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6858000" cx="12192000"/>
  <p:notesSz cx="6858000" cy="9144000"/>
  <p:embeddedFontLst>
    <p:embeddedFont>
      <p:font typeface="Play"/>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6" roundtripDataSignature="AMtx7miAwuIwuYdaAX3OaKsBb8rSORXZ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Play-regular.fntdata"/><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customschemas.google.com/relationships/presentationmetadata" Target="metadata"/><Relationship Id="rId23" Type="http://schemas.openxmlformats.org/officeDocument/2006/relationships/slide" Target="slides/slide19.xml"/><Relationship Id="rId45" Type="http://schemas.openxmlformats.org/officeDocument/2006/relationships/font" Target="fonts/Play-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means that the programmer needs a fair knowledge of the problem being programmed to choose the right size for the array. If the size is too big, then the array unnecessarily occupies memory space, which is basically wasted. If the size is too small, the array can overflow with data and the program will abort. Sometimes the size of the array simply cannot be predicted; therefore, the decision is delayed until run time, and then enough memory is allocated to hold the array. The problem is solved with the use of pointers</a:t>
            </a:r>
            <a:endParaRPr/>
          </a:p>
        </p:txBody>
      </p:sp>
      <p:sp>
        <p:nvSpPr>
          <p:cNvPr id="142" name="Google Shape;14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Note that a+1 is a location of the next cell of the array a so that a+1 is equivalent to &amp;a[1]. </a:t>
            </a:r>
            <a:endParaRPr/>
          </a:p>
          <a:p>
            <a:pPr indent="0" lvl="0" marL="0" rtl="0" algn="l">
              <a:spcBef>
                <a:spcPts val="0"/>
              </a:spcBef>
              <a:spcAft>
                <a:spcPts val="0"/>
              </a:spcAft>
              <a:buNone/>
            </a:pPr>
            <a:r>
              <a:rPr lang="en-US"/>
              <a:t>Thus, if a equals 1020, then a+1 is not 1021 but 1022 because pointer arithmetic depends on the type of pointed entity.</a:t>
            </a:r>
            <a:endParaRPr/>
          </a:p>
          <a:p>
            <a:pPr indent="0" lvl="0" marL="0" rtl="0" algn="l">
              <a:spcBef>
                <a:spcPts val="0"/>
              </a:spcBef>
              <a:spcAft>
                <a:spcPts val="0"/>
              </a:spcAft>
              <a:buNone/>
            </a:pPr>
            <a:r>
              <a:rPr lang="en-US"/>
              <a:t> For example, after declarations </a:t>
            </a:r>
            <a:endParaRPr/>
          </a:p>
          <a:p>
            <a:pPr indent="0" lvl="0" marL="0" rtl="0" algn="l">
              <a:spcBef>
                <a:spcPts val="0"/>
              </a:spcBef>
              <a:spcAft>
                <a:spcPts val="0"/>
              </a:spcAft>
              <a:buNone/>
            </a:pPr>
            <a:r>
              <a:rPr lang="en-US"/>
              <a:t>char b[5];</a:t>
            </a:r>
            <a:endParaRPr/>
          </a:p>
          <a:p>
            <a:pPr indent="0" lvl="0" marL="0" rtl="0" algn="l">
              <a:spcBef>
                <a:spcPts val="0"/>
              </a:spcBef>
              <a:spcAft>
                <a:spcPts val="0"/>
              </a:spcAft>
              <a:buNone/>
            </a:pPr>
            <a:r>
              <a:rPr lang="en-US"/>
              <a:t> long c[5]; </a:t>
            </a:r>
            <a:endParaRPr/>
          </a:p>
          <a:p>
            <a:pPr indent="0" lvl="0" marL="0" rtl="0" algn="l">
              <a:spcBef>
                <a:spcPts val="0"/>
              </a:spcBef>
              <a:spcAft>
                <a:spcPts val="0"/>
              </a:spcAft>
              <a:buNone/>
            </a:pPr>
            <a:r>
              <a:rPr lang="en-US"/>
              <a:t>and assuming that b equals 1050 and c equals 1055, b+1 equals 1051 because one character occupies 1 byte, and c+1 equals 1059 because one long number occupies 4 bytes. </a:t>
            </a:r>
            <a:endParaRPr/>
          </a:p>
          <a:p>
            <a:pPr indent="0" lvl="0" marL="0" rtl="0" algn="l">
              <a:spcBef>
                <a:spcPts val="0"/>
              </a:spcBef>
              <a:spcAft>
                <a:spcPts val="0"/>
              </a:spcAft>
              <a:buNone/>
            </a:pPr>
            <a:r>
              <a:rPr lang="en-US"/>
              <a:t>The reason for these results of pointer arithmetic is that the expression c+i denotes the memory address c+i*sizeof(long).</a:t>
            </a:r>
            <a:endParaRPr/>
          </a:p>
        </p:txBody>
      </p:sp>
      <p:sp>
        <p:nvSpPr>
          <p:cNvPr id="149" name="Google Shape;14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delete and delete[]</a:t>
            </a:r>
            <a:r>
              <a:rPr lang="en-US"/>
              <a:t> are intended to free memory that was dynamically allocated using new or new[].Using delete on memory that was not dynamically allocated (like stack-allocated arrays or variables) leads to undefined behavior, which often results in a program crash. The crash happens because delete tries to free memory that it shouldn't, leading to corruption of the program's memory management system.</a:t>
            </a:r>
            <a:endParaRPr/>
          </a:p>
        </p:txBody>
      </p:sp>
      <p:sp>
        <p:nvSpPr>
          <p:cNvPr id="164" name="Google Shape;16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3bc64fd5b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2f3bc64fd5b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f3bc64fd5b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2f3bc64fd5b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06c70ae5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06c70ae5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2206c70ae5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f3cd2ff9b1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f3cd2ff9b1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2f3cd2ff9b1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f3cd2ff9b1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f3cd2ff9b1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2f3cd2ff9b1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f3cd2ff9b1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f3cd2ff9b1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2f3cd2ff9b1_0_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f3cd2ff9b1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f3cd2ff9b1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2f3cd2ff9b1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f3cd2ff9b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f3cd2ff9b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2f3cd2ff9b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f3cd2ff9b1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f3cd2ff9b1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2f3cd2ff9b1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f3cd2ff9b1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f3cd2ff9b1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2f3cd2ff9b1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f3cd2ff9b1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f3cd2ff9b1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2f3cd2ff9b1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f3cd2ff9b1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f3cd2ff9b1_0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2f3cd2ff9b1_0_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f3cd2ff9b1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f3cd2ff9b1_0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2f3cd2ff9b1_0_1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f3bc64fd5b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f3bc64fd5b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2f3bc64fd5b_0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f4be0aeb0b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f4be0aeb0b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2f4be0aeb0b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f4be0aeb0b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f4be0aeb0b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2f4be0aeb0b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f4be0aeb0b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f4be0aeb0b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2f4be0aeb0b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f4be0aeb0b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f4be0aeb0b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2f4be0aeb0b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f4be0aeb0b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f4be0aeb0b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g2f4be0aeb0b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f4be0aeb0b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f4be0aeb0b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g2f4be0aeb0b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f3bc64fd5b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f3bc64fd5b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g2f3bc64fd5b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f3bc64fd5b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f3bc64fd5b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2f3bc64fd5b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1" marL="457200" rtl="0" algn="l">
              <a:spcBef>
                <a:spcPts val="0"/>
              </a:spcBef>
              <a:spcAft>
                <a:spcPts val="0"/>
              </a:spcAft>
              <a:buClr>
                <a:schemeClr val="dk1"/>
              </a:buClr>
              <a:buSzPts val="1200"/>
              <a:buFont typeface="Arial"/>
              <a:buNone/>
            </a:pPr>
            <a:r>
              <a:rPr lang="en-US">
                <a:highlight>
                  <a:srgbClr val="FFFF00"/>
                </a:highlight>
              </a:rPr>
              <a:t>p = new int; </a:t>
            </a:r>
            <a:endParaRPr/>
          </a:p>
          <a:p>
            <a:pPr indent="0" lvl="1" marL="457200" rtl="0" algn="l">
              <a:spcBef>
                <a:spcPts val="0"/>
              </a:spcBef>
              <a:spcAft>
                <a:spcPts val="0"/>
              </a:spcAft>
              <a:buClr>
                <a:schemeClr val="dk1"/>
              </a:buClr>
              <a:buSzPts val="1200"/>
              <a:buFont typeface="Arial"/>
              <a:buNone/>
            </a:pPr>
            <a:r>
              <a:rPr lang="en-US">
                <a:highlight>
                  <a:srgbClr val="FFFF00"/>
                </a:highlight>
              </a:rPr>
              <a:t>p = new int;</a:t>
            </a:r>
            <a:endParaRPr/>
          </a:p>
          <a:p>
            <a:pPr indent="0" lvl="0" marL="0" rtl="0" algn="just">
              <a:spcBef>
                <a:spcPts val="0"/>
              </a:spcBef>
              <a:spcAft>
                <a:spcPts val="0"/>
              </a:spcAft>
              <a:buClr>
                <a:schemeClr val="dk1"/>
              </a:buClr>
              <a:buSzPts val="1200"/>
              <a:buFont typeface="Arial"/>
              <a:buNone/>
            </a:pPr>
            <a:r>
              <a:rPr lang="en-US"/>
              <a:t>After allocating one cell for an integer, the same pointer p is used to allocate another cell. After the second assignment, the first cell becomes inaccessible and also unavailable for subsequent memory allocations for the duration of the program. The problem is with not releasing with delete the memory accessible from p before the second assignment is made. The code should be:</a:t>
            </a:r>
            <a:endParaRPr/>
          </a:p>
          <a:p>
            <a:pPr indent="0" lvl="1" marL="457200" rtl="0" algn="l">
              <a:spcBef>
                <a:spcPts val="0"/>
              </a:spcBef>
              <a:spcAft>
                <a:spcPts val="0"/>
              </a:spcAft>
              <a:buClr>
                <a:schemeClr val="dk1"/>
              </a:buClr>
              <a:buSzPts val="1200"/>
              <a:buFont typeface="Arial"/>
              <a:buNone/>
            </a:pPr>
            <a:r>
              <a:rPr lang="en-US">
                <a:highlight>
                  <a:srgbClr val="FFFF00"/>
                </a:highlight>
              </a:rPr>
              <a:t>p = new int; </a:t>
            </a:r>
            <a:endParaRPr/>
          </a:p>
          <a:p>
            <a:pPr indent="0" lvl="1" marL="457200" rtl="0" algn="l">
              <a:spcBef>
                <a:spcPts val="0"/>
              </a:spcBef>
              <a:spcAft>
                <a:spcPts val="0"/>
              </a:spcAft>
              <a:buClr>
                <a:schemeClr val="dk1"/>
              </a:buClr>
              <a:buSzPts val="1200"/>
              <a:buFont typeface="Arial"/>
              <a:buNone/>
            </a:pPr>
            <a:r>
              <a:rPr lang="en-US">
                <a:highlight>
                  <a:srgbClr val="00FFFF"/>
                </a:highlight>
              </a:rPr>
              <a:t>delete p; </a:t>
            </a:r>
            <a:endParaRPr/>
          </a:p>
          <a:p>
            <a:pPr indent="0" lvl="1" marL="457200" rtl="0" algn="l">
              <a:spcBef>
                <a:spcPts val="0"/>
              </a:spcBef>
              <a:spcAft>
                <a:spcPts val="0"/>
              </a:spcAft>
              <a:buClr>
                <a:schemeClr val="dk1"/>
              </a:buClr>
              <a:buSzPts val="1200"/>
              <a:buFont typeface="Arial"/>
              <a:buNone/>
            </a:pPr>
            <a:r>
              <a:rPr lang="en-US">
                <a:highlight>
                  <a:srgbClr val="FFFF00"/>
                </a:highlight>
              </a:rPr>
              <a:t>p = new int;</a:t>
            </a:r>
            <a:endParaRPr/>
          </a:p>
          <a:p>
            <a:pPr indent="0" lvl="0" marL="0" rtl="0" algn="just">
              <a:spcBef>
                <a:spcPts val="0"/>
              </a:spcBef>
              <a:spcAft>
                <a:spcPts val="0"/>
              </a:spcAft>
              <a:buClr>
                <a:schemeClr val="dk1"/>
              </a:buClr>
              <a:buSzPts val="1200"/>
              <a:buFont typeface="Arial"/>
              <a:buNone/>
            </a:pPr>
            <a:r>
              <a:rPr lang="en-US"/>
              <a:t>Memory leaks can become a serious problem when a program uses more and more memory without releasing it, eventually exhausting memory and leading to abnormal termination. This is especially important in programs that are executed for a long time, such as programs in servers</a:t>
            </a:r>
            <a:endParaRPr>
              <a:highlight>
                <a:srgbClr val="FFFF00"/>
              </a:highlight>
            </a:endParaRPr>
          </a:p>
          <a:p>
            <a:pPr indent="0" lvl="0" marL="0" rtl="0" algn="l">
              <a:spcBef>
                <a:spcPts val="0"/>
              </a:spcBef>
              <a:spcAft>
                <a:spcPts val="0"/>
              </a:spcAft>
              <a:buNone/>
            </a:pPr>
            <a:r>
              <a:t/>
            </a:r>
            <a:endParaRPr/>
          </a:p>
        </p:txBody>
      </p:sp>
      <p:sp>
        <p:nvSpPr>
          <p:cNvPr id="135" name="Google Shape;13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p:nvPr>
            <p:ph idx="2" type="pic"/>
          </p:nvPr>
        </p:nvSpPr>
        <p:spPr>
          <a:xfrm>
            <a:off x="5183188" y="987425"/>
            <a:ext cx="6172200" cy="4873625"/>
          </a:xfrm>
          <a:prstGeom prst="rect">
            <a:avLst/>
          </a:prstGeom>
          <a:noFill/>
          <a:ln>
            <a:noFill/>
          </a:ln>
        </p:spPr>
      </p:sp>
      <p:sp>
        <p:nvSpPr>
          <p:cNvPr id="68" name="Google Shape;68;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afia.shaikh@nu.edu.p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docs.google.com/document/d/1b24WWF-1UcGD5y4IK1cHXCG9UOSyL8jlBi9n3ieOQlU/edit?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docs.google.com/document/d/1uoNqkw4LGdppPkPaAqxukSfseipahaZZTPewSYQ4gjk/edit?usp=shar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7.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6.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docs.google.com/document/d/1MyP4PLHr9AnPuS7iTPGAtE0FWw6vbxUeZQnwEHOdnmU/edit?usp=sharing"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Week#01</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Data Structures </a:t>
            </a:r>
            <a:endParaRPr/>
          </a:p>
          <a:p>
            <a:pPr indent="0" lvl="0" marL="0" rtl="0" algn="ctr">
              <a:lnSpc>
                <a:spcPct val="90000"/>
              </a:lnSpc>
              <a:spcBef>
                <a:spcPts val="0"/>
              </a:spcBef>
              <a:spcAft>
                <a:spcPts val="0"/>
              </a:spcAft>
              <a:buClr>
                <a:schemeClr val="dk1"/>
              </a:buClr>
              <a:buSzPts val="2400"/>
              <a:buNone/>
            </a:pPr>
            <a:r>
              <a:rPr lang="en-US"/>
              <a:t>CS2001</a:t>
            </a:r>
            <a:endParaRPr/>
          </a:p>
          <a:p>
            <a:pPr indent="0" lvl="0" marL="0" rtl="0" algn="ctr">
              <a:lnSpc>
                <a:spcPct val="90000"/>
              </a:lnSpc>
              <a:spcBef>
                <a:spcPts val="1000"/>
              </a:spcBef>
              <a:spcAft>
                <a:spcPts val="0"/>
              </a:spcAft>
              <a:buClr>
                <a:schemeClr val="dk1"/>
              </a:buClr>
              <a:buSzPts val="2400"/>
              <a:buNone/>
            </a:pPr>
            <a:r>
              <a:rPr lang="en-US"/>
              <a:t>Email: </a:t>
            </a:r>
            <a:r>
              <a:rPr lang="en-US" u="sng">
                <a:solidFill>
                  <a:schemeClr val="hlink"/>
                </a:solidFill>
                <a:hlinkClick r:id="rId3"/>
              </a:rPr>
              <a:t>rafia.shaikh@nu.edu.pk</a:t>
            </a:r>
            <a:r>
              <a:rPr lang="en-US"/>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Pointers and Arrays</a:t>
            </a:r>
            <a:endParaRPr/>
          </a:p>
        </p:txBody>
      </p:sp>
      <p:sp>
        <p:nvSpPr>
          <p:cNvPr id="145" name="Google Shape;145;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t>In the previous slides, the pointer p refers to a block of memory that holds one integer. </a:t>
            </a:r>
            <a:endParaRPr/>
          </a:p>
          <a:p>
            <a:pPr indent="0" lvl="0" marL="0" rtl="0" algn="l">
              <a:lnSpc>
                <a:spcPct val="90000"/>
              </a:lnSpc>
              <a:spcBef>
                <a:spcPts val="1000"/>
              </a:spcBef>
              <a:spcAft>
                <a:spcPts val="0"/>
              </a:spcAft>
              <a:buClr>
                <a:schemeClr val="dk1"/>
              </a:buClr>
              <a:buSzPts val="2800"/>
              <a:buNone/>
            </a:pPr>
            <a:r>
              <a:rPr lang="en-US"/>
              <a:t>A more interesting situation is when a pointer refers to a data structure that is created and modified dynamically. </a:t>
            </a:r>
            <a:endParaRPr/>
          </a:p>
          <a:p>
            <a:pPr indent="0" lvl="0" marL="0" rtl="0" algn="l">
              <a:lnSpc>
                <a:spcPct val="90000"/>
              </a:lnSpc>
              <a:spcBef>
                <a:spcPts val="1000"/>
              </a:spcBef>
              <a:spcAft>
                <a:spcPts val="0"/>
              </a:spcAft>
              <a:buClr>
                <a:schemeClr val="dk1"/>
              </a:buClr>
              <a:buSzPts val="2800"/>
              <a:buNone/>
            </a:pPr>
            <a:r>
              <a:rPr lang="en-US"/>
              <a:t>This is a situation where we would need to overcome the restrictions imposed by arrays.</a:t>
            </a:r>
            <a:endParaRPr/>
          </a:p>
          <a:p>
            <a:pPr indent="0" lvl="0" marL="0" rtl="0" algn="l">
              <a:lnSpc>
                <a:spcPct val="90000"/>
              </a:lnSpc>
              <a:spcBef>
                <a:spcPts val="1000"/>
              </a:spcBef>
              <a:spcAft>
                <a:spcPts val="0"/>
              </a:spcAft>
              <a:buClr>
                <a:schemeClr val="dk1"/>
              </a:buClr>
              <a:buSzPts val="2800"/>
              <a:buNone/>
            </a:pPr>
            <a:r>
              <a:rPr lang="en-US"/>
              <a:t>Arrays in C++, and in most programming languages, have to be declared in advance; therefore, their sizes have to be known before the program starts. </a:t>
            </a:r>
            <a:endParaRPr/>
          </a:p>
          <a:p>
            <a:pPr indent="0" lvl="0" marL="0" rtl="0" algn="l">
              <a:lnSpc>
                <a:spcPct val="90000"/>
              </a:lnSpc>
              <a:spcBef>
                <a:spcPts val="1000"/>
              </a:spcBef>
              <a:spcAft>
                <a:spcPts val="0"/>
              </a:spcAft>
              <a:buClr>
                <a:schemeClr val="dk1"/>
              </a:buClr>
              <a:buSzPts val="2800"/>
              <a:buNone/>
            </a:pPr>
            <a:r>
              <a:rPr lang="en-US"/>
              <a:t>The problem is solved with the use of pointers.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Pointers and Arrays</a:t>
            </a:r>
            <a:endParaRPr/>
          </a:p>
        </p:txBody>
      </p:sp>
      <p:sp>
        <p:nvSpPr>
          <p:cNvPr id="152" name="Google Shape;152;p11"/>
          <p:cNvSpPr txBox="1"/>
          <p:nvPr>
            <p:ph idx="1" type="body"/>
          </p:nvPr>
        </p:nvSpPr>
        <p:spPr>
          <a:xfrm>
            <a:off x="838200" y="1825625"/>
            <a:ext cx="10515600" cy="69143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memory address c+i*sizeof(long).</a:t>
            </a:r>
            <a:endParaRPr/>
          </a:p>
        </p:txBody>
      </p:sp>
      <p:pic>
        <p:nvPicPr>
          <p:cNvPr id="153" name="Google Shape;153;p11"/>
          <p:cNvPicPr preferRelativeResize="0"/>
          <p:nvPr/>
        </p:nvPicPr>
        <p:blipFill rotWithShape="1">
          <a:blip r:embed="rId3">
            <a:alphaModFix/>
          </a:blip>
          <a:srcRect b="0" l="0" r="0" t="0"/>
          <a:stretch/>
        </p:blipFill>
        <p:spPr>
          <a:xfrm>
            <a:off x="3097161" y="2517058"/>
            <a:ext cx="7432560" cy="37902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Arrays declared dynamically</a:t>
            </a:r>
            <a:endParaRPr/>
          </a:p>
        </p:txBody>
      </p:sp>
      <p:sp>
        <p:nvSpPr>
          <p:cNvPr id="159" name="Google Shape;159;p12"/>
          <p:cNvSpPr txBox="1"/>
          <p:nvPr>
            <p:ph idx="1" type="body"/>
          </p:nvPr>
        </p:nvSpPr>
        <p:spPr>
          <a:xfrm>
            <a:off x="838200" y="1825625"/>
            <a:ext cx="3489960" cy="38284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p = new int[n];</a:t>
            </a:r>
            <a:endParaRPr/>
          </a:p>
          <a:p>
            <a:pPr indent="0" lvl="0" marL="0" rtl="0" algn="l">
              <a:lnSpc>
                <a:spcPct val="90000"/>
              </a:lnSpc>
              <a:spcBef>
                <a:spcPts val="1000"/>
              </a:spcBef>
              <a:spcAft>
                <a:spcPts val="0"/>
              </a:spcAft>
              <a:buClr>
                <a:schemeClr val="dk1"/>
              </a:buClr>
              <a:buSzPts val="2800"/>
              <a:buNone/>
            </a:pPr>
            <a:r>
              <a:rPr lang="en-US"/>
              <a:t>. For example, the sum of numbers in the array p can be found with the code that uses array notation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160" name="Google Shape;160;p12"/>
          <p:cNvPicPr preferRelativeResize="0"/>
          <p:nvPr/>
        </p:nvPicPr>
        <p:blipFill rotWithShape="1">
          <a:blip r:embed="rId3">
            <a:alphaModFix/>
          </a:blip>
          <a:srcRect b="0" l="0" r="0" t="0"/>
          <a:stretch/>
        </p:blipFill>
        <p:spPr>
          <a:xfrm>
            <a:off x="4857120" y="1922330"/>
            <a:ext cx="7091040" cy="36203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Play"/>
              <a:buNone/>
            </a:pPr>
            <a:r>
              <a:rPr lang="en-US"/>
              <a:t>Arrays declared dynamically</a:t>
            </a:r>
            <a:endParaRPr/>
          </a:p>
        </p:txBody>
      </p:sp>
      <p:sp>
        <p:nvSpPr>
          <p:cNvPr id="167" name="Google Shape;16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1" marL="457200" rtl="0" algn="l">
              <a:lnSpc>
                <a:spcPct val="90000"/>
              </a:lnSpc>
              <a:spcBef>
                <a:spcPts val="0"/>
              </a:spcBef>
              <a:spcAft>
                <a:spcPts val="0"/>
              </a:spcAft>
              <a:buClr>
                <a:schemeClr val="dk1"/>
              </a:buClr>
              <a:buSzPts val="2400"/>
              <a:buNone/>
            </a:pPr>
            <a:r>
              <a:rPr lang="en-US"/>
              <a:t>delete [] p;</a:t>
            </a:r>
            <a:endParaRPr/>
          </a:p>
          <a:p>
            <a:pPr indent="-228600" lvl="0" marL="228600" rtl="0" algn="l">
              <a:lnSpc>
                <a:spcPct val="90000"/>
              </a:lnSpc>
              <a:spcBef>
                <a:spcPts val="1000"/>
              </a:spcBef>
              <a:spcAft>
                <a:spcPts val="0"/>
              </a:spcAft>
              <a:buClr>
                <a:schemeClr val="dk1"/>
              </a:buClr>
              <a:buSzPts val="2800"/>
              <a:buChar char="•"/>
            </a:pPr>
            <a:r>
              <a:rPr lang="en-US"/>
              <a:t>Note the use of empty brackets in the instruction. The brackets indicate that p points to an array. Also, </a:t>
            </a:r>
            <a:r>
              <a:rPr b="1" lang="en-US"/>
              <a:t>delete should be used with pointers that were assigned a value with new.</a:t>
            </a:r>
            <a:r>
              <a:rPr lang="en-US"/>
              <a:t> For this reason, the two following applications of delete are very likely to lead to a program crash:</a:t>
            </a:r>
            <a:endParaRPr/>
          </a:p>
          <a:p>
            <a:pPr indent="0" lvl="1" marL="457200" rtl="0" algn="l">
              <a:lnSpc>
                <a:spcPct val="90000"/>
              </a:lnSpc>
              <a:spcBef>
                <a:spcPts val="500"/>
              </a:spcBef>
              <a:spcAft>
                <a:spcPts val="0"/>
              </a:spcAft>
              <a:buClr>
                <a:schemeClr val="dk1"/>
              </a:buClr>
              <a:buSzPts val="2400"/>
              <a:buNone/>
            </a:pPr>
            <a:r>
              <a:rPr lang="en-US"/>
              <a:t> int a[10], *p = a; </a:t>
            </a:r>
            <a:endParaRPr/>
          </a:p>
          <a:p>
            <a:pPr indent="0" lvl="1" marL="457200" rtl="0" algn="l">
              <a:lnSpc>
                <a:spcPct val="90000"/>
              </a:lnSpc>
              <a:spcBef>
                <a:spcPts val="500"/>
              </a:spcBef>
              <a:spcAft>
                <a:spcPts val="0"/>
              </a:spcAft>
              <a:buClr>
                <a:schemeClr val="dk1"/>
              </a:buClr>
              <a:buSzPts val="2400"/>
              <a:buNone/>
            </a:pPr>
            <a:r>
              <a:rPr lang="en-US"/>
              <a:t>delete [] p;</a:t>
            </a:r>
            <a:endParaRPr/>
          </a:p>
          <a:p>
            <a:pPr indent="0" lvl="1" marL="457200" rtl="0" algn="l">
              <a:lnSpc>
                <a:spcPct val="90000"/>
              </a:lnSpc>
              <a:spcBef>
                <a:spcPts val="500"/>
              </a:spcBef>
              <a:spcAft>
                <a:spcPts val="0"/>
              </a:spcAft>
              <a:buClr>
                <a:schemeClr val="dk1"/>
              </a:buClr>
              <a:buSzPts val="2400"/>
              <a:buNone/>
            </a:pPr>
            <a:r>
              <a:rPr lang="en-US"/>
              <a:t> int n = 10, *q = &amp;n;</a:t>
            </a:r>
            <a:endParaRPr/>
          </a:p>
          <a:p>
            <a:pPr indent="0" lvl="1" marL="457200" rtl="0" algn="l">
              <a:lnSpc>
                <a:spcPct val="90000"/>
              </a:lnSpc>
              <a:spcBef>
                <a:spcPts val="500"/>
              </a:spcBef>
              <a:spcAft>
                <a:spcPts val="0"/>
              </a:spcAft>
              <a:buClr>
                <a:schemeClr val="dk1"/>
              </a:buClr>
              <a:buSzPts val="2400"/>
              <a:buNone/>
            </a:pPr>
            <a:r>
              <a:rPr lang="en-US"/>
              <a:t> delete q;</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ph type="title"/>
          </p:nvPr>
        </p:nvSpPr>
        <p:spPr>
          <a:xfrm>
            <a:off x="838200" y="365125"/>
            <a:ext cx="6393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Pointers and Copy Constructors</a:t>
            </a:r>
            <a:endParaRPr/>
          </a:p>
        </p:txBody>
      </p:sp>
      <p:sp>
        <p:nvSpPr>
          <p:cNvPr id="173" name="Google Shape;173;p14"/>
          <p:cNvSpPr txBox="1"/>
          <p:nvPr>
            <p:ph idx="1" type="body"/>
          </p:nvPr>
        </p:nvSpPr>
        <p:spPr>
          <a:xfrm>
            <a:off x="451525" y="1758225"/>
            <a:ext cx="6901500" cy="814500"/>
          </a:xfrm>
          <a:prstGeom prst="rect">
            <a:avLst/>
          </a:prstGeom>
          <a:noFill/>
          <a:ln>
            <a:noFill/>
          </a:ln>
        </p:spPr>
        <p:txBody>
          <a:bodyPr anchorCtr="0" anchor="t" bIns="45700" lIns="91425" spcFirstLastPara="1" rIns="91425" wrap="square" tIns="45700">
            <a:normAutofit fontScale="77500"/>
          </a:bodyPr>
          <a:lstStyle/>
          <a:p>
            <a:pPr indent="-50800" lvl="0" marL="228600" rtl="0" algn="l">
              <a:lnSpc>
                <a:spcPct val="90000"/>
              </a:lnSpc>
              <a:spcBef>
                <a:spcPts val="0"/>
              </a:spcBef>
              <a:spcAft>
                <a:spcPts val="0"/>
              </a:spcAft>
              <a:buClr>
                <a:schemeClr val="dk1"/>
              </a:buClr>
              <a:buSzPct val="100000"/>
              <a:buNone/>
            </a:pPr>
            <a:r>
              <a:rPr lang="en-US"/>
              <a:t>Figure 1.2 Illustrating the necessity of using a copy constructor for objects with pointer members.</a:t>
            </a:r>
            <a:endParaRPr/>
          </a:p>
        </p:txBody>
      </p:sp>
      <p:pic>
        <p:nvPicPr>
          <p:cNvPr id="174" name="Google Shape;174;p14"/>
          <p:cNvPicPr preferRelativeResize="0"/>
          <p:nvPr/>
        </p:nvPicPr>
        <p:blipFill rotWithShape="1">
          <a:blip r:embed="rId3">
            <a:alphaModFix/>
          </a:blip>
          <a:srcRect b="0" l="0" r="45133" t="0"/>
          <a:stretch/>
        </p:blipFill>
        <p:spPr>
          <a:xfrm>
            <a:off x="7231200" y="0"/>
            <a:ext cx="4960799" cy="5765632"/>
          </a:xfrm>
          <a:prstGeom prst="rect">
            <a:avLst/>
          </a:prstGeom>
          <a:noFill/>
          <a:ln>
            <a:noFill/>
          </a:ln>
        </p:spPr>
      </p:pic>
      <p:pic>
        <p:nvPicPr>
          <p:cNvPr id="175" name="Google Shape;175;p14"/>
          <p:cNvPicPr preferRelativeResize="0"/>
          <p:nvPr/>
        </p:nvPicPr>
        <p:blipFill rotWithShape="1">
          <a:blip r:embed="rId4">
            <a:alphaModFix/>
          </a:blip>
          <a:srcRect b="0" l="0" r="31791" t="0"/>
          <a:stretch/>
        </p:blipFill>
        <p:spPr>
          <a:xfrm>
            <a:off x="-1" y="2640125"/>
            <a:ext cx="7045826" cy="42394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f3bc64fd5b_0_26"/>
          <p:cNvSpPr txBox="1"/>
          <p:nvPr>
            <p:ph type="title"/>
          </p:nvPr>
        </p:nvSpPr>
        <p:spPr>
          <a:xfrm>
            <a:off x="838200" y="365125"/>
            <a:ext cx="6393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Pointers and Copy Constructors</a:t>
            </a:r>
            <a:endParaRPr/>
          </a:p>
        </p:txBody>
      </p:sp>
      <p:sp>
        <p:nvSpPr>
          <p:cNvPr id="181" name="Google Shape;181;g2f3bc64fd5b_0_26"/>
          <p:cNvSpPr txBox="1"/>
          <p:nvPr>
            <p:ph idx="1" type="body"/>
          </p:nvPr>
        </p:nvSpPr>
        <p:spPr>
          <a:xfrm>
            <a:off x="156113" y="1825625"/>
            <a:ext cx="6901500" cy="814500"/>
          </a:xfrm>
          <a:prstGeom prst="rect">
            <a:avLst/>
          </a:prstGeom>
          <a:noFill/>
          <a:ln>
            <a:noFill/>
          </a:ln>
        </p:spPr>
        <p:txBody>
          <a:bodyPr anchorCtr="0" anchor="t" bIns="45700" lIns="91425" spcFirstLastPara="1" rIns="91425" wrap="square" tIns="45700">
            <a:normAutofit fontScale="77500"/>
          </a:bodyPr>
          <a:lstStyle/>
          <a:p>
            <a:pPr indent="-50800" lvl="0" marL="228600" rtl="0" algn="l">
              <a:lnSpc>
                <a:spcPct val="90000"/>
              </a:lnSpc>
              <a:spcBef>
                <a:spcPts val="0"/>
              </a:spcBef>
              <a:spcAft>
                <a:spcPts val="0"/>
              </a:spcAft>
              <a:buClr>
                <a:schemeClr val="dk1"/>
              </a:buClr>
              <a:buSzPct val="100000"/>
              <a:buNone/>
            </a:pPr>
            <a:r>
              <a:rPr lang="en-US"/>
              <a:t>Figure 1.2 Illustrating the necessity of using a copy constructor for objects with pointer members.</a:t>
            </a:r>
            <a:endParaRPr/>
          </a:p>
        </p:txBody>
      </p:sp>
      <p:pic>
        <p:nvPicPr>
          <p:cNvPr id="182" name="Google Shape;182;g2f3bc64fd5b_0_26"/>
          <p:cNvPicPr preferRelativeResize="0"/>
          <p:nvPr/>
        </p:nvPicPr>
        <p:blipFill rotWithShape="1">
          <a:blip r:embed="rId3">
            <a:alphaModFix/>
          </a:blip>
          <a:srcRect b="0" l="0" r="45133" t="0"/>
          <a:stretch/>
        </p:blipFill>
        <p:spPr>
          <a:xfrm>
            <a:off x="7231200" y="0"/>
            <a:ext cx="4960799" cy="5765632"/>
          </a:xfrm>
          <a:prstGeom prst="rect">
            <a:avLst/>
          </a:prstGeom>
          <a:noFill/>
          <a:ln>
            <a:noFill/>
          </a:ln>
        </p:spPr>
      </p:pic>
      <p:pic>
        <p:nvPicPr>
          <p:cNvPr id="183" name="Google Shape;183;g2f3bc64fd5b_0_26"/>
          <p:cNvPicPr preferRelativeResize="0"/>
          <p:nvPr/>
        </p:nvPicPr>
        <p:blipFill>
          <a:blip r:embed="rId4">
            <a:alphaModFix/>
          </a:blip>
          <a:stretch>
            <a:fillRect/>
          </a:stretch>
        </p:blipFill>
        <p:spPr>
          <a:xfrm>
            <a:off x="84400" y="2640125"/>
            <a:ext cx="7044926" cy="3966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f3bc64fd5b_0_18"/>
          <p:cNvSpPr txBox="1"/>
          <p:nvPr>
            <p:ph type="title"/>
          </p:nvPr>
        </p:nvSpPr>
        <p:spPr>
          <a:xfrm>
            <a:off x="838200" y="365125"/>
            <a:ext cx="6393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Pointers and Copy Constructors</a:t>
            </a:r>
            <a:endParaRPr/>
          </a:p>
        </p:txBody>
      </p:sp>
      <p:sp>
        <p:nvSpPr>
          <p:cNvPr id="189" name="Google Shape;189;g2f3bc64fd5b_0_18"/>
          <p:cNvSpPr txBox="1"/>
          <p:nvPr>
            <p:ph idx="1" type="body"/>
          </p:nvPr>
        </p:nvSpPr>
        <p:spPr>
          <a:xfrm>
            <a:off x="838200" y="1825625"/>
            <a:ext cx="6901500" cy="814500"/>
          </a:xfrm>
          <a:prstGeom prst="rect">
            <a:avLst/>
          </a:prstGeom>
          <a:noFill/>
          <a:ln>
            <a:noFill/>
          </a:ln>
        </p:spPr>
        <p:txBody>
          <a:bodyPr anchorCtr="0" anchor="t" bIns="45700" lIns="91425" spcFirstLastPara="1" rIns="91425" wrap="square" tIns="45700">
            <a:normAutofit fontScale="77500"/>
          </a:bodyPr>
          <a:lstStyle/>
          <a:p>
            <a:pPr indent="-50800" lvl="0" marL="228600" rtl="0" algn="l">
              <a:lnSpc>
                <a:spcPct val="90000"/>
              </a:lnSpc>
              <a:spcBef>
                <a:spcPts val="0"/>
              </a:spcBef>
              <a:spcAft>
                <a:spcPts val="0"/>
              </a:spcAft>
              <a:buClr>
                <a:schemeClr val="dk1"/>
              </a:buClr>
              <a:buSzPct val="100000"/>
              <a:buNone/>
            </a:pPr>
            <a:r>
              <a:rPr lang="en-US"/>
              <a:t>Figure 1.2 Illustrating the necessity of using a copy constructor for objects with pointer members.</a:t>
            </a:r>
            <a:endParaRPr/>
          </a:p>
        </p:txBody>
      </p:sp>
      <p:pic>
        <p:nvPicPr>
          <p:cNvPr id="190" name="Google Shape;190;g2f3bc64fd5b_0_18"/>
          <p:cNvPicPr preferRelativeResize="0"/>
          <p:nvPr/>
        </p:nvPicPr>
        <p:blipFill>
          <a:blip r:embed="rId3">
            <a:alphaModFix/>
          </a:blip>
          <a:stretch>
            <a:fillRect/>
          </a:stretch>
        </p:blipFill>
        <p:spPr>
          <a:xfrm>
            <a:off x="7892100" y="152400"/>
            <a:ext cx="3590925" cy="5610225"/>
          </a:xfrm>
          <a:prstGeom prst="rect">
            <a:avLst/>
          </a:prstGeom>
          <a:noFill/>
          <a:ln>
            <a:noFill/>
          </a:ln>
        </p:spPr>
      </p:pic>
      <p:pic>
        <p:nvPicPr>
          <p:cNvPr id="191" name="Google Shape;191;g2f3bc64fd5b_0_18"/>
          <p:cNvPicPr preferRelativeResize="0"/>
          <p:nvPr/>
        </p:nvPicPr>
        <p:blipFill>
          <a:blip r:embed="rId4">
            <a:alphaModFix/>
          </a:blip>
          <a:stretch>
            <a:fillRect/>
          </a:stretch>
        </p:blipFill>
        <p:spPr>
          <a:xfrm>
            <a:off x="193100" y="3484425"/>
            <a:ext cx="7979999" cy="3265050"/>
          </a:xfrm>
          <a:prstGeom prst="rect">
            <a:avLst/>
          </a:prstGeom>
          <a:noFill/>
          <a:ln>
            <a:noFill/>
          </a:ln>
        </p:spPr>
      </p:pic>
      <p:sp>
        <p:nvSpPr>
          <p:cNvPr id="192" name="Google Shape;192;g2f3bc64fd5b_0_18"/>
          <p:cNvSpPr txBox="1"/>
          <p:nvPr/>
        </p:nvSpPr>
        <p:spPr>
          <a:xfrm>
            <a:off x="610500" y="2649713"/>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rPr>
              <a:t>node1 = node2;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ph type="title"/>
          </p:nvPr>
        </p:nvSpPr>
        <p:spPr>
          <a:xfrm>
            <a:off x="838200" y="365125"/>
            <a:ext cx="655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Pointers and Destructors</a:t>
            </a:r>
            <a:endParaRPr/>
          </a:p>
        </p:txBody>
      </p:sp>
      <p:sp>
        <p:nvSpPr>
          <p:cNvPr id="198" name="Google Shape;198;p15"/>
          <p:cNvSpPr txBox="1"/>
          <p:nvPr>
            <p:ph idx="1" type="body"/>
          </p:nvPr>
        </p:nvSpPr>
        <p:spPr>
          <a:xfrm>
            <a:off x="672200" y="1690700"/>
            <a:ext cx="11093700" cy="4977300"/>
          </a:xfrm>
          <a:prstGeom prst="rect">
            <a:avLst/>
          </a:prstGeom>
          <a:noFill/>
          <a:ln>
            <a:noFill/>
          </a:ln>
        </p:spPr>
        <p:txBody>
          <a:bodyPr anchorCtr="0" anchor="t" bIns="45700" lIns="91425" spcFirstLastPara="1" rIns="91425" wrap="square" tIns="45700">
            <a:normAutofit fontScale="62500" lnSpcReduction="20000"/>
          </a:bodyPr>
          <a:lstStyle/>
          <a:p>
            <a:pPr indent="-300037" lvl="0" marL="457200" rtl="0" algn="l">
              <a:spcBef>
                <a:spcPts val="1000"/>
              </a:spcBef>
              <a:spcAft>
                <a:spcPts val="0"/>
              </a:spcAft>
              <a:buSzPct val="64285"/>
              <a:buChar char="•"/>
            </a:pPr>
            <a:r>
              <a:rPr lang="en-US"/>
              <a:t>When a local object of type Node is destroyed, the memory occupied by the object itself is automatically released. This means the space allocated for its data members is freed.</a:t>
            </a:r>
            <a:endParaRPr/>
          </a:p>
          <a:p>
            <a:pPr indent="0" lvl="0" marL="457200" rtl="0" algn="l">
              <a:spcBef>
                <a:spcPts val="1000"/>
              </a:spcBef>
              <a:spcAft>
                <a:spcPts val="0"/>
              </a:spcAft>
              <a:buNone/>
            </a:pPr>
            <a:r>
              <a:t/>
            </a:r>
            <a:endParaRPr/>
          </a:p>
          <a:p>
            <a:pPr indent="-300037" lvl="0" marL="457200" rtl="0" algn="l">
              <a:spcBef>
                <a:spcPts val="1000"/>
              </a:spcBef>
              <a:spcAft>
                <a:spcPts val="0"/>
              </a:spcAft>
              <a:buSzPct val="64285"/>
              <a:buChar char="•"/>
            </a:pPr>
            <a:r>
              <a:rPr lang="en-US"/>
              <a:t>However, if one of the data members is a pointer that points to dynamically allocated memory (e.g., a string allocated with malloc, new, or strdup), that memory is not automatically freed when the object is destroyed.</a:t>
            </a:r>
            <a:endParaRPr/>
          </a:p>
          <a:p>
            <a:pPr indent="0" lvl="0" marL="457200" rtl="0" algn="l">
              <a:spcBef>
                <a:spcPts val="1000"/>
              </a:spcBef>
              <a:spcAft>
                <a:spcPts val="0"/>
              </a:spcAft>
              <a:buNone/>
            </a:pPr>
            <a:r>
              <a:t/>
            </a:r>
            <a:endParaRPr/>
          </a:p>
          <a:p>
            <a:pPr indent="-300037" lvl="0" marL="457200" rtl="0" algn="l">
              <a:spcBef>
                <a:spcPts val="1000"/>
              </a:spcBef>
              <a:spcAft>
                <a:spcPts val="0"/>
              </a:spcAft>
              <a:buSzPct val="64285"/>
              <a:buChar char="•"/>
            </a:pPr>
            <a:r>
              <a:rPr lang="en-US"/>
              <a:t>When Node object has a pointer name that points to a dynamically allocated string, destroying the Node object only frees the memory used by the name pointer itself, not the memory allocated for the string it points to.</a:t>
            </a:r>
            <a:endParaRPr/>
          </a:p>
          <a:p>
            <a:pPr indent="0" lvl="0" marL="457200" rtl="0" algn="l">
              <a:spcBef>
                <a:spcPts val="1000"/>
              </a:spcBef>
              <a:spcAft>
                <a:spcPts val="0"/>
              </a:spcAft>
              <a:buNone/>
            </a:pPr>
            <a:r>
              <a:t/>
            </a:r>
            <a:endParaRPr/>
          </a:p>
          <a:p>
            <a:pPr indent="-300037" lvl="0" marL="457200" rtl="0" algn="l">
              <a:spcBef>
                <a:spcPts val="1000"/>
              </a:spcBef>
              <a:spcAft>
                <a:spcPts val="0"/>
              </a:spcAft>
              <a:buSzPct val="64285"/>
              <a:buChar char="•"/>
            </a:pPr>
            <a:r>
              <a:rPr lang="en-US"/>
              <a:t>As a result, the memory occupied by the string remains allocated but becomes inaccessible (a memory leak), because there’s no longer a pointer referencing that memory. This leads to a situation where memory is wasted and cannot be reclaimed until the program ends.</a:t>
            </a:r>
            <a:endParaRPr/>
          </a:p>
          <a:p>
            <a:pPr indent="0" lvl="0" marL="457200" rtl="0" algn="l">
              <a:spcBef>
                <a:spcPts val="1000"/>
              </a:spcBef>
              <a:spcAft>
                <a:spcPts val="0"/>
              </a:spcAft>
              <a:buNone/>
            </a:pPr>
            <a:r>
              <a:t/>
            </a:r>
            <a:endParaRPr/>
          </a:p>
          <a:p>
            <a:pPr indent="-300037" lvl="0" marL="457200" rtl="0" algn="l">
              <a:spcBef>
                <a:spcPts val="1000"/>
              </a:spcBef>
              <a:spcAft>
                <a:spcPts val="0"/>
              </a:spcAft>
              <a:buSzPct val="64285"/>
              <a:buChar char="•"/>
            </a:pPr>
            <a:r>
              <a:rPr lang="en-US"/>
              <a:t>To avoid this problem, a destructor should be defined in the Node class. The destructor is a special member function that is automatically called when an object is destroyed.</a:t>
            </a:r>
            <a:endParaRPr/>
          </a:p>
          <a:p>
            <a:pPr indent="-300037" lvl="0" marL="457200" rtl="0" algn="l">
              <a:spcBef>
                <a:spcPts val="0"/>
              </a:spcBef>
              <a:spcAft>
                <a:spcPts val="0"/>
              </a:spcAft>
              <a:buSzPct val="64285"/>
              <a:buChar char="•"/>
            </a:pPr>
            <a:r>
              <a:rPr lang="en-US"/>
              <a:t>The destructor's job is to clean up any resources that the object was using, such as dynamically allocated memory.</a:t>
            </a:r>
            <a:endParaRPr/>
          </a:p>
        </p:txBody>
      </p:sp>
      <p:pic>
        <p:nvPicPr>
          <p:cNvPr id="199" name="Google Shape;199;p15"/>
          <p:cNvPicPr preferRelativeResize="0"/>
          <p:nvPr/>
        </p:nvPicPr>
        <p:blipFill>
          <a:blip r:embed="rId3">
            <a:alphaModFix/>
          </a:blip>
          <a:stretch>
            <a:fillRect/>
          </a:stretch>
        </p:blipFill>
        <p:spPr>
          <a:xfrm>
            <a:off x="7474700" y="0"/>
            <a:ext cx="4291200" cy="1612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206c70ae5c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Code example!</a:t>
            </a:r>
            <a:endParaRPr/>
          </a:p>
        </p:txBody>
      </p:sp>
      <p:sp>
        <p:nvSpPr>
          <p:cNvPr id="206" name="Google Shape;206;g2206c70ae5c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solidFill>
                  <a:schemeClr val="hlink"/>
                </a:solidFill>
                <a:hlinkClick r:id="rId3"/>
              </a:rPr>
              <a:t>https://docs.google.com/document/d/1b24WWF-1UcGD5y4IK1cHXCG9UOSyL8jlBi9n3ieOQlU/edit?usp=sharing</a:t>
            </a:r>
            <a:endParaRPr/>
          </a:p>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6"/>
          <p:cNvSpPr txBox="1"/>
          <p:nvPr>
            <p:ph type="title"/>
          </p:nvPr>
        </p:nvSpPr>
        <p:spPr>
          <a:xfrm>
            <a:off x="838200" y="365125"/>
            <a:ext cx="30759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a:t>Pointers and Reference Variables</a:t>
            </a:r>
            <a:endParaRPr/>
          </a:p>
        </p:txBody>
      </p:sp>
      <p:sp>
        <p:nvSpPr>
          <p:cNvPr id="212" name="Google Shape;212;p16"/>
          <p:cNvSpPr txBox="1"/>
          <p:nvPr>
            <p:ph idx="1" type="body"/>
          </p:nvPr>
        </p:nvSpPr>
        <p:spPr>
          <a:xfrm>
            <a:off x="838200" y="1825625"/>
            <a:ext cx="2953800" cy="4351200"/>
          </a:xfrm>
          <a:prstGeom prst="rect">
            <a:avLst/>
          </a:prstGeom>
          <a:noFill/>
          <a:ln>
            <a:noFill/>
          </a:ln>
        </p:spPr>
        <p:txBody>
          <a:bodyPr anchorCtr="0" anchor="t" bIns="45700" lIns="91425" spcFirstLastPara="1" rIns="91425" wrap="square" tIns="45700">
            <a:normAutofit fontScale="62500" lnSpcReduction="10000"/>
          </a:bodyPr>
          <a:lstStyle/>
          <a:p>
            <a:pPr indent="-50800" lvl="0" marL="228600" rtl="0" algn="l">
              <a:lnSpc>
                <a:spcPct val="90000"/>
              </a:lnSpc>
              <a:spcBef>
                <a:spcPts val="0"/>
              </a:spcBef>
              <a:spcAft>
                <a:spcPts val="0"/>
              </a:spcAft>
              <a:buClr>
                <a:schemeClr val="dk1"/>
              </a:buClr>
              <a:buSzPct val="100000"/>
              <a:buNone/>
            </a:pPr>
            <a:r>
              <a:rPr lang="en-US"/>
              <a:t> A reference variable must be initialized in its declaration as a reference to a particular variable, and this reference cannot be changed. This means that a reference variable cannot be null. A reference variable </a:t>
            </a:r>
            <a:r>
              <a:rPr b="1" lang="en-US"/>
              <a:t>r</a:t>
            </a:r>
            <a:r>
              <a:rPr lang="en-US"/>
              <a:t> can be considered a different name for a variable </a:t>
            </a:r>
            <a:r>
              <a:rPr b="1" lang="en-US"/>
              <a:t>n</a:t>
            </a:r>
            <a:r>
              <a:rPr lang="en-US"/>
              <a:t> so that if </a:t>
            </a:r>
            <a:r>
              <a:rPr b="1" lang="en-US"/>
              <a:t>n</a:t>
            </a:r>
            <a:r>
              <a:rPr lang="en-US"/>
              <a:t> changes then </a:t>
            </a:r>
            <a:r>
              <a:rPr b="1" lang="en-US"/>
              <a:t>r</a:t>
            </a:r>
            <a:r>
              <a:rPr lang="en-US"/>
              <a:t> changes as well. This is because a reference variable is implemented as a constant pointer to the variable. </a:t>
            </a:r>
            <a:endParaRPr/>
          </a:p>
        </p:txBody>
      </p:sp>
      <p:pic>
        <p:nvPicPr>
          <p:cNvPr id="213" name="Google Shape;213;p16"/>
          <p:cNvPicPr preferRelativeResize="0"/>
          <p:nvPr/>
        </p:nvPicPr>
        <p:blipFill>
          <a:blip r:embed="rId3">
            <a:alphaModFix/>
          </a:blip>
          <a:stretch>
            <a:fillRect/>
          </a:stretch>
        </p:blipFill>
        <p:spPr>
          <a:xfrm>
            <a:off x="4605900" y="365123"/>
            <a:ext cx="7207125" cy="6487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Play"/>
              <a:buNone/>
            </a:pPr>
            <a:r>
              <a:rPr lang="en-US"/>
              <a:t>ADT - Abstract Data Types</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Data types such as int, float, double, long, etc. are considered to be in-built data types and we can perform basic operations with them such as +,-,*,/, etc. </a:t>
            </a:r>
            <a:endParaRPr/>
          </a:p>
          <a:p>
            <a:pPr indent="-228600" lvl="0" marL="228600" rtl="0" algn="l">
              <a:lnSpc>
                <a:spcPct val="90000"/>
              </a:lnSpc>
              <a:spcBef>
                <a:spcPts val="1000"/>
              </a:spcBef>
              <a:spcAft>
                <a:spcPts val="0"/>
              </a:spcAft>
              <a:buClr>
                <a:schemeClr val="dk1"/>
              </a:buClr>
              <a:buSzPts val="2800"/>
              <a:buChar char="•"/>
            </a:pPr>
            <a:r>
              <a:rPr lang="en-US"/>
              <a:t> We can create data structures along with their operations, and such data structures that are not in-built are known as Abstract Data Type (ADT).</a:t>
            </a:r>
            <a:endParaRPr/>
          </a:p>
          <a:p>
            <a:pPr indent="-228600" lvl="0" marL="228600" rtl="0" algn="l">
              <a:lnSpc>
                <a:spcPct val="90000"/>
              </a:lnSpc>
              <a:spcBef>
                <a:spcPts val="1000"/>
              </a:spcBef>
              <a:spcAft>
                <a:spcPts val="0"/>
              </a:spcAft>
              <a:buClr>
                <a:schemeClr val="dk1"/>
              </a:buClr>
              <a:buSzPts val="2800"/>
              <a:buChar char="•"/>
            </a:pPr>
            <a:r>
              <a:rPr lang="en-US"/>
              <a:t>Abstract Data type (ADT) is a type (or class) for objects whose behavior is defined by a set of values and a set of operations. </a:t>
            </a:r>
            <a:endParaRPr/>
          </a:p>
          <a:p>
            <a:pPr indent="-228600" lvl="0" marL="228600" rtl="0" algn="l">
              <a:lnSpc>
                <a:spcPct val="90000"/>
              </a:lnSpc>
              <a:spcBef>
                <a:spcPts val="1000"/>
              </a:spcBef>
              <a:spcAft>
                <a:spcPts val="0"/>
              </a:spcAft>
              <a:buClr>
                <a:schemeClr val="dk1"/>
              </a:buClr>
              <a:buSzPts val="2800"/>
              <a:buChar char="•"/>
            </a:pPr>
            <a:r>
              <a:rPr lang="en-US"/>
              <a:t>The definition of ADT only mentions what operations are to be performed but not how these operations will be implemented.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f3cd2ff9b1_0_3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pic>
        <p:nvPicPr>
          <p:cNvPr id="220" name="Google Shape;220;g2f3cd2ff9b1_0_36"/>
          <p:cNvPicPr preferRelativeResize="0"/>
          <p:nvPr/>
        </p:nvPicPr>
        <p:blipFill>
          <a:blip r:embed="rId3">
            <a:alphaModFix/>
          </a:blip>
          <a:stretch>
            <a:fillRect/>
          </a:stretch>
        </p:blipFill>
        <p:spPr>
          <a:xfrm>
            <a:off x="986750" y="3166000"/>
            <a:ext cx="9995675" cy="2443875"/>
          </a:xfrm>
          <a:prstGeom prst="rect">
            <a:avLst/>
          </a:prstGeom>
          <a:noFill/>
          <a:ln>
            <a:noFill/>
          </a:ln>
        </p:spPr>
      </p:pic>
      <p:sp>
        <p:nvSpPr>
          <p:cNvPr id="221" name="Google Shape;221;g2f3cd2ff9b1_0_36"/>
          <p:cNvSpPr txBox="1"/>
          <p:nvPr/>
        </p:nvSpPr>
        <p:spPr>
          <a:xfrm>
            <a:off x="1167900" y="2120613"/>
            <a:ext cx="985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rPr>
              <a:t>int n = 5, *p = &amp;n, &amp;r = 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f3cd2ff9b1_0_5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 variable </a:t>
            </a:r>
            <a:endParaRPr/>
          </a:p>
        </p:txBody>
      </p:sp>
      <p:sp>
        <p:nvSpPr>
          <p:cNvPr id="228" name="Google Shape;228;g2f3cd2ff9b1_0_57"/>
          <p:cNvSpPr txBox="1"/>
          <p:nvPr>
            <p:ph idx="1" type="body"/>
          </p:nvPr>
        </p:nvSpPr>
        <p:spPr>
          <a:xfrm>
            <a:off x="838200" y="1825625"/>
            <a:ext cx="53142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By design, references are meant to be immutable in terms of which variable they refer to, providing a clear and consistent way to alias variables in C++.</a:t>
            </a:r>
            <a:endParaRPr/>
          </a:p>
        </p:txBody>
      </p:sp>
      <p:pic>
        <p:nvPicPr>
          <p:cNvPr id="229" name="Google Shape;229;g2f3cd2ff9b1_0_57"/>
          <p:cNvPicPr preferRelativeResize="0"/>
          <p:nvPr/>
        </p:nvPicPr>
        <p:blipFill>
          <a:blip r:embed="rId3">
            <a:alphaModFix/>
          </a:blip>
          <a:stretch>
            <a:fillRect/>
          </a:stretch>
        </p:blipFill>
        <p:spPr>
          <a:xfrm>
            <a:off x="6304800" y="1843225"/>
            <a:ext cx="5734800" cy="376783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f3cd2ff9b1_0_71"/>
          <p:cNvSpPr txBox="1"/>
          <p:nvPr>
            <p:ph type="title"/>
          </p:nvPr>
        </p:nvSpPr>
        <p:spPr>
          <a:xfrm>
            <a:off x="838200" y="365125"/>
            <a:ext cx="4683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Constant Pointer (int *const)</a:t>
            </a:r>
            <a:endParaRPr/>
          </a:p>
        </p:txBody>
      </p:sp>
      <p:sp>
        <p:nvSpPr>
          <p:cNvPr id="236" name="Google Shape;236;g2f3cd2ff9b1_0_71"/>
          <p:cNvSpPr txBox="1"/>
          <p:nvPr>
            <p:ph idx="1" type="body"/>
          </p:nvPr>
        </p:nvSpPr>
        <p:spPr>
          <a:xfrm>
            <a:off x="838200" y="1825625"/>
            <a:ext cx="4683600" cy="4351200"/>
          </a:xfrm>
          <a:prstGeom prst="rect">
            <a:avLst/>
          </a:prstGeom>
        </p:spPr>
        <p:txBody>
          <a:bodyPr anchorCtr="0" anchor="t" bIns="45700" lIns="91425" spcFirstLastPara="1" rIns="91425" wrap="square" tIns="45700">
            <a:normAutofit fontScale="77500" lnSpcReduction="20000"/>
          </a:bodyPr>
          <a:lstStyle/>
          <a:p>
            <a:pPr indent="0" lvl="0" marL="0" rtl="0" algn="l">
              <a:spcBef>
                <a:spcPts val="1000"/>
              </a:spcBef>
              <a:spcAft>
                <a:spcPts val="0"/>
              </a:spcAft>
              <a:buNone/>
            </a:pPr>
            <a:r>
              <a:t/>
            </a:r>
            <a:endParaRPr b="1"/>
          </a:p>
          <a:p>
            <a:pPr indent="-317182" lvl="0" marL="457200" rtl="0" algn="l">
              <a:spcBef>
                <a:spcPts val="1000"/>
              </a:spcBef>
              <a:spcAft>
                <a:spcPts val="0"/>
              </a:spcAft>
              <a:buSzPct val="64285"/>
              <a:buChar char="•"/>
            </a:pPr>
            <a:r>
              <a:rPr lang="en-US"/>
              <a:t>A constant pointer is a pointer whose address (the value it holds) cannot be changed after initialization.</a:t>
            </a:r>
            <a:endParaRPr/>
          </a:p>
          <a:p>
            <a:pPr indent="0" lvl="0" marL="457200" rtl="0" algn="l">
              <a:spcBef>
                <a:spcPts val="1000"/>
              </a:spcBef>
              <a:spcAft>
                <a:spcPts val="0"/>
              </a:spcAft>
              <a:buNone/>
            </a:pPr>
            <a:r>
              <a:t/>
            </a:r>
            <a:endParaRPr/>
          </a:p>
          <a:p>
            <a:pPr indent="-317182" lvl="0" marL="457200" rtl="0" algn="l">
              <a:spcBef>
                <a:spcPts val="1000"/>
              </a:spcBef>
              <a:spcAft>
                <a:spcPts val="0"/>
              </a:spcAft>
              <a:buSzPct val="64285"/>
              <a:buChar char="•"/>
            </a:pPr>
            <a:r>
              <a:rPr lang="en-US"/>
              <a:t>Must be initialized at the time of declaration.</a:t>
            </a:r>
            <a:endParaRPr/>
          </a:p>
          <a:p>
            <a:pPr indent="0" lvl="0" marL="457200" rtl="0" algn="l">
              <a:spcBef>
                <a:spcPts val="1000"/>
              </a:spcBef>
              <a:spcAft>
                <a:spcPts val="0"/>
              </a:spcAft>
              <a:buNone/>
            </a:pPr>
            <a:r>
              <a:t/>
            </a:r>
            <a:endParaRPr/>
          </a:p>
          <a:p>
            <a:pPr indent="-317182" lvl="0" marL="457200" rtl="0" algn="l">
              <a:spcBef>
                <a:spcPts val="1000"/>
              </a:spcBef>
              <a:spcAft>
                <a:spcPts val="0"/>
              </a:spcAft>
              <a:buSzPct val="64285"/>
              <a:buChar char="•"/>
            </a:pPr>
            <a:r>
              <a:rPr lang="en-US"/>
              <a:t>You cannot change the address that a constant pointer points to, but you can modify the value at that address if the value itself is not constant.</a:t>
            </a:r>
            <a:endParaRPr/>
          </a:p>
          <a:p>
            <a:pPr indent="0" lvl="0" marL="0" rtl="0" algn="l">
              <a:spcBef>
                <a:spcPts val="1000"/>
              </a:spcBef>
              <a:spcAft>
                <a:spcPts val="0"/>
              </a:spcAft>
              <a:buNone/>
            </a:pPr>
            <a:r>
              <a:t/>
            </a:r>
            <a:endParaRPr/>
          </a:p>
        </p:txBody>
      </p:sp>
      <p:pic>
        <p:nvPicPr>
          <p:cNvPr id="237" name="Google Shape;237;g2f3cd2ff9b1_0_71"/>
          <p:cNvPicPr preferRelativeResize="0"/>
          <p:nvPr/>
        </p:nvPicPr>
        <p:blipFill>
          <a:blip r:embed="rId3">
            <a:alphaModFix/>
          </a:blip>
          <a:stretch>
            <a:fillRect/>
          </a:stretch>
        </p:blipFill>
        <p:spPr>
          <a:xfrm>
            <a:off x="5877700" y="1384425"/>
            <a:ext cx="6018650" cy="5233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f3cd2ff9b1_0_82"/>
          <p:cNvSpPr txBox="1"/>
          <p:nvPr>
            <p:ph type="title"/>
          </p:nvPr>
        </p:nvSpPr>
        <p:spPr>
          <a:xfrm>
            <a:off x="838200" y="365125"/>
            <a:ext cx="4683600" cy="1325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Pointer to Constant (const int *)</a:t>
            </a:r>
            <a:endParaRPr/>
          </a:p>
        </p:txBody>
      </p:sp>
      <p:sp>
        <p:nvSpPr>
          <p:cNvPr id="244" name="Google Shape;244;g2f3cd2ff9b1_0_82"/>
          <p:cNvSpPr txBox="1"/>
          <p:nvPr>
            <p:ph idx="1" type="body"/>
          </p:nvPr>
        </p:nvSpPr>
        <p:spPr>
          <a:xfrm>
            <a:off x="838200" y="1825625"/>
            <a:ext cx="4683600" cy="4351200"/>
          </a:xfrm>
          <a:prstGeom prst="rect">
            <a:avLst/>
          </a:prstGeom>
        </p:spPr>
        <p:txBody>
          <a:bodyPr anchorCtr="0" anchor="t" bIns="45700" lIns="91425" spcFirstLastPara="1" rIns="91425" wrap="square" tIns="45700">
            <a:normAutofit fontScale="85000" lnSpcReduction="10000"/>
          </a:bodyPr>
          <a:lstStyle/>
          <a:p>
            <a:pPr indent="0" lvl="0" marL="0" rtl="0" algn="l">
              <a:spcBef>
                <a:spcPts val="1000"/>
              </a:spcBef>
              <a:spcAft>
                <a:spcPts val="0"/>
              </a:spcAft>
              <a:buNone/>
            </a:pPr>
            <a:r>
              <a:t/>
            </a:r>
            <a:endParaRPr b="1"/>
          </a:p>
          <a:p>
            <a:pPr indent="-325755" lvl="0" marL="457200" rtl="0" algn="l">
              <a:spcBef>
                <a:spcPts val="1000"/>
              </a:spcBef>
              <a:spcAft>
                <a:spcPts val="0"/>
              </a:spcAft>
              <a:buSzPct val="64285"/>
              <a:buChar char="•"/>
            </a:pPr>
            <a:r>
              <a:rPr lang="en-US"/>
              <a:t>A pointer to a constant integer is a pointer that points to a constant value, meaning you cannot change the value at the address it points to.</a:t>
            </a:r>
            <a:endParaRPr/>
          </a:p>
          <a:p>
            <a:pPr indent="0" lvl="0" marL="457200" rtl="0" algn="l">
              <a:spcBef>
                <a:spcPts val="1000"/>
              </a:spcBef>
              <a:spcAft>
                <a:spcPts val="0"/>
              </a:spcAft>
              <a:buNone/>
            </a:pPr>
            <a:r>
              <a:t/>
            </a:r>
            <a:endParaRPr/>
          </a:p>
          <a:p>
            <a:pPr indent="-325755" lvl="0" marL="457200" rtl="0" algn="l">
              <a:spcBef>
                <a:spcPts val="1000"/>
              </a:spcBef>
              <a:spcAft>
                <a:spcPts val="0"/>
              </a:spcAft>
              <a:buSzPct val="64285"/>
              <a:buChar char="•"/>
            </a:pPr>
            <a:r>
              <a:rPr lang="en-US"/>
              <a:t>You can change the address stored in the pointer, but you cannot modify the value at the address.</a:t>
            </a:r>
            <a:endParaRPr/>
          </a:p>
          <a:p>
            <a:pPr indent="0" lvl="0" marL="0" rtl="0" algn="l">
              <a:spcBef>
                <a:spcPts val="1000"/>
              </a:spcBef>
              <a:spcAft>
                <a:spcPts val="0"/>
              </a:spcAft>
              <a:buNone/>
            </a:pPr>
            <a:r>
              <a:t/>
            </a:r>
            <a:endParaRPr/>
          </a:p>
        </p:txBody>
      </p:sp>
      <p:pic>
        <p:nvPicPr>
          <p:cNvPr id="245" name="Google Shape;245;g2f3cd2ff9b1_0_82"/>
          <p:cNvPicPr preferRelativeResize="0"/>
          <p:nvPr/>
        </p:nvPicPr>
        <p:blipFill>
          <a:blip r:embed="rId3">
            <a:alphaModFix/>
          </a:blip>
          <a:stretch>
            <a:fillRect/>
          </a:stretch>
        </p:blipFill>
        <p:spPr>
          <a:xfrm>
            <a:off x="5674200" y="1597250"/>
            <a:ext cx="6517800" cy="4480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f3cd2ff9b1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Passing arguments by reference to function calls</a:t>
            </a:r>
            <a:endParaRPr/>
          </a:p>
        </p:txBody>
      </p:sp>
      <p:sp>
        <p:nvSpPr>
          <p:cNvPr id="252" name="Google Shape;252;g2f3cd2ff9b1_0_0"/>
          <p:cNvSpPr txBox="1"/>
          <p:nvPr>
            <p:ph idx="1" type="body"/>
          </p:nvPr>
        </p:nvSpPr>
        <p:spPr>
          <a:xfrm>
            <a:off x="838200" y="1825625"/>
            <a:ext cx="45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Reference variables are used in passing arguments by reference to function calls. Passing by reference is required if an actual parameter should be changed permanently during execution of a function. This can be accomplished with pointers</a:t>
            </a:r>
            <a:endParaRPr/>
          </a:p>
        </p:txBody>
      </p:sp>
      <p:pic>
        <p:nvPicPr>
          <p:cNvPr id="253" name="Google Shape;253;g2f3cd2ff9b1_0_0"/>
          <p:cNvPicPr preferRelativeResize="0"/>
          <p:nvPr/>
        </p:nvPicPr>
        <p:blipFill>
          <a:blip r:embed="rId3">
            <a:alphaModFix/>
          </a:blip>
          <a:stretch>
            <a:fillRect/>
          </a:stretch>
        </p:blipFill>
        <p:spPr>
          <a:xfrm>
            <a:off x="5774750" y="1395425"/>
            <a:ext cx="6254450" cy="4781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f3cd2ff9b1_0_8"/>
          <p:cNvSpPr txBox="1"/>
          <p:nvPr>
            <p:ph type="title"/>
          </p:nvPr>
        </p:nvSpPr>
        <p:spPr>
          <a:xfrm>
            <a:off x="838200" y="365125"/>
            <a:ext cx="4907400" cy="1325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Pointers and Reference Variables</a:t>
            </a:r>
            <a:endParaRPr/>
          </a:p>
        </p:txBody>
      </p:sp>
      <p:sp>
        <p:nvSpPr>
          <p:cNvPr id="260" name="Google Shape;260;g2f3cd2ff9b1_0_8"/>
          <p:cNvSpPr txBox="1"/>
          <p:nvPr>
            <p:ph idx="1" type="body"/>
          </p:nvPr>
        </p:nvSpPr>
        <p:spPr>
          <a:xfrm>
            <a:off x="838200" y="1825625"/>
            <a:ext cx="43374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Reference type is also used in indicating the return type of functions. For example, having defined the function</a:t>
            </a:r>
            <a:endParaRPr/>
          </a:p>
          <a:p>
            <a:pPr indent="0" lvl="0" marL="914400" rtl="0" algn="l">
              <a:spcBef>
                <a:spcPts val="1000"/>
              </a:spcBef>
              <a:spcAft>
                <a:spcPts val="0"/>
              </a:spcAft>
              <a:buNone/>
            </a:pPr>
            <a:r>
              <a:t/>
            </a:r>
            <a:endParaRPr b="1"/>
          </a:p>
        </p:txBody>
      </p:sp>
      <p:pic>
        <p:nvPicPr>
          <p:cNvPr id="261" name="Google Shape;261;g2f3cd2ff9b1_0_8"/>
          <p:cNvPicPr preferRelativeResize="0"/>
          <p:nvPr/>
        </p:nvPicPr>
        <p:blipFill>
          <a:blip r:embed="rId3">
            <a:alphaModFix/>
          </a:blip>
          <a:stretch>
            <a:fillRect/>
          </a:stretch>
        </p:blipFill>
        <p:spPr>
          <a:xfrm>
            <a:off x="5989800" y="230087"/>
            <a:ext cx="5867325" cy="662791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f3cd2ff9b1_0_18"/>
          <p:cNvSpPr txBox="1"/>
          <p:nvPr>
            <p:ph type="title"/>
          </p:nvPr>
        </p:nvSpPr>
        <p:spPr>
          <a:xfrm>
            <a:off x="838200" y="365125"/>
            <a:ext cx="48462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a:t>
            </a:r>
            <a:r>
              <a:rPr lang="en-US"/>
              <a:t>ointer as </a:t>
            </a:r>
            <a:r>
              <a:rPr lang="en-US"/>
              <a:t>Return type</a:t>
            </a:r>
            <a:r>
              <a:rPr lang="en-US"/>
              <a:t> </a:t>
            </a:r>
            <a:endParaRPr/>
          </a:p>
        </p:txBody>
      </p:sp>
      <p:sp>
        <p:nvSpPr>
          <p:cNvPr id="268" name="Google Shape;268;g2f3cd2ff9b1_0_18"/>
          <p:cNvSpPr txBox="1"/>
          <p:nvPr>
            <p:ph idx="1" type="body"/>
          </p:nvPr>
        </p:nvSpPr>
        <p:spPr>
          <a:xfrm>
            <a:off x="838200" y="1825625"/>
            <a:ext cx="48462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Note that we can accomplish the same with pointers, but </a:t>
            </a:r>
            <a:r>
              <a:rPr b="1" lang="en-US"/>
              <a:t>dereferencing </a:t>
            </a:r>
            <a:r>
              <a:rPr lang="en-US"/>
              <a:t>has to be used explicitly:</a:t>
            </a:r>
            <a:endParaRPr/>
          </a:p>
        </p:txBody>
      </p:sp>
      <p:pic>
        <p:nvPicPr>
          <p:cNvPr id="269" name="Google Shape;269;g2f3cd2ff9b1_0_18"/>
          <p:cNvPicPr preferRelativeResize="0"/>
          <p:nvPr/>
        </p:nvPicPr>
        <p:blipFill>
          <a:blip r:embed="rId3">
            <a:alphaModFix/>
          </a:blip>
          <a:stretch>
            <a:fillRect/>
          </a:stretch>
        </p:blipFill>
        <p:spPr>
          <a:xfrm>
            <a:off x="5792625" y="262825"/>
            <a:ext cx="6202800" cy="4707414"/>
          </a:xfrm>
          <a:prstGeom prst="rect">
            <a:avLst/>
          </a:prstGeom>
          <a:noFill/>
          <a:ln>
            <a:noFill/>
          </a:ln>
        </p:spPr>
      </p:pic>
      <p:pic>
        <p:nvPicPr>
          <p:cNvPr id="270" name="Google Shape;270;g2f3cd2ff9b1_0_18"/>
          <p:cNvPicPr preferRelativeResize="0"/>
          <p:nvPr/>
        </p:nvPicPr>
        <p:blipFill>
          <a:blip r:embed="rId4">
            <a:alphaModFix/>
          </a:blip>
          <a:stretch>
            <a:fillRect/>
          </a:stretch>
        </p:blipFill>
        <p:spPr>
          <a:xfrm>
            <a:off x="5836800" y="5133689"/>
            <a:ext cx="4031895" cy="158296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f3cd2ff9b1_0_26"/>
          <p:cNvSpPr txBox="1"/>
          <p:nvPr>
            <p:ph type="title"/>
          </p:nvPr>
        </p:nvSpPr>
        <p:spPr>
          <a:xfrm>
            <a:off x="838200" y="365125"/>
            <a:ext cx="49278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C</a:t>
            </a:r>
            <a:r>
              <a:rPr lang="en-US"/>
              <a:t>aution!! </a:t>
            </a:r>
            <a:endParaRPr/>
          </a:p>
        </p:txBody>
      </p:sp>
      <p:sp>
        <p:nvSpPr>
          <p:cNvPr id="277" name="Google Shape;277;g2f3cd2ff9b1_0_26"/>
          <p:cNvSpPr txBox="1"/>
          <p:nvPr>
            <p:ph idx="1" type="body"/>
          </p:nvPr>
        </p:nvSpPr>
        <p:spPr>
          <a:xfrm>
            <a:off x="838200" y="1825625"/>
            <a:ext cx="46428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Reference variables and the reference return type have to be used with caution because there is a possibility of compromising the information-hiding principle when they are used improperly. Consider class C: </a:t>
            </a:r>
            <a:endParaRPr/>
          </a:p>
        </p:txBody>
      </p:sp>
      <p:pic>
        <p:nvPicPr>
          <p:cNvPr id="278" name="Google Shape;278;g2f3cd2ff9b1_0_26"/>
          <p:cNvPicPr preferRelativeResize="0"/>
          <p:nvPr/>
        </p:nvPicPr>
        <p:blipFill>
          <a:blip r:embed="rId3">
            <a:alphaModFix/>
          </a:blip>
          <a:stretch>
            <a:fillRect/>
          </a:stretch>
        </p:blipFill>
        <p:spPr>
          <a:xfrm>
            <a:off x="6243900" y="76200"/>
            <a:ext cx="5494129" cy="67056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7"/>
          <p:cNvSpPr txBox="1"/>
          <p:nvPr>
            <p:ph type="title"/>
          </p:nvPr>
        </p:nvSpPr>
        <p:spPr>
          <a:xfrm>
            <a:off x="838200" y="365125"/>
            <a:ext cx="42561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Pointers to Functions</a:t>
            </a:r>
            <a:endParaRPr/>
          </a:p>
        </p:txBody>
      </p:sp>
      <p:sp>
        <p:nvSpPr>
          <p:cNvPr id="284" name="Google Shape;284;p17"/>
          <p:cNvSpPr txBox="1"/>
          <p:nvPr>
            <p:ph idx="1" type="body"/>
          </p:nvPr>
        </p:nvSpPr>
        <p:spPr>
          <a:xfrm>
            <a:off x="838200" y="1825625"/>
            <a:ext cx="3808500" cy="43512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en-US"/>
              <a:t>Just like pointers to variables, you can have pointers to functions. A pointer to a function stores the address where the function's code is located in memory.</a:t>
            </a:r>
            <a:endParaRPr/>
          </a:p>
        </p:txBody>
      </p:sp>
      <p:pic>
        <p:nvPicPr>
          <p:cNvPr id="285" name="Google Shape;285;p17"/>
          <p:cNvPicPr preferRelativeResize="0"/>
          <p:nvPr/>
        </p:nvPicPr>
        <p:blipFill>
          <a:blip r:embed="rId3">
            <a:alphaModFix/>
          </a:blip>
          <a:stretch>
            <a:fillRect/>
          </a:stretch>
        </p:blipFill>
        <p:spPr>
          <a:xfrm>
            <a:off x="4646700" y="1071308"/>
            <a:ext cx="7392901" cy="471538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f3cd2ff9b1_0_9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92" name="Google Shape;292;g2f3cd2ff9b1_0_9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93" name="Google Shape;293;g2f3cd2ff9b1_0_94"/>
          <p:cNvPicPr preferRelativeResize="0"/>
          <p:nvPr/>
        </p:nvPicPr>
        <p:blipFill>
          <a:blip r:embed="rId3">
            <a:alphaModFix/>
          </a:blip>
          <a:stretch>
            <a:fillRect/>
          </a:stretch>
        </p:blipFill>
        <p:spPr>
          <a:xfrm>
            <a:off x="2119313" y="638175"/>
            <a:ext cx="7953375" cy="5581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ADT - Abstract Data Types</a:t>
            </a:r>
            <a:endParaRPr/>
          </a:p>
        </p:txBody>
      </p:sp>
      <p:sp>
        <p:nvSpPr>
          <p:cNvPr id="101" name="Google Shape;10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implementation decides which data structure should be used to make execution most efficient in terms of time and space. An item specified in terms of operations is called an abstract data type</a:t>
            </a:r>
            <a:endParaRPr/>
          </a:p>
          <a:p>
            <a:pPr indent="-228600" lvl="0" marL="228600" rtl="0" algn="l">
              <a:lnSpc>
                <a:spcPct val="90000"/>
              </a:lnSpc>
              <a:spcBef>
                <a:spcPts val="1000"/>
              </a:spcBef>
              <a:spcAft>
                <a:spcPts val="0"/>
              </a:spcAft>
              <a:buClr>
                <a:schemeClr val="dk1"/>
              </a:buClr>
              <a:buSzPts val="2800"/>
              <a:buChar char="•"/>
            </a:pPr>
            <a:r>
              <a:rPr lang="en-US"/>
              <a:t>An abstract data type is not a part of a program, because a program written in a programming language requires the definition of a data structure, not just the operations on the data structure. However, an object-oriented language (OOL) such as C++ has a direct link to abstract data types by implementing them as a class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f3cd2ff9b1_0_10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00" name="Google Shape;300;g2f3cd2ff9b1_0_10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01" name="Google Shape;301;g2f3cd2ff9b1_0_101"/>
          <p:cNvPicPr preferRelativeResize="0"/>
          <p:nvPr/>
        </p:nvPicPr>
        <p:blipFill>
          <a:blip r:embed="rId3">
            <a:alphaModFix/>
          </a:blip>
          <a:stretch>
            <a:fillRect/>
          </a:stretch>
        </p:blipFill>
        <p:spPr>
          <a:xfrm>
            <a:off x="2657475" y="633413"/>
            <a:ext cx="7181850" cy="5895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2f3bc64fd5b_0_4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The Rule of Three in C++</a:t>
            </a:r>
            <a:endParaRPr/>
          </a:p>
        </p:txBody>
      </p:sp>
      <p:sp>
        <p:nvSpPr>
          <p:cNvPr id="308" name="Google Shape;308;g2f3bc64fd5b_0_4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62500" lnSpcReduction="10000"/>
          </a:bodyPr>
          <a:lstStyle/>
          <a:p>
            <a:pPr indent="0" lvl="0" marL="0" rtl="0" algn="l">
              <a:spcBef>
                <a:spcPts val="1000"/>
              </a:spcBef>
              <a:spcAft>
                <a:spcPts val="0"/>
              </a:spcAft>
              <a:buNone/>
            </a:pPr>
            <a:r>
              <a:rPr lang="en-US"/>
              <a:t> If a class requires a custom implementation for any one of the following, it should implement all three.</a:t>
            </a:r>
            <a:endParaRPr/>
          </a:p>
          <a:p>
            <a:pPr indent="0" lvl="0" marL="0" rtl="0" algn="l">
              <a:spcBef>
                <a:spcPts val="1000"/>
              </a:spcBef>
              <a:spcAft>
                <a:spcPts val="0"/>
              </a:spcAft>
              <a:buClr>
                <a:schemeClr val="dk1"/>
              </a:buClr>
              <a:buSzPct val="39285"/>
              <a:buFont typeface="Arial"/>
              <a:buNone/>
            </a:pPr>
            <a:r>
              <a:rPr lang="en-US"/>
              <a:t>Functions Involved:</a:t>
            </a:r>
            <a:endParaRPr/>
          </a:p>
          <a:p>
            <a:pPr indent="-300037" lvl="0" marL="914400" rtl="0" algn="l">
              <a:spcBef>
                <a:spcPts val="1000"/>
              </a:spcBef>
              <a:spcAft>
                <a:spcPts val="0"/>
              </a:spcAft>
              <a:buSzPct val="64285"/>
              <a:buChar char="•"/>
            </a:pPr>
            <a:r>
              <a:rPr lang="en-US"/>
              <a:t>Destructor</a:t>
            </a:r>
            <a:endParaRPr/>
          </a:p>
          <a:p>
            <a:pPr indent="-300037" lvl="0" marL="914400" rtl="0" algn="l">
              <a:spcBef>
                <a:spcPts val="0"/>
              </a:spcBef>
              <a:spcAft>
                <a:spcPts val="0"/>
              </a:spcAft>
              <a:buSzPct val="64285"/>
              <a:buChar char="•"/>
            </a:pPr>
            <a:r>
              <a:rPr lang="en-US"/>
              <a:t>Copy Constructor</a:t>
            </a:r>
            <a:endParaRPr/>
          </a:p>
          <a:p>
            <a:pPr indent="-300037" lvl="0" marL="914400" rtl="0" algn="l">
              <a:spcBef>
                <a:spcPts val="0"/>
              </a:spcBef>
              <a:spcAft>
                <a:spcPts val="0"/>
              </a:spcAft>
              <a:buSzPct val="64285"/>
              <a:buChar char="•"/>
            </a:pPr>
            <a:r>
              <a:rPr lang="en-US"/>
              <a:t>Copy Assignment Operator</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Why Apply the Rule of Three?</a:t>
            </a:r>
            <a:endParaRPr/>
          </a:p>
          <a:p>
            <a:pPr indent="-300037" lvl="0" marL="457200" rtl="0" algn="l">
              <a:spcBef>
                <a:spcPts val="1000"/>
              </a:spcBef>
              <a:spcAft>
                <a:spcPts val="0"/>
              </a:spcAft>
              <a:buSzPct val="64285"/>
              <a:buChar char="●"/>
            </a:pPr>
            <a:r>
              <a:rPr lang="en-US"/>
              <a:t>Prevent Resource Leaks: Ensures proper cleanup of resources.</a:t>
            </a:r>
            <a:endParaRPr/>
          </a:p>
          <a:p>
            <a:pPr indent="-300037" lvl="0" marL="457200" rtl="0" algn="l">
              <a:spcBef>
                <a:spcPts val="1000"/>
              </a:spcBef>
              <a:spcAft>
                <a:spcPts val="0"/>
              </a:spcAft>
              <a:buSzPct val="64285"/>
              <a:buChar char="●"/>
            </a:pPr>
            <a:r>
              <a:rPr lang="en-US"/>
              <a:t>Avoid Double Deletion: Prevents issues from multiple deletions of the same resource.</a:t>
            </a:r>
            <a:endParaRPr/>
          </a:p>
          <a:p>
            <a:pPr indent="-300037" lvl="0" marL="457200" rtl="0" algn="l">
              <a:spcBef>
                <a:spcPts val="1000"/>
              </a:spcBef>
              <a:spcAft>
                <a:spcPts val="0"/>
              </a:spcAft>
              <a:buSzPct val="64285"/>
              <a:buChar char="●"/>
            </a:pPr>
            <a:r>
              <a:rPr lang="en-US"/>
              <a:t>Ensure Deep Copying: Properly copies dynamically allocated resources.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code </a:t>
            </a:r>
            <a:r>
              <a:rPr lang="en-US"/>
              <a:t>example</a:t>
            </a:r>
            <a:r>
              <a:rPr lang="en-US"/>
              <a:t> : </a:t>
            </a:r>
            <a:r>
              <a:rPr lang="en-US" u="sng">
                <a:solidFill>
                  <a:schemeClr val="hlink"/>
                </a:solidFill>
                <a:hlinkClick r:id="rId3"/>
              </a:rPr>
              <a:t>https://docs.google.com/document/d/1uoNqkw4LGdppPkPaAqxukSfseipahaZZTPewSYQ4gjk/edit?usp=sharing</a:t>
            </a:r>
            <a:r>
              <a:rPr lang="en-US"/>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f4be0aeb0b_0_3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Static Array </a:t>
            </a:r>
            <a:endParaRPr/>
          </a:p>
        </p:txBody>
      </p:sp>
      <p:sp>
        <p:nvSpPr>
          <p:cNvPr id="315" name="Google Shape;315;g2f4be0aeb0b_0_33"/>
          <p:cNvSpPr txBox="1"/>
          <p:nvPr>
            <p:ph idx="1" type="body"/>
          </p:nvPr>
        </p:nvSpPr>
        <p:spPr>
          <a:xfrm>
            <a:off x="838200" y="1825625"/>
            <a:ext cx="10727400" cy="1586400"/>
          </a:xfrm>
          <a:prstGeom prst="rect">
            <a:avLst/>
          </a:prstGeom>
        </p:spPr>
        <p:txBody>
          <a:bodyPr anchorCtr="0" anchor="t" bIns="45700" lIns="91425" spcFirstLastPara="1" rIns="91425" wrap="square" tIns="45700">
            <a:normAutofit lnSpcReduction="10000"/>
          </a:bodyPr>
          <a:lstStyle/>
          <a:p>
            <a:pPr indent="-342900" lvl="0" marL="457200" rtl="0" algn="just">
              <a:spcBef>
                <a:spcPts val="1000"/>
              </a:spcBef>
              <a:spcAft>
                <a:spcPts val="0"/>
              </a:spcAft>
              <a:buSzPts val="1800"/>
              <a:buChar char="•"/>
            </a:pPr>
            <a:r>
              <a:rPr lang="en-US"/>
              <a:t>Static arrays are arrays whose size is fixed at compile time and cannot be changed during runtime. The memory for static arrays is allocated on the stack, and their lifetime is limited to the scope in which they are defined.</a:t>
            </a:r>
            <a:endParaRPr/>
          </a:p>
        </p:txBody>
      </p:sp>
      <p:pic>
        <p:nvPicPr>
          <p:cNvPr id="316" name="Google Shape;316;g2f4be0aeb0b_0_33"/>
          <p:cNvPicPr preferRelativeResize="0"/>
          <p:nvPr/>
        </p:nvPicPr>
        <p:blipFill>
          <a:blip r:embed="rId3">
            <a:alphaModFix/>
          </a:blip>
          <a:stretch>
            <a:fillRect/>
          </a:stretch>
        </p:blipFill>
        <p:spPr>
          <a:xfrm>
            <a:off x="117550" y="3412025"/>
            <a:ext cx="7019726" cy="3337400"/>
          </a:xfrm>
          <a:prstGeom prst="rect">
            <a:avLst/>
          </a:prstGeom>
          <a:noFill/>
          <a:ln>
            <a:noFill/>
          </a:ln>
        </p:spPr>
      </p:pic>
      <p:pic>
        <p:nvPicPr>
          <p:cNvPr id="317" name="Google Shape;317;g2f4be0aeb0b_0_33"/>
          <p:cNvPicPr preferRelativeResize="0"/>
          <p:nvPr/>
        </p:nvPicPr>
        <p:blipFill>
          <a:blip r:embed="rId4">
            <a:alphaModFix/>
          </a:blip>
          <a:stretch>
            <a:fillRect/>
          </a:stretch>
        </p:blipFill>
        <p:spPr>
          <a:xfrm>
            <a:off x="7289676" y="3564425"/>
            <a:ext cx="2762250" cy="1895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f4be0aeb0b_0_2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Dynamic Array </a:t>
            </a:r>
            <a:endParaRPr/>
          </a:p>
        </p:txBody>
      </p:sp>
      <p:sp>
        <p:nvSpPr>
          <p:cNvPr id="324" name="Google Shape;324;g2f4be0aeb0b_0_25"/>
          <p:cNvSpPr txBox="1"/>
          <p:nvPr>
            <p:ph idx="1" type="body"/>
          </p:nvPr>
        </p:nvSpPr>
        <p:spPr>
          <a:xfrm>
            <a:off x="838200" y="1690825"/>
            <a:ext cx="4032300" cy="4773600"/>
          </a:xfrm>
          <a:prstGeom prst="rect">
            <a:avLst/>
          </a:prstGeom>
        </p:spPr>
        <p:txBody>
          <a:bodyPr anchorCtr="0" anchor="t" bIns="45700" lIns="91425" spcFirstLastPara="1" rIns="91425" wrap="square" tIns="45700">
            <a:normAutofit fontScale="92500" lnSpcReduction="10000"/>
          </a:bodyPr>
          <a:lstStyle/>
          <a:p>
            <a:pPr indent="0" lvl="0" marL="457200" rtl="0" algn="just">
              <a:spcBef>
                <a:spcPts val="1000"/>
              </a:spcBef>
              <a:spcAft>
                <a:spcPts val="0"/>
              </a:spcAft>
              <a:buNone/>
            </a:pPr>
            <a:r>
              <a:t/>
            </a:r>
            <a:endParaRPr/>
          </a:p>
          <a:p>
            <a:pPr indent="-334327" lvl="0" marL="457200" rtl="0" algn="l">
              <a:spcBef>
                <a:spcPts val="1000"/>
              </a:spcBef>
              <a:spcAft>
                <a:spcPts val="0"/>
              </a:spcAft>
              <a:buSzPct val="64285"/>
              <a:buChar char="•"/>
            </a:pPr>
            <a:r>
              <a:rPr lang="en-US"/>
              <a:t>Dynamic arrays are arrays whose size is determined at runtime. They are allocated on the heap, allowing for flexible size adjustments during the program's execution. To use dynamic arrays in C++, you often use pointers and dynamic memory allocation functions.</a:t>
            </a:r>
            <a:endParaRPr/>
          </a:p>
        </p:txBody>
      </p:sp>
      <p:pic>
        <p:nvPicPr>
          <p:cNvPr id="325" name="Google Shape;325;g2f4be0aeb0b_0_25"/>
          <p:cNvPicPr preferRelativeResize="0"/>
          <p:nvPr/>
        </p:nvPicPr>
        <p:blipFill>
          <a:blip r:embed="rId3">
            <a:alphaModFix/>
          </a:blip>
          <a:stretch>
            <a:fillRect/>
          </a:stretch>
        </p:blipFill>
        <p:spPr>
          <a:xfrm>
            <a:off x="5419925" y="0"/>
            <a:ext cx="6772075" cy="5511726"/>
          </a:xfrm>
          <a:prstGeom prst="rect">
            <a:avLst/>
          </a:prstGeom>
          <a:noFill/>
          <a:ln>
            <a:noFill/>
          </a:ln>
        </p:spPr>
      </p:pic>
      <p:pic>
        <p:nvPicPr>
          <p:cNvPr id="326" name="Google Shape;326;g2f4be0aeb0b_0_25"/>
          <p:cNvPicPr preferRelativeResize="0"/>
          <p:nvPr/>
        </p:nvPicPr>
        <p:blipFill>
          <a:blip r:embed="rId4">
            <a:alphaModFix/>
          </a:blip>
          <a:stretch>
            <a:fillRect/>
          </a:stretch>
        </p:blipFill>
        <p:spPr>
          <a:xfrm>
            <a:off x="6727088" y="5725176"/>
            <a:ext cx="4157762" cy="1041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2f4be0aeb0b_0_4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Dynamic Array </a:t>
            </a:r>
            <a:endParaRPr/>
          </a:p>
        </p:txBody>
      </p:sp>
      <p:sp>
        <p:nvSpPr>
          <p:cNvPr id="333" name="Google Shape;333;g2f4be0aeb0b_0_4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A Dynamic array (vector in C++) automatically grows when we try to make an insertion and there is no more space left for the new item.</a:t>
            </a:r>
            <a:endParaRPr/>
          </a:p>
          <a:p>
            <a:pPr indent="0" lvl="0" marL="0" rtl="0" algn="l">
              <a:spcBef>
                <a:spcPts val="1000"/>
              </a:spcBef>
              <a:spcAft>
                <a:spcPts val="0"/>
              </a:spcAft>
              <a:buNone/>
            </a:pPr>
            <a:r>
              <a:rPr b="1" lang="en-US" u="sng"/>
              <a:t>Approach:</a:t>
            </a:r>
            <a:r>
              <a:rPr lang="en-US"/>
              <a:t> </a:t>
            </a:r>
            <a:endParaRPr/>
          </a:p>
          <a:p>
            <a:pPr indent="-342900" lvl="0" marL="457200" rtl="0" algn="l">
              <a:spcBef>
                <a:spcPts val="1000"/>
              </a:spcBef>
              <a:spcAft>
                <a:spcPts val="0"/>
              </a:spcAft>
              <a:buSzPts val="1800"/>
              <a:buChar char="•"/>
            </a:pPr>
            <a:r>
              <a:rPr lang="en-US"/>
              <a:t>Doubles the array size (or to a specified new size) when the array is full.</a:t>
            </a:r>
            <a:endParaRPr/>
          </a:p>
          <a:p>
            <a:pPr indent="-342900" lvl="0" marL="457200" rtl="0" algn="l">
              <a:spcBef>
                <a:spcPts val="0"/>
              </a:spcBef>
              <a:spcAft>
                <a:spcPts val="0"/>
              </a:spcAft>
              <a:buSzPts val="1800"/>
              <a:buChar char="•"/>
            </a:pPr>
            <a:r>
              <a:rPr lang="en-US"/>
              <a:t>Reduces the array size when elements are removed.</a:t>
            </a:r>
            <a:endParaRPr/>
          </a:p>
          <a:p>
            <a:pPr indent="-342900" lvl="0" marL="457200" rtl="0" algn="l">
              <a:spcBef>
                <a:spcPts val="0"/>
              </a:spcBef>
              <a:spcAft>
                <a:spcPts val="0"/>
              </a:spcAft>
              <a:buSzPts val="1800"/>
              <a:buChar char="•"/>
            </a:pPr>
            <a:r>
              <a:rPr lang="en-US"/>
              <a:t>Adds an element to the end of the array.</a:t>
            </a:r>
            <a:endParaRPr/>
          </a:p>
          <a:p>
            <a:pPr indent="-342900" lvl="0" marL="457200" rtl="0" algn="l">
              <a:spcBef>
                <a:spcPts val="0"/>
              </a:spcBef>
              <a:spcAft>
                <a:spcPts val="0"/>
              </a:spcAft>
              <a:buSzPts val="1800"/>
              <a:buChar char="•"/>
            </a:pPr>
            <a:r>
              <a:rPr lang="en-US"/>
              <a:t>Adds an element at a specific position.</a:t>
            </a:r>
            <a:endParaRPr/>
          </a:p>
          <a:p>
            <a:pPr indent="-342900" lvl="0" marL="457200" rtl="0" algn="l">
              <a:spcBef>
                <a:spcPts val="0"/>
              </a:spcBef>
              <a:spcAft>
                <a:spcPts val="0"/>
              </a:spcAft>
              <a:buSzPts val="1800"/>
              <a:buChar char="•"/>
            </a:pPr>
            <a:r>
              <a:rPr lang="en-US"/>
              <a:t>Removes the last element and optionally shrinks the array.</a:t>
            </a:r>
            <a:endParaRPr/>
          </a:p>
          <a:p>
            <a:pPr indent="-342900" lvl="0" marL="457200" rtl="0" algn="l">
              <a:spcBef>
                <a:spcPts val="0"/>
              </a:spcBef>
              <a:spcAft>
                <a:spcPts val="0"/>
              </a:spcAft>
              <a:buSzPts val="1800"/>
              <a:buChar char="•"/>
            </a:pPr>
            <a:r>
              <a:rPr lang="en-US"/>
              <a:t>Removes an element at a given index.</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f4be0aeb0b_0_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Dynamic Array </a:t>
            </a:r>
            <a:endParaRPr/>
          </a:p>
        </p:txBody>
      </p:sp>
      <p:sp>
        <p:nvSpPr>
          <p:cNvPr id="340" name="Google Shape;340;g2f4be0aeb0b_0_1"/>
          <p:cNvSpPr txBox="1"/>
          <p:nvPr>
            <p:ph idx="1" type="body"/>
          </p:nvPr>
        </p:nvSpPr>
        <p:spPr>
          <a:xfrm>
            <a:off x="838200" y="1825625"/>
            <a:ext cx="10515600" cy="772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41" name="Google Shape;341;g2f4be0aeb0b_0_1"/>
          <p:cNvPicPr preferRelativeResize="0"/>
          <p:nvPr/>
        </p:nvPicPr>
        <p:blipFill>
          <a:blip r:embed="rId3">
            <a:alphaModFix/>
          </a:blip>
          <a:stretch>
            <a:fillRect/>
          </a:stretch>
        </p:blipFill>
        <p:spPr>
          <a:xfrm>
            <a:off x="2268825" y="2902925"/>
            <a:ext cx="7111455" cy="3955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2f4be0aeb0b_0_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Dynamic Array </a:t>
            </a:r>
            <a:endParaRPr/>
          </a:p>
        </p:txBody>
      </p:sp>
      <p:sp>
        <p:nvSpPr>
          <p:cNvPr id="348" name="Google Shape;348;g2f4be0aeb0b_0_8"/>
          <p:cNvSpPr txBox="1"/>
          <p:nvPr>
            <p:ph idx="1" type="body"/>
          </p:nvPr>
        </p:nvSpPr>
        <p:spPr>
          <a:xfrm>
            <a:off x="838200" y="1825625"/>
            <a:ext cx="10515600" cy="772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49" name="Google Shape;349;g2f4be0aeb0b_0_8"/>
          <p:cNvPicPr preferRelativeResize="0"/>
          <p:nvPr/>
        </p:nvPicPr>
        <p:blipFill>
          <a:blip r:embed="rId3">
            <a:alphaModFix/>
          </a:blip>
          <a:stretch>
            <a:fillRect/>
          </a:stretch>
        </p:blipFill>
        <p:spPr>
          <a:xfrm>
            <a:off x="2643888" y="2732925"/>
            <a:ext cx="6904234" cy="3955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2f4be0aeb0b_0_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Dynamic Array </a:t>
            </a:r>
            <a:endParaRPr/>
          </a:p>
        </p:txBody>
      </p:sp>
      <p:sp>
        <p:nvSpPr>
          <p:cNvPr id="356" name="Google Shape;356;g2f4be0aeb0b_0_17"/>
          <p:cNvSpPr txBox="1"/>
          <p:nvPr>
            <p:ph idx="1" type="body"/>
          </p:nvPr>
        </p:nvSpPr>
        <p:spPr>
          <a:xfrm>
            <a:off x="838200" y="1825625"/>
            <a:ext cx="10515600" cy="772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57" name="Google Shape;357;g2f4be0aeb0b_0_17"/>
          <p:cNvPicPr preferRelativeResize="0"/>
          <p:nvPr/>
        </p:nvPicPr>
        <p:blipFill>
          <a:blip r:embed="rId3">
            <a:alphaModFix/>
          </a:blip>
          <a:stretch>
            <a:fillRect/>
          </a:stretch>
        </p:blipFill>
        <p:spPr>
          <a:xfrm>
            <a:off x="2881638" y="2732925"/>
            <a:ext cx="6428720" cy="3955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2f3bc64fd5b_0_4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Dynamic Safe Array</a:t>
            </a:r>
            <a:endParaRPr/>
          </a:p>
        </p:txBody>
      </p:sp>
      <p:sp>
        <p:nvSpPr>
          <p:cNvPr id="364" name="Google Shape;364;g2f3bc64fd5b_0_4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Code: </a:t>
            </a:r>
            <a:r>
              <a:rPr lang="en-US" u="sng">
                <a:solidFill>
                  <a:schemeClr val="hlink"/>
                </a:solidFill>
                <a:hlinkClick r:id="rId3"/>
              </a:rPr>
              <a:t>https://docs.google.com/document/d/1MyP4PLHr9AnPuS7iTPGAtE0FWw6vbxUeZQnwEHOdnmU/edit?usp=sharing</a:t>
            </a:r>
            <a:endParaRPr/>
          </a:p>
          <a:p>
            <a:pPr indent="0" lvl="0" marL="0" rtl="0" algn="l">
              <a:spcBef>
                <a:spcPts val="10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2f3bc64fd5b_0_52"/>
          <p:cNvSpPr txBox="1"/>
          <p:nvPr>
            <p:ph type="title"/>
          </p:nvPr>
        </p:nvSpPr>
        <p:spPr>
          <a:xfrm>
            <a:off x="838200" y="365125"/>
            <a:ext cx="7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The Power of Persistence</a:t>
            </a:r>
            <a:endParaRPr/>
          </a:p>
        </p:txBody>
      </p:sp>
      <p:pic>
        <p:nvPicPr>
          <p:cNvPr id="371" name="Google Shape;371;g2f3bc64fd5b_0_52"/>
          <p:cNvPicPr preferRelativeResize="0"/>
          <p:nvPr/>
        </p:nvPicPr>
        <p:blipFill>
          <a:blip r:embed="rId3">
            <a:alphaModFix/>
          </a:blip>
          <a:stretch>
            <a:fillRect/>
          </a:stretch>
        </p:blipFill>
        <p:spPr>
          <a:xfrm>
            <a:off x="717525" y="1783700"/>
            <a:ext cx="7636275" cy="3596300"/>
          </a:xfrm>
          <a:prstGeom prst="rect">
            <a:avLst/>
          </a:prstGeom>
          <a:noFill/>
          <a:ln>
            <a:noFill/>
          </a:ln>
        </p:spPr>
      </p:pic>
      <p:sp>
        <p:nvSpPr>
          <p:cNvPr id="372" name="Google Shape;372;g2f3bc64fd5b_0_52"/>
          <p:cNvSpPr txBox="1"/>
          <p:nvPr/>
        </p:nvSpPr>
        <p:spPr>
          <a:xfrm>
            <a:off x="8353800" y="1316500"/>
            <a:ext cx="30000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rPr>
              <a:t>This highlights the main takeaway from Einstein's quote, focusing on the importance of staying dedicated to problem-solving.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Some common ADTs</a:t>
            </a:r>
            <a:endParaRPr/>
          </a:p>
        </p:txBody>
      </p:sp>
      <p:sp>
        <p:nvSpPr>
          <p:cNvPr id="107" name="Google Shape;107;p4"/>
          <p:cNvSpPr txBox="1"/>
          <p:nvPr>
            <p:ph idx="1" type="body"/>
          </p:nvPr>
        </p:nvSpPr>
        <p:spPr>
          <a:xfrm>
            <a:off x="838200" y="1985358"/>
            <a:ext cx="9596923" cy="4031873"/>
          </a:xfrm>
          <a:prstGeom prst="rect">
            <a:avLst/>
          </a:prstGeom>
          <a:noFill/>
          <a:ln>
            <a:noFill/>
          </a:ln>
        </p:spPr>
        <p:txBody>
          <a:bodyPr anchorCtr="0" anchor="ctr"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Arial"/>
              <a:buChar char="•"/>
            </a:pPr>
            <a:r>
              <a:rPr b="1" lang="en-US"/>
              <a:t>Stack</a:t>
            </a:r>
            <a:endParaRPr/>
          </a:p>
          <a:p>
            <a:pPr indent="-152400" lvl="1" marL="457200" rtl="0" algn="l">
              <a:lnSpc>
                <a:spcPct val="100000"/>
              </a:lnSpc>
              <a:spcBef>
                <a:spcPts val="0"/>
              </a:spcBef>
              <a:spcAft>
                <a:spcPts val="0"/>
              </a:spcAft>
              <a:buClr>
                <a:schemeClr val="dk1"/>
              </a:buClr>
              <a:buSzPts val="2400"/>
              <a:buFont typeface="Arial"/>
              <a:buChar char="•"/>
            </a:pPr>
            <a:r>
              <a:rPr lang="en-US"/>
              <a:t>Operations: push, pop, top, isEmpty, size</a:t>
            </a:r>
            <a:endParaRPr/>
          </a:p>
          <a:p>
            <a:pPr indent="-152400" lvl="1" marL="457200" rtl="0" algn="l">
              <a:lnSpc>
                <a:spcPct val="100000"/>
              </a:lnSpc>
              <a:spcBef>
                <a:spcPts val="0"/>
              </a:spcBef>
              <a:spcAft>
                <a:spcPts val="0"/>
              </a:spcAft>
              <a:buClr>
                <a:schemeClr val="dk1"/>
              </a:buClr>
              <a:buSzPts val="2400"/>
              <a:buFont typeface="Arial"/>
              <a:buChar char="•"/>
            </a:pPr>
            <a:r>
              <a:rPr lang="en-US"/>
              <a:t>Principle: Last-In-First-Out (LIFO)</a:t>
            </a:r>
            <a:endParaRPr/>
          </a:p>
          <a:p>
            <a:pPr indent="-177800" lvl="0" marL="0" marR="0" rtl="0" algn="l">
              <a:lnSpc>
                <a:spcPct val="100000"/>
              </a:lnSpc>
              <a:spcBef>
                <a:spcPts val="0"/>
              </a:spcBef>
              <a:spcAft>
                <a:spcPts val="0"/>
              </a:spcAft>
              <a:buClr>
                <a:schemeClr val="dk1"/>
              </a:buClr>
              <a:buSzPts val="2800"/>
              <a:buFont typeface="Arial"/>
              <a:buChar char="•"/>
            </a:pPr>
            <a:r>
              <a:rPr b="1" lang="en-US"/>
              <a:t>Queue</a:t>
            </a:r>
            <a:endParaRPr/>
          </a:p>
          <a:p>
            <a:pPr indent="-152400" lvl="1" marL="457200" rtl="0" algn="l">
              <a:lnSpc>
                <a:spcPct val="100000"/>
              </a:lnSpc>
              <a:spcBef>
                <a:spcPts val="0"/>
              </a:spcBef>
              <a:spcAft>
                <a:spcPts val="0"/>
              </a:spcAft>
              <a:buClr>
                <a:schemeClr val="dk1"/>
              </a:buClr>
              <a:buSzPts val="2400"/>
              <a:buFont typeface="Arial"/>
              <a:buChar char="•"/>
            </a:pPr>
            <a:r>
              <a:rPr lang="en-US"/>
              <a:t>Operations: enqueue, dequeue, front, isEmpty, size</a:t>
            </a:r>
            <a:endParaRPr/>
          </a:p>
          <a:p>
            <a:pPr indent="-152400" lvl="1" marL="457200" rtl="0" algn="l">
              <a:lnSpc>
                <a:spcPct val="100000"/>
              </a:lnSpc>
              <a:spcBef>
                <a:spcPts val="0"/>
              </a:spcBef>
              <a:spcAft>
                <a:spcPts val="0"/>
              </a:spcAft>
              <a:buClr>
                <a:schemeClr val="dk1"/>
              </a:buClr>
              <a:buSzPts val="2400"/>
              <a:buFont typeface="Arial"/>
              <a:buChar char="•"/>
            </a:pPr>
            <a:r>
              <a:rPr lang="en-US"/>
              <a:t>Principle: First-In-First-Out (FIFO)</a:t>
            </a:r>
            <a:endParaRPr/>
          </a:p>
          <a:p>
            <a:pPr indent="-177800" lvl="0" marL="0" marR="0" rtl="0" algn="l">
              <a:lnSpc>
                <a:spcPct val="100000"/>
              </a:lnSpc>
              <a:spcBef>
                <a:spcPts val="0"/>
              </a:spcBef>
              <a:spcAft>
                <a:spcPts val="0"/>
              </a:spcAft>
              <a:buClr>
                <a:schemeClr val="dk1"/>
              </a:buClr>
              <a:buSzPts val="2800"/>
              <a:buFont typeface="Arial"/>
              <a:buChar char="•"/>
            </a:pPr>
            <a:r>
              <a:rPr b="1" lang="en-US"/>
              <a:t>Linked List</a:t>
            </a:r>
            <a:endParaRPr/>
          </a:p>
          <a:p>
            <a:pPr indent="-152400" lvl="1" marL="457200" rtl="0" algn="l">
              <a:lnSpc>
                <a:spcPct val="100000"/>
              </a:lnSpc>
              <a:spcBef>
                <a:spcPts val="0"/>
              </a:spcBef>
              <a:spcAft>
                <a:spcPts val="0"/>
              </a:spcAft>
              <a:buClr>
                <a:schemeClr val="dk1"/>
              </a:buClr>
              <a:buSzPts val="2400"/>
              <a:buFont typeface="Arial"/>
              <a:buChar char="•"/>
            </a:pPr>
            <a:r>
              <a:rPr lang="en-US"/>
              <a:t>Operations: insertAtBeginning, insertAtEnd, delete, search, display</a:t>
            </a:r>
            <a:endParaRPr/>
          </a:p>
          <a:p>
            <a:pPr indent="-152400" lvl="1" marL="457200" rtl="0" algn="l">
              <a:lnSpc>
                <a:spcPct val="100000"/>
              </a:lnSpc>
              <a:spcBef>
                <a:spcPts val="0"/>
              </a:spcBef>
              <a:spcAft>
                <a:spcPts val="0"/>
              </a:spcAft>
              <a:buClr>
                <a:schemeClr val="dk1"/>
              </a:buClr>
              <a:buSzPts val="2400"/>
              <a:buFont typeface="Arial"/>
              <a:buChar char="•"/>
            </a:pPr>
            <a:r>
              <a:rPr lang="en-US"/>
              <a:t>Types: Singly Linked List, Doubly Linked List, Circular Linked List</a:t>
            </a:r>
            <a:endParaRPr/>
          </a:p>
          <a:p>
            <a:pPr indent="0" lvl="0" marL="0" marR="0" rtl="0" algn="l">
              <a:lnSpc>
                <a:spcPct val="100000"/>
              </a:lnSpc>
              <a:spcBef>
                <a:spcPts val="0"/>
              </a:spcBef>
              <a:spcAft>
                <a:spcPts val="0"/>
              </a:spcAft>
              <a:buClr>
                <a:schemeClr val="dk1"/>
              </a:buClr>
              <a:buSzPts val="28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Pointers</a:t>
            </a:r>
            <a:endParaRPr/>
          </a:p>
        </p:txBody>
      </p:sp>
      <p:sp>
        <p:nvSpPr>
          <p:cNvPr id="113" name="Google Shape;113;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Variables that content the location of another variable are called pointers. </a:t>
            </a:r>
            <a:endParaRPr/>
          </a:p>
          <a:p>
            <a:pPr indent="-228600" lvl="0" marL="228600" rtl="0" algn="l">
              <a:lnSpc>
                <a:spcPct val="90000"/>
              </a:lnSpc>
              <a:spcBef>
                <a:spcPts val="1000"/>
              </a:spcBef>
              <a:spcAft>
                <a:spcPts val="0"/>
              </a:spcAft>
              <a:buClr>
                <a:schemeClr val="dk1"/>
              </a:buClr>
              <a:buSzPct val="100000"/>
              <a:buChar char="•"/>
            </a:pPr>
            <a:r>
              <a:rPr lang="en-US"/>
              <a:t>Pointers are usually auxiliary variables that allow us to access the values of other variables indirectly. </a:t>
            </a:r>
            <a:endParaRPr/>
          </a:p>
          <a:p>
            <a:pPr indent="-228600" lvl="0" marL="228600" rtl="0" algn="l">
              <a:lnSpc>
                <a:spcPct val="90000"/>
              </a:lnSpc>
              <a:spcBef>
                <a:spcPts val="1000"/>
              </a:spcBef>
              <a:spcAft>
                <a:spcPts val="0"/>
              </a:spcAft>
              <a:buClr>
                <a:schemeClr val="dk1"/>
              </a:buClr>
              <a:buSzPct val="100000"/>
              <a:buChar char="•"/>
            </a:pPr>
            <a:r>
              <a:rPr lang="en-US"/>
              <a:t>A pointer is analogous to a road sign that leads us to a certain location or to a slip of paper on which an address has been jotted down.</a:t>
            </a:r>
            <a:endParaRPr/>
          </a:p>
          <a:p>
            <a:pPr indent="-228600" lvl="0" marL="228600" rtl="0" algn="l">
              <a:lnSpc>
                <a:spcPct val="90000"/>
              </a:lnSpc>
              <a:spcBef>
                <a:spcPts val="1000"/>
              </a:spcBef>
              <a:spcAft>
                <a:spcPts val="0"/>
              </a:spcAft>
              <a:buClr>
                <a:schemeClr val="dk1"/>
              </a:buClr>
              <a:buSzPct val="100000"/>
              <a:buChar char="•"/>
            </a:pPr>
            <a:r>
              <a:rPr lang="en-US"/>
              <a:t>pointers—like all variables—also have two attributes: a content and a location. </a:t>
            </a:r>
            <a:endParaRPr/>
          </a:p>
          <a:p>
            <a:pPr indent="-228600" lvl="0" marL="228600" rtl="0" algn="l">
              <a:lnSpc>
                <a:spcPct val="90000"/>
              </a:lnSpc>
              <a:spcBef>
                <a:spcPts val="1000"/>
              </a:spcBef>
              <a:spcAft>
                <a:spcPts val="0"/>
              </a:spcAft>
              <a:buClr>
                <a:schemeClr val="dk1"/>
              </a:buClr>
              <a:buSzPct val="100000"/>
              <a:buChar char="•"/>
            </a:pPr>
            <a:r>
              <a:rPr lang="en-US"/>
              <a:t>This location can be stored in another variable, which then becomes a pointer to a pointer</a:t>
            </a:r>
            <a:endParaRPr/>
          </a:p>
          <a:p>
            <a:pPr indent="-228600" lvl="1" marL="685800" rtl="0" algn="l">
              <a:lnSpc>
                <a:spcPct val="90000"/>
              </a:lnSpc>
              <a:spcBef>
                <a:spcPts val="500"/>
              </a:spcBef>
              <a:spcAft>
                <a:spcPts val="0"/>
              </a:spcAft>
              <a:buClr>
                <a:schemeClr val="dk1"/>
              </a:buClr>
              <a:buSzPct val="100000"/>
              <a:buChar char="•"/>
            </a:pPr>
            <a:r>
              <a:rPr lang="en-US"/>
              <a:t>int i=15, *p;</a:t>
            </a:r>
            <a:endParaRPr/>
          </a:p>
          <a:p>
            <a:pPr indent="-228600" lvl="1" marL="685800" rtl="0" algn="l">
              <a:lnSpc>
                <a:spcPct val="90000"/>
              </a:lnSpc>
              <a:spcBef>
                <a:spcPts val="500"/>
              </a:spcBef>
              <a:spcAft>
                <a:spcPts val="0"/>
              </a:spcAft>
              <a:buClr>
                <a:schemeClr val="dk1"/>
              </a:buClr>
              <a:buSzPct val="100000"/>
              <a:buChar char="•"/>
            </a:pPr>
            <a:r>
              <a:rPr lang="en-US"/>
              <a:t>p=&amp;I;</a:t>
            </a:r>
            <a:endParaRPr/>
          </a:p>
          <a:p>
            <a:pPr indent="-228600" lvl="1" marL="685800" rtl="0" algn="l">
              <a:lnSpc>
                <a:spcPct val="90000"/>
              </a:lnSpc>
              <a:spcBef>
                <a:spcPts val="500"/>
              </a:spcBef>
              <a:spcAft>
                <a:spcPts val="0"/>
              </a:spcAft>
              <a:buClr>
                <a:schemeClr val="dk1"/>
              </a:buClr>
              <a:buSzPct val="100000"/>
              <a:buChar char="•"/>
            </a:pPr>
            <a:r>
              <a:rPr lang="en-US"/>
              <a:t>int *pp=&amp;p;</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838200" y="365125"/>
            <a:ext cx="3379839" cy="52195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Play"/>
              <a:buNone/>
            </a:pPr>
            <a:r>
              <a:rPr lang="en-US" sz="2000"/>
              <a:t>Figure 1.1 Changes of values after assignments are made using pointer variables. </a:t>
            </a:r>
            <a:br>
              <a:rPr lang="en-US" sz="2000"/>
            </a:br>
            <a:r>
              <a:rPr lang="en-US" sz="2000"/>
              <a:t>Note that (b) and (c) show the same situation, and so do (d) and (e), (g) and (h), (i) and (j), (k) and (l), and (m) and (n).</a:t>
            </a:r>
            <a:endParaRPr/>
          </a:p>
        </p:txBody>
      </p:sp>
      <p:pic>
        <p:nvPicPr>
          <p:cNvPr id="119" name="Google Shape;119;p6"/>
          <p:cNvPicPr preferRelativeResize="0"/>
          <p:nvPr/>
        </p:nvPicPr>
        <p:blipFill rotWithShape="1">
          <a:blip r:embed="rId3">
            <a:alphaModFix/>
          </a:blip>
          <a:srcRect b="0" l="0" r="0" t="0"/>
          <a:stretch/>
        </p:blipFill>
        <p:spPr>
          <a:xfrm>
            <a:off x="4637388" y="147179"/>
            <a:ext cx="7440063" cy="65636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838200" y="365125"/>
            <a:ext cx="2849880" cy="5050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pic>
        <p:nvPicPr>
          <p:cNvPr id="125" name="Google Shape;125;p7"/>
          <p:cNvPicPr preferRelativeResize="0"/>
          <p:nvPr/>
        </p:nvPicPr>
        <p:blipFill rotWithShape="1">
          <a:blip r:embed="rId3">
            <a:alphaModFix/>
          </a:blip>
          <a:srcRect b="0" l="0" r="0" t="0"/>
          <a:stretch/>
        </p:blipFill>
        <p:spPr>
          <a:xfrm>
            <a:off x="4610502" y="280548"/>
            <a:ext cx="7449590" cy="62969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 Dynamically allocate and deallocate memory</a:t>
            </a:r>
            <a:endParaRPr/>
          </a:p>
        </p:txBody>
      </p:sp>
      <p:sp>
        <p:nvSpPr>
          <p:cNvPr id="131" name="Google Shape;13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which is performed dynamically during the run of the program, unlike for variables, whose locations are allocated at compilation time.</a:t>
            </a:r>
            <a:endParaRPr/>
          </a:p>
          <a:p>
            <a:pPr indent="-228600" lvl="0" marL="228600" rtl="0" algn="l">
              <a:lnSpc>
                <a:spcPct val="90000"/>
              </a:lnSpc>
              <a:spcBef>
                <a:spcPts val="1000"/>
              </a:spcBef>
              <a:spcAft>
                <a:spcPts val="0"/>
              </a:spcAft>
              <a:buClr>
                <a:schemeClr val="dk1"/>
              </a:buClr>
              <a:buSzPct val="100000"/>
              <a:buChar char="•"/>
            </a:pPr>
            <a:r>
              <a:rPr lang="en-US"/>
              <a:t>To dynamically allocate and deallocate memory, </a:t>
            </a:r>
            <a:r>
              <a:rPr b="1" lang="en-US"/>
              <a:t>two functions </a:t>
            </a:r>
            <a:r>
              <a:rPr lang="en-US"/>
              <a:t>are used. One function, </a:t>
            </a:r>
            <a:r>
              <a:rPr b="1" lang="en-US"/>
              <a:t>new</a:t>
            </a:r>
            <a:r>
              <a:rPr lang="en-US"/>
              <a:t>, takes from memory as much space as needed to store an object whose type follows new. </a:t>
            </a:r>
            <a:endParaRPr/>
          </a:p>
          <a:p>
            <a:pPr indent="-228600" lvl="0" marL="228600" rtl="0" algn="l">
              <a:lnSpc>
                <a:spcPct val="90000"/>
              </a:lnSpc>
              <a:spcBef>
                <a:spcPts val="1000"/>
              </a:spcBef>
              <a:spcAft>
                <a:spcPts val="0"/>
              </a:spcAft>
              <a:buClr>
                <a:schemeClr val="dk1"/>
              </a:buClr>
              <a:buSzPct val="100000"/>
              <a:buChar char="•"/>
            </a:pPr>
            <a:r>
              <a:rPr lang="en-US"/>
              <a:t>For example, with the instruction </a:t>
            </a:r>
            <a:endParaRPr/>
          </a:p>
          <a:p>
            <a:pPr indent="-228600" lvl="1" marL="685800" rtl="0" algn="l">
              <a:lnSpc>
                <a:spcPct val="90000"/>
              </a:lnSpc>
              <a:spcBef>
                <a:spcPts val="500"/>
              </a:spcBef>
              <a:spcAft>
                <a:spcPts val="0"/>
              </a:spcAft>
              <a:buClr>
                <a:schemeClr val="dk1"/>
              </a:buClr>
              <a:buSzPct val="100000"/>
              <a:buChar char="•"/>
            </a:pPr>
            <a:r>
              <a:rPr lang="en-US">
                <a:highlight>
                  <a:srgbClr val="FFFF00"/>
                </a:highlight>
              </a:rPr>
              <a:t>p = new int; //</a:t>
            </a:r>
            <a:r>
              <a:rPr lang="en-US"/>
              <a:t> dynamically allocate memory</a:t>
            </a:r>
            <a:endParaRPr>
              <a:highlight>
                <a:srgbClr val="FFFF00"/>
              </a:highlight>
            </a:endParaRPr>
          </a:p>
          <a:p>
            <a:pPr indent="-228600" lvl="0" marL="228600" rtl="0" algn="l">
              <a:lnSpc>
                <a:spcPct val="90000"/>
              </a:lnSpc>
              <a:spcBef>
                <a:spcPts val="1000"/>
              </a:spcBef>
              <a:spcAft>
                <a:spcPts val="0"/>
              </a:spcAft>
              <a:buClr>
                <a:schemeClr val="dk1"/>
              </a:buClr>
              <a:buSzPct val="100000"/>
              <a:buChar char="•"/>
            </a:pPr>
            <a:r>
              <a:rPr lang="en-US"/>
              <a:t>If the space occupied by the integer accessible from p is no longer needed, it can be returned to the pool of free memory locations managed by the operating system by issuing the instruction </a:t>
            </a:r>
            <a:endParaRPr/>
          </a:p>
          <a:p>
            <a:pPr indent="-228600" lvl="1" marL="685800" rtl="0" algn="l">
              <a:lnSpc>
                <a:spcPct val="90000"/>
              </a:lnSpc>
              <a:spcBef>
                <a:spcPts val="500"/>
              </a:spcBef>
              <a:spcAft>
                <a:spcPts val="0"/>
              </a:spcAft>
              <a:buClr>
                <a:schemeClr val="dk1"/>
              </a:buClr>
              <a:buSzPct val="100000"/>
              <a:buChar char="•"/>
            </a:pPr>
            <a:r>
              <a:rPr lang="en-US">
                <a:highlight>
                  <a:srgbClr val="FFFF00"/>
                </a:highlight>
              </a:rPr>
              <a:t>delete p; //</a:t>
            </a:r>
            <a:r>
              <a:rPr lang="en-US"/>
              <a:t> deallocate memory</a:t>
            </a:r>
            <a:endParaRPr>
              <a:highlight>
                <a:srgbClr val="FFFF00"/>
              </a:highlight>
            </a:endParaRPr>
          </a:p>
          <a:p>
            <a:pPr indent="-87630" lvl="1" marL="685800" rtl="0" algn="l">
              <a:lnSpc>
                <a:spcPct val="90000"/>
              </a:lnSpc>
              <a:spcBef>
                <a:spcPts val="500"/>
              </a:spcBef>
              <a:spcAft>
                <a:spcPts val="0"/>
              </a:spcAft>
              <a:buClr>
                <a:schemeClr val="dk1"/>
              </a:buClr>
              <a:buSzPct val="100000"/>
              <a:buNone/>
            </a:pPr>
            <a:r>
              <a:t/>
            </a:r>
            <a:endParaRPr>
              <a:highlight>
                <a:srgbClr val="FFFF00"/>
              </a:highlight>
            </a:endParaRPr>
          </a:p>
          <a:p>
            <a:pPr indent="-87630" lvl="1" marL="685800" rtl="0" algn="l">
              <a:lnSpc>
                <a:spcPct val="90000"/>
              </a:lnSpc>
              <a:spcBef>
                <a:spcPts val="500"/>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Memory Leak</a:t>
            </a:r>
            <a:endParaRPr/>
          </a:p>
        </p:txBody>
      </p:sp>
      <p:sp>
        <p:nvSpPr>
          <p:cNvPr id="138" name="Google Shape;138;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1" marL="457200" rtl="0" algn="l">
              <a:lnSpc>
                <a:spcPct val="90000"/>
              </a:lnSpc>
              <a:spcBef>
                <a:spcPts val="0"/>
              </a:spcBef>
              <a:spcAft>
                <a:spcPts val="0"/>
              </a:spcAft>
              <a:buClr>
                <a:schemeClr val="dk1"/>
              </a:buClr>
              <a:buSzPct val="100000"/>
              <a:buNone/>
            </a:pPr>
            <a:r>
              <a:rPr lang="en-US">
                <a:highlight>
                  <a:srgbClr val="FFFF00"/>
                </a:highlight>
              </a:rPr>
              <a:t>p = new int; </a:t>
            </a:r>
            <a:endParaRPr/>
          </a:p>
          <a:p>
            <a:pPr indent="0" lvl="1" marL="457200" rtl="0" algn="l">
              <a:lnSpc>
                <a:spcPct val="90000"/>
              </a:lnSpc>
              <a:spcBef>
                <a:spcPts val="500"/>
              </a:spcBef>
              <a:spcAft>
                <a:spcPts val="0"/>
              </a:spcAft>
              <a:buClr>
                <a:schemeClr val="dk1"/>
              </a:buClr>
              <a:buSzPct val="100000"/>
              <a:buNone/>
            </a:pPr>
            <a:r>
              <a:rPr lang="en-US">
                <a:highlight>
                  <a:srgbClr val="FFFF00"/>
                </a:highlight>
              </a:rPr>
              <a:t>p = new int;</a:t>
            </a:r>
            <a:endParaRPr/>
          </a:p>
          <a:p>
            <a:pPr indent="0" lvl="0" marL="0" rtl="0" algn="just">
              <a:lnSpc>
                <a:spcPct val="90000"/>
              </a:lnSpc>
              <a:spcBef>
                <a:spcPts val="1000"/>
              </a:spcBef>
              <a:spcAft>
                <a:spcPts val="0"/>
              </a:spcAft>
              <a:buClr>
                <a:schemeClr val="dk1"/>
              </a:buClr>
              <a:buSzPct val="100000"/>
              <a:buNone/>
            </a:pPr>
            <a:r>
              <a:t/>
            </a:r>
            <a:endParaRPr/>
          </a:p>
          <a:p>
            <a:pPr indent="0" lvl="0" marL="0" rtl="0" algn="just">
              <a:lnSpc>
                <a:spcPct val="90000"/>
              </a:lnSpc>
              <a:spcBef>
                <a:spcPts val="1000"/>
              </a:spcBef>
              <a:spcAft>
                <a:spcPts val="0"/>
              </a:spcAft>
              <a:buClr>
                <a:schemeClr val="dk1"/>
              </a:buClr>
              <a:buSzPct val="100000"/>
              <a:buNone/>
            </a:pPr>
            <a:r>
              <a:rPr lang="en-US"/>
              <a:t>The code should be:</a:t>
            </a:r>
            <a:endParaRPr/>
          </a:p>
          <a:p>
            <a:pPr indent="0" lvl="0" marL="0" rtl="0" algn="just">
              <a:lnSpc>
                <a:spcPct val="90000"/>
              </a:lnSpc>
              <a:spcBef>
                <a:spcPts val="1000"/>
              </a:spcBef>
              <a:spcAft>
                <a:spcPts val="0"/>
              </a:spcAft>
              <a:buClr>
                <a:schemeClr val="dk1"/>
              </a:buClr>
              <a:buSzPct val="100000"/>
              <a:buNone/>
            </a:pPr>
            <a:r>
              <a:t/>
            </a:r>
            <a:endParaRPr/>
          </a:p>
          <a:p>
            <a:pPr indent="0" lvl="1" marL="457200" rtl="0" algn="l">
              <a:lnSpc>
                <a:spcPct val="90000"/>
              </a:lnSpc>
              <a:spcBef>
                <a:spcPts val="500"/>
              </a:spcBef>
              <a:spcAft>
                <a:spcPts val="0"/>
              </a:spcAft>
              <a:buClr>
                <a:schemeClr val="dk1"/>
              </a:buClr>
              <a:buSzPct val="100000"/>
              <a:buNone/>
            </a:pPr>
            <a:r>
              <a:rPr lang="en-US">
                <a:highlight>
                  <a:srgbClr val="FFFF00"/>
                </a:highlight>
              </a:rPr>
              <a:t>p = new int; </a:t>
            </a:r>
            <a:endParaRPr/>
          </a:p>
          <a:p>
            <a:pPr indent="0" lvl="1" marL="457200" rtl="0" algn="l">
              <a:lnSpc>
                <a:spcPct val="90000"/>
              </a:lnSpc>
              <a:spcBef>
                <a:spcPts val="500"/>
              </a:spcBef>
              <a:spcAft>
                <a:spcPts val="0"/>
              </a:spcAft>
              <a:buClr>
                <a:schemeClr val="dk1"/>
              </a:buClr>
              <a:buSzPct val="100000"/>
              <a:buNone/>
            </a:pPr>
            <a:r>
              <a:rPr lang="en-US">
                <a:highlight>
                  <a:srgbClr val="00FFFF"/>
                </a:highlight>
              </a:rPr>
              <a:t>delete p; </a:t>
            </a:r>
            <a:endParaRPr/>
          </a:p>
          <a:p>
            <a:pPr indent="0" lvl="1" marL="457200" rtl="0" algn="l">
              <a:lnSpc>
                <a:spcPct val="90000"/>
              </a:lnSpc>
              <a:spcBef>
                <a:spcPts val="500"/>
              </a:spcBef>
              <a:spcAft>
                <a:spcPts val="0"/>
              </a:spcAft>
              <a:buClr>
                <a:schemeClr val="dk1"/>
              </a:buClr>
              <a:buSzPct val="100000"/>
              <a:buNone/>
            </a:pPr>
            <a:r>
              <a:rPr lang="en-US">
                <a:highlight>
                  <a:srgbClr val="FFFF00"/>
                </a:highlight>
              </a:rPr>
              <a:t>p = new int;</a:t>
            </a:r>
            <a:endParaRPr/>
          </a:p>
          <a:p>
            <a:pPr indent="0" lvl="0" marL="0" rtl="0" algn="just">
              <a:lnSpc>
                <a:spcPct val="90000"/>
              </a:lnSpc>
              <a:spcBef>
                <a:spcPts val="1000"/>
              </a:spcBef>
              <a:spcAft>
                <a:spcPts val="0"/>
              </a:spcAft>
              <a:buClr>
                <a:schemeClr val="dk1"/>
              </a:buClr>
              <a:buSzPct val="100000"/>
              <a:buNone/>
            </a:pPr>
            <a:r>
              <a:rPr lang="en-US"/>
              <a:t>Memory leaks can become a serious problem when a program uses more and more memory without releasing it, eventually exhausting memory and leading to abnormal termination. </a:t>
            </a:r>
            <a:endParaRPr>
              <a:highlight>
                <a:srgbClr val="FFFF00"/>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2024-08-17T07:00:18Z</dcterms:created>
  <dc:creator>19BSCS17</dc:creator>
</cp:coreProperties>
</file>