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86" r:id="rId5"/>
    <p:sldId id="287" r:id="rId6"/>
    <p:sldId id="296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1" r:id="rId21"/>
    <p:sldId id="305" r:id="rId22"/>
    <p:sldId id="273" r:id="rId23"/>
    <p:sldId id="274" r:id="rId24"/>
    <p:sldId id="292" r:id="rId25"/>
    <p:sldId id="275" r:id="rId26"/>
    <p:sldId id="294" r:id="rId27"/>
    <p:sldId id="295" r:id="rId28"/>
    <p:sldId id="306" r:id="rId29"/>
    <p:sldId id="278" r:id="rId30"/>
    <p:sldId id="277" r:id="rId31"/>
    <p:sldId id="279" r:id="rId32"/>
    <p:sldId id="301" r:id="rId33"/>
    <p:sldId id="310" r:id="rId34"/>
    <p:sldId id="280" r:id="rId35"/>
    <p:sldId id="281" r:id="rId36"/>
    <p:sldId id="307" r:id="rId37"/>
    <p:sldId id="297" r:id="rId38"/>
    <p:sldId id="308" r:id="rId39"/>
    <p:sldId id="282" r:id="rId40"/>
    <p:sldId id="300" r:id="rId41"/>
    <p:sldId id="311" r:id="rId42"/>
    <p:sldId id="302" r:id="rId43"/>
    <p:sldId id="303" r:id="rId44"/>
    <p:sldId id="304" r:id="rId45"/>
    <p:sldId id="283" r:id="rId46"/>
    <p:sldId id="313" r:id="rId47"/>
    <p:sldId id="312" r:id="rId48"/>
  </p:sldIdLst>
  <p:sldSz cx="12192000" cy="6858000"/>
  <p:notesSz cx="6858000" cy="9144000"/>
  <p:embeddedFontLst>
    <p:embeddedFont>
      <p:font typeface="Play" panose="020B0604020202020204" charset="0"/>
      <p:regular r:id="rId50"/>
      <p:bold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j2GURnwsCBBywJT6mr/DXGUWAX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76422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13419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44dd8414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44dd84147_0_1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2244dd84147_0_1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9968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44dd84147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44dd84147_0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2244dd84147_0_1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6133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44dd841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44dd8414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244dd8414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8198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765dde3a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765dde3a1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f765dde3a1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4252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44dd84147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44dd84147_0_1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2244dd84147_0_1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6843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f765dde3a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f765dde3a1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2f765dde3a1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4280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44dd8414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44dd84147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2244dd84147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0124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44dd84147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44dd84147_0_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2244dd84147_0_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5477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44dd8414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44dd84147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244dd84147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8112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44dd8414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244dd84147_0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2244dd84147_0_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1521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44dd8414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44dd84147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244dd84147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33490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44dd8414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244dd84147_0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2244dd84147_0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5863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f765dde3a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f765dde3a1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f765dde3a1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6062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44dd8414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244dd84147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2244dd84147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338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44dd84147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44dd84147_0_1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2244dd84147_0_1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39601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f765dde3a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f765dde3a1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2f765dde3a1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74271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44dd8414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244dd84147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2244dd84147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1346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f765dde3a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f765dde3a1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2f765dde3a1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14309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f765dde3a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f765dde3a1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2f765dde3a1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221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244dd84147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244dd84147_0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2244dd84147_0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4959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765dde3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765dde3a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2f765dde3a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031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2795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765dde3a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765dde3a1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f765dde3a1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5040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44dd84147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44dd84147_0_1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2244dd84147_0_1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0293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44dd84147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44dd84147_0_2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2244dd84147_0_2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1844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44dd84147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44dd84147_0_2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244dd84147_0_2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9558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44dd84147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44dd84147_0_2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2244dd84147_0_2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274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fia.shaikh@nu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?slide=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hyperlink" Target="https://www.toptal.com/developers/sorting-algorithms/selection-sor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?slide=1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?slide=1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?slide=1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Week#03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Data Structures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CS2001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Email: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rafia.shaikh@nu.edu.pk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44dd84147_0_2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Here is an implementation of bubble sort:</a:t>
            </a:r>
            <a:endParaRPr/>
          </a:p>
        </p:txBody>
      </p:sp>
      <p:sp>
        <p:nvSpPr>
          <p:cNvPr id="134" name="Google Shape;134;g2244dd84147_0_2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g2244dd84147_0_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413" y="1804988"/>
            <a:ext cx="787717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44dd84147_0_2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Bubble Sort Characteristics:</a:t>
            </a:r>
            <a:endParaRPr/>
          </a:p>
        </p:txBody>
      </p:sp>
      <p:sp>
        <p:nvSpPr>
          <p:cNvPr id="142" name="Google Shape;142;g2244dd84147_0_2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 b="1"/>
              <a:t>Step-by-Step Movement:</a:t>
            </a:r>
            <a:r>
              <a:rPr lang="en-US"/>
              <a:t> Bubbles items incrementally toward the top of the array.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 b="1"/>
              <a:t>Adjacent Comparisons:</a:t>
            </a:r>
            <a:r>
              <a:rPr lang="en-US"/>
              <a:t> Compares and swaps two adjacent elements if out of order.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 b="1"/>
              <a:t>Inefficient Element Movement: </a:t>
            </a:r>
            <a:r>
              <a:rPr lang="en-US"/>
              <a:t>If an element needs to move from the bottom to the top, it is swapped with every element in between.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 b="1"/>
              <a:t>No Skipping:</a:t>
            </a:r>
            <a:r>
              <a:rPr lang="en-US"/>
              <a:t> Unlike Selection Sort, Bubble Sort does not skip elements during the process.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 b="1"/>
              <a:t>Focus on Single Element:</a:t>
            </a:r>
            <a:r>
              <a:rPr lang="en-US"/>
              <a:t> Concentrates on the item being bubbled up, ignoring the rest of the array.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 b="1"/>
              <a:t>Unnecessary Swaps:</a:t>
            </a:r>
            <a:r>
              <a:rPr lang="en-US"/>
              <a:t> Moves elements even if they are already in their final positions, leading to inefficiency.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2244dd84147_0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050" y="1"/>
            <a:ext cx="8795896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2244dd84147_0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25" y="76200"/>
            <a:ext cx="8940799" cy="670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44dd84147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Have a look to this !!</a:t>
            </a:r>
            <a:endParaRPr/>
          </a:p>
        </p:txBody>
      </p:sp>
      <p:sp>
        <p:nvSpPr>
          <p:cNvPr id="161" name="Google Shape;161;g2244dd84147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Check out this link for an animation of sorting algorithms; it will give you a clear understanding of the concepts.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https://visualgo.net/en/sorting?slide=1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765dde3a1_0_5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4029900" cy="6858000"/>
          </a:xfrm>
          <a:prstGeom prst="rect">
            <a:avLst/>
          </a:prstGeom>
          <a:solidFill>
            <a:srgbClr val="FFF2CC"/>
          </a:solidFill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#include&lt;iostream&gt;</a:t>
            </a: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using namespace std;</a:t>
            </a: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void bubbleSort(int array[],int aSize);</a:t>
            </a: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void printArray(int array[], int aSize);</a:t>
            </a: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void mySwap(int &amp;a, int &amp;b);</a:t>
            </a: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int main()</a:t>
            </a: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{</a:t>
            </a: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	int list[5] = {5, 1, 4, 2, 8};</a:t>
            </a: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	cout &lt;&lt; "Before sorting: " &lt;&lt; endl;</a:t>
            </a: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	printArray(list,5);</a:t>
            </a: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	bubbleSort(list,5);</a:t>
            </a: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	cout &lt;&lt; "After sorting: " &lt;&lt; endl;</a:t>
            </a: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	printArray(list,5);</a:t>
            </a: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	</a:t>
            </a: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	return 0;</a:t>
            </a: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}</a:t>
            </a: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168" name="Google Shape;168;g2f765dde3a1_0_55"/>
          <p:cNvSpPr txBox="1">
            <a:spLocks noGrp="1"/>
          </p:cNvSpPr>
          <p:nvPr>
            <p:ph type="body" idx="2"/>
          </p:nvPr>
        </p:nvSpPr>
        <p:spPr>
          <a:xfrm>
            <a:off x="4123900" y="-550"/>
            <a:ext cx="3856200" cy="6886200"/>
          </a:xfrm>
          <a:prstGeom prst="rect">
            <a:avLst/>
          </a:prstGeom>
          <a:solidFill>
            <a:srgbClr val="F4CCCC"/>
          </a:solidFill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void bubbleSort(int array[],int aSize)</a:t>
            </a:r>
            <a:endParaRPr sz="200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{</a:t>
            </a:r>
            <a:endParaRPr sz="200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	for(int i = 0; i &lt; aSize -1; i++)</a:t>
            </a:r>
            <a:endParaRPr sz="200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	{</a:t>
            </a:r>
            <a:endParaRPr sz="200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	   for(int j = 0; j &lt; aSize-1-i; j++)</a:t>
            </a:r>
            <a:endParaRPr sz="200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		if(array[j] &gt; array[j+1])</a:t>
            </a:r>
            <a:endParaRPr sz="200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		   mySwap(array[j], array[j+1]);</a:t>
            </a:r>
            <a:endParaRPr sz="200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	}</a:t>
            </a:r>
            <a:endParaRPr sz="200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}</a:t>
            </a:r>
            <a:endParaRPr sz="200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69" name="Google Shape;169;g2f765dde3a1_0_55"/>
          <p:cNvSpPr txBox="1">
            <a:spLocks noGrp="1"/>
          </p:cNvSpPr>
          <p:nvPr>
            <p:ph type="body" idx="2"/>
          </p:nvPr>
        </p:nvSpPr>
        <p:spPr>
          <a:xfrm>
            <a:off x="8199025" y="-550"/>
            <a:ext cx="3856200" cy="6858000"/>
          </a:xfrm>
          <a:prstGeom prst="rect">
            <a:avLst/>
          </a:prstGeom>
          <a:solidFill>
            <a:srgbClr val="C9DAF8"/>
          </a:solidFill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void printArray(int array[], int aSize)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	for(int i = 0; i &lt; aSize; i++)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4951"/>
              <a:buFont typeface="Arial"/>
              <a:buNone/>
            </a:pPr>
            <a:r>
              <a:rPr lang="en-US"/>
              <a:t>	{</a:t>
            </a:r>
            <a:endParaRPr sz="2447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		cout &lt;&lt; array[i]&lt;&lt; " ";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	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	cout &lt;&lt; endl;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void mySwap(int &amp;a, int &amp;b)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int temp;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temp = a;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a = b;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b = temp;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44dd84147_0_1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Optimized Bubble Sort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76748" y="1402837"/>
            <a:ext cx="10717162" cy="5096285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000" dirty="0"/>
              <a:t>void </a:t>
            </a:r>
            <a:r>
              <a:rPr lang="en-US" sz="1000" dirty="0" err="1"/>
              <a:t>bubbleSort</a:t>
            </a:r>
            <a:r>
              <a:rPr lang="en-US" sz="1000" dirty="0"/>
              <a:t>(</a:t>
            </a:r>
            <a:r>
              <a:rPr lang="en-US" sz="1000" dirty="0" err="1"/>
              <a:t>int</a:t>
            </a:r>
            <a:r>
              <a:rPr lang="en-US" sz="1000" dirty="0"/>
              <a:t> array[], </a:t>
            </a:r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aSize</a:t>
            </a:r>
            <a:r>
              <a:rPr lang="en-US" sz="1000" dirty="0"/>
              <a:t>) {</a:t>
            </a:r>
          </a:p>
          <a:p>
            <a:pPr marL="114300" indent="0">
              <a:buNone/>
            </a:pPr>
            <a:r>
              <a:rPr lang="en-US" sz="1000" dirty="0"/>
              <a:t>    bool </a:t>
            </a:r>
            <a:r>
              <a:rPr lang="en-US" sz="1000" dirty="0" err="1"/>
              <a:t>SwapFlag</a:t>
            </a:r>
            <a:r>
              <a:rPr lang="en-US" sz="1000" dirty="0"/>
              <a:t> = false;</a:t>
            </a:r>
          </a:p>
          <a:p>
            <a:pPr marL="114300" indent="0">
              <a:buNone/>
            </a:pPr>
            <a:r>
              <a:rPr lang="en-US" sz="1000" dirty="0"/>
              <a:t>    for (</a:t>
            </a:r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i</a:t>
            </a:r>
            <a:r>
              <a:rPr lang="en-US" sz="1000" dirty="0"/>
              <a:t> = 0; </a:t>
            </a:r>
            <a:r>
              <a:rPr lang="en-US" sz="1000" dirty="0" err="1"/>
              <a:t>i</a:t>
            </a:r>
            <a:r>
              <a:rPr lang="en-US" sz="1000" dirty="0"/>
              <a:t> &lt; </a:t>
            </a:r>
            <a:r>
              <a:rPr lang="en-US" sz="1000" dirty="0" err="1"/>
              <a:t>aSize</a:t>
            </a:r>
            <a:r>
              <a:rPr lang="en-US" sz="1000" dirty="0"/>
              <a:t> - 1; </a:t>
            </a:r>
            <a:r>
              <a:rPr lang="en-US" sz="1000" dirty="0" err="1"/>
              <a:t>i</a:t>
            </a:r>
            <a:r>
              <a:rPr lang="en-US" sz="1000" dirty="0"/>
              <a:t>++) {  // Correct outer loop to avoid unnecessary comparisons</a:t>
            </a:r>
          </a:p>
          <a:p>
            <a:pPr marL="114300" indent="0">
              <a:buNone/>
            </a:pPr>
            <a:r>
              <a:rPr lang="en-US" sz="1000" dirty="0"/>
              <a:t>        </a:t>
            </a:r>
            <a:r>
              <a:rPr lang="en-US" sz="1000" dirty="0" err="1"/>
              <a:t>SwapFlag</a:t>
            </a:r>
            <a:r>
              <a:rPr lang="en-US" sz="1000" dirty="0"/>
              <a:t> = false;  // Reset the flag for each iteration</a:t>
            </a:r>
          </a:p>
          <a:p>
            <a:pPr marL="114300" indent="0">
              <a:buNone/>
            </a:pPr>
            <a:r>
              <a:rPr lang="en-US" sz="1000" dirty="0"/>
              <a:t>        for (</a:t>
            </a:r>
            <a:r>
              <a:rPr lang="en-US" sz="1000" dirty="0" err="1"/>
              <a:t>int</a:t>
            </a:r>
            <a:r>
              <a:rPr lang="en-US" sz="1000" dirty="0"/>
              <a:t> j = 0; j &lt; </a:t>
            </a:r>
            <a:r>
              <a:rPr lang="en-US" sz="1000" dirty="0" err="1"/>
              <a:t>aSize</a:t>
            </a:r>
            <a:r>
              <a:rPr lang="en-US" sz="1000" dirty="0"/>
              <a:t> - 1 - </a:t>
            </a:r>
            <a:r>
              <a:rPr lang="en-US" sz="1000" dirty="0" err="1"/>
              <a:t>i</a:t>
            </a:r>
            <a:r>
              <a:rPr lang="en-US" sz="1000" dirty="0"/>
              <a:t>; </a:t>
            </a:r>
            <a:r>
              <a:rPr lang="en-US" sz="1000" dirty="0" err="1"/>
              <a:t>j++</a:t>
            </a:r>
            <a:r>
              <a:rPr lang="en-US" sz="1000" dirty="0"/>
              <a:t>) {  // Limit inner loop to avoid out-of-bounds access</a:t>
            </a:r>
          </a:p>
          <a:p>
            <a:pPr marL="114300" indent="0">
              <a:buNone/>
            </a:pPr>
            <a:r>
              <a:rPr lang="en-US" sz="1000" dirty="0"/>
              <a:t>            if (array[j] &gt; array[j + 1]) {</a:t>
            </a:r>
          </a:p>
          <a:p>
            <a:pPr marL="114300" indent="0">
              <a:buNone/>
            </a:pPr>
            <a:r>
              <a:rPr lang="en-US" sz="1000" dirty="0"/>
              <a:t>                // Swap the elements</a:t>
            </a:r>
          </a:p>
          <a:p>
            <a:pPr marL="114300" indent="0">
              <a:buNone/>
            </a:pPr>
            <a:r>
              <a:rPr lang="en-US" sz="1000" dirty="0"/>
              <a:t>                </a:t>
            </a:r>
            <a:r>
              <a:rPr lang="en-US" sz="1000" dirty="0" err="1"/>
              <a:t>int</a:t>
            </a:r>
            <a:r>
              <a:rPr lang="en-US" sz="1000" dirty="0"/>
              <a:t> temp = array[j];</a:t>
            </a:r>
          </a:p>
          <a:p>
            <a:pPr marL="114300" indent="0">
              <a:buNone/>
            </a:pPr>
            <a:r>
              <a:rPr lang="en-US" sz="1000" dirty="0"/>
              <a:t>                array[j] = array[j + 1];</a:t>
            </a:r>
          </a:p>
          <a:p>
            <a:pPr marL="114300" indent="0">
              <a:buNone/>
            </a:pPr>
            <a:r>
              <a:rPr lang="en-US" sz="1000" dirty="0"/>
              <a:t>                array[j + 1] = temp;</a:t>
            </a:r>
          </a:p>
          <a:p>
            <a:pPr marL="114300" indent="0">
              <a:buNone/>
            </a:pPr>
            <a:r>
              <a:rPr lang="en-US" sz="1000" dirty="0"/>
              <a:t>                </a:t>
            </a:r>
            <a:r>
              <a:rPr lang="en-US" sz="1000" dirty="0" err="1"/>
              <a:t>SwapFlag</a:t>
            </a:r>
            <a:r>
              <a:rPr lang="en-US" sz="1000" dirty="0"/>
              <a:t> = true;</a:t>
            </a:r>
          </a:p>
          <a:p>
            <a:pPr marL="114300" indent="0">
              <a:buNone/>
            </a:pPr>
            <a:r>
              <a:rPr lang="en-US" sz="1000" dirty="0"/>
              <a:t>            }</a:t>
            </a:r>
          </a:p>
          <a:p>
            <a:pPr marL="114300" indent="0">
              <a:buNone/>
            </a:pPr>
            <a:r>
              <a:rPr lang="en-US" sz="1000" dirty="0"/>
              <a:t>        }</a:t>
            </a:r>
          </a:p>
          <a:p>
            <a:pPr marL="114300" indent="0">
              <a:buNone/>
            </a:pPr>
            <a:r>
              <a:rPr lang="en-US" sz="1000" dirty="0"/>
              <a:t>        // If no swaps were made, the array is sorted</a:t>
            </a:r>
          </a:p>
          <a:p>
            <a:pPr marL="114300" indent="0">
              <a:buNone/>
            </a:pPr>
            <a:r>
              <a:rPr lang="en-US" sz="1000" dirty="0"/>
              <a:t>        if (!</a:t>
            </a:r>
            <a:r>
              <a:rPr lang="en-US" sz="1000" dirty="0" err="1"/>
              <a:t>SwapFlag</a:t>
            </a:r>
            <a:r>
              <a:rPr lang="en-US" sz="1000" dirty="0"/>
              <a:t>)</a:t>
            </a:r>
          </a:p>
          <a:p>
            <a:pPr marL="114300" indent="0">
              <a:buNone/>
            </a:pPr>
            <a:r>
              <a:rPr lang="en-US" sz="1000" dirty="0"/>
              <a:t>            break;</a:t>
            </a:r>
          </a:p>
          <a:p>
            <a:pPr marL="114300" indent="0">
              <a:buNone/>
            </a:pPr>
            <a:r>
              <a:rPr lang="en-US" sz="1000" dirty="0"/>
              <a:t>    }</a:t>
            </a:r>
          </a:p>
          <a:p>
            <a:pPr marL="114300" indent="0">
              <a:buNone/>
            </a:pPr>
            <a:r>
              <a:rPr lang="en-US" sz="1000" dirty="0" smtClean="0"/>
              <a:t>}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765dde3a1_0_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Selection Sort</a:t>
            </a:r>
            <a:endParaRPr/>
          </a:p>
        </p:txBody>
      </p:sp>
      <p:sp>
        <p:nvSpPr>
          <p:cNvPr id="183" name="Google Shape;183;g2f765dde3a1_0_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buNone/>
            </a:pPr>
            <a:r>
              <a:rPr lang="en-US" dirty="0"/>
              <a:t>One of the simplest sorting algorithms works as follows.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First</a:t>
            </a:r>
            <a:r>
              <a:rPr lang="en-US" dirty="0"/>
              <a:t>, find the smallest element in the array, and exchange it with the element in the first position.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Then</a:t>
            </a:r>
            <a:r>
              <a:rPr lang="en-US" dirty="0"/>
              <a:t>, find the second smallest element and exchange it with the element in the second position.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Continue </a:t>
            </a:r>
            <a:r>
              <a:rPr lang="en-US" dirty="0"/>
              <a:t>in this way until the entire array is sorted.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This </a:t>
            </a:r>
            <a:r>
              <a:rPr lang="en-US" dirty="0"/>
              <a:t>method is called selection sort because it works by repeatedly selecting the smallest remaining element.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44dd84147_0_44"/>
          <p:cNvSpPr txBox="1">
            <a:spLocks noGrp="1"/>
          </p:cNvSpPr>
          <p:nvPr>
            <p:ph type="title"/>
          </p:nvPr>
        </p:nvSpPr>
        <p:spPr>
          <a:xfrm>
            <a:off x="5926925" y="365125"/>
            <a:ext cx="54270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Selection sort: example</a:t>
            </a:r>
            <a:endParaRPr/>
          </a:p>
        </p:txBody>
      </p:sp>
      <p:pic>
        <p:nvPicPr>
          <p:cNvPr id="190" name="Google Shape;190;g2244dd84147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150" y="0"/>
            <a:ext cx="2770200" cy="6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2244dd84147_0_44"/>
          <p:cNvSpPr txBox="1"/>
          <p:nvPr/>
        </p:nvSpPr>
        <p:spPr>
          <a:xfrm>
            <a:off x="5926925" y="2505300"/>
            <a:ext cx="5878200" cy="3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Find a minimum by scanning the array. 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Swap it with the first element.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Repeat with the remaining part of the array.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92" name="Google Shape;192;g2244dd84147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149" y="1193311"/>
            <a:ext cx="2770200" cy="92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2244dd84147_0_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2074" y="2406350"/>
            <a:ext cx="2770200" cy="1128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2244dd84147_0_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2075" y="3820875"/>
            <a:ext cx="2770200" cy="100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2244dd84147_0_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1150" y="4917202"/>
            <a:ext cx="2770200" cy="703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2244dd84147_0_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7762" y="5996400"/>
            <a:ext cx="2758836" cy="70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2244dd84147_0_44"/>
          <p:cNvSpPr txBox="1"/>
          <p:nvPr/>
        </p:nvSpPr>
        <p:spPr>
          <a:xfrm>
            <a:off x="5926925" y="5162925"/>
            <a:ext cx="498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9"/>
              </a:rPr>
              <a:t>Selection Sort - Sorting Algorithm Animations | Toptal®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g2244dd84147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25" y="59063"/>
            <a:ext cx="11410154" cy="67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44dd84147_0_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5258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sorting?</a:t>
            </a:r>
            <a:endParaRPr/>
          </a:p>
        </p:txBody>
      </p:sp>
      <p:sp>
        <p:nvSpPr>
          <p:cNvPr id="96" name="Google Shape;96;g2244dd84147_0_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635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Sorting data is an important step of many efficient algorithms.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Sorted data allows for more efficient queries. </a:t>
            </a:r>
            <a:endParaRPr/>
          </a:p>
        </p:txBody>
      </p:sp>
      <p:pic>
        <p:nvPicPr>
          <p:cNvPr id="97" name="Google Shape;97;g2244dd84147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4150" y="1524000"/>
            <a:ext cx="56578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44dd84147_0_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Have a look to this!!</a:t>
            </a:r>
            <a:endParaRPr/>
          </a:p>
        </p:txBody>
      </p:sp>
      <p:sp>
        <p:nvSpPr>
          <p:cNvPr id="204" name="Google Shape;204;g2244dd84147_0_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Check out this link for an animation of sorting algorithms; it will give you a clear understanding of the concepts.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3"/>
              </a:rPr>
              <a:t>https://visualgo.net/en/sorting?slide=1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351447"/>
              </p:ext>
            </p:extLst>
          </p:nvPr>
        </p:nvGraphicFramePr>
        <p:xfrm>
          <a:off x="560441" y="275302"/>
          <a:ext cx="11228436" cy="6361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5314"/>
                <a:gridCol w="4866968"/>
                <a:gridCol w="3156154"/>
              </a:tblGrid>
              <a:tr h="6361471">
                <a:tc>
                  <a:txBody>
                    <a:bodyPr/>
                    <a:lstStyle/>
                    <a:p>
                      <a:pPr rtl="0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#include&lt;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iostream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&gt;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using namespace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std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void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selectionSort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array[],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aSize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);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void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printArray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array[],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aSize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);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void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mySwap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&amp;a,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&amp;b);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b="0" dirty="0" smtClean="0">
                          <a:effectLst/>
                        </a:rPr>
                        <a:t/>
                      </a:r>
                      <a:br>
                        <a:rPr lang="en-US" b="0" dirty="0" smtClean="0">
                          <a:effectLst/>
                        </a:rPr>
                      </a:b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main()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list[5] = {5, 1, 4, 2, 8};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cout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&lt;&lt; "Before sorting: " &lt;&lt;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endl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printArray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(list,5);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selectionSort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(list,5);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cout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&lt;&lt; "After sorting: " &lt;&lt;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endl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printArray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(list,5);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return 0;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}</a:t>
                      </a:r>
                      <a:endParaRPr lang="en-US" b="0" dirty="0" smtClean="0">
                        <a:effectLst/>
                      </a:endParaRPr>
                    </a:p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void </a:t>
                      </a:r>
                      <a:r>
                        <a:rPr lang="en-US" sz="1800" b="1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selectionSort</a:t>
                      </a:r>
                      <a:r>
                        <a:rPr lang="en-US" sz="18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800" b="1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8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array[],</a:t>
                      </a:r>
                      <a:r>
                        <a:rPr lang="en-US" sz="1800" b="1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8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800" b="1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aSize</a:t>
                      </a:r>
                      <a:r>
                        <a:rPr lang="en-US" sz="18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endParaRPr lang="en-US" sz="1800" b="1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  <a:endParaRPr lang="en-US" sz="1800" b="1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   for(</a:t>
                      </a:r>
                      <a:r>
                        <a:rPr lang="en-US" sz="1800" b="1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8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800" b="1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8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=0; </a:t>
                      </a:r>
                      <a:r>
                        <a:rPr lang="en-US" sz="1800" b="1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8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&lt;aSize-1; </a:t>
                      </a:r>
                      <a:r>
                        <a:rPr lang="en-US" sz="1800" b="1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8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++){</a:t>
                      </a:r>
                      <a:endParaRPr lang="en-US" sz="1800" b="1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       </a:t>
                      </a:r>
                      <a:r>
                        <a:rPr lang="en-US" sz="1800" b="1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8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800" b="1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minIndex</a:t>
                      </a:r>
                      <a:r>
                        <a:rPr lang="en-US" sz="18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=</a:t>
                      </a:r>
                      <a:r>
                        <a:rPr lang="en-US" sz="1800" b="1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8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lang="en-US" sz="1800" b="1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       for(</a:t>
                      </a:r>
                      <a:r>
                        <a:rPr lang="en-US" sz="1800" b="1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8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j=i+1; j&lt;</a:t>
                      </a:r>
                      <a:r>
                        <a:rPr lang="en-US" sz="1800" b="1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aSize</a:t>
                      </a:r>
                      <a:r>
                        <a:rPr lang="en-US" sz="18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; </a:t>
                      </a:r>
                      <a:r>
                        <a:rPr lang="en-US" sz="1800" b="1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j++</a:t>
                      </a:r>
                      <a:r>
                        <a:rPr lang="en-US" sz="18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){</a:t>
                      </a:r>
                      <a:endParaRPr lang="en-US" sz="1800" b="1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           if(array[j]&lt;array[</a:t>
                      </a:r>
                      <a:r>
                        <a:rPr lang="en-US" sz="1800" b="1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minIndex</a:t>
                      </a:r>
                      <a:r>
                        <a:rPr lang="en-US" sz="18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])</a:t>
                      </a:r>
                      <a:endParaRPr lang="en-US" sz="1800" b="1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               </a:t>
                      </a:r>
                      <a:r>
                        <a:rPr lang="en-US" sz="1800" b="1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minIndex</a:t>
                      </a:r>
                      <a:r>
                        <a:rPr lang="en-US" sz="18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=j;</a:t>
                      </a:r>
                      <a:endParaRPr lang="en-US" sz="1800" b="1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       }</a:t>
                      </a:r>
                      <a:endParaRPr lang="en-US" sz="1800" b="1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       //swap</a:t>
                      </a:r>
                      <a:endParaRPr lang="en-US" sz="1800" b="1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       if(</a:t>
                      </a:r>
                      <a:r>
                        <a:rPr lang="en-US" sz="1800" b="1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minIndex</a:t>
                      </a:r>
                      <a:r>
                        <a:rPr lang="en-US" sz="18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!=</a:t>
                      </a:r>
                      <a:r>
                        <a:rPr lang="en-US" sz="1800" b="1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8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endParaRPr lang="en-US" sz="1800" b="1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           </a:t>
                      </a:r>
                      <a:r>
                        <a:rPr lang="en-US" sz="1800" b="1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mySwap</a:t>
                      </a:r>
                      <a:r>
                        <a:rPr lang="en-US" sz="18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(array[</a:t>
                      </a:r>
                      <a:r>
                        <a:rPr lang="en-US" sz="1800" b="1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minIndex</a:t>
                      </a:r>
                      <a:r>
                        <a:rPr lang="en-US" sz="18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], array[</a:t>
                      </a:r>
                      <a:r>
                        <a:rPr lang="en-US" sz="1800" b="1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8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]);</a:t>
                      </a:r>
                      <a:endParaRPr lang="en-US" sz="1800" b="1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   }</a:t>
                      </a:r>
                      <a:endParaRPr lang="en-US" sz="1800" b="1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}</a:t>
                      </a:r>
                      <a:endParaRPr lang="en-US" sz="1800" b="1" dirty="0" smtClean="0">
                        <a:effectLst/>
                      </a:endParaRPr>
                    </a:p>
                    <a:p>
                      <a:pPr rtl="0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void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mySwap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&amp;a,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&amp;b)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temp;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temp = a;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 = b;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 = temp;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}</a:t>
                      </a:r>
                      <a:endParaRPr lang="en-US" b="0" dirty="0" smtClean="0">
                        <a:effectLst/>
                      </a:endParaRPr>
                    </a:p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void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printArray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array[],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aSize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for(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= 0;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&lt;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aSize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;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++)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cout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&lt;&lt; array[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]&lt;&lt; " ";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}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cout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&lt;&lt;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endl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}</a:t>
                      </a:r>
                      <a:endParaRPr lang="en-US" b="0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32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44dd84147_0_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Selection sort algo</a:t>
            </a:r>
            <a:endParaRPr/>
          </a:p>
        </p:txBody>
      </p:sp>
      <p:pic>
        <p:nvPicPr>
          <p:cNvPr id="217" name="Google Shape;217;g2244dd84147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854" y="1385904"/>
            <a:ext cx="7163149" cy="53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2244dd84147_0_76"/>
          <p:cNvSpPr txBox="1"/>
          <p:nvPr/>
        </p:nvSpPr>
        <p:spPr>
          <a:xfrm>
            <a:off x="861600" y="2244300"/>
            <a:ext cx="27933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TC = O(n^2)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44dd84147_0_9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Selection Sort: Summary</a:t>
            </a:r>
            <a:endParaRPr/>
          </a:p>
        </p:txBody>
      </p:sp>
      <p:sp>
        <p:nvSpPr>
          <p:cNvPr id="225" name="Google Shape;225;g2244dd84147_0_9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Selection sort is an easy to implement algorithm with running time O(n^2 ).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Sorts in place: requires a constant amount of extra </a:t>
            </a:r>
            <a:r>
              <a:rPr lang="en-US" dirty="0" smtClean="0"/>
              <a:t>memory.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 smtClean="0"/>
              <a:t>Disadvantage: Running </a:t>
            </a:r>
            <a:r>
              <a:rPr lang="en-US" dirty="0"/>
              <a:t>time is similar for sorted, reverse-sorted, or randomly ordered files</a:t>
            </a:r>
            <a:r>
              <a:rPr lang="en-US" dirty="0" smtClean="0"/>
              <a:t>.</a:t>
            </a:r>
          </a:p>
          <a:p>
            <a:pPr lvl="0">
              <a:spcBef>
                <a:spcPts val="0"/>
              </a:spcBef>
            </a:pPr>
            <a:r>
              <a:rPr lang="en-US" dirty="0"/>
              <a:t>Advantage: Minimizes the number of swaps or data movements.</a:t>
            </a:r>
          </a:p>
          <a:p>
            <a:pPr marL="114300" indent="0">
              <a:buNone/>
            </a:pPr>
            <a:r>
              <a:rPr lang="en-US" b="1" dirty="0" smtClean="0"/>
              <a:t>Application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Particularly useful when the cost of moving data is high compared to comparison operations.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card trick requires that you put a deck of cards in order by suit (in the order spades, hearts, clubs, diamonds) and by rank within each suit. Ask a few friends to do this task (shuffling in between!) and write down the method(s) that they use. </a:t>
            </a:r>
            <a:endParaRPr lang="en-US" dirty="0" smtClean="0"/>
          </a:p>
          <a:p>
            <a:r>
              <a:rPr lang="en-US" dirty="0"/>
              <a:t>What is the maximum number of exchanges involving any particular element during selection sort? What is the average number of exchanges involving an element</a:t>
            </a:r>
            <a:r>
              <a:rPr lang="en-US" dirty="0" smtClean="0"/>
              <a:t>?</a:t>
            </a:r>
          </a:p>
          <a:p>
            <a:r>
              <a:rPr lang="en-US" dirty="0"/>
              <a:t>Is selection sort stable?</a:t>
            </a:r>
          </a:p>
        </p:txBody>
      </p:sp>
    </p:spTree>
    <p:extLst>
      <p:ext uri="{BB962C8B-B14F-4D97-AF65-F5344CB8AC3E}">
        <p14:creationId xmlns:p14="http://schemas.microsoft.com/office/powerpoint/2010/main" val="164102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f765dde3a1_0_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 Sort</a:t>
            </a:r>
            <a:endParaRPr/>
          </a:p>
        </p:txBody>
      </p:sp>
      <p:sp>
        <p:nvSpPr>
          <p:cNvPr id="232" name="Google Shape;232;g2f765dde3a1_0_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8286135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buNone/>
            </a:pPr>
            <a:r>
              <a:rPr lang="en-US" dirty="0"/>
              <a:t>The method that people often use to sort bridge hands is to consider </a:t>
            </a:r>
            <a:r>
              <a:rPr lang="en-US" dirty="0" smtClean="0"/>
              <a:t>the elements </a:t>
            </a:r>
            <a:r>
              <a:rPr lang="en-US" dirty="0"/>
              <a:t>one at a time, inserting each into its proper place among </a:t>
            </a:r>
            <a:r>
              <a:rPr lang="en-US" dirty="0" smtClean="0"/>
              <a:t>those already </a:t>
            </a:r>
            <a:r>
              <a:rPr lang="en-US" dirty="0"/>
              <a:t>considered (keeping them sorted).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/>
              <a:t>In a computer implementation, we need to make space for the element being inserted by moving larger elements one position to the right, and then inserting the element into the </a:t>
            </a:r>
            <a:r>
              <a:rPr lang="en-US" dirty="0" smtClean="0"/>
              <a:t>vacated </a:t>
            </a:r>
            <a:r>
              <a:rPr lang="en-US" dirty="0"/>
              <a:t>position</a:t>
            </a:r>
            <a:endParaRPr dirty="0"/>
          </a:p>
        </p:txBody>
      </p:sp>
      <p:pic>
        <p:nvPicPr>
          <p:cNvPr id="4102" name="Picture 6" descr="Bridge cards hand hi-res stock photography and images - Alam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8" t="2933" r="8646" b="14062"/>
          <a:stretch/>
        </p:blipFill>
        <p:spPr bwMode="auto">
          <a:xfrm>
            <a:off x="8648200" y="-137651"/>
            <a:ext cx="3543800" cy="272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nsertion Sort in Python | Board Infinit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" t="2151" r="6689" b="3066"/>
          <a:stretch/>
        </p:blipFill>
        <p:spPr bwMode="auto">
          <a:xfrm>
            <a:off x="584790" y="21265"/>
            <a:ext cx="11217350" cy="683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02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18.3 Insertion Sor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0" r="4722" b="4271"/>
          <a:stretch/>
        </p:blipFill>
        <p:spPr bwMode="auto">
          <a:xfrm>
            <a:off x="4631883" y="116957"/>
            <a:ext cx="2927866" cy="651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39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238767"/>
              </p:ext>
            </p:extLst>
          </p:nvPr>
        </p:nvGraphicFramePr>
        <p:xfrm>
          <a:off x="127820" y="137652"/>
          <a:ext cx="11916696" cy="65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4980"/>
                <a:gridCol w="5191432"/>
                <a:gridCol w="3500284"/>
              </a:tblGrid>
              <a:tr h="6577780">
                <a:tc>
                  <a:txBody>
                    <a:bodyPr/>
                    <a:lstStyle/>
                    <a:p>
                      <a:pPr rtl="0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#include &lt;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iostream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&gt;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using namespace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std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lang="en-US" b="0" dirty="0" smtClean="0">
                        <a:effectLst/>
                      </a:endParaRPr>
                    </a:p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sz="14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rtl="0"/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main() {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   // Write C++ code here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   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list[5] = {5, 1, 4, 2, 8};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cout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&lt;&lt; "Before sorting: " &lt;&lt;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endl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printArray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(list,5);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insertionSort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(list,5);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cout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&lt;&lt; "After sorting: " &lt;&lt;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endl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printArray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(list,5);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b="0" dirty="0" smtClean="0">
                          <a:effectLst/>
                        </a:rPr>
                        <a:t/>
                      </a:r>
                      <a:br>
                        <a:rPr lang="en-US" b="0" dirty="0" smtClean="0">
                          <a:effectLst/>
                        </a:rPr>
                      </a:br>
                      <a:r>
                        <a:rPr lang="en-US" b="0" dirty="0" smtClean="0">
                          <a:effectLst/>
                        </a:rPr>
                        <a:t/>
                      </a:r>
                      <a:br>
                        <a:rPr lang="en-US" b="0" dirty="0" smtClean="0">
                          <a:effectLst/>
                        </a:rPr>
                      </a:b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   return 0;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}</a:t>
                      </a:r>
                      <a:endParaRPr lang="en-US" b="0" dirty="0" smtClean="0">
                        <a:effectLst/>
                      </a:endParaRPr>
                    </a:p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0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//insertion sort</a:t>
                      </a:r>
                      <a:endParaRPr lang="en-US" sz="2000" b="1" dirty="0" smtClean="0">
                        <a:effectLst/>
                      </a:endParaRPr>
                    </a:p>
                    <a:p>
                      <a:pPr rtl="0"/>
                      <a:r>
                        <a:rPr lang="en-US" sz="20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void </a:t>
                      </a:r>
                      <a:r>
                        <a:rPr lang="en-US" sz="2000" b="1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insertionSort</a:t>
                      </a:r>
                      <a:r>
                        <a:rPr lang="en-US" sz="20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2000" b="1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20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array[],</a:t>
                      </a:r>
                      <a:r>
                        <a:rPr lang="en-US" sz="2000" b="1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20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2000" b="1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aSize</a:t>
                      </a:r>
                      <a:r>
                        <a:rPr lang="en-US" sz="20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endParaRPr lang="en-US" sz="2000" b="1" dirty="0" smtClean="0">
                        <a:effectLst/>
                      </a:endParaRPr>
                    </a:p>
                    <a:p>
                      <a:pPr rtl="0"/>
                      <a:r>
                        <a:rPr lang="en-US" sz="20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{   </a:t>
                      </a:r>
                      <a:endParaRPr lang="en-US" sz="2000" b="1" dirty="0" smtClean="0">
                        <a:effectLst/>
                      </a:endParaRPr>
                    </a:p>
                    <a:p>
                      <a:pPr rtl="0"/>
                      <a:r>
                        <a:rPr lang="en-US" sz="20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   for(</a:t>
                      </a:r>
                      <a:r>
                        <a:rPr lang="en-US" sz="2000" b="1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20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2000" b="1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20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= 1; </a:t>
                      </a:r>
                      <a:r>
                        <a:rPr lang="en-US" sz="2000" b="1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20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&lt; </a:t>
                      </a:r>
                      <a:r>
                        <a:rPr lang="en-US" sz="2000" b="1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aSize</a:t>
                      </a:r>
                      <a:r>
                        <a:rPr lang="en-US" sz="20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; </a:t>
                      </a:r>
                      <a:r>
                        <a:rPr lang="en-US" sz="2000" b="1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20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++)</a:t>
                      </a:r>
                      <a:endParaRPr lang="en-US" sz="2000" b="1" dirty="0" smtClean="0">
                        <a:effectLst/>
                      </a:endParaRPr>
                    </a:p>
                    <a:p>
                      <a:pPr rtl="0"/>
                      <a:r>
                        <a:rPr lang="en-US" sz="20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{   </a:t>
                      </a:r>
                      <a:endParaRPr lang="en-US" sz="2000" b="1" dirty="0" smtClean="0">
                        <a:effectLst/>
                      </a:endParaRPr>
                    </a:p>
                    <a:p>
                      <a:pPr rtl="0"/>
                      <a:r>
                        <a:rPr lang="en-US" sz="20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 </a:t>
                      </a:r>
                      <a:r>
                        <a:rPr lang="en-US" sz="2000" b="1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20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temp=array[</a:t>
                      </a:r>
                      <a:r>
                        <a:rPr lang="en-US" sz="2000" b="1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20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];</a:t>
                      </a:r>
                      <a:endParaRPr lang="en-US" sz="2000" b="1" dirty="0" smtClean="0">
                        <a:effectLst/>
                      </a:endParaRPr>
                    </a:p>
                    <a:p>
                      <a:pPr rtl="0"/>
                      <a:r>
                        <a:rPr lang="en-US" sz="20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 </a:t>
                      </a:r>
                      <a:r>
                        <a:rPr lang="en-US" sz="2000" b="1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20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j=i-1;</a:t>
                      </a:r>
                      <a:endParaRPr lang="en-US" sz="2000" b="1" dirty="0" smtClean="0">
                        <a:effectLst/>
                      </a:endParaRPr>
                    </a:p>
                    <a:p>
                      <a:pPr rtl="0"/>
                      <a:r>
                        <a:rPr lang="en-US" sz="20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 while(j&gt;=0 &amp;&amp; array[j]&gt;temp){</a:t>
                      </a:r>
                      <a:endParaRPr lang="en-US" sz="2000" b="1" dirty="0" smtClean="0">
                        <a:effectLst/>
                      </a:endParaRPr>
                    </a:p>
                    <a:p>
                      <a:pPr rtl="0"/>
                      <a:r>
                        <a:rPr lang="en-US" sz="20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     array[j+1]=array[j];</a:t>
                      </a:r>
                      <a:endParaRPr lang="en-US" sz="2000" b="1" dirty="0" smtClean="0">
                        <a:effectLst/>
                      </a:endParaRPr>
                    </a:p>
                    <a:p>
                      <a:pPr rtl="0"/>
                      <a:r>
                        <a:rPr lang="en-US" sz="20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     j--;</a:t>
                      </a:r>
                      <a:endParaRPr lang="en-US" sz="2000" b="1" dirty="0" smtClean="0">
                        <a:effectLst/>
                      </a:endParaRPr>
                    </a:p>
                    <a:p>
                      <a:pPr rtl="0"/>
                      <a:r>
                        <a:rPr lang="en-US" sz="20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 }</a:t>
                      </a:r>
                      <a:endParaRPr lang="en-US" sz="2000" b="1" dirty="0" smtClean="0">
                        <a:effectLst/>
                      </a:endParaRPr>
                    </a:p>
                    <a:p>
                      <a:pPr rtl="0"/>
                      <a:r>
                        <a:rPr lang="en-US" sz="20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 array[j+1]=temp;</a:t>
                      </a:r>
                      <a:endParaRPr lang="en-US" sz="2000" b="1" dirty="0" smtClean="0">
                        <a:effectLst/>
                      </a:endParaRPr>
                    </a:p>
                    <a:p>
                      <a:pPr rtl="0"/>
                      <a:r>
                        <a:rPr lang="en-US" sz="20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}</a:t>
                      </a:r>
                      <a:endParaRPr lang="en-US" sz="2000" b="1" dirty="0" smtClean="0">
                        <a:effectLst/>
                      </a:endParaRPr>
                    </a:p>
                    <a:p>
                      <a:pPr rtl="0"/>
                      <a:r>
                        <a:rPr lang="en-US" sz="20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}</a:t>
                      </a:r>
                      <a:endParaRPr lang="en-US" sz="2000" b="1" dirty="0" smtClean="0">
                        <a:effectLst/>
                      </a:endParaRPr>
                    </a:p>
                    <a:p>
                      <a:r>
                        <a:rPr lang="en-US" sz="2000" dirty="0" smtClean="0"/>
                        <a:t/>
                      </a:r>
                      <a:br>
                        <a:rPr lang="en-US" sz="2000" dirty="0" smtClean="0"/>
                      </a:b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void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printArray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array[],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aSize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for(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= 0;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&lt;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aSize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;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++)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cout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&lt;&lt; array[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]&lt;&lt; " ";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}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cout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&lt;&lt;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endl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lang="en-US" b="0" dirty="0" smtClean="0">
                        <a:effectLst/>
                      </a:endParaRPr>
                    </a:p>
                    <a:p>
                      <a:pPr rtl="0"/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}</a:t>
                      </a:r>
                      <a:endParaRPr lang="en-US" b="0" dirty="0" smtClean="0">
                        <a:effectLst/>
                      </a:endParaRPr>
                    </a:p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95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44dd84147_0_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Have a look to this</a:t>
            </a:r>
            <a:r>
              <a:rPr lang="en-US" dirty="0" smtClean="0"/>
              <a:t>!!</a:t>
            </a:r>
            <a:endParaRPr dirty="0"/>
          </a:p>
        </p:txBody>
      </p:sp>
      <p:sp>
        <p:nvSpPr>
          <p:cNvPr id="253" name="Google Shape;253;g2244dd84147_0_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Check out this link for an animation of sorting algorithms; it will give you a clear understanding of the concepts.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https://visualgo.net/en/sorting?slide=1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765dde3a1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Elementary Sorting Techniques</a:t>
            </a:r>
            <a:endParaRPr dirty="0"/>
          </a:p>
        </p:txBody>
      </p:sp>
      <p:sp>
        <p:nvSpPr>
          <p:cNvPr id="104" name="Google Shape;104;g2f765dde3a1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buNone/>
            </a:pPr>
            <a:r>
              <a:rPr lang="en-US" dirty="0"/>
              <a:t>The objective of the sorting method is to rearrange the items such that their keys are ordered according to some well-defined ordering rule (usually numerical or alphabetical order). 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Insertion Sort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Selection Sort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Bubble sort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Radix Sort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Shell sort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Comb sort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244dd84147_0_1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Summary</a:t>
            </a:r>
            <a:endParaRPr dirty="0"/>
          </a:p>
        </p:txBody>
      </p:sp>
      <p:sp>
        <p:nvSpPr>
          <p:cNvPr id="246" name="Google Shape;246;g2244dd84147_0_17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Time complexity: O(n^2)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An advantage of using insertion sort is that it sorts the array only when it is really necessary. </a:t>
            </a:r>
            <a:endParaRPr lang="en-US" dirty="0" smtClean="0"/>
          </a:p>
          <a:p>
            <a:r>
              <a:rPr lang="en-US" dirty="0"/>
              <a:t>Running Time Dependence:</a:t>
            </a:r>
          </a:p>
          <a:p>
            <a:pPr lvl="1"/>
            <a:r>
              <a:rPr lang="en-US" dirty="0" smtClean="0"/>
              <a:t>Depends </a:t>
            </a:r>
            <a:r>
              <a:rPr lang="en-US" dirty="0"/>
              <a:t>on Initial Order: The running time of insertion sort is highly influenced by the initial order of the keys.</a:t>
            </a:r>
          </a:p>
          <a:p>
            <a:pPr lvl="1"/>
            <a:r>
              <a:rPr lang="en-US" dirty="0"/>
              <a:t>Efficient for Nearly Sorted Data: Performs quickly if the keys are already in order or nearly in order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Advantageous for Small or Nearly Sorted Files: Outperforms selection sort when dealing with files that are already sorted or nearly sorted.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f765dde3a1_0_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260" name="Google Shape;260;g2f765dde3a1_0_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buNone/>
            </a:pPr>
            <a:r>
              <a:rPr lang="en-US" dirty="0"/>
              <a:t>Radix Sort is a linear sorting algorithm that sorts elements by processing them digit by digit. It is an efficient sorting algorithm for integers or strings with fixed-size keys. </a:t>
            </a: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smtClean="0"/>
              <a:t>For </a:t>
            </a:r>
            <a:r>
              <a:rPr lang="en-US" dirty="0"/>
              <a:t>example, processing </a:t>
            </a:r>
            <a:r>
              <a:rPr lang="en-US" dirty="0" smtClean="0"/>
              <a:t>the full </a:t>
            </a:r>
            <a:r>
              <a:rPr lang="en-US" dirty="0"/>
              <a:t>key at every step is often unnecessary: to look up a person’s number in </a:t>
            </a:r>
            <a:r>
              <a:rPr lang="en-US" dirty="0" smtClean="0"/>
              <a:t>a telephone book, we often just check the first few letters in the name to find the page containing the number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92"/>
            <a:ext cx="7364361" cy="28782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373" y="790852"/>
            <a:ext cx="6461646" cy="601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3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26" y="642553"/>
            <a:ext cx="5007413" cy="2325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810" y="0"/>
            <a:ext cx="6137189" cy="4561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79" y="4679862"/>
            <a:ext cx="8884508" cy="21781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942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244dd84147_0_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Have a look to this!!</a:t>
            </a:r>
            <a:endParaRPr/>
          </a:p>
        </p:txBody>
      </p:sp>
      <p:sp>
        <p:nvSpPr>
          <p:cNvPr id="267" name="Google Shape;267;g2244dd84147_0_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Check out this link for an animation of sorting algorithms; it will give you a clear understanding of the concepts.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https://visualgo.net/en/sorting?slide=1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f765dde3a1_0_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Shell sort</a:t>
            </a:r>
            <a:endParaRPr/>
          </a:p>
        </p:txBody>
      </p:sp>
      <p:sp>
        <p:nvSpPr>
          <p:cNvPr id="274" name="Google Shape;274;g2f765dde3a1_0_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buNone/>
            </a:pPr>
            <a:r>
              <a:rPr lang="en-US" dirty="0"/>
              <a:t>Insertion sort is slow because the only exchanges it does involve </a:t>
            </a:r>
            <a:r>
              <a:rPr lang="en-US" dirty="0" smtClean="0"/>
              <a:t>adjacent items</a:t>
            </a:r>
            <a:r>
              <a:rPr lang="en-US" dirty="0"/>
              <a:t>, so items can move through the array only one place at a time. </a:t>
            </a:r>
            <a:r>
              <a:rPr lang="en-US" dirty="0" smtClean="0"/>
              <a:t>For example</a:t>
            </a:r>
            <a:r>
              <a:rPr lang="en-US" dirty="0"/>
              <a:t>, if the item with the smallest key happens to be at the end of </a:t>
            </a:r>
            <a:r>
              <a:rPr lang="en-US" dirty="0" smtClean="0"/>
              <a:t>the array</a:t>
            </a:r>
            <a:r>
              <a:rPr lang="en-US" dirty="0"/>
              <a:t>, N steps are needed to get it where it belongs.  </a:t>
            </a:r>
            <a:endParaRPr lang="en-US" dirty="0" smtClean="0"/>
          </a:p>
          <a:p>
            <a:pPr marL="0" lvl="0" indent="0">
              <a:buNone/>
            </a:pPr>
            <a:r>
              <a:rPr lang="en-US" b="1" dirty="0" smtClean="0"/>
              <a:t>Shell sort </a:t>
            </a:r>
            <a:r>
              <a:rPr lang="en-US" b="1" dirty="0"/>
              <a:t>is a </a:t>
            </a:r>
            <a:r>
              <a:rPr lang="en-US" b="1" dirty="0" smtClean="0"/>
              <a:t>simple extension </a:t>
            </a:r>
            <a:r>
              <a:rPr lang="en-US" b="1" dirty="0"/>
              <a:t>of insertion sort that gains speed by allowing exchanges </a:t>
            </a:r>
            <a:r>
              <a:rPr lang="en-US" b="1" dirty="0" smtClean="0"/>
              <a:t>of elements </a:t>
            </a:r>
            <a:r>
              <a:rPr lang="en-US" b="1" dirty="0"/>
              <a:t>that are far apart.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Shell sort is mainly a variation of Insertion Sort. In insertion sort, we move elements only one position ahead. When an element has to be moved far ahead, many movements are involved.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idea of </a:t>
            </a:r>
            <a:r>
              <a:rPr lang="en-US" dirty="0" smtClean="0"/>
              <a:t>Shell Sort </a:t>
            </a:r>
            <a:r>
              <a:rPr lang="en-US" dirty="0"/>
              <a:t>is to allow the exchange of far items.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Shell sort, we make the array h-sorted for a large value of h. We keep reducing the value of h until it becomes 1. An array is said to be h-sorted if all </a:t>
            </a:r>
            <a:r>
              <a:rPr lang="en-US" dirty="0" err="1"/>
              <a:t>sublists</a:t>
            </a:r>
            <a:r>
              <a:rPr lang="en-US" dirty="0"/>
              <a:t> of every </a:t>
            </a:r>
            <a:r>
              <a:rPr lang="en-US" dirty="0" err="1"/>
              <a:t>h’th</a:t>
            </a:r>
            <a:r>
              <a:rPr lang="en-US" dirty="0"/>
              <a:t> element are sorted.</a:t>
            </a:r>
          </a:p>
        </p:txBody>
      </p:sp>
    </p:spTree>
    <p:extLst>
      <p:ext uri="{BB962C8B-B14F-4D97-AF65-F5344CB8AC3E}">
        <p14:creationId xmlns:p14="http://schemas.microsoft.com/office/powerpoint/2010/main" val="3139272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026" y="95218"/>
            <a:ext cx="7767484" cy="66690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33" y="1762240"/>
            <a:ext cx="3781953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9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31575"/>
            <a:ext cx="7858699" cy="6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866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f765dde3a1_0_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Comb sort</a:t>
            </a:r>
            <a:endParaRPr/>
          </a:p>
        </p:txBody>
      </p:sp>
      <p:sp>
        <p:nvSpPr>
          <p:cNvPr id="281" name="Google Shape;281;g2f765dde3a1_0_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buNone/>
            </a:pPr>
            <a:r>
              <a:rPr lang="en-US" dirty="0"/>
              <a:t>Comb sort is a comparison sorting algorithm improves on Bubble sort. The basic idea is to eliminate turtles, or small values near the end of the list, since in a bubble sort these slow the sorting down tremendously.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542" y="119319"/>
            <a:ext cx="10515600" cy="1325563"/>
          </a:xfrm>
        </p:spPr>
        <p:txBody>
          <a:bodyPr/>
          <a:lstStyle/>
          <a:p>
            <a:r>
              <a:rPr lang="en-US" dirty="0"/>
              <a:t>Elementary Sorting Techniques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9542" y="988093"/>
            <a:ext cx="10134600" cy="617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Simple Algorithms:</a:t>
            </a:r>
          </a:p>
          <a:p>
            <a:pPr lvl="1"/>
            <a:r>
              <a:rPr lang="en-US" dirty="0"/>
              <a:t>Ideal for one-time or infrequent use cases.</a:t>
            </a:r>
          </a:p>
          <a:p>
            <a:pPr lvl="1"/>
            <a:r>
              <a:rPr lang="en-US" dirty="0"/>
              <a:t>Suitable for small datasets (less than a few hundred elements).</a:t>
            </a:r>
          </a:p>
          <a:p>
            <a:pPr lvl="1"/>
            <a:r>
              <a:rPr lang="en-US" dirty="0"/>
              <a:t>Low overhead, faster for small files (less than a few dozen elements).</a:t>
            </a:r>
          </a:p>
          <a:p>
            <a:r>
              <a:rPr lang="en-US" b="1" dirty="0"/>
              <a:t>Time Complexity: </a:t>
            </a:r>
          </a:p>
          <a:p>
            <a:pPr lvl="1"/>
            <a:r>
              <a:rPr lang="en-US" dirty="0"/>
              <a:t>Generally 𝑂(𝑁^2) for sorting N randomly arranged items.</a:t>
            </a:r>
          </a:p>
          <a:p>
            <a:pPr lvl="1"/>
            <a:r>
              <a:rPr lang="en-US" dirty="0"/>
              <a:t>Adequate for small datasets, but not suitable for large, randomly arranged datasets.</a:t>
            </a:r>
          </a:p>
          <a:p>
            <a:r>
              <a:rPr lang="en-US" b="1" dirty="0"/>
              <a:t>Performance Considerations:</a:t>
            </a:r>
          </a:p>
          <a:p>
            <a:pPr lvl="1"/>
            <a:r>
              <a:rPr lang="en-US" dirty="0"/>
              <a:t>Effective for datasets that are nearly sorted or contain many duplicate keys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May </a:t>
            </a:r>
            <a:r>
              <a:rPr lang="en-US" dirty="0"/>
              <a:t>outperform sophisticated algorithms for tiny files or special cases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048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omb Sort — Awesome Algorithm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3" t="16636" r="16608" b="12380"/>
          <a:stretch/>
        </p:blipFill>
        <p:spPr bwMode="auto">
          <a:xfrm>
            <a:off x="5750695" y="322774"/>
            <a:ext cx="5882316" cy="630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73" y="807269"/>
            <a:ext cx="4258556" cy="323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6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69" y="1198605"/>
            <a:ext cx="4659597" cy="29532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691" y="0"/>
            <a:ext cx="5089602" cy="665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414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Sorting of Linked Lists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419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Linked-list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Apply </a:t>
            </a:r>
            <a:r>
              <a:rPr lang="en-US" dirty="0"/>
              <a:t>Insertion Sort, Selection Sort, and Bubble Sort to different types of linked lists (singly, doubly, and circular)</a:t>
            </a:r>
          </a:p>
        </p:txBody>
      </p:sp>
    </p:spTree>
    <p:extLst>
      <p:ext uri="{BB962C8B-B14F-4D97-AF65-F5344CB8AC3E}">
        <p14:creationId xmlns:p14="http://schemas.microsoft.com/office/powerpoint/2010/main" val="8888020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Implementation in C++ will be done in the lab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781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244dd84147_0_1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288" name="Google Shape;288;g2244dd84147_0_1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Chapter#09 Sorting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Book - “Data Structures and Algorithms in C++ by Adam Drozdek</a:t>
            </a:r>
            <a:r>
              <a:rPr lang="en-US" dirty="0" smtClean="0"/>
              <a:t>”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Chapter#06 </a:t>
            </a:r>
            <a:r>
              <a:rPr lang="en-US" dirty="0" smtClean="0"/>
              <a:t>of “Robert Sedgewick - Algorithms in C++, Parts 1-4_ Fundamentals, Data Structure, Sorting, Searching, Third Edition-Addison-Wesley Professional (1998)” Book.</a:t>
            </a:r>
          </a:p>
          <a:p>
            <a:pPr marL="0" lvl="0" indent="0">
              <a:buNone/>
            </a:pPr>
            <a:r>
              <a:rPr lang="en-US" dirty="0" smtClean="0"/>
              <a:t>Website: </a:t>
            </a:r>
            <a:r>
              <a:rPr lang="en-US" dirty="0" smtClean="0"/>
              <a:t>geek </a:t>
            </a:r>
            <a:r>
              <a:rPr lang="en-US" dirty="0" smtClean="0"/>
              <a:t>for </a:t>
            </a:r>
            <a:r>
              <a:rPr lang="en-US" dirty="0" smtClean="0"/>
              <a:t>geek</a:t>
            </a: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Chapter#10 “Radix Sorting” </a:t>
            </a:r>
            <a:r>
              <a:rPr lang="en-US" dirty="0"/>
              <a:t>of “Robert Sedgewick - Algorithms in C++, Parts 1-4_ Fundamentals, Data Structure, Sorting, Searching, Third Edition-Addison-Wesley Professional (1998)” Book.</a:t>
            </a:r>
          </a:p>
          <a:p>
            <a:pPr marL="0" lvl="0" indent="0"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456903"/>
            <a:ext cx="10515600" cy="7200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Einstein’s quote is suggesting that true intelligence involves being flexible and open to change.</a:t>
            </a:r>
          </a:p>
        </p:txBody>
      </p:sp>
      <p:pic>
        <p:nvPicPr>
          <p:cNvPr id="2050" name="Picture 2" descr="Do you agree that the measure of intelligence is the ability to chang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32735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816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486399"/>
            <a:ext cx="10515600" cy="690563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dirty="0"/>
              <a:t>This means that we are never given more problems than we can handle, so we can trust that we have the strength to get through tough times.</a:t>
            </a:r>
          </a:p>
        </p:txBody>
      </p:sp>
      <p:pic>
        <p:nvPicPr>
          <p:cNvPr id="1026" name="Picture 2" descr="Never Give Up – Reflection of Innersel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5984"/>
            <a:ext cx="609600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15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Elementary Sorting Techniques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647077"/>
            <a:ext cx="10249922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 err="1"/>
              <a:t>Shellsort</a:t>
            </a:r>
            <a:r>
              <a:rPr lang="en-US" altLang="en-US" b="1" dirty="0"/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/>
              <a:t>An exception among elementary methods.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/>
              <a:t>More efficient for larger datasets, a preferred method for midsize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Application Context: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/>
              <a:t>Use elementary methods for small or special-case datasets.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/>
              <a:t>Consider alternatives like </a:t>
            </a:r>
            <a:r>
              <a:rPr lang="en-US" altLang="en-US" dirty="0" err="1"/>
              <a:t>shellsort</a:t>
            </a:r>
            <a:r>
              <a:rPr lang="en-US" altLang="en-US" dirty="0"/>
              <a:t> for larger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31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sort that many people learn, because it is so simple, is bubble sort: Keep passing through the file, exchanging adjacent elements that are out of order, continuing until the file is sorted. </a:t>
            </a:r>
            <a:endParaRPr lang="en-US" dirty="0" smtClean="0"/>
          </a:p>
          <a:p>
            <a:r>
              <a:rPr lang="en-US" dirty="0" smtClean="0"/>
              <a:t>Bubble </a:t>
            </a:r>
            <a:r>
              <a:rPr lang="en-US" dirty="0"/>
              <a:t>sort’s prime virtue is that it is easy to implement, but whether it is actually easier to implement than insertion or selection sort is arguable. </a:t>
            </a:r>
            <a:endParaRPr lang="en-US" dirty="0" smtClean="0"/>
          </a:p>
          <a:p>
            <a:r>
              <a:rPr lang="en-US" dirty="0" smtClean="0"/>
              <a:t>Bubble </a:t>
            </a:r>
            <a:r>
              <a:rPr lang="en-US" dirty="0"/>
              <a:t>sort generally will be slower than the other two methods, but we consider it briefly for the sake of completeness.</a:t>
            </a:r>
          </a:p>
        </p:txBody>
      </p:sp>
    </p:spTree>
    <p:extLst>
      <p:ext uri="{BB962C8B-B14F-4D97-AF65-F5344CB8AC3E}">
        <p14:creationId xmlns:p14="http://schemas.microsoft.com/office/powerpoint/2010/main" val="47010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765dde3a1_0_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Bubble sort</a:t>
            </a:r>
            <a:endParaRPr/>
          </a:p>
        </p:txBody>
      </p:sp>
      <p:sp>
        <p:nvSpPr>
          <p:cNvPr id="111" name="Google Shape;111;g2f765dde3a1_0_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Two Approaches to Bubble Sort</a:t>
            </a:r>
            <a:endParaRPr sz="1300" b="1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Standard Bubble Sort</a:t>
            </a:r>
            <a:endParaRPr/>
          </a:p>
          <a:p>
            <a:pPr marL="914400" lvl="1" indent="-342900" algn="l" rtl="0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Moves the largest unsorted element to its correct position at the end of the array in each pass.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Reverse Bubble Sort (Smallest to Top)</a:t>
            </a:r>
            <a:endParaRPr/>
          </a:p>
          <a:p>
            <a:pPr marL="914400" lvl="1" indent="-342900" algn="l" rtl="0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Moves the smallest unsorted element to its correct position at the beginning of the array in each pass.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44dd84147_0_1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2244dd84147_0_19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" name="Google Shape;119;g2244dd84147_0_195"/>
          <p:cNvPicPr preferRelativeResize="0"/>
          <p:nvPr/>
        </p:nvPicPr>
        <p:blipFill rotWithShape="1">
          <a:blip r:embed="rId3">
            <a:alphaModFix/>
          </a:blip>
          <a:srcRect l="18526"/>
          <a:stretch/>
        </p:blipFill>
        <p:spPr>
          <a:xfrm>
            <a:off x="1129563" y="1567375"/>
            <a:ext cx="9932875" cy="41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44dd84147_0_20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pseudocode of the algorithm is as follows:</a:t>
            </a:r>
            <a:endParaRPr/>
          </a:p>
        </p:txBody>
      </p:sp>
      <p:sp>
        <p:nvSpPr>
          <p:cNvPr id="126" name="Google Shape;126;g2244dd84147_0_20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" name="Google Shape;127;g2244dd84147_0_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88" y="2571750"/>
            <a:ext cx="1124902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1889</Words>
  <Application>Microsoft Office PowerPoint</Application>
  <PresentationFormat>Widescreen</PresentationFormat>
  <Paragraphs>303</Paragraphs>
  <Slides>47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Play</vt:lpstr>
      <vt:lpstr>Arial</vt:lpstr>
      <vt:lpstr>Office Theme</vt:lpstr>
      <vt:lpstr>Week#03</vt:lpstr>
      <vt:lpstr>Why sorting?</vt:lpstr>
      <vt:lpstr>Elementary Sorting Techniques</vt:lpstr>
      <vt:lpstr>Elementary Sorting Techniques</vt:lpstr>
      <vt:lpstr>Elementary Sorting Techniques</vt:lpstr>
      <vt:lpstr>Bubble Sort</vt:lpstr>
      <vt:lpstr>Bubble sort</vt:lpstr>
      <vt:lpstr>PowerPoint Presentation</vt:lpstr>
      <vt:lpstr>A pseudocode of the algorithm is as follows:</vt:lpstr>
      <vt:lpstr>Here is an implementation of bubble sort:</vt:lpstr>
      <vt:lpstr>Bubble Sort Characteristics:</vt:lpstr>
      <vt:lpstr>PowerPoint Presentation</vt:lpstr>
      <vt:lpstr>PowerPoint Presentation</vt:lpstr>
      <vt:lpstr>Have a look to this !!</vt:lpstr>
      <vt:lpstr>PowerPoint Presentation</vt:lpstr>
      <vt:lpstr>Optimized Bubble Sort</vt:lpstr>
      <vt:lpstr>Selection Sort</vt:lpstr>
      <vt:lpstr>Selection sort: example</vt:lpstr>
      <vt:lpstr>PowerPoint Presentation</vt:lpstr>
      <vt:lpstr>Have a look to this!!</vt:lpstr>
      <vt:lpstr>PowerPoint Presentation</vt:lpstr>
      <vt:lpstr>Selection sort algo</vt:lpstr>
      <vt:lpstr>Selection Sort: Summary</vt:lpstr>
      <vt:lpstr>Tasks</vt:lpstr>
      <vt:lpstr>Insertion Sort</vt:lpstr>
      <vt:lpstr>PowerPoint Presentation</vt:lpstr>
      <vt:lpstr>PowerPoint Presentation</vt:lpstr>
      <vt:lpstr>PowerPoint Presentation</vt:lpstr>
      <vt:lpstr>Have a look to this!!</vt:lpstr>
      <vt:lpstr>Summary</vt:lpstr>
      <vt:lpstr>Radix Sort</vt:lpstr>
      <vt:lpstr>PowerPoint Presentation</vt:lpstr>
      <vt:lpstr>PowerPoint Presentation</vt:lpstr>
      <vt:lpstr>Have a look to this!!</vt:lpstr>
      <vt:lpstr>Shell sort</vt:lpstr>
      <vt:lpstr>Shell sort </vt:lpstr>
      <vt:lpstr>PowerPoint Presentation</vt:lpstr>
      <vt:lpstr>PowerPoint Presentation</vt:lpstr>
      <vt:lpstr>Comb sort</vt:lpstr>
      <vt:lpstr>PowerPoint Presentation</vt:lpstr>
      <vt:lpstr>PowerPoint Presentation</vt:lpstr>
      <vt:lpstr>Sorting of Linked Lists </vt:lpstr>
      <vt:lpstr>Linked-list</vt:lpstr>
      <vt:lpstr>PowerPoint Presentation</vt:lpstr>
      <vt:lpstr>Reference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Week#03</dc:title>
  <dc:creator>19BSCS17</dc:creator>
  <cp:lastModifiedBy>ADMIN</cp:lastModifiedBy>
  <cp:revision>68</cp:revision>
  <dcterms:created xsi:type="dcterms:W3CDTF">2024-08-17T07:00:18Z</dcterms:created>
  <dcterms:modified xsi:type="dcterms:W3CDTF">2024-09-08T07:06:46Z</dcterms:modified>
</cp:coreProperties>
</file>