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C47B3-68F2-4FC1-A4AE-69F0BD175C5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34B4D-4459-45DC-9585-BB20F97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34B4D-4459-45DC-9585-BB20F97459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2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34B4D-4459-45DC-9585-BB20F97459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2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C2C4-0A2F-2DFC-8540-F37E5B4DA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7295-D409-D512-3E7A-E16B2D301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BB7D-B41D-B362-6D03-22206C25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7FDB-DFBE-443C-A4EA-FB2A7C85AD6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75F7-14D6-0C32-B95F-96A9101C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A3E8D-7394-A528-0083-9BD01577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5E6A-F38E-4255-BC76-E2594A7A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CF6E-47CF-27EF-2AD8-7222B239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EEDF8-ADF6-55ED-36F2-3380D14B6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A2B4B-F6D0-C1F4-223A-EA89C6A2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7FDB-DFBE-443C-A4EA-FB2A7C85AD6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244A-FA6F-2371-4688-D16F4705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97E2A-EEEC-8182-2B7E-9D4062F4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5E6A-F38E-4255-BC76-E2594A7A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E9211-8373-097E-B77A-65677A3BF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0C9B3-C42F-7974-695B-FF28694A8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D8BFC-A560-10EF-6CC8-AA714156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7FDB-DFBE-443C-A4EA-FB2A7C85AD6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CCA3-14EC-D803-FF10-3C0647D4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9C8B-D29B-CB77-2F6F-486FC006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5E6A-F38E-4255-BC76-E2594A7A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3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535B-1903-AFCE-903C-4F177ABD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0E73-04A0-AEE9-5E1E-3BA23CB4F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6EDEB-EF56-3EAE-6D4C-B2BC2961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7FDB-DFBE-443C-A4EA-FB2A7C85AD6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B61C-527C-DC9D-A657-85EDA1EB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B022-20C9-EB28-4F4A-53039228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5E6A-F38E-4255-BC76-E2594A7A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E63D-6FFE-B63F-33B8-A97D1060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13FFE-BDA4-4B78-DD90-EDF44E76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677EA-FA26-F58D-F9DA-2FDFCB6B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7FDB-DFBE-443C-A4EA-FB2A7C85AD6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66B8-1DBC-8991-2567-7ECDAFA4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665E-B2C1-4EF9-E71D-9207A4A5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5E6A-F38E-4255-BC76-E2594A7A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5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3327-1E09-9A61-FAB5-B2AB743E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892A0-2040-836C-5E6B-D548B5C77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203BF-8AFE-D0F9-41EE-412D0A29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1F595-81C1-AB82-89E0-2583B706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7FDB-DFBE-443C-A4EA-FB2A7C85AD6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FE0E-D31C-3765-C1EA-8DE5FE37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774BE-93BC-5AF4-020D-E51A8441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5E6A-F38E-4255-BC76-E2594A7A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96BE-39BD-67BA-E3EB-FB0FE5F6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7FCF6-25DF-19C9-CF83-6A056BD9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73FAF-1E93-4EF8-A470-9643B58D4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7A148-5CB3-4F99-81E0-2CC158296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1EF52-B960-0D23-1859-B39C141BE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01632-7B93-6B35-58FE-712AD374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7FDB-DFBE-443C-A4EA-FB2A7C85AD6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74B0B-502E-7E6A-CED1-590B54E9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78FCE-F92E-54D7-8D9A-5D85E691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5E6A-F38E-4255-BC76-E2594A7A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3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52F2-12E1-3258-FF4E-59CA280B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88656-8A4B-FC3A-2154-8034D1C3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7FDB-DFBE-443C-A4EA-FB2A7C85AD6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D00F9-3081-EDC1-E5A2-20BC0A8F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E6983-81F3-2045-4884-5E1070A0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5E6A-F38E-4255-BC76-E2594A7A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3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63D82-1D35-EF05-FC44-DE248B8F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7FDB-DFBE-443C-A4EA-FB2A7C85AD6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F933D-6503-B10F-563D-4AD74D57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7A4C1-0193-808F-4AF9-AB009F35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5E6A-F38E-4255-BC76-E2594A7A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7D49-953C-8325-E11D-34C0E408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97D4-8C59-F7AB-47CC-BA258A84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C9D1F-3619-69E4-2481-04845965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0E3E-A3B4-2D11-E18E-7F7ECFDD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7FDB-DFBE-443C-A4EA-FB2A7C85AD6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DAAAB-8B23-5A9B-9CCC-B6DE49E7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2FB7-2CB9-0BE1-61FE-8940F81E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5E6A-F38E-4255-BC76-E2594A7A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4845-3E7C-F03B-B5CB-EE0E808A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15B2B-1772-3C4C-D12B-6AE16A7B2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D8185-B224-5E24-BD12-834B005FD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BC93A-6B13-BD77-FC3C-69B68554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7FDB-DFBE-443C-A4EA-FB2A7C85AD6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E9F7-4691-0BEB-DB5C-DA878F02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78405-3555-8687-AC07-C7CAAFCB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5E6A-F38E-4255-BC76-E2594A7A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3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44C9F-3B09-E82F-30C7-958523A7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CADD5-2EBC-886E-022C-B654163CA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716DA-BC7A-3C70-F747-30ACE548D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E7FDB-DFBE-443C-A4EA-FB2A7C85AD6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9248-88DB-510B-DD11-0B4225CFF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4084-37B7-2121-06C1-A5994D24A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55E6A-F38E-4255-BC76-E2594A7A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A7E-3915-4BBF-9C88-00E25A367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4643"/>
          </a:xfrm>
        </p:spPr>
        <p:txBody>
          <a:bodyPr/>
          <a:lstStyle/>
          <a:p>
            <a:r>
              <a:rPr lang="en-US" dirty="0"/>
              <a:t>Topic: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04AE7-7DE3-5488-50C1-A54D32EA2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7446"/>
            <a:ext cx="9144000" cy="1104643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Introduction </a:t>
            </a:r>
          </a:p>
          <a:p>
            <a:r>
              <a:rPr lang="en-US" sz="4400" dirty="0"/>
              <a:t>(Principles of Economic) </a:t>
            </a:r>
          </a:p>
        </p:txBody>
      </p:sp>
    </p:spTree>
    <p:extLst>
      <p:ext uri="{BB962C8B-B14F-4D97-AF65-F5344CB8AC3E}">
        <p14:creationId xmlns:p14="http://schemas.microsoft.com/office/powerpoint/2010/main" val="886227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F2E-E299-D5C0-E0F1-BE83AC299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Questions! </a:t>
            </a:r>
          </a:p>
        </p:txBody>
      </p:sp>
    </p:spTree>
    <p:extLst>
      <p:ext uri="{BB962C8B-B14F-4D97-AF65-F5344CB8AC3E}">
        <p14:creationId xmlns:p14="http://schemas.microsoft.com/office/powerpoint/2010/main" val="163825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4AA8-091A-0BAB-1003-5A29197BC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8491"/>
            <a:ext cx="9144000" cy="88341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Learning Objective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2B295-065B-928D-4F19-B5366B872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8452"/>
            <a:ext cx="9144000" cy="252934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en-US" u="sng" dirty="0"/>
              <a:t>Understand the Need of Economics 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u="sng" dirty="0"/>
              <a:t>Basic Economic Concepts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u="sng" dirty="0"/>
              <a:t>Methodology used in Economics 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u="sng" dirty="0"/>
              <a:t>Definitions </a:t>
            </a:r>
          </a:p>
        </p:txBody>
      </p:sp>
    </p:spTree>
    <p:extLst>
      <p:ext uri="{BB962C8B-B14F-4D97-AF65-F5344CB8AC3E}">
        <p14:creationId xmlns:p14="http://schemas.microsoft.com/office/powerpoint/2010/main" val="276394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B951-9DB4-743D-67EF-64641D382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064" y="1151860"/>
            <a:ext cx="9561871" cy="2799234"/>
          </a:xfrm>
        </p:spPr>
        <p:txBody>
          <a:bodyPr/>
          <a:lstStyle/>
          <a:p>
            <a:r>
              <a:rPr lang="en-US" u="sng" dirty="0"/>
              <a:t>Why do we study Economics? </a:t>
            </a:r>
          </a:p>
        </p:txBody>
      </p:sp>
    </p:spTree>
    <p:extLst>
      <p:ext uri="{BB962C8B-B14F-4D97-AF65-F5344CB8AC3E}">
        <p14:creationId xmlns:p14="http://schemas.microsoft.com/office/powerpoint/2010/main" val="309458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2B3D-2A97-AD83-7400-BA48303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F4DC-C8A4-4DE1-0A73-FDEE6AA6B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44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Unmatched ends(wants) and means( resources)- The economic problem.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The Scarcity of resources and the Problem of Choice.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Rational Behavior ( To Satisfy wants)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5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FCBD-7936-8C11-889E-139FCF4DE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9296400" cy="1266876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Central Problem of economics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B5129-F106-8478-62A9-0A762727C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3924"/>
            <a:ext cx="9144000" cy="171081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What to produce (for society)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How to produce (Methods)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For whom to produce( user)</a:t>
            </a:r>
          </a:p>
        </p:txBody>
      </p:sp>
    </p:spTree>
    <p:extLst>
      <p:ext uri="{BB962C8B-B14F-4D97-AF65-F5344CB8AC3E}">
        <p14:creationId xmlns:p14="http://schemas.microsoft.com/office/powerpoint/2010/main" val="384773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AB6B-BE8A-814E-8C7C-DCBDAD617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0114"/>
          </a:xfrm>
        </p:spPr>
        <p:txBody>
          <a:bodyPr/>
          <a:lstStyle/>
          <a:p>
            <a:pPr algn="l"/>
            <a:r>
              <a:rPr lang="en-US" dirty="0"/>
              <a:t>Basic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D8FEE-7FAE-A877-CAB8-D75D542D6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0465"/>
            <a:ext cx="9144000" cy="32741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A Science  and an Art</a:t>
            </a:r>
          </a:p>
          <a:p>
            <a:pPr algn="l"/>
            <a:r>
              <a:rPr lang="en-US" dirty="0"/>
              <a:t> i.e.  A science teaches us to know; An art teaches us to 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Positive and Normative Economics</a:t>
            </a:r>
          </a:p>
          <a:p>
            <a:pPr algn="l"/>
            <a:r>
              <a:rPr lang="en-US" dirty="0"/>
              <a:t>i.e. What it is and What it ought to be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Microeconomics and  Macroeconomics. </a:t>
            </a:r>
          </a:p>
          <a:p>
            <a:pPr algn="l"/>
            <a:r>
              <a:rPr lang="en-US" dirty="0"/>
              <a:t> i.e. Unit such as a household or a firm and as a whole or all units put together</a:t>
            </a:r>
          </a:p>
        </p:txBody>
      </p:sp>
    </p:spTree>
    <p:extLst>
      <p:ext uri="{BB962C8B-B14F-4D97-AF65-F5344CB8AC3E}">
        <p14:creationId xmlns:p14="http://schemas.microsoft.com/office/powerpoint/2010/main" val="284922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1B19-A91E-D573-371C-94DB91E4B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4643"/>
          </a:xfrm>
        </p:spPr>
        <p:txBody>
          <a:bodyPr/>
          <a:lstStyle/>
          <a:p>
            <a:r>
              <a:rPr lang="en-US" dirty="0"/>
              <a:t>Methodology of Economics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E6CC6-FB60-9CC4-1982-3FAE30E90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0401"/>
            <a:ext cx="9144000" cy="253523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Deductive</a:t>
            </a:r>
            <a:r>
              <a:rPr lang="en-US" dirty="0"/>
              <a:t> or Analytical or Abstract or A priori method.</a:t>
            </a:r>
          </a:p>
          <a:p>
            <a:pPr algn="l"/>
            <a:r>
              <a:rPr lang="en-US" dirty="0"/>
              <a:t>       (From General to Particular). </a:t>
            </a:r>
          </a:p>
          <a:p>
            <a:pPr algn="l"/>
            <a:r>
              <a:rPr lang="en-US" dirty="0"/>
              <a:t>2.   </a:t>
            </a:r>
            <a:r>
              <a:rPr lang="en-US" b="1" dirty="0"/>
              <a:t>Inductive</a:t>
            </a:r>
            <a:r>
              <a:rPr lang="en-US" dirty="0"/>
              <a:t> or Historical or Realistic method. </a:t>
            </a:r>
          </a:p>
          <a:p>
            <a:pPr algn="l"/>
            <a:r>
              <a:rPr lang="en-US" dirty="0"/>
              <a:t>        (Opposite)</a:t>
            </a:r>
          </a:p>
        </p:txBody>
      </p:sp>
    </p:spTree>
    <p:extLst>
      <p:ext uri="{BB962C8B-B14F-4D97-AF65-F5344CB8AC3E}">
        <p14:creationId xmlns:p14="http://schemas.microsoft.com/office/powerpoint/2010/main" val="210248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53C1-1DF7-BF4F-9099-1C20C9A2F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948"/>
            <a:ext cx="9144000" cy="15633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Types of Economy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072CB-95B0-10A2-0B4E-E461B221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3987"/>
            <a:ext cx="9144000" cy="355436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Capitalism</a:t>
            </a:r>
            <a:r>
              <a:rPr lang="en-US" dirty="0"/>
              <a:t> (Market economy)</a:t>
            </a:r>
          </a:p>
          <a:p>
            <a:pPr algn="l"/>
            <a:r>
              <a:rPr lang="en-US" dirty="0"/>
              <a:t>                       laissez faire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Socialism/ Communism</a:t>
            </a:r>
            <a:r>
              <a:rPr lang="en-US" dirty="0"/>
              <a:t> (Command economy)</a:t>
            </a:r>
          </a:p>
          <a:p>
            <a:r>
              <a:rPr lang="en-US" dirty="0"/>
              <a:t>(means of production are owned by the state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Mixed Economy </a:t>
            </a:r>
          </a:p>
          <a:p>
            <a:pPr algn="l"/>
            <a:r>
              <a:rPr lang="en-US" dirty="0"/>
              <a:t>                         (mixture of the two)</a:t>
            </a:r>
          </a:p>
        </p:txBody>
      </p:sp>
    </p:spTree>
    <p:extLst>
      <p:ext uri="{BB962C8B-B14F-4D97-AF65-F5344CB8AC3E}">
        <p14:creationId xmlns:p14="http://schemas.microsoft.com/office/powerpoint/2010/main" val="376855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A583-DCB5-9A4B-E35B-7B9EC5DFA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4181"/>
            <a:ext cx="9144000" cy="96601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DEFINITIONS OF ECONOMICS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63AD-FEDE-7525-3966-C5AF90F17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50563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word ‘Economics’ was derived from two Greek words, oikos (a house) and </a:t>
            </a:r>
            <a:r>
              <a:rPr lang="en-US" dirty="0" err="1"/>
              <a:t>nemein</a:t>
            </a:r>
            <a:r>
              <a:rPr lang="en-US" dirty="0"/>
              <a:t> (to manage) which would mean ‘managing an household</a:t>
            </a:r>
          </a:p>
          <a:p>
            <a:pPr algn="just"/>
            <a:r>
              <a:rPr lang="en-US" b="1" dirty="0"/>
              <a:t>Adam Smith </a:t>
            </a:r>
            <a:r>
              <a:rPr lang="en-US" dirty="0"/>
              <a:t>(1723 - 1790): “An Inquiry into Nature and Causes of Wealth of Nations” (1776) </a:t>
            </a:r>
            <a:r>
              <a:rPr lang="en-US" u="sng" dirty="0"/>
              <a:t>defined economics as the science of wealth.</a:t>
            </a:r>
          </a:p>
          <a:p>
            <a:pPr algn="just"/>
            <a:r>
              <a:rPr lang="en-US" b="1" dirty="0"/>
              <a:t>Alfred Marshall </a:t>
            </a:r>
            <a:r>
              <a:rPr lang="en-US" dirty="0"/>
              <a:t>(1842 - 1924) wrote a book “Principles of Economics” (1890) in which he defined “Political Economy” </a:t>
            </a:r>
            <a:r>
              <a:rPr lang="en-US" u="sng" dirty="0"/>
              <a:t>individual and social action which is most closely connected with the attainment and with the use of the material requisites of well being”.</a:t>
            </a:r>
          </a:p>
          <a:p>
            <a:pPr algn="just"/>
            <a:r>
              <a:rPr lang="en-US" b="1" dirty="0"/>
              <a:t>Lionel Robbins </a:t>
            </a:r>
            <a:r>
              <a:rPr lang="en-US" dirty="0"/>
              <a:t>published a book “An Essay on the Nature and Significance of Economic Science” in 1932. According to him, “</a:t>
            </a:r>
            <a:r>
              <a:rPr lang="en-US" u="sng" dirty="0"/>
              <a:t>economics is a science which studies human </a:t>
            </a:r>
            <a:r>
              <a:rPr lang="en-US" u="sng" dirty="0" err="1"/>
              <a:t>behaviour</a:t>
            </a:r>
            <a:r>
              <a:rPr lang="en-US" u="sng" dirty="0"/>
              <a:t> as a relationship between ends and scarce means which have alternative uses”</a:t>
            </a:r>
          </a:p>
        </p:txBody>
      </p:sp>
    </p:spTree>
    <p:extLst>
      <p:ext uri="{BB962C8B-B14F-4D97-AF65-F5344CB8AC3E}">
        <p14:creationId xmlns:p14="http://schemas.microsoft.com/office/powerpoint/2010/main" val="192903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389</Words>
  <Application>Microsoft Office PowerPoint</Application>
  <PresentationFormat>Widescreen</PresentationFormat>
  <Paragraphs>46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Topic: 1 </vt:lpstr>
      <vt:lpstr>Learning Objective </vt:lpstr>
      <vt:lpstr>Why do we study Economics? </vt:lpstr>
      <vt:lpstr>Answer</vt:lpstr>
      <vt:lpstr>Central Problem of economics</vt:lpstr>
      <vt:lpstr>Basic Concept</vt:lpstr>
      <vt:lpstr>Methodology of Economics </vt:lpstr>
      <vt:lpstr>Types of Economy</vt:lpstr>
      <vt:lpstr>DEFINITIONS OF ECONOMICS</vt:lpstr>
      <vt:lpstr>Questions!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Mushtaq Ahmed</dc:creator>
  <cp:lastModifiedBy>Mushtaq Ahmed</cp:lastModifiedBy>
  <cp:revision>15</cp:revision>
  <dcterms:created xsi:type="dcterms:W3CDTF">2024-08-18T10:50:14Z</dcterms:created>
  <dcterms:modified xsi:type="dcterms:W3CDTF">2024-08-19T05:42:49Z</dcterms:modified>
</cp:coreProperties>
</file>