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C45F19-1096-466B-A609-2866C2B5F657}">
          <p14:sldIdLst>
            <p14:sldId id="256"/>
            <p14:sldId id="257"/>
            <p14:sldId id="258"/>
            <p14:sldId id="262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DEAC-8C1E-F77D-E208-95BF0C819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617CA-BF7C-2E59-6618-21D05CC9E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D8B45-BCA6-6782-F7BB-06E41485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CD1A-852F-41BF-A1F1-09A261288FD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BD5B3-BF07-ED19-46FD-BBA25711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9E1DD-0BBF-F3A4-D579-D2278ED9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AB3-556D-479C-91EA-D717488E8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5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44425-25FC-3091-CE60-F7398ABE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A51AD-BFDB-1740-96B5-E0D7058E4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8DCEE-23F4-AE11-9B71-15E2A171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CD1A-852F-41BF-A1F1-09A261288FD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1A29C-E6DF-3FC6-0A16-C28ADA50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6A4EB-6B11-E5E9-9B4F-FB0A3B07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AB3-556D-479C-91EA-D717488E8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8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507F34-6943-55AA-9197-39272B715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CAB94-E1C7-BE0A-B56E-B198ABB98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75AF5-ED73-7D33-908E-BB6C5C60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CD1A-852F-41BF-A1F1-09A261288FD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7EBBC-D866-A04E-675A-EC0B8F2C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4B35A-A354-DE44-4C48-1D93948B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AB3-556D-479C-91EA-D717488E8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6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83CD-74AF-8A71-385E-E71B68B79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9E349-8153-830A-CAE4-903C04302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9AB78-7B6D-F1E1-48D0-04E1D04C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CD1A-852F-41BF-A1F1-09A261288FD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58152-ECD4-B485-C835-96FE39A5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31686-C86A-98B5-52CD-7F20FEDA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AB3-556D-479C-91EA-D717488E8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4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74C7-7475-0E68-234E-2FFCB4A2D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45C52-061F-D3EE-7300-CE8D36379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E8D30-28E7-55CB-55D9-D5BCAA24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CD1A-852F-41BF-A1F1-09A261288FD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5E463-C8BD-16AF-188E-6B35E003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A379B-68F4-A2FB-5D0C-97465438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AB3-556D-479C-91EA-D717488E8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9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C922-BF00-D0C8-9308-A4FB4C87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8884F-1465-0CC0-FFFC-8CA063D56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4263C-D9EC-3152-D66A-6B5AF542C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1F566-3E0B-D8D0-85B4-8BE55B53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CD1A-852F-41BF-A1F1-09A261288FD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62E49-F025-DE79-4627-EBFB58D99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C9764-80AA-46A2-A75A-E364F5D1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AB3-556D-479C-91EA-D717488E8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1085-4C08-D889-8B9C-57C9C87C9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D1DEF-9335-FC19-14AA-F83EA19A3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86462-3C91-1F13-0BC0-FB9E4F372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4E4055-6711-DC6B-A592-9B5DFBFDF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6CDB0-3A75-1E88-5E13-311A9C2E2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521E9-BF59-9F2B-9AF4-F5CCB8E2C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CD1A-852F-41BF-A1F1-09A261288FD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CDD12-C9FC-8DFD-E4C2-99765915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45AB4-BE65-2415-797B-7E5165D7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AB3-556D-479C-91EA-D717488E8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5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10EA-43D1-01EC-63D9-A75AE769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34B4D1-2CAE-EED9-C0DC-0B1A631A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CD1A-852F-41BF-A1F1-09A261288FD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6241E-9234-A6F8-9F95-D3833873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89F0B-D6E6-BCF7-88D2-E56FB152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AB3-556D-479C-91EA-D717488E8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7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89644A-0179-F143-A8CD-D6A625C3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CD1A-852F-41BF-A1F1-09A261288FD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BCF33-BDF5-B3FE-4318-112B35B9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C2E11-C8C3-4E83-BC71-89F282CB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AB3-556D-479C-91EA-D717488E8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4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0D45-2F79-BBD8-5F92-2148AA1B2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F56FC-6819-327B-627A-2D02808A4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F78F5-39DC-0F78-69A1-CC6BB1FC0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A3EE9-E847-C53D-F239-BB01D525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CD1A-852F-41BF-A1F1-09A261288FD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BB075-8551-F442-F0BF-FBFE202B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5FDB6-C0BA-C6E2-3AD3-CB4C56F8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AB3-556D-479C-91EA-D717488E8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E105-B582-31EF-1FA7-6FFB2EE47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B5F03-0C4B-BC0A-57D7-760E4AC9F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EB542-FCD3-7D5F-AC00-9C76D05FC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FA0EF-2091-B758-0628-CA0D6611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CD1A-852F-41BF-A1F1-09A261288FD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A2E6E-F060-8D6A-73D4-1E5CD4A1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547AA-84B0-633D-65B4-F9DC7AC0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AB3-556D-479C-91EA-D717488E8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3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A0A17-814A-BD40-1D02-51D6C91A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544BD-F51F-FB7A-9699-6513C5885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3B81F-BE93-0F08-9588-DEEC992E2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4ACD1A-852F-41BF-A1F1-09A261288FD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0E810-736C-BD8C-A116-D98574382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D537A-5C4D-3E0F-9440-8DE9C50C0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834AB3-556D-479C-91EA-D717488E8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6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F93B-D5B8-E76C-BA37-74FEE01FA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7465"/>
            <a:ext cx="9144000" cy="1069258"/>
          </a:xfrm>
        </p:spPr>
        <p:txBody>
          <a:bodyPr>
            <a:normAutofit/>
          </a:bodyPr>
          <a:lstStyle/>
          <a:p>
            <a:r>
              <a:rPr lang="en-US" dirty="0"/>
              <a:t>Lecture #2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3D7A8-3D8A-E940-74A5-0A7FA6358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64426"/>
            <a:ext cx="9144000" cy="1489587"/>
          </a:xfrm>
        </p:spPr>
        <p:txBody>
          <a:bodyPr>
            <a:normAutofit/>
          </a:bodyPr>
          <a:lstStyle/>
          <a:p>
            <a:r>
              <a:rPr lang="en-US" sz="3200" dirty="0"/>
              <a:t>OPPORTUNITY COST, PRODUCTION POSSIBILITY CURVE, AND CONSUMER’S BEHAVIOUR </a:t>
            </a:r>
          </a:p>
        </p:txBody>
      </p:sp>
    </p:spTree>
    <p:extLst>
      <p:ext uri="{BB962C8B-B14F-4D97-AF65-F5344CB8AC3E}">
        <p14:creationId xmlns:p14="http://schemas.microsoft.com/office/powerpoint/2010/main" val="300789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7325A-A640-C45E-7D5A-5077AA73C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Opportunity Cost : Is the next best alternative that is given up for additional unit </a:t>
            </a:r>
          </a:p>
          <a:p>
            <a:endParaRPr lang="en-US" dirty="0"/>
          </a:p>
          <a:p>
            <a:r>
              <a:rPr lang="en-US" dirty="0"/>
              <a:t>In other words, the opportunity cost of goods and services is the value the next best alternative goods and services that is given up for it. </a:t>
            </a:r>
          </a:p>
        </p:txBody>
      </p:sp>
    </p:spTree>
    <p:extLst>
      <p:ext uri="{BB962C8B-B14F-4D97-AF65-F5344CB8AC3E}">
        <p14:creationId xmlns:p14="http://schemas.microsoft.com/office/powerpoint/2010/main" val="115076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228F-FAAC-33CD-4004-A14AC56B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Possibility Curve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BF068-42D7-395B-53BE-BBA603DB0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773"/>
            <a:ext cx="10515600" cy="374609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There is given quantity of resources. (constant efficiency, and technology)</a:t>
            </a:r>
          </a:p>
          <a:p>
            <a:r>
              <a:rPr lang="en-US" dirty="0"/>
              <a:t>At full employment, an economy must always give up something of goods and services  some more of other.</a:t>
            </a:r>
          </a:p>
          <a:p>
            <a:r>
              <a:rPr lang="en-US" dirty="0"/>
              <a:t>Table and Figure 2.1 page 20</a:t>
            </a:r>
          </a:p>
          <a:p>
            <a:r>
              <a:rPr lang="en-US" dirty="0"/>
              <a:t> law of Increasing  opportunity cost, concave to origin due to </a:t>
            </a:r>
            <a:r>
              <a:rPr lang="en-US" i="1" u="sng" dirty="0"/>
              <a:t>specificity of resources </a:t>
            </a:r>
          </a:p>
        </p:txBody>
      </p:sp>
    </p:spTree>
    <p:extLst>
      <p:ext uri="{BB962C8B-B14F-4D97-AF65-F5344CB8AC3E}">
        <p14:creationId xmlns:p14="http://schemas.microsoft.com/office/powerpoint/2010/main" val="94849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CB6A-73E8-FC89-81B0-40BA34B6B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8866"/>
            <a:ext cx="10515600" cy="3760838"/>
          </a:xfrm>
        </p:spPr>
        <p:txBody>
          <a:bodyPr/>
          <a:lstStyle/>
          <a:p>
            <a:r>
              <a:rPr lang="en-US" dirty="0"/>
              <a:t>Question: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 do scarce-resourced countries increase  welfare for their people: Justify your answer. (5-min) </a:t>
            </a:r>
          </a:p>
        </p:txBody>
      </p:sp>
    </p:spTree>
    <p:extLst>
      <p:ext uri="{BB962C8B-B14F-4D97-AF65-F5344CB8AC3E}">
        <p14:creationId xmlns:p14="http://schemas.microsoft.com/office/powerpoint/2010/main" val="187782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B72C-F2FC-84DE-F6E1-0F013EDC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CONSUMER’S BEHAVIOUR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5E333-4291-5552-7E39-4BE40F04E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MARSHALL’S CARDINAL UTILITY ANALYSIS </a:t>
            </a:r>
          </a:p>
          <a:p>
            <a:endParaRPr lang="en-US" dirty="0"/>
          </a:p>
          <a:p>
            <a:r>
              <a:rPr lang="en-US" dirty="0"/>
              <a:t>Based on Law of diminishing Marginal Utility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The Additional benefit which a person derives from a given increase of his stock of a things </a:t>
            </a:r>
            <a:r>
              <a:rPr lang="en-US" i="1" u="sng" dirty="0">
                <a:solidFill>
                  <a:schemeClr val="accent2"/>
                </a:solidFill>
              </a:rPr>
              <a:t>diminishes</a:t>
            </a:r>
            <a:r>
              <a:rPr lang="en-US" i="1" dirty="0">
                <a:solidFill>
                  <a:schemeClr val="accent2"/>
                </a:solidFill>
              </a:rPr>
              <a:t> with every increase in the stock that  he already has.</a:t>
            </a:r>
          </a:p>
          <a:p>
            <a:r>
              <a:rPr lang="en-US" dirty="0"/>
              <a:t>Utility measures in numeric form (Util) </a:t>
            </a:r>
          </a:p>
          <a:p>
            <a:r>
              <a:rPr lang="en-US" dirty="0"/>
              <a:t>Example: Water- Diamond Paradox (“The more there is of a commodity, the less the relative desirability of its”- Paul </a:t>
            </a:r>
            <a:r>
              <a:rPr lang="en-US" dirty="0" err="1"/>
              <a:t>Simuelson</a:t>
            </a:r>
            <a:endParaRPr lang="en-US" dirty="0"/>
          </a:p>
          <a:p>
            <a:r>
              <a:rPr lang="en-US" dirty="0"/>
              <a:t>Table and Figure 8.1 page 136</a:t>
            </a:r>
          </a:p>
        </p:txBody>
      </p:sp>
    </p:spTree>
    <p:extLst>
      <p:ext uri="{BB962C8B-B14F-4D97-AF65-F5344CB8AC3E}">
        <p14:creationId xmlns:p14="http://schemas.microsoft.com/office/powerpoint/2010/main" val="360360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DE50-D293-9BC8-174C-09E3D5018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EQUIMARGINAL UTILITY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F601E-A961-9EEB-4FE1-436C53A50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this law, a consumer distributes a given quantity of any commodity among its various uses in such a manner that its marginal utility in all uses is equal</a:t>
            </a:r>
          </a:p>
          <a:p>
            <a:endParaRPr lang="en-US" dirty="0"/>
          </a:p>
          <a:p>
            <a:r>
              <a:rPr lang="en-US" dirty="0"/>
              <a:t>The marginal utility of money expenditure on a good (MU</a:t>
            </a:r>
            <a:r>
              <a:rPr lang="en-US" sz="1400" dirty="0"/>
              <a:t>E</a:t>
            </a:r>
            <a:r>
              <a:rPr lang="en-US" dirty="0"/>
              <a:t>) is equal to the marginal utility of a good (</a:t>
            </a:r>
            <a:r>
              <a:rPr lang="en-US" dirty="0" err="1"/>
              <a:t>MU</a:t>
            </a:r>
            <a:r>
              <a:rPr lang="en-US" sz="1400" dirty="0" err="1"/>
              <a:t>x</a:t>
            </a:r>
            <a:r>
              <a:rPr lang="en-US" dirty="0"/>
              <a:t>) divided by the price of the good (</a:t>
            </a:r>
            <a:r>
              <a:rPr lang="en-US" dirty="0" err="1"/>
              <a:t>P</a:t>
            </a:r>
            <a:r>
              <a:rPr lang="en-US" sz="1400" dirty="0" err="1"/>
              <a:t>x</a:t>
            </a:r>
            <a:r>
              <a:rPr lang="en-US" dirty="0"/>
              <a:t>). </a:t>
            </a:r>
          </a:p>
          <a:p>
            <a:r>
              <a:rPr lang="en-US" dirty="0"/>
              <a:t>MU</a:t>
            </a:r>
            <a:r>
              <a:rPr lang="en-US" sz="1400" dirty="0"/>
              <a:t>E</a:t>
            </a:r>
            <a:r>
              <a:rPr lang="en-US" dirty="0"/>
              <a:t>= </a:t>
            </a:r>
            <a:r>
              <a:rPr lang="en-US" dirty="0" err="1"/>
              <a:t>MU</a:t>
            </a:r>
            <a:r>
              <a:rPr lang="en-US" sz="1400" dirty="0" err="1"/>
              <a:t>x</a:t>
            </a:r>
            <a:r>
              <a:rPr lang="en-US" dirty="0"/>
              <a:t>/</a:t>
            </a:r>
            <a:r>
              <a:rPr lang="en-US" dirty="0" err="1"/>
              <a:t>P</a:t>
            </a:r>
            <a:r>
              <a:rPr lang="en-US" sz="1400" dirty="0" err="1"/>
              <a:t>x</a:t>
            </a:r>
            <a:r>
              <a:rPr lang="en-US" sz="1400" dirty="0"/>
              <a:t>     </a:t>
            </a:r>
          </a:p>
          <a:p>
            <a:r>
              <a:rPr lang="en-US" dirty="0"/>
              <a:t>Table 8.2, Figure 8.3 page 139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3239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7FD5-F555-16F7-5370-5E938540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of Demand Curve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B2C19-AF89-C7C3-B095-971D4A3B3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consumer is in equilibrium, in respect of the two goods, X and Y, when</a:t>
            </a:r>
          </a:p>
          <a:p>
            <a:r>
              <a:rPr lang="en-US" dirty="0" err="1"/>
              <a:t>MUx</a:t>
            </a:r>
            <a:r>
              <a:rPr lang="en-US" dirty="0"/>
              <a:t> / </a:t>
            </a:r>
            <a:r>
              <a:rPr lang="en-US" dirty="0" err="1"/>
              <a:t>Px</a:t>
            </a:r>
            <a:r>
              <a:rPr lang="en-US" dirty="0"/>
              <a:t> = </a:t>
            </a:r>
            <a:r>
              <a:rPr lang="en-US" dirty="0" err="1"/>
              <a:t>MUy</a:t>
            </a:r>
            <a:r>
              <a:rPr lang="en-US" dirty="0"/>
              <a:t> / </a:t>
            </a:r>
            <a:r>
              <a:rPr lang="en-US" dirty="0" err="1"/>
              <a:t>Py</a:t>
            </a:r>
            <a:endParaRPr lang="en-US" dirty="0"/>
          </a:p>
          <a:p>
            <a:endParaRPr lang="en-US" dirty="0"/>
          </a:p>
          <a:p>
            <a:pPr algn="just"/>
            <a:r>
              <a:rPr lang="en-US" dirty="0"/>
              <a:t>if </a:t>
            </a:r>
            <a:r>
              <a:rPr lang="en-US" dirty="0" err="1"/>
              <a:t>MUx</a:t>
            </a:r>
            <a:r>
              <a:rPr lang="en-US" dirty="0"/>
              <a:t> / </a:t>
            </a:r>
            <a:r>
              <a:rPr lang="en-US" dirty="0" err="1"/>
              <a:t>Px</a:t>
            </a:r>
            <a:r>
              <a:rPr lang="en-US" dirty="0"/>
              <a:t>  is greater than </a:t>
            </a:r>
            <a:r>
              <a:rPr lang="en-US" dirty="0" err="1"/>
              <a:t>MUy</a:t>
            </a:r>
            <a:r>
              <a:rPr lang="en-US" dirty="0"/>
              <a:t> / </a:t>
            </a:r>
            <a:r>
              <a:rPr lang="en-US" dirty="0" err="1"/>
              <a:t>Py</a:t>
            </a:r>
            <a:r>
              <a:rPr lang="en-US" dirty="0"/>
              <a:t> , the consumer will substitute good X for good Y. good X is considered a substitute for good Y. As a result of substitution, the marginal utility of good X will fall and </a:t>
            </a:r>
            <a:r>
              <a:rPr lang="en-US" dirty="0" err="1"/>
              <a:t>eqaual</a:t>
            </a:r>
            <a:r>
              <a:rPr lang="en-US" dirty="0"/>
              <a:t> to marginal utility of good Y.</a:t>
            </a:r>
          </a:p>
          <a:p>
            <a:endParaRPr lang="en-US" dirty="0"/>
          </a:p>
          <a:p>
            <a:r>
              <a:rPr lang="en-US" dirty="0"/>
              <a:t>Graphically 8.5 page 144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4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383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Lecture #2 </vt:lpstr>
      <vt:lpstr>PowerPoint Presentation</vt:lpstr>
      <vt:lpstr>Production Possibility Curve </vt:lpstr>
      <vt:lpstr>Question:  How do scarce-resourced countries increase  welfare for their people: Justify your answer. (5-min) </vt:lpstr>
      <vt:lpstr>CONSUMER’S BEHAVIOUR </vt:lpstr>
      <vt:lpstr>PRINCIPLE OF EQUIMARGINAL UTILITY</vt:lpstr>
      <vt:lpstr>Derivation of Demand Curve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Mushtaq Ahmed</dc:creator>
  <cp:lastModifiedBy>Mushtaq Ahmed</cp:lastModifiedBy>
  <cp:revision>21</cp:revision>
  <dcterms:created xsi:type="dcterms:W3CDTF">2024-08-20T12:15:10Z</dcterms:created>
  <dcterms:modified xsi:type="dcterms:W3CDTF">2024-08-26T04:39:29Z</dcterms:modified>
</cp:coreProperties>
</file>