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4263-B1C1-FCDE-C5D6-DA1365BA9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40080-3BB3-8793-D9E1-EA9198AC4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556BD-9D25-9081-666F-F854486E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6D53-9C32-4557-938F-5D05AB392E6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457B-CC59-426D-6DDF-F3888723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5B437-D013-54CD-F2D8-2283A61E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BDC-1DCB-4086-9897-3CF3D833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0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14FD-025D-A155-C609-19306D58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E344F-0C74-6C3A-E765-4CF79418C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85CFD-449D-5F13-75B4-CA2E80FC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6D53-9C32-4557-938F-5D05AB392E6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6F088-944A-5C3D-EC3A-71E2926E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EFB6C-904C-EEFC-51AF-3050DA44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BDC-1DCB-4086-9897-3CF3D833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2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110D0-0620-A250-E4B8-28D6335C7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83A24-4703-B7DD-D506-808CD491D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8B069-87D2-8A3D-5B33-5561F3DA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6D53-9C32-4557-938F-5D05AB392E6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BA247-5783-D097-F7A3-0ABCB23B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F464B-F220-9873-E879-4E82EB2F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BDC-1DCB-4086-9897-3CF3D833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9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E83E-12C3-BA42-1619-95800D58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F5A57-DECC-E8C0-6F3B-D4F4C0CCC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E8C47-EEF2-4E08-6C17-BB416712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6D53-9C32-4557-938F-5D05AB392E6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F7DE1-19EC-8AD0-C086-869A0301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D3413-0428-71F1-C97E-BF9E603E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BDC-1DCB-4086-9897-3CF3D833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E315-CABA-DC4D-C1F0-4B3572A7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2E538-093F-F5F2-4B66-DE9A3067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6A69-B14A-3621-9307-FD2C0D00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6D53-9C32-4557-938F-5D05AB392E6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DDDA2-EA73-48C4-2C20-2A3C1B3C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C0D38-BD47-5296-C053-F9D9F725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BDC-1DCB-4086-9897-3CF3D833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4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A30A-6F23-399B-8D42-3BF861FF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3CE7-0358-53D0-56DC-073CBA144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7A970-DBEE-6D2F-F7C1-65AF656C4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B0F5F-529B-DD30-674D-AA7A7519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6D53-9C32-4557-938F-5D05AB392E6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269DD-46AB-7286-6ECF-FC4C5F6C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61820-9A6B-A7A2-F7BB-BFC2C9D4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BDC-1DCB-4086-9897-3CF3D833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4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4765-32D6-14AF-2F25-E614F41F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24899-00F5-1DCC-C75D-47CA9AF76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25E21-8B01-FD9F-3E27-22B96C414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E109F-CB72-8FEA-CE2A-37F3E1054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F4D75-5576-2EC0-83AC-2D21D78D9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CC1F8-383F-690D-B50D-96D364DB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6D53-9C32-4557-938F-5D05AB392E6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40381-EA80-A2C1-C7DB-8880CB26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CE295D-3558-995E-5470-0D531C16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BDC-1DCB-4086-9897-3CF3D833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F7A7-E526-5797-E481-ED1FCF78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BD257-61AF-9657-1BEA-FBBCCE54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6D53-9C32-4557-938F-5D05AB392E6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5ADF6-9505-CEAF-E47F-CBD2143C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F722E-A36B-B772-27E1-39E171BA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BDC-1DCB-4086-9897-3CF3D833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4BDDF-62BB-E37A-2024-D1D058DB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6D53-9C32-4557-938F-5D05AB392E6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CAE4A-DD7B-29D8-CBF0-E98AD9C3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AF9AA-95DC-AF9D-0A1A-C44F7836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BDC-1DCB-4086-9897-3CF3D833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4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D036-30CD-4E0B-3003-95994FA0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61757-B359-097B-BF6D-A79B80FA2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98360-BB2E-94E2-E061-15C714210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44DAA-7A46-AAF3-B0B0-96532BEF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6D53-9C32-4557-938F-5D05AB392E6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87699-86BF-7289-1FD1-C9207550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D4262-2CDE-BC44-892C-4C06158E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BDC-1DCB-4086-9897-3CF3D833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4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1904-63EB-0C72-9CF1-5CA64695D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B0596-7B1D-C572-CD84-30BDC1BC6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3A046-6E83-A250-0E1D-DC3470437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D8FC1-274F-038C-8B96-075C48C4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6D53-9C32-4557-938F-5D05AB392E6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6AA5F-DACD-55BF-5143-B08A5344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A9BFE-0322-0373-AE2F-729E6BAB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BDC-1DCB-4086-9897-3CF3D833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7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FC3CF-7EE7-2B7A-4030-375214F1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568DE-3FAE-9CC4-7270-C91E3BA2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31574-C011-2207-3F6D-FC23B1801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D36D53-9C32-4557-938F-5D05AB392E6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6A835-BF48-2EF1-61A7-A6758B5A7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9C2EE-003A-C102-811E-B6E504924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775BDC-1DCB-4086-9897-3CF3D833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4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F6BE-B01E-FCA7-8CE2-497CCBF76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#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21EF6-1168-02FE-280E-DE7635B0D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CONSUMER’S BEHAVIOUR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9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B72C-F2FC-84DE-F6E1-0F013EDC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52" y="500062"/>
            <a:ext cx="10515600" cy="1325563"/>
          </a:xfrm>
        </p:spPr>
        <p:txBody>
          <a:bodyPr/>
          <a:lstStyle/>
          <a:p>
            <a:r>
              <a:rPr lang="en-US" dirty="0"/>
              <a:t>CONSUMER’S BEHAVIOUR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5E333-4291-5552-7E39-4BE40F04E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MARSHALL’S CARDINAL UTILITY ANALYSIS </a:t>
            </a:r>
          </a:p>
          <a:p>
            <a:endParaRPr lang="en-US" dirty="0"/>
          </a:p>
          <a:p>
            <a:r>
              <a:rPr lang="en-US" dirty="0"/>
              <a:t>Based on Law of diminishing Marginal Utility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The Additional benefit which a person derives from a given increase of his stock of a things </a:t>
            </a:r>
            <a:r>
              <a:rPr lang="en-US" i="1" u="sng" dirty="0">
                <a:solidFill>
                  <a:schemeClr val="accent2"/>
                </a:solidFill>
              </a:rPr>
              <a:t>diminishes</a:t>
            </a:r>
            <a:r>
              <a:rPr lang="en-US" i="1" dirty="0">
                <a:solidFill>
                  <a:schemeClr val="accent2"/>
                </a:solidFill>
              </a:rPr>
              <a:t> with every increase in the stock that  he already has.</a:t>
            </a:r>
          </a:p>
          <a:p>
            <a:r>
              <a:rPr lang="en-US" dirty="0"/>
              <a:t>Utility measures in numeric form (Util) </a:t>
            </a:r>
          </a:p>
          <a:p>
            <a:r>
              <a:rPr lang="en-US" dirty="0"/>
              <a:t>Example: Water- Diamond Paradox (“The more there is of a commodity, the less the relative desirability of its”- Paul </a:t>
            </a:r>
            <a:r>
              <a:rPr lang="en-US" dirty="0" err="1"/>
              <a:t>Simuelson</a:t>
            </a:r>
            <a:endParaRPr lang="en-US" dirty="0"/>
          </a:p>
          <a:p>
            <a:r>
              <a:rPr lang="en-US" dirty="0"/>
              <a:t>Table and Figure 8.1 page 136</a:t>
            </a:r>
          </a:p>
        </p:txBody>
      </p:sp>
    </p:spTree>
    <p:extLst>
      <p:ext uri="{BB962C8B-B14F-4D97-AF65-F5344CB8AC3E}">
        <p14:creationId xmlns:p14="http://schemas.microsoft.com/office/powerpoint/2010/main" val="360360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DE50-D293-9BC8-174C-09E3D5018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EQUIMARGINAL UTILITY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F601E-A961-9EEB-4FE1-436C53A50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this law, a consumer distributes a given quantity of any commodity among its various uses in such a manner that its marginal utility in all uses is equal</a:t>
            </a:r>
          </a:p>
          <a:p>
            <a:endParaRPr lang="en-US" dirty="0"/>
          </a:p>
          <a:p>
            <a:r>
              <a:rPr lang="en-US" dirty="0"/>
              <a:t>The marginal utility of money expenditure on a good (MU</a:t>
            </a:r>
            <a:r>
              <a:rPr lang="en-US" sz="1400" dirty="0"/>
              <a:t>E</a:t>
            </a:r>
            <a:r>
              <a:rPr lang="en-US" dirty="0"/>
              <a:t>) is equal to the marginal utility of a good (</a:t>
            </a:r>
            <a:r>
              <a:rPr lang="en-US" dirty="0" err="1"/>
              <a:t>MU</a:t>
            </a:r>
            <a:r>
              <a:rPr lang="en-US" sz="1400" dirty="0" err="1"/>
              <a:t>x</a:t>
            </a:r>
            <a:r>
              <a:rPr lang="en-US" dirty="0"/>
              <a:t>) divided by the price of the good (</a:t>
            </a:r>
            <a:r>
              <a:rPr lang="en-US" dirty="0" err="1"/>
              <a:t>P</a:t>
            </a:r>
            <a:r>
              <a:rPr lang="en-US" sz="1400" dirty="0" err="1"/>
              <a:t>x</a:t>
            </a:r>
            <a:r>
              <a:rPr lang="en-US" dirty="0"/>
              <a:t>). </a:t>
            </a:r>
          </a:p>
          <a:p>
            <a:r>
              <a:rPr lang="en-US" dirty="0"/>
              <a:t>MU</a:t>
            </a:r>
            <a:r>
              <a:rPr lang="en-US" sz="1400" dirty="0"/>
              <a:t>E</a:t>
            </a:r>
            <a:r>
              <a:rPr lang="en-US" dirty="0"/>
              <a:t>= </a:t>
            </a:r>
            <a:r>
              <a:rPr lang="en-US" dirty="0" err="1"/>
              <a:t>MU</a:t>
            </a:r>
            <a:r>
              <a:rPr lang="en-US" sz="1400" dirty="0" err="1"/>
              <a:t>x</a:t>
            </a:r>
            <a:r>
              <a:rPr lang="en-US" dirty="0"/>
              <a:t>/</a:t>
            </a:r>
            <a:r>
              <a:rPr lang="en-US" dirty="0" err="1"/>
              <a:t>P</a:t>
            </a:r>
            <a:r>
              <a:rPr lang="en-US" sz="1400" dirty="0" err="1"/>
              <a:t>x</a:t>
            </a:r>
            <a:r>
              <a:rPr lang="en-US" sz="1400" dirty="0"/>
              <a:t>     </a:t>
            </a:r>
          </a:p>
          <a:p>
            <a:r>
              <a:rPr lang="en-US" dirty="0"/>
              <a:t>Table 8.2, Figure 8.3 page 139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239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7FD5-F555-16F7-5370-5E938540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of Demand Curve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2C19-AF89-C7C3-B095-971D4A3B3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consumer is in equilibrium, in respect of the two goods, X and Y, when</a:t>
            </a:r>
          </a:p>
          <a:p>
            <a:r>
              <a:rPr lang="en-US" dirty="0" err="1"/>
              <a:t>MUx</a:t>
            </a:r>
            <a:r>
              <a:rPr lang="en-US" dirty="0"/>
              <a:t> / </a:t>
            </a:r>
            <a:r>
              <a:rPr lang="en-US" dirty="0" err="1"/>
              <a:t>Px</a:t>
            </a:r>
            <a:r>
              <a:rPr lang="en-US" dirty="0"/>
              <a:t> = </a:t>
            </a:r>
            <a:r>
              <a:rPr lang="en-US" dirty="0" err="1"/>
              <a:t>MUy</a:t>
            </a:r>
            <a:r>
              <a:rPr lang="en-US" dirty="0"/>
              <a:t> / </a:t>
            </a:r>
            <a:r>
              <a:rPr lang="en-US" dirty="0" err="1"/>
              <a:t>Py</a:t>
            </a:r>
            <a:endParaRPr lang="en-US" dirty="0"/>
          </a:p>
          <a:p>
            <a:endParaRPr lang="en-US" dirty="0"/>
          </a:p>
          <a:p>
            <a:pPr algn="just"/>
            <a:r>
              <a:rPr lang="en-US" dirty="0"/>
              <a:t>if </a:t>
            </a:r>
            <a:r>
              <a:rPr lang="en-US" dirty="0" err="1"/>
              <a:t>MUx</a:t>
            </a:r>
            <a:r>
              <a:rPr lang="en-US" dirty="0"/>
              <a:t> / </a:t>
            </a:r>
            <a:r>
              <a:rPr lang="en-US" dirty="0" err="1"/>
              <a:t>Px</a:t>
            </a:r>
            <a:r>
              <a:rPr lang="en-US" dirty="0"/>
              <a:t>  is greater than </a:t>
            </a:r>
            <a:r>
              <a:rPr lang="en-US" dirty="0" err="1"/>
              <a:t>MUy</a:t>
            </a:r>
            <a:r>
              <a:rPr lang="en-US" dirty="0"/>
              <a:t> / </a:t>
            </a:r>
            <a:r>
              <a:rPr lang="en-US" dirty="0" err="1"/>
              <a:t>Py</a:t>
            </a:r>
            <a:r>
              <a:rPr lang="en-US" dirty="0"/>
              <a:t> , the consumer will substitute good X for good Y. good X is considered a substitute for good Y. As a result of substitution, the marginal utility of good X will fall and </a:t>
            </a:r>
            <a:r>
              <a:rPr lang="en-US" dirty="0" err="1"/>
              <a:t>eqaual</a:t>
            </a:r>
            <a:r>
              <a:rPr lang="en-US" dirty="0"/>
              <a:t> to marginal utility of good Y.</a:t>
            </a:r>
          </a:p>
          <a:p>
            <a:endParaRPr lang="en-US" dirty="0"/>
          </a:p>
          <a:p>
            <a:r>
              <a:rPr lang="en-US" dirty="0"/>
              <a:t>Graphically 8.5 page 144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4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253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Lecture # 3</vt:lpstr>
      <vt:lpstr>CONSUMER’S BEHAVIOUR </vt:lpstr>
      <vt:lpstr>PRINCIPLE OF EQUIMARGINAL UTILITY</vt:lpstr>
      <vt:lpstr>Derivation of Demand Curve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Mushtaq Ahmed</dc:creator>
  <cp:lastModifiedBy>Mushtaq Ahmed</cp:lastModifiedBy>
  <cp:revision>1</cp:revision>
  <dcterms:created xsi:type="dcterms:W3CDTF">2024-08-28T04:08:14Z</dcterms:created>
  <dcterms:modified xsi:type="dcterms:W3CDTF">2024-08-28T04:10:27Z</dcterms:modified>
</cp:coreProperties>
</file>