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7" autoAdjust="0"/>
    <p:restoredTop sz="94660"/>
  </p:normalViewPr>
  <p:slideViewPr>
    <p:cSldViewPr snapToGrid="0">
      <p:cViewPr varScale="1">
        <p:scale>
          <a:sx n="115" d="100"/>
          <a:sy n="115"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A7D356-F444-4004-BA99-9B0DB631F4A3}"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132902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7D356-F444-4004-BA99-9B0DB631F4A3}"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9226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7D356-F444-4004-BA99-9B0DB631F4A3}"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14557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7D356-F444-4004-BA99-9B0DB631F4A3}"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365314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A7D356-F444-4004-BA99-9B0DB631F4A3}"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66464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A7D356-F444-4004-BA99-9B0DB631F4A3}"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32204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7D356-F444-4004-BA99-9B0DB631F4A3}"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194339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A7D356-F444-4004-BA99-9B0DB631F4A3}"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291234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7D356-F444-4004-BA99-9B0DB631F4A3}"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205472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A7D356-F444-4004-BA99-9B0DB631F4A3}"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32634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A7D356-F444-4004-BA99-9B0DB631F4A3}"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AA950-CDAC-408D-B4C4-3D90352C9004}" type="slidenum">
              <a:rPr lang="en-US" smtClean="0"/>
              <a:t>‹#›</a:t>
            </a:fld>
            <a:endParaRPr lang="en-US"/>
          </a:p>
        </p:txBody>
      </p:sp>
    </p:spTree>
    <p:extLst>
      <p:ext uri="{BB962C8B-B14F-4D97-AF65-F5344CB8AC3E}">
        <p14:creationId xmlns:p14="http://schemas.microsoft.com/office/powerpoint/2010/main" val="274157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7D356-F444-4004-BA99-9B0DB631F4A3}" type="datetimeFigureOut">
              <a:rPr lang="en-US" smtClean="0"/>
              <a:t>9/11/2024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AA950-CDAC-408D-B4C4-3D90352C9004}" type="slidenum">
              <a:rPr lang="en-US" smtClean="0"/>
              <a:t>‹#›</a:t>
            </a:fld>
            <a:endParaRPr lang="en-US"/>
          </a:p>
        </p:txBody>
      </p:sp>
    </p:spTree>
    <p:extLst>
      <p:ext uri="{BB962C8B-B14F-4D97-AF65-F5344CB8AC3E}">
        <p14:creationId xmlns:p14="http://schemas.microsoft.com/office/powerpoint/2010/main" val="1634071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_bookmark3"/><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_bookmark4"/><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_bookmark4"/><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_bookmark4"/><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_bookmark3"/><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_bookmark3"/><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_bookmark4"/><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_bookmark4"/><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_bookmark4"/><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05448"/>
          </a:xfrm>
        </p:spPr>
        <p:txBody>
          <a:bodyPr>
            <a:normAutofit/>
          </a:bodyPr>
          <a:lstStyle/>
          <a:p>
            <a:r>
              <a:rPr lang="en-US" sz="3600" b="1" dirty="0" smtClean="0">
                <a:latin typeface="Times New Roman" panose="02020603050405020304" pitchFamily="18" charset="0"/>
                <a:cs typeface="Times New Roman" panose="02020603050405020304" pitchFamily="18" charset="0"/>
              </a:rPr>
              <a:t>Consumer’s Equilibrium</a:t>
            </a:r>
            <a:br>
              <a:rPr lang="en-US" sz="3600" b="1" dirty="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369127"/>
            <a:ext cx="9144000" cy="3333404"/>
          </a:xfrm>
        </p:spPr>
        <p:txBody>
          <a:bodyPr>
            <a:normAutofit fontScale="92500" lnSpcReduction="20000"/>
          </a:bodyPr>
          <a:lstStyle/>
          <a:p>
            <a:pPr algn="l"/>
            <a:r>
              <a:rPr lang="en-US" u="sng" dirty="0" smtClean="0">
                <a:latin typeface="Times New Roman" panose="02020603050405020304" pitchFamily="18" charset="0"/>
                <a:cs typeface="Times New Roman" panose="02020603050405020304" pitchFamily="18" charset="0"/>
              </a:rPr>
              <a:t>Two Approaches </a:t>
            </a:r>
          </a:p>
          <a:p>
            <a:pPr marL="0" lvl="1" algn="l">
              <a:spcBef>
                <a:spcPts val="1000"/>
              </a:spcBef>
            </a:pPr>
            <a:r>
              <a:rPr lang="en-US" u="sng" dirty="0" smtClean="0">
                <a:latin typeface="Times New Roman" panose="02020603050405020304" pitchFamily="18" charset="0"/>
                <a:cs typeface="Times New Roman" panose="02020603050405020304" pitchFamily="18" charset="0"/>
                <a:hlinkClick r:id="rId2"/>
              </a:rPr>
              <a:t>1. TOTAL </a:t>
            </a:r>
            <a:r>
              <a:rPr lang="en-US" u="sng" dirty="0">
                <a:latin typeface="Times New Roman" panose="02020603050405020304" pitchFamily="18" charset="0"/>
                <a:cs typeface="Times New Roman" panose="02020603050405020304" pitchFamily="18" charset="0"/>
                <a:hlinkClick r:id="rId2"/>
              </a:rPr>
              <a:t>AND MARGINAL </a:t>
            </a:r>
            <a:r>
              <a:rPr lang="en-US" u="sng" dirty="0" smtClean="0">
                <a:latin typeface="Times New Roman" panose="02020603050405020304" pitchFamily="18" charset="0"/>
                <a:cs typeface="Times New Roman" panose="02020603050405020304" pitchFamily="18" charset="0"/>
                <a:hlinkClick r:id="rId2"/>
              </a:rPr>
              <a:t>UTILITY</a:t>
            </a:r>
            <a:endParaRPr lang="en-US" u="sng" dirty="0" smtClean="0">
              <a:latin typeface="Times New Roman" panose="02020603050405020304" pitchFamily="18" charset="0"/>
              <a:cs typeface="Times New Roman" panose="02020603050405020304" pitchFamily="18" charset="0"/>
            </a:endParaRPr>
          </a:p>
          <a:p>
            <a:pPr marL="0" lvl="1" algn="l">
              <a:spcBef>
                <a:spcPts val="1000"/>
              </a:spcBef>
            </a:pPr>
            <a:r>
              <a:rPr lang="en-US" i="1" dirty="0" smtClean="0">
                <a:latin typeface="Times New Roman" panose="02020603050405020304" pitchFamily="18" charset="0"/>
                <a:cs typeface="Times New Roman" panose="02020603050405020304" pitchFamily="18" charset="0"/>
              </a:rPr>
              <a:t>Principle </a:t>
            </a:r>
            <a:r>
              <a:rPr lang="en-US" i="1" dirty="0">
                <a:latin typeface="Times New Roman" panose="02020603050405020304" pitchFamily="18" charset="0"/>
                <a:cs typeface="Times New Roman" panose="02020603050405020304" pitchFamily="18" charset="0"/>
              </a:rPr>
              <a:t>of diminishing marginal utility</a:t>
            </a:r>
            <a:endParaRPr lang="en-US" u="sng" dirty="0">
              <a:latin typeface="Times New Roman" panose="02020603050405020304" pitchFamily="18" charset="0"/>
              <a:cs typeface="Times New Roman" panose="02020603050405020304" pitchFamily="18" charset="0"/>
            </a:endParaRPr>
          </a:p>
          <a:p>
            <a:pPr marL="0" lvl="1" algn="l">
              <a:spcBef>
                <a:spcPts val="1000"/>
              </a:spcBef>
            </a:pPr>
            <a:r>
              <a:rPr lang="en-US" dirty="0" smtClean="0">
                <a:latin typeface="Times New Roman" panose="02020603050405020304" pitchFamily="18" charset="0"/>
                <a:cs typeface="Times New Roman" panose="02020603050405020304" pitchFamily="18" charset="0"/>
                <a:hlinkClick r:id="rId2"/>
              </a:rPr>
              <a:t>CONSUMER EQUILIBRIUM</a:t>
            </a:r>
            <a:endParaRPr lang="en-US" dirty="0" smtClean="0">
              <a:latin typeface="Times New Roman" panose="02020603050405020304" pitchFamily="18" charset="0"/>
              <a:cs typeface="Times New Roman" panose="02020603050405020304" pitchFamily="18" charset="0"/>
            </a:endParaRPr>
          </a:p>
          <a:p>
            <a:pPr marL="0" lvl="1" algn="l">
              <a:spcBef>
                <a:spcPts val="1000"/>
              </a:spcBef>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consumer is said to be </a:t>
            </a:r>
            <a:r>
              <a:rPr lang="en-US" i="1" dirty="0">
                <a:latin typeface="Times New Roman" panose="02020603050405020304" pitchFamily="18" charset="0"/>
                <a:cs typeface="Times New Roman" panose="02020603050405020304" pitchFamily="18" charset="0"/>
              </a:rPr>
              <a:t>in equilibrium </a:t>
            </a:r>
            <a:r>
              <a:rPr lang="en-US" dirty="0">
                <a:latin typeface="Times New Roman" panose="02020603050405020304" pitchFamily="18" charset="0"/>
                <a:cs typeface="Times New Roman" panose="02020603050405020304" pitchFamily="18" charset="0"/>
              </a:rPr>
              <a:t>when able to spend personal income in such a way that the utility or satisfaction of </a:t>
            </a:r>
            <a:r>
              <a:rPr lang="en-US" i="1" dirty="0">
                <a:latin typeface="Times New Roman" panose="02020603050405020304" pitchFamily="18" charset="0"/>
                <a:cs typeface="Times New Roman" panose="02020603050405020304" pitchFamily="18" charset="0"/>
              </a:rPr>
              <a:t>the last dollar spent </a:t>
            </a:r>
            <a:r>
              <a:rPr lang="en-US" dirty="0">
                <a:latin typeface="Times New Roman" panose="02020603050405020304" pitchFamily="18" charset="0"/>
                <a:cs typeface="Times New Roman" panose="02020603050405020304" pitchFamily="18" charset="0"/>
              </a:rPr>
              <a:t>on the various commodities is the same. This can be expressed mathematically </a:t>
            </a:r>
            <a:r>
              <a:rPr lang="en-US" dirty="0" smtClean="0">
                <a:latin typeface="Times New Roman" panose="02020603050405020304" pitchFamily="18" charset="0"/>
                <a:cs typeface="Times New Roman" panose="02020603050405020304" pitchFamily="18" charset="0"/>
              </a:rPr>
              <a:t>by:</a:t>
            </a:r>
          </a:p>
          <a:p>
            <a:pPr marL="0" lvl="1">
              <a:spcBef>
                <a:spcPts val="1000"/>
              </a:spcBef>
            </a:pPr>
            <a:r>
              <a:rPr lang="en-US" dirty="0" err="1" smtClean="0">
                <a:latin typeface="Times New Roman" panose="02020603050405020304" pitchFamily="18" charset="0"/>
                <a:cs typeface="Times New Roman" panose="02020603050405020304" pitchFamily="18" charset="0"/>
              </a:rPr>
              <a:t>MU</a:t>
            </a:r>
            <a:r>
              <a:rPr lang="en-US" sz="12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a:t>
            </a:r>
            <a:r>
              <a:rPr lang="en-US" sz="12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t>
            </a:r>
            <a:r>
              <a:rPr lang="en-US" sz="1200" dirty="0" err="1"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a:t>
            </a:r>
            <a:r>
              <a:rPr lang="en-US" sz="1200" dirty="0" err="1"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=MU</a:t>
            </a:r>
            <a:r>
              <a:rPr lang="en-US" sz="1200" dirty="0" smtClean="0">
                <a:latin typeface="Times New Roman" panose="02020603050405020304" pitchFamily="18" charset="0"/>
                <a:cs typeface="Times New Roman" panose="02020603050405020304" pitchFamily="18" charset="0"/>
              </a:rPr>
              <a:t>M</a:t>
            </a:r>
          </a:p>
          <a:p>
            <a:pPr marL="0" lvl="1" algn="l">
              <a:spcBef>
                <a:spcPts val="1000"/>
              </a:spcBef>
            </a:pPr>
            <a:r>
              <a:rPr lang="en-US" dirty="0">
                <a:latin typeface="Times New Roman" panose="02020603050405020304" pitchFamily="18" charset="0"/>
                <a:cs typeface="Times New Roman" panose="02020603050405020304" pitchFamily="18" charset="0"/>
              </a:rPr>
              <a:t>subject to the constraint </a:t>
            </a:r>
            <a:r>
              <a:rPr lang="en-US" dirty="0" smtClean="0">
                <a:latin typeface="Times New Roman" panose="02020603050405020304" pitchFamily="18" charset="0"/>
                <a:cs typeface="Times New Roman" panose="02020603050405020304" pitchFamily="18" charset="0"/>
              </a:rPr>
              <a:t>that</a:t>
            </a:r>
          </a:p>
          <a:p>
            <a:pPr marL="0" lvl="1">
              <a:spcBef>
                <a:spcPts val="1000"/>
              </a:spcBef>
            </a:pPr>
            <a:r>
              <a:rPr lang="en-US" i="1" dirty="0" err="1">
                <a:latin typeface="Times New Roman" panose="02020603050405020304" pitchFamily="18" charset="0"/>
                <a:cs typeface="Times New Roman" panose="02020603050405020304" pitchFamily="18" charset="0"/>
              </a:rPr>
              <a:t>P</a:t>
            </a:r>
            <a:r>
              <a:rPr lang="en-US" i="1" baseline="-25000" dirty="0" err="1">
                <a:latin typeface="Times New Roman" panose="02020603050405020304" pitchFamily="18" charset="0"/>
                <a:cs typeface="Times New Roman" panose="02020603050405020304" pitchFamily="18" charset="0"/>
              </a:rPr>
              <a:t>x</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x</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a:t>
            </a:r>
            <a:r>
              <a:rPr lang="en-US" i="1" baseline="-25000" dirty="0" err="1">
                <a:latin typeface="Times New Roman" panose="02020603050405020304" pitchFamily="18" charset="0"/>
                <a:cs typeface="Times New Roman" panose="02020603050405020304" pitchFamily="18" charset="0"/>
              </a:rPr>
              <a:t>y</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y</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(the individual’s income)</a:t>
            </a:r>
          </a:p>
          <a:p>
            <a:pPr marL="0" lvl="1" algn="l">
              <a:spcBef>
                <a:spcPts val="1000"/>
              </a:spcBef>
            </a:pPr>
            <a:endParaRPr lang="en-US" b="1" dirty="0">
              <a:latin typeface="Times New Roman" panose="02020603050405020304" pitchFamily="18" charset="0"/>
              <a:cs typeface="Times New Roman" panose="02020603050405020304" pitchFamily="18" charset="0"/>
            </a:endParaRPr>
          </a:p>
          <a:p>
            <a:pPr marL="0" lvl="1" algn="l">
              <a:spcBef>
                <a:spcPts val="1000"/>
              </a:spcBef>
            </a:pPr>
            <a:endParaRPr lang="en-US" b="1" dirty="0"/>
          </a:p>
          <a:p>
            <a:pPr marL="0" lvl="1" algn="l">
              <a:spcBef>
                <a:spcPts val="1000"/>
              </a:spcBef>
            </a:pPr>
            <a:endParaRPr lang="en-US" dirty="0"/>
          </a:p>
          <a:p>
            <a:pPr algn="l"/>
            <a:endParaRPr lang="en-US" sz="1400" dirty="0"/>
          </a:p>
        </p:txBody>
      </p:sp>
    </p:spTree>
    <p:extLst>
      <p:ext uri="{BB962C8B-B14F-4D97-AF65-F5344CB8AC3E}">
        <p14:creationId xmlns:p14="http://schemas.microsoft.com/office/powerpoint/2010/main" val="927410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7622" y="1089112"/>
            <a:ext cx="9144000" cy="781252"/>
          </a:xfrm>
        </p:spPr>
        <p:txBody>
          <a:bodyPr>
            <a:noAutofit/>
          </a:bodyPr>
          <a:lstStyle/>
          <a:p>
            <a:pPr lvl="1" algn="l" rtl="0">
              <a:lnSpc>
                <a:spcPct val="90000"/>
              </a:lnSpc>
              <a:spcBef>
                <a:spcPct val="0"/>
              </a:spcBef>
            </a:pPr>
            <a:r>
              <a:rPr lang="en-US" sz="2000" dirty="0">
                <a:hlinkClick r:id="rId2" action="ppaction://hlinkfile"/>
              </a:rPr>
              <a:t>THE INCOME-CONSUMPTION CURVE AND THE ENGEL CURVE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48938" y="2036618"/>
            <a:ext cx="9144000" cy="4073237"/>
          </a:xfrm>
        </p:spPr>
        <p:txBody>
          <a:bodyPr>
            <a:noAutofit/>
          </a:bodyPr>
          <a:lstStyle/>
          <a:p>
            <a:pPr algn="just"/>
            <a:r>
              <a:rPr lang="en-US" sz="2000" dirty="0"/>
              <a:t>By changing the consumer’s money income while keeping constant personal tastes and the prices of X and Y, we can derive the consumer’s income-consumption curve and Engel curve. The </a:t>
            </a:r>
            <a:r>
              <a:rPr lang="en-US" sz="2000" i="1" dirty="0"/>
              <a:t>income-consumption curve </a:t>
            </a:r>
            <a:r>
              <a:rPr lang="en-US" sz="2000" dirty="0"/>
              <a:t>is the locus of points of consumer equilibrium resulting when only the consumer’s income is varied. The </a:t>
            </a:r>
            <a:r>
              <a:rPr lang="en-US" sz="2000" i="1" dirty="0"/>
              <a:t>Engel curve </a:t>
            </a:r>
            <a:r>
              <a:rPr lang="en-US" sz="2000" dirty="0"/>
              <a:t>shows the amount of a commodity that the consumer would purchase per unit of time at various levels of total </a:t>
            </a:r>
            <a:r>
              <a:rPr lang="en-US" sz="2000" dirty="0" smtClean="0"/>
              <a:t>income.</a:t>
            </a:r>
          </a:p>
          <a:p>
            <a:pPr algn="just"/>
            <a:r>
              <a:rPr lang="en-US" sz="2000" dirty="0" smtClean="0"/>
              <a:t>Example. </a:t>
            </a:r>
          </a:p>
          <a:p>
            <a:pPr algn="just"/>
            <a:r>
              <a:rPr lang="en-US" sz="2000" dirty="0" smtClean="0"/>
              <a:t>If </a:t>
            </a:r>
            <a:r>
              <a:rPr lang="en-US" sz="2000" i="1" dirty="0" err="1" smtClean="0"/>
              <a:t>P</a:t>
            </a:r>
            <a:r>
              <a:rPr lang="en-US" sz="2000" i="1" baseline="-25000" dirty="0" err="1" smtClean="0"/>
              <a:t>x</a:t>
            </a:r>
            <a:r>
              <a:rPr lang="en-US" sz="2000" i="1" dirty="0" smtClean="0"/>
              <a:t>=$1 and </a:t>
            </a:r>
            <a:r>
              <a:rPr lang="en-US" sz="2000" dirty="0" smtClean="0"/>
              <a:t> </a:t>
            </a:r>
            <a:r>
              <a:rPr lang="en-US" sz="2000" i="1" dirty="0" err="1" smtClean="0"/>
              <a:t>P</a:t>
            </a:r>
            <a:r>
              <a:rPr lang="en-US" sz="2000" i="1" baseline="-25000" dirty="0" err="1" smtClean="0"/>
              <a:t>y</a:t>
            </a:r>
            <a:r>
              <a:rPr lang="en-US" sz="2000" i="1" dirty="0"/>
              <a:t>=</a:t>
            </a:r>
            <a:r>
              <a:rPr lang="en-US" sz="2000" dirty="0" smtClean="0"/>
              <a:t> </a:t>
            </a:r>
            <a:r>
              <a:rPr lang="en-US" sz="2000" dirty="0"/>
              <a:t>$1, and if the </a:t>
            </a:r>
            <a:r>
              <a:rPr lang="en-US" sz="2000" dirty="0" smtClean="0"/>
              <a:t>consumer’s </a:t>
            </a:r>
            <a:r>
              <a:rPr lang="en-US" sz="2000" dirty="0"/>
              <a:t>money income (</a:t>
            </a:r>
            <a:r>
              <a:rPr lang="en-US" sz="2000" i="1" dirty="0"/>
              <a:t>M</a:t>
            </a:r>
            <a:r>
              <a:rPr lang="en-US" sz="2000" dirty="0"/>
              <a:t>) rises from $6 to $10 and then to $14 per time period, then the consumer’s budget lines are given, respectively, by lines 1, 2, and 3 in </a:t>
            </a:r>
            <a:r>
              <a:rPr lang="en-US" sz="2000" dirty="0" smtClean="0"/>
              <a:t>Fig. </a:t>
            </a:r>
            <a:r>
              <a:rPr lang="en-US" sz="2000" dirty="0"/>
              <a:t>Thus, when </a:t>
            </a:r>
            <a:r>
              <a:rPr lang="en-US" sz="2000" i="1" dirty="0" smtClean="0"/>
              <a:t>M=</a:t>
            </a:r>
            <a:r>
              <a:rPr lang="en-US" sz="2000" dirty="0" smtClean="0"/>
              <a:t> </a:t>
            </a:r>
            <a:r>
              <a:rPr lang="en-US" sz="2000" dirty="0"/>
              <a:t>$6, the consumer reaches equilibrium at point </a:t>
            </a:r>
            <a:r>
              <a:rPr lang="en-US" sz="2000" i="1" dirty="0"/>
              <a:t>F </a:t>
            </a:r>
            <a:r>
              <a:rPr lang="en-US" sz="2000" dirty="0"/>
              <a:t>on </a:t>
            </a:r>
            <a:r>
              <a:rPr lang="en-US" sz="2000" dirty="0" smtClean="0"/>
              <a:t>indifference </a:t>
            </a:r>
            <a:r>
              <a:rPr lang="en-US" sz="2000" dirty="0"/>
              <a:t>curve I by purchasing 3X and 3Y. When </a:t>
            </a:r>
            <a:r>
              <a:rPr lang="en-US" sz="2000" i="1" dirty="0"/>
              <a:t>M </a:t>
            </a:r>
            <a:r>
              <a:rPr lang="en-US" sz="2000" i="1" dirty="0" smtClean="0"/>
              <a:t>=</a:t>
            </a:r>
            <a:r>
              <a:rPr lang="en-US" sz="2000" dirty="0" smtClean="0"/>
              <a:t>$</a:t>
            </a:r>
            <a:r>
              <a:rPr lang="en-US" sz="2000" dirty="0"/>
              <a:t>10, the consumer reaches equilibrium at point </a:t>
            </a:r>
            <a:r>
              <a:rPr lang="en-US" sz="2000" i="1" dirty="0"/>
              <a:t>E </a:t>
            </a:r>
            <a:r>
              <a:rPr lang="en-US" sz="2000" dirty="0"/>
              <a:t>on indifference curve II by purchasing 5X and 5Y. When </a:t>
            </a:r>
            <a:r>
              <a:rPr lang="en-US" sz="2000" i="1" dirty="0" smtClean="0"/>
              <a:t>M=</a:t>
            </a:r>
            <a:r>
              <a:rPr lang="en-US" sz="2000" dirty="0" smtClean="0"/>
              <a:t>$</a:t>
            </a:r>
            <a:r>
              <a:rPr lang="en-US" sz="2000" dirty="0"/>
              <a:t>14, the consumer is in equilibrium at point </a:t>
            </a:r>
            <a:r>
              <a:rPr lang="en-US" sz="2000" i="1" dirty="0"/>
              <a:t>S </a:t>
            </a:r>
            <a:r>
              <a:rPr lang="en-US" sz="2000" dirty="0"/>
              <a:t>and purchases 7X and 7Y. By joining these points of consumer equilibrium, we get income-consumption curve </a:t>
            </a:r>
            <a:r>
              <a:rPr lang="en-US" sz="2000" i="1" dirty="0"/>
              <a:t>FS</a:t>
            </a:r>
            <a:endParaRPr lang="en-US" sz="2000" dirty="0"/>
          </a:p>
        </p:txBody>
      </p:sp>
    </p:spTree>
    <p:extLst>
      <p:ext uri="{BB962C8B-B14F-4D97-AF65-F5344CB8AC3E}">
        <p14:creationId xmlns:p14="http://schemas.microsoft.com/office/powerpoint/2010/main" val="157102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72939"/>
          </a:xfrm>
        </p:spPr>
        <p:txBody>
          <a:bodyPr>
            <a:normAutofit/>
          </a:bodyPr>
          <a:lstStyle/>
          <a:p>
            <a:pPr algn="l"/>
            <a:r>
              <a:rPr lang="en-US" sz="2400" b="1" dirty="0" smtClean="0"/>
              <a:t>Income-Consumption Curve (ICC)</a:t>
            </a:r>
            <a:endParaRPr lang="en-US" sz="2400" b="1" dirty="0"/>
          </a:p>
        </p:txBody>
      </p:sp>
      <p:sp>
        <p:nvSpPr>
          <p:cNvPr id="3" name="Subtitle 2"/>
          <p:cNvSpPr>
            <a:spLocks noGrp="1"/>
          </p:cNvSpPr>
          <p:nvPr>
            <p:ph type="subTitle" idx="1"/>
          </p:nvPr>
        </p:nvSpPr>
        <p:spPr>
          <a:xfrm>
            <a:off x="1524000" y="2535382"/>
            <a:ext cx="9144000" cy="3832167"/>
          </a:xfrm>
        </p:spPr>
        <p:txBody>
          <a:bodyPr/>
          <a:lstStyle/>
          <a:p>
            <a:endParaRPr lang="en-US" dirty="0"/>
          </a:p>
        </p:txBody>
      </p:sp>
      <p:pic>
        <p:nvPicPr>
          <p:cNvPr id="4" name="Image 404"/>
          <p:cNvPicPr/>
          <p:nvPr/>
        </p:nvPicPr>
        <p:blipFill>
          <a:blip r:embed="rId2" cstate="print"/>
          <a:stretch>
            <a:fillRect/>
          </a:stretch>
        </p:blipFill>
        <p:spPr>
          <a:xfrm>
            <a:off x="1720736" y="2535382"/>
            <a:ext cx="8595359" cy="3670155"/>
          </a:xfrm>
          <a:prstGeom prst="rect">
            <a:avLst/>
          </a:prstGeom>
        </p:spPr>
      </p:pic>
    </p:spTree>
    <p:extLst>
      <p:ext uri="{BB962C8B-B14F-4D97-AF65-F5344CB8AC3E}">
        <p14:creationId xmlns:p14="http://schemas.microsoft.com/office/powerpoint/2010/main" val="306730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959"/>
          </a:xfrm>
        </p:spPr>
        <p:txBody>
          <a:bodyPr>
            <a:noAutofit/>
          </a:bodyPr>
          <a:lstStyle/>
          <a:p>
            <a:r>
              <a:rPr lang="en-US" sz="2800" dirty="0" smtClean="0"/>
              <a:t>Engel Curve </a:t>
            </a:r>
            <a:endParaRPr lang="en-US" sz="2800" dirty="0"/>
          </a:p>
        </p:txBody>
      </p:sp>
      <p:sp>
        <p:nvSpPr>
          <p:cNvPr id="3" name="Content Placeholder 2"/>
          <p:cNvSpPr>
            <a:spLocks noGrp="1"/>
          </p:cNvSpPr>
          <p:nvPr>
            <p:ph idx="1"/>
          </p:nvPr>
        </p:nvSpPr>
        <p:spPr>
          <a:xfrm>
            <a:off x="838200" y="1546168"/>
            <a:ext cx="10515600" cy="4605858"/>
          </a:xfrm>
        </p:spPr>
        <p:txBody>
          <a:bodyPr>
            <a:normAutofit lnSpcReduction="10000"/>
          </a:bodyPr>
          <a:lstStyle/>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Engel curve is positively sloped, </a:t>
            </a:r>
            <a:r>
              <a:rPr lang="en-US" sz="1800" i="1" dirty="0" err="1" smtClean="0">
                <a:latin typeface="Times New Roman" panose="02020603050405020304" pitchFamily="18" charset="0"/>
                <a:cs typeface="Times New Roman" panose="02020603050405020304" pitchFamily="18" charset="0"/>
              </a:rPr>
              <a:t>e</a:t>
            </a:r>
            <a:r>
              <a:rPr lang="en-US" sz="1800" i="1" baseline="-25000" dirty="0" err="1" smtClean="0">
                <a:latin typeface="Times New Roman" panose="02020603050405020304" pitchFamily="18" charset="0"/>
                <a:cs typeface="Times New Roman" panose="02020603050405020304" pitchFamily="18" charset="0"/>
              </a:rPr>
              <a:t>M</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&gt; </a:t>
            </a:r>
            <a:r>
              <a:rPr lang="en-US" sz="1800" dirty="0" smtClean="0">
                <a:latin typeface="Times New Roman" panose="02020603050405020304" pitchFamily="18" charset="0"/>
                <a:cs typeface="Times New Roman" panose="02020603050405020304" pitchFamily="18" charset="0"/>
              </a:rPr>
              <a:t>0 </a:t>
            </a:r>
            <a:r>
              <a:rPr lang="en-US" sz="1800" dirty="0">
                <a:latin typeface="Times New Roman" panose="02020603050405020304" pitchFamily="18" charset="0"/>
                <a:cs typeface="Times New Roman" panose="02020603050405020304" pitchFamily="18" charset="0"/>
              </a:rPr>
              <a:t>and commodity X is a normal good</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Engel curve is negatively sloped, </a:t>
            </a:r>
            <a:r>
              <a:rPr lang="en-US" sz="1800" i="1" dirty="0" err="1">
                <a:latin typeface="Times New Roman" panose="02020603050405020304" pitchFamily="18" charset="0"/>
                <a:cs typeface="Times New Roman" panose="02020603050405020304" pitchFamily="18" charset="0"/>
              </a:rPr>
              <a:t>e</a:t>
            </a:r>
            <a:r>
              <a:rPr lang="en-US" sz="1800" i="1" baseline="-25000" dirty="0" err="1">
                <a:latin typeface="Times New Roman" panose="02020603050405020304" pitchFamily="18" charset="0"/>
                <a:cs typeface="Times New Roman" panose="02020603050405020304" pitchFamily="18" charset="0"/>
              </a:rPr>
              <a:t>M</a:t>
            </a:r>
            <a:r>
              <a:rPr lang="en-US" sz="1800" i="1"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&lt; 0 </a:t>
            </a:r>
            <a:r>
              <a:rPr lang="en-US" sz="1800" dirty="0">
                <a:latin typeface="Times New Roman" panose="02020603050405020304" pitchFamily="18" charset="0"/>
                <a:cs typeface="Times New Roman" panose="02020603050405020304" pitchFamily="18" charset="0"/>
              </a:rPr>
              <a:t>and the good is inferior. </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Engel curve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positively </a:t>
            </a:r>
            <a:r>
              <a:rPr lang="en-US" sz="1800" dirty="0" smtClean="0">
                <a:latin typeface="Times New Roman" panose="02020603050405020304" pitchFamily="18" charset="0"/>
                <a:cs typeface="Times New Roman" panose="02020603050405020304" pitchFamily="18" charset="0"/>
              </a:rPr>
              <a:t>sloped, </a:t>
            </a:r>
            <a:r>
              <a:rPr lang="en-US" sz="1800" i="1" dirty="0" err="1">
                <a:latin typeface="Times New Roman" panose="02020603050405020304" pitchFamily="18" charset="0"/>
                <a:cs typeface="Times New Roman" panose="02020603050405020304" pitchFamily="18" charset="0"/>
              </a:rPr>
              <a:t>e</a:t>
            </a:r>
            <a:r>
              <a:rPr lang="en-US" sz="1800" i="1" baseline="-25000" dirty="0" err="1">
                <a:latin typeface="Times New Roman" panose="02020603050405020304" pitchFamily="18" charset="0"/>
                <a:cs typeface="Times New Roman" panose="02020603050405020304" pitchFamily="18" charset="0"/>
              </a:rPr>
              <a:t>M</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&gt;</a:t>
            </a:r>
            <a:r>
              <a:rPr lang="en-US" sz="1800" dirty="0" smtClean="0">
                <a:latin typeface="Times New Roman" panose="02020603050405020304" pitchFamily="18" charset="0"/>
                <a:cs typeface="Times New Roman" panose="02020603050405020304" pitchFamily="18" charset="0"/>
              </a:rPr>
              <a:t>1, the </a:t>
            </a:r>
            <a:r>
              <a:rPr lang="en-US" sz="1800" dirty="0">
                <a:latin typeface="Times New Roman" panose="02020603050405020304" pitchFamily="18" charset="0"/>
                <a:cs typeface="Times New Roman" panose="02020603050405020304" pitchFamily="18" charset="0"/>
              </a:rPr>
              <a:t>commodity is a luxury at that point.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Engel curve is positively sloped </a:t>
            </a:r>
            <a:r>
              <a:rPr lang="en-US" sz="1800" dirty="0" smtClean="0">
                <a:latin typeface="Times New Roman" panose="02020603050405020304" pitchFamily="18" charset="0"/>
                <a:cs typeface="Times New Roman" panose="02020603050405020304" pitchFamily="18" charset="0"/>
              </a:rPr>
              <a:t>and </a:t>
            </a:r>
            <a:r>
              <a:rPr lang="en-US" sz="1800" i="1" dirty="0" err="1">
                <a:latin typeface="Times New Roman" panose="02020603050405020304" pitchFamily="18" charset="0"/>
                <a:cs typeface="Times New Roman" panose="02020603050405020304" pitchFamily="18" charset="0"/>
              </a:rPr>
              <a:t>e</a:t>
            </a:r>
            <a:r>
              <a:rPr lang="en-US" sz="1800" i="1" baseline="-25000" dirty="0" err="1">
                <a:latin typeface="Times New Roman" panose="02020603050405020304" pitchFamily="18" charset="0"/>
                <a:cs typeface="Times New Roman" panose="02020603050405020304" pitchFamily="18" charset="0"/>
              </a:rPr>
              <a:t>M</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between zero and </a:t>
            </a:r>
            <a:r>
              <a:rPr lang="en-US" sz="1800" dirty="0" smtClean="0">
                <a:latin typeface="Times New Roman" panose="02020603050405020304" pitchFamily="18" charset="0"/>
                <a:cs typeface="Times New Roman" panose="02020603050405020304" pitchFamily="18" charset="0"/>
              </a:rPr>
              <a:t>1, </a:t>
            </a:r>
            <a:r>
              <a:rPr lang="en-US" sz="1800" dirty="0">
                <a:latin typeface="Times New Roman" panose="02020603050405020304" pitchFamily="18" charset="0"/>
                <a:cs typeface="Times New Roman" panose="02020603050405020304" pitchFamily="18" charset="0"/>
              </a:rPr>
              <a:t>the commodity is a necessity </a:t>
            </a:r>
          </a:p>
        </p:txBody>
      </p:sp>
      <p:graphicFrame>
        <p:nvGraphicFramePr>
          <p:cNvPr id="7" name="Table 6"/>
          <p:cNvGraphicFramePr>
            <a:graphicFrameLocks noGrp="1"/>
          </p:cNvGraphicFramePr>
          <p:nvPr>
            <p:extLst>
              <p:ext uri="{D42A27DB-BD31-4B8C-83A1-F6EECF244321}">
                <p14:modId xmlns:p14="http://schemas.microsoft.com/office/powerpoint/2010/main" val="1606575269"/>
              </p:ext>
            </p:extLst>
          </p:nvPr>
        </p:nvGraphicFramePr>
        <p:xfrm>
          <a:off x="922828" y="1662546"/>
          <a:ext cx="6009987" cy="1701637"/>
        </p:xfrm>
        <a:graphic>
          <a:graphicData uri="http://schemas.openxmlformats.org/drawingml/2006/table">
            <a:tbl>
              <a:tblPr firstRow="1" firstCol="1" lastRow="1" lastCol="1" bandRow="1" bandCol="1">
                <a:tableStyleId>{5C22544A-7EE6-4342-B048-85BDC9FD1C3A}</a:tableStyleId>
              </a:tblPr>
              <a:tblGrid>
                <a:gridCol w="791141">
                  <a:extLst>
                    <a:ext uri="{9D8B030D-6E8A-4147-A177-3AD203B41FA5}">
                      <a16:colId xmlns:a16="http://schemas.microsoft.com/office/drawing/2014/main" val="2527225502"/>
                    </a:ext>
                  </a:extLst>
                </a:gridCol>
                <a:gridCol w="652566">
                  <a:extLst>
                    <a:ext uri="{9D8B030D-6E8A-4147-A177-3AD203B41FA5}">
                      <a16:colId xmlns:a16="http://schemas.microsoft.com/office/drawing/2014/main" val="4271438991"/>
                    </a:ext>
                  </a:extLst>
                </a:gridCol>
                <a:gridCol w="652566">
                  <a:extLst>
                    <a:ext uri="{9D8B030D-6E8A-4147-A177-3AD203B41FA5}">
                      <a16:colId xmlns:a16="http://schemas.microsoft.com/office/drawing/2014/main" val="1445333425"/>
                    </a:ext>
                  </a:extLst>
                </a:gridCol>
                <a:gridCol w="624996">
                  <a:extLst>
                    <a:ext uri="{9D8B030D-6E8A-4147-A177-3AD203B41FA5}">
                      <a16:colId xmlns:a16="http://schemas.microsoft.com/office/drawing/2014/main" val="1331338085"/>
                    </a:ext>
                  </a:extLst>
                </a:gridCol>
                <a:gridCol w="718022">
                  <a:extLst>
                    <a:ext uri="{9D8B030D-6E8A-4147-A177-3AD203B41FA5}">
                      <a16:colId xmlns:a16="http://schemas.microsoft.com/office/drawing/2014/main" val="233988327"/>
                    </a:ext>
                  </a:extLst>
                </a:gridCol>
                <a:gridCol w="616359">
                  <a:extLst>
                    <a:ext uri="{9D8B030D-6E8A-4147-A177-3AD203B41FA5}">
                      <a16:colId xmlns:a16="http://schemas.microsoft.com/office/drawing/2014/main" val="1344697844"/>
                    </a:ext>
                  </a:extLst>
                </a:gridCol>
                <a:gridCol w="653405">
                  <a:extLst>
                    <a:ext uri="{9D8B030D-6E8A-4147-A177-3AD203B41FA5}">
                      <a16:colId xmlns:a16="http://schemas.microsoft.com/office/drawing/2014/main" val="3719983953"/>
                    </a:ext>
                  </a:extLst>
                </a:gridCol>
                <a:gridCol w="652566">
                  <a:extLst>
                    <a:ext uri="{9D8B030D-6E8A-4147-A177-3AD203B41FA5}">
                      <a16:colId xmlns:a16="http://schemas.microsoft.com/office/drawing/2014/main" val="792804819"/>
                    </a:ext>
                  </a:extLst>
                </a:gridCol>
                <a:gridCol w="648366">
                  <a:extLst>
                    <a:ext uri="{9D8B030D-6E8A-4147-A177-3AD203B41FA5}">
                      <a16:colId xmlns:a16="http://schemas.microsoft.com/office/drawing/2014/main" val="3622258787"/>
                    </a:ext>
                  </a:extLst>
                </a:gridCol>
              </a:tblGrid>
              <a:tr h="285498">
                <a:tc>
                  <a:txBody>
                    <a:bodyPr/>
                    <a:lstStyle/>
                    <a:p>
                      <a:pPr marL="176530" algn="l">
                        <a:spcBef>
                          <a:spcPts val="230"/>
                        </a:spcBef>
                        <a:spcAft>
                          <a:spcPts val="0"/>
                        </a:spcAft>
                      </a:pPr>
                      <a:r>
                        <a:rPr lang="en-US" sz="1200" spc="-10" dirty="0">
                          <a:effectLst/>
                        </a:rPr>
                        <a:t>Point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635" algn="ctr">
                        <a:spcBef>
                          <a:spcPts val="210"/>
                        </a:spcBef>
                        <a:spcAft>
                          <a:spcPts val="0"/>
                        </a:spcAft>
                      </a:pPr>
                      <a:r>
                        <a:rPr lang="en-US" sz="1200" spc="-50" dirty="0">
                          <a:effectLst/>
                        </a:rPr>
                        <a:t>A</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10"/>
                        </a:spcBef>
                        <a:spcAft>
                          <a:spcPts val="0"/>
                        </a:spcAft>
                      </a:pPr>
                      <a:r>
                        <a:rPr lang="en-US" sz="1200" spc="-50" dirty="0">
                          <a:effectLst/>
                        </a:rPr>
                        <a:t>B</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algn="ctr">
                        <a:spcBef>
                          <a:spcPts val="210"/>
                        </a:spcBef>
                        <a:spcAft>
                          <a:spcPts val="0"/>
                        </a:spcAft>
                      </a:pPr>
                      <a:r>
                        <a:rPr lang="en-US" sz="1200" spc="-50">
                          <a:effectLst/>
                        </a:rPr>
                        <a:t>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2540" algn="ctr">
                        <a:spcBef>
                          <a:spcPts val="210"/>
                        </a:spcBef>
                        <a:spcAft>
                          <a:spcPts val="0"/>
                        </a:spcAft>
                      </a:pPr>
                      <a:r>
                        <a:rPr lang="en-US" sz="1200" spc="-50">
                          <a:effectLst/>
                        </a:rPr>
                        <a:t>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marR="635" algn="ctr">
                        <a:spcBef>
                          <a:spcPts val="210"/>
                        </a:spcBef>
                        <a:spcAft>
                          <a:spcPts val="0"/>
                        </a:spcAft>
                      </a:pPr>
                      <a:r>
                        <a:rPr lang="en-US" sz="1200" spc="-50">
                          <a:effectLst/>
                        </a:rPr>
                        <a: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marR="1905" algn="ctr">
                        <a:spcBef>
                          <a:spcPts val="210"/>
                        </a:spcBef>
                        <a:spcAft>
                          <a:spcPts val="0"/>
                        </a:spcAft>
                      </a:pPr>
                      <a:r>
                        <a:rPr lang="en-US" sz="1200" spc="-50">
                          <a:effectLst/>
                        </a:rPr>
                        <a:t>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4445" algn="ctr">
                        <a:spcBef>
                          <a:spcPts val="210"/>
                        </a:spcBef>
                        <a:spcAft>
                          <a:spcPts val="0"/>
                        </a:spcAft>
                      </a:pPr>
                      <a:r>
                        <a:rPr lang="en-US" sz="1200" spc="-50">
                          <a:effectLst/>
                        </a:rPr>
                        <a:t>H</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10" marR="8255" algn="ctr">
                        <a:spcBef>
                          <a:spcPts val="210"/>
                        </a:spcBef>
                        <a:spcAft>
                          <a:spcPts val="0"/>
                        </a:spcAft>
                      </a:pPr>
                      <a:r>
                        <a:rPr lang="en-US" sz="1200" spc="-50">
                          <a:effectLst/>
                        </a:rPr>
                        <a:t>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75534274"/>
                  </a:ext>
                </a:extLst>
              </a:tr>
              <a:tr h="628901">
                <a:tc>
                  <a:txBody>
                    <a:bodyPr/>
                    <a:lstStyle/>
                    <a:p>
                      <a:pPr marL="104140" marR="88900" indent="21590" algn="l">
                        <a:spcBef>
                          <a:spcPts val="650"/>
                        </a:spcBef>
                        <a:spcAft>
                          <a:spcPts val="0"/>
                        </a:spcAft>
                      </a:pPr>
                      <a:r>
                        <a:rPr lang="en-US" sz="1200" spc="-10" dirty="0">
                          <a:effectLst/>
                        </a:rPr>
                        <a:t>Income ($/year)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spcBef>
                          <a:spcPts val="255"/>
                        </a:spcBef>
                        <a:spcAft>
                          <a:spcPts val="0"/>
                        </a:spcAft>
                      </a:pPr>
                      <a:r>
                        <a:rPr lang="en-US" sz="1200" spc="-10" dirty="0">
                          <a:effectLst/>
                        </a:rPr>
                        <a:t>4,000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1270" algn="ctr">
                        <a:spcBef>
                          <a:spcPts val="255"/>
                        </a:spcBef>
                        <a:spcAft>
                          <a:spcPts val="0"/>
                        </a:spcAft>
                      </a:pPr>
                      <a:r>
                        <a:rPr lang="en-US" sz="1200" spc="-10" dirty="0">
                          <a:effectLst/>
                        </a:rPr>
                        <a:t>6,000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algn="ctr">
                        <a:spcBef>
                          <a:spcPts val="255"/>
                        </a:spcBef>
                        <a:spcAft>
                          <a:spcPts val="0"/>
                        </a:spcAft>
                      </a:pPr>
                      <a:r>
                        <a:rPr lang="en-US" sz="1200" spc="-10" dirty="0">
                          <a:effectLst/>
                        </a:rPr>
                        <a:t>8,000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2540" algn="ctr">
                        <a:spcBef>
                          <a:spcPts val="255"/>
                        </a:spcBef>
                        <a:spcAft>
                          <a:spcPts val="0"/>
                        </a:spcAft>
                      </a:pPr>
                      <a:r>
                        <a:rPr lang="en-US" sz="1200" spc="-10" dirty="0">
                          <a:effectLst/>
                        </a:rPr>
                        <a:t>10,000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marR="1270" algn="ctr">
                        <a:spcBef>
                          <a:spcPts val="255"/>
                        </a:spcBef>
                        <a:spcAft>
                          <a:spcPts val="0"/>
                        </a:spcAft>
                      </a:pPr>
                      <a:r>
                        <a:rPr lang="en-US" sz="1200" spc="-10" dirty="0">
                          <a:effectLst/>
                        </a:rPr>
                        <a:t>12,000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marR="3175" algn="ctr">
                        <a:spcBef>
                          <a:spcPts val="255"/>
                        </a:spcBef>
                        <a:spcAft>
                          <a:spcPts val="0"/>
                        </a:spcAft>
                      </a:pPr>
                      <a:r>
                        <a:rPr lang="en-US" sz="1200" spc="-10" dirty="0">
                          <a:effectLst/>
                        </a:rPr>
                        <a:t>14,000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5080" algn="ctr">
                        <a:spcBef>
                          <a:spcPts val="255"/>
                        </a:spcBef>
                        <a:spcAft>
                          <a:spcPts val="0"/>
                        </a:spcAft>
                      </a:pPr>
                      <a:r>
                        <a:rPr lang="en-US" sz="1200" spc="-10">
                          <a:effectLst/>
                        </a:rPr>
                        <a:t>16,000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10" marR="8890" algn="ctr">
                        <a:spcBef>
                          <a:spcPts val="255"/>
                        </a:spcBef>
                        <a:spcAft>
                          <a:spcPts val="0"/>
                        </a:spcAft>
                      </a:pPr>
                      <a:r>
                        <a:rPr lang="en-US" sz="1200" spc="-10" dirty="0">
                          <a:effectLst/>
                        </a:rPr>
                        <a:t>18,000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93394006"/>
                  </a:ext>
                </a:extLst>
              </a:tr>
              <a:tr h="787238">
                <a:tc>
                  <a:txBody>
                    <a:bodyPr/>
                    <a:lstStyle/>
                    <a:p>
                      <a:pPr marL="87630" marR="74930" indent="9525" algn="l">
                        <a:spcBef>
                          <a:spcPts val="655"/>
                        </a:spcBef>
                        <a:spcAft>
                          <a:spcPts val="0"/>
                        </a:spcAft>
                      </a:pPr>
                      <a:r>
                        <a:rPr lang="en-US" sz="1200" spc="-10">
                          <a:effectLst/>
                        </a:rPr>
                        <a:t>Quantity (lb/year)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635" algn="ctr">
                        <a:spcBef>
                          <a:spcPts val="255"/>
                        </a:spcBef>
                        <a:spcAft>
                          <a:spcPts val="0"/>
                        </a:spcAft>
                      </a:pPr>
                      <a:r>
                        <a:rPr lang="en-US" sz="1200" spc="-25" dirty="0">
                          <a:effectLst/>
                        </a:rPr>
                        <a:t>100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55"/>
                        </a:spcBef>
                        <a:spcAft>
                          <a:spcPts val="0"/>
                        </a:spcAft>
                      </a:pPr>
                      <a:r>
                        <a:rPr lang="en-US" sz="1200" spc="-25" dirty="0">
                          <a:effectLst/>
                        </a:rPr>
                        <a:t>200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algn="ctr">
                        <a:spcBef>
                          <a:spcPts val="255"/>
                        </a:spcBef>
                        <a:spcAft>
                          <a:spcPts val="0"/>
                        </a:spcAft>
                      </a:pPr>
                      <a:r>
                        <a:rPr lang="en-US" sz="1200" spc="-25" dirty="0">
                          <a:effectLst/>
                        </a:rPr>
                        <a:t>300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2540" algn="ctr">
                        <a:spcBef>
                          <a:spcPts val="255"/>
                        </a:spcBef>
                        <a:spcAft>
                          <a:spcPts val="0"/>
                        </a:spcAft>
                      </a:pPr>
                      <a:r>
                        <a:rPr lang="en-US" sz="1200" spc="-25" dirty="0">
                          <a:effectLst/>
                        </a:rPr>
                        <a:t>350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marR="1270" algn="ctr">
                        <a:spcBef>
                          <a:spcPts val="255"/>
                        </a:spcBef>
                        <a:spcAft>
                          <a:spcPts val="0"/>
                        </a:spcAft>
                      </a:pPr>
                      <a:r>
                        <a:rPr lang="en-US" sz="1200" spc="-25" dirty="0">
                          <a:effectLst/>
                        </a:rPr>
                        <a:t>380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marR="2540" algn="ctr">
                        <a:spcBef>
                          <a:spcPts val="255"/>
                        </a:spcBef>
                        <a:spcAft>
                          <a:spcPts val="0"/>
                        </a:spcAft>
                      </a:pPr>
                      <a:r>
                        <a:rPr lang="en-US" sz="1200" spc="-25" dirty="0">
                          <a:effectLst/>
                        </a:rPr>
                        <a:t>390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5080" algn="ctr">
                        <a:spcBef>
                          <a:spcPts val="255"/>
                        </a:spcBef>
                        <a:spcAft>
                          <a:spcPts val="0"/>
                        </a:spcAft>
                      </a:pPr>
                      <a:r>
                        <a:rPr lang="en-US" sz="1200" spc="-25" dirty="0">
                          <a:effectLst/>
                        </a:rPr>
                        <a:t>350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10" marR="8890" algn="ctr">
                        <a:spcBef>
                          <a:spcPts val="255"/>
                        </a:spcBef>
                        <a:spcAft>
                          <a:spcPts val="0"/>
                        </a:spcAft>
                      </a:pPr>
                      <a:r>
                        <a:rPr lang="en-US" sz="1200" spc="-25" dirty="0">
                          <a:effectLst/>
                        </a:rPr>
                        <a:t>250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21525779"/>
                  </a:ext>
                </a:extLst>
              </a:tr>
            </a:tbl>
          </a:graphicData>
        </a:graphic>
      </p:graphicFrame>
      <p:pic>
        <p:nvPicPr>
          <p:cNvPr id="8" name="Image 459"/>
          <p:cNvPicPr/>
          <p:nvPr/>
        </p:nvPicPr>
        <p:blipFill>
          <a:blip r:embed="rId2" cstate="print"/>
          <a:stretch>
            <a:fillRect/>
          </a:stretch>
        </p:blipFill>
        <p:spPr>
          <a:xfrm>
            <a:off x="7021541" y="1338349"/>
            <a:ext cx="3710190" cy="2510748"/>
          </a:xfrm>
          <a:prstGeom prst="rect">
            <a:avLst/>
          </a:prstGeom>
        </p:spPr>
      </p:pic>
    </p:spTree>
    <p:extLst>
      <p:ext uri="{BB962C8B-B14F-4D97-AF65-F5344CB8AC3E}">
        <p14:creationId xmlns:p14="http://schemas.microsoft.com/office/powerpoint/2010/main" val="337391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606684"/>
          </a:xfrm>
        </p:spPr>
        <p:txBody>
          <a:bodyPr/>
          <a:lstStyle/>
          <a:p>
            <a:pPr lvl="1" algn="ctr" rtl="0">
              <a:lnSpc>
                <a:spcPct val="90000"/>
              </a:lnSpc>
              <a:spcBef>
                <a:spcPct val="0"/>
              </a:spcBef>
            </a:pPr>
            <a:r>
              <a:rPr lang="en-US" sz="1800" b="1" dirty="0">
                <a:hlinkClick r:id="rId2" action="ppaction://hlinkfile"/>
              </a:rPr>
              <a:t>THE PRICE-CONSUMPTION CURVE AND THE CONSUMER’S DEMAND CURVE</a:t>
            </a:r>
            <a:r>
              <a:rPr lang="en-US" sz="1800" b="1" dirty="0"/>
              <a:t/>
            </a:r>
            <a:br>
              <a:rPr lang="en-US" sz="1800" b="1" dirty="0"/>
            </a:br>
            <a:endParaRPr lang="en-US" dirty="0"/>
          </a:p>
        </p:txBody>
      </p:sp>
      <p:sp>
        <p:nvSpPr>
          <p:cNvPr id="3" name="Subtitle 2"/>
          <p:cNvSpPr>
            <a:spLocks noGrp="1"/>
          </p:cNvSpPr>
          <p:nvPr>
            <p:ph type="subTitle" idx="1"/>
          </p:nvPr>
        </p:nvSpPr>
        <p:spPr>
          <a:xfrm>
            <a:off x="1524000" y="1729047"/>
            <a:ext cx="9144000" cy="4114799"/>
          </a:xfrm>
        </p:spPr>
        <p:txBody>
          <a:bodyPr/>
          <a:lstStyle/>
          <a:p>
            <a:pPr algn="just"/>
            <a:r>
              <a:rPr lang="en-US" dirty="0"/>
              <a:t>By changing the price of X while keeping constant the price of Y and the consumer’s tastes and money income, we can derive the </a:t>
            </a:r>
            <a:r>
              <a:rPr lang="en-US" b="1" i="1" u="sng" dirty="0"/>
              <a:t>consumer’s price-consumption curve and demand curve for commodity X.</a:t>
            </a:r>
            <a:r>
              <a:rPr lang="en-US" dirty="0"/>
              <a:t> The </a:t>
            </a:r>
            <a:r>
              <a:rPr lang="en-US" i="1" dirty="0"/>
              <a:t>price-consumption curve </a:t>
            </a:r>
            <a:r>
              <a:rPr lang="en-US" dirty="0"/>
              <a:t>for commodity X is the locus of points of consumer equilibrium resulting when only the price of X is varied. The consumer’s </a:t>
            </a:r>
            <a:r>
              <a:rPr lang="en-US" i="1" dirty="0"/>
              <a:t>demand curve </a:t>
            </a:r>
            <a:r>
              <a:rPr lang="en-US" dirty="0"/>
              <a:t>for commodity X shows the amount of X that </a:t>
            </a:r>
            <a:r>
              <a:rPr lang="en-US" dirty="0" smtClean="0"/>
              <a:t>the </a:t>
            </a:r>
            <a:r>
              <a:rPr lang="en-US" dirty="0"/>
              <a:t>consumer would purchase at various prices of X, </a:t>
            </a:r>
            <a:r>
              <a:rPr lang="en-US" i="1" dirty="0"/>
              <a:t>ceteris </a:t>
            </a:r>
            <a:r>
              <a:rPr lang="en-US" i="1" dirty="0" smtClean="0"/>
              <a:t>paribus.</a:t>
            </a:r>
          </a:p>
          <a:p>
            <a:endParaRPr lang="en-US" dirty="0" smtClean="0"/>
          </a:p>
          <a:p>
            <a:pPr algn="just"/>
            <a:endParaRPr lang="en-US" i="1" dirty="0" smtClean="0"/>
          </a:p>
          <a:p>
            <a:pPr algn="just"/>
            <a:endParaRPr lang="en-US" dirty="0"/>
          </a:p>
        </p:txBody>
      </p:sp>
    </p:spTree>
    <p:extLst>
      <p:ext uri="{BB962C8B-B14F-4D97-AF65-F5344CB8AC3E}">
        <p14:creationId xmlns:p14="http://schemas.microsoft.com/office/powerpoint/2010/main" val="213046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6271"/>
          </a:xfrm>
        </p:spPr>
        <p:txBody>
          <a:bodyPr>
            <a:noAutofit/>
          </a:bodyPr>
          <a:lstStyle/>
          <a:p>
            <a:r>
              <a:rPr lang="en-US" sz="2400" b="1" dirty="0" smtClean="0">
                <a:latin typeface="Times New Roman" panose="02020603050405020304" pitchFamily="18" charset="0"/>
                <a:cs typeface="Times New Roman" panose="02020603050405020304" pitchFamily="18" charset="0"/>
              </a:rPr>
              <a:t>Derivation of Demand Curve </a:t>
            </a:r>
            <a:endParaRPr lang="en-US" sz="2400" b="1" dirty="0">
              <a:latin typeface="Times New Roman" panose="02020603050405020304" pitchFamily="18" charset="0"/>
              <a:cs typeface="Times New Roman" panose="02020603050405020304" pitchFamily="18" charset="0"/>
            </a:endParaRPr>
          </a:p>
        </p:txBody>
      </p:sp>
      <p:pic>
        <p:nvPicPr>
          <p:cNvPr id="4" name="Image 407"/>
          <p:cNvPicPr>
            <a:picLocks noGrp="1"/>
          </p:cNvPicPr>
          <p:nvPr>
            <p:ph idx="1"/>
          </p:nvPr>
        </p:nvPicPr>
        <p:blipFill>
          <a:blip r:embed="rId2" cstate="print"/>
          <a:stretch>
            <a:fillRect/>
          </a:stretch>
        </p:blipFill>
        <p:spPr>
          <a:xfrm>
            <a:off x="1546166" y="3906981"/>
            <a:ext cx="9019309" cy="2186247"/>
          </a:xfrm>
          <a:prstGeom prst="rect">
            <a:avLst/>
          </a:prstGeom>
        </p:spPr>
      </p:pic>
      <p:pic>
        <p:nvPicPr>
          <p:cNvPr id="5" name="Image 406"/>
          <p:cNvPicPr/>
          <p:nvPr/>
        </p:nvPicPr>
        <p:blipFill>
          <a:blip r:embed="rId3" cstate="print"/>
          <a:stretch>
            <a:fillRect/>
          </a:stretch>
        </p:blipFill>
        <p:spPr>
          <a:xfrm>
            <a:off x="1787236" y="1496292"/>
            <a:ext cx="8711739" cy="2094806"/>
          </a:xfrm>
          <a:prstGeom prst="rect">
            <a:avLst/>
          </a:prstGeom>
        </p:spPr>
      </p:pic>
    </p:spTree>
    <p:extLst>
      <p:ext uri="{BB962C8B-B14F-4D97-AF65-F5344CB8AC3E}">
        <p14:creationId xmlns:p14="http://schemas.microsoft.com/office/powerpoint/2010/main" val="288727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98619"/>
          </a:xfrm>
        </p:spPr>
        <p:txBody>
          <a:bodyPr/>
          <a:lstStyle/>
          <a:p>
            <a:pPr lvl="1"/>
            <a:r>
              <a:rPr lang="en-US" sz="1800" b="1" dirty="0">
                <a:hlinkClick r:id="rId2" action="ppaction://hlinkfile"/>
              </a:rPr>
              <a:t>SEPARATION OF THE SUBSTITUTION AND INCOME EFFECTS</a:t>
            </a:r>
            <a:endParaRPr lang="en-US" sz="1800" b="1" dirty="0"/>
          </a:p>
        </p:txBody>
      </p:sp>
      <p:sp>
        <p:nvSpPr>
          <p:cNvPr id="3" name="Subtitle 2"/>
          <p:cNvSpPr>
            <a:spLocks noGrp="1"/>
          </p:cNvSpPr>
          <p:nvPr>
            <p:ph type="subTitle" idx="1"/>
          </p:nvPr>
        </p:nvSpPr>
        <p:spPr>
          <a:xfrm>
            <a:off x="1524000" y="1828799"/>
            <a:ext cx="9144000" cy="3707477"/>
          </a:xfrm>
        </p:spPr>
        <p:txBody>
          <a:bodyPr>
            <a:normAutofit/>
          </a:bodyPr>
          <a:lstStyle/>
          <a:p>
            <a:pPr algn="just"/>
            <a:r>
              <a:rPr lang="en-US" dirty="0"/>
              <a:t>We can separate the </a:t>
            </a:r>
            <a:r>
              <a:rPr lang="en-US" i="1" dirty="0"/>
              <a:t>income effect </a:t>
            </a:r>
            <a:r>
              <a:rPr lang="en-US" dirty="0"/>
              <a:t>from the </a:t>
            </a:r>
            <a:r>
              <a:rPr lang="en-US" i="1" dirty="0"/>
              <a:t>substitution effect </a:t>
            </a:r>
            <a:r>
              <a:rPr lang="en-US" dirty="0"/>
              <a:t>of the price fall by reducing the consumer’s </a:t>
            </a:r>
            <a:r>
              <a:rPr lang="en-US" i="1" dirty="0"/>
              <a:t>money </a:t>
            </a:r>
            <a:r>
              <a:rPr lang="en-US" dirty="0"/>
              <a:t>income sufficiently to keep </a:t>
            </a:r>
            <a:r>
              <a:rPr lang="en-US" i="1" dirty="0"/>
              <a:t>real </a:t>
            </a:r>
            <a:r>
              <a:rPr lang="en-US" dirty="0"/>
              <a:t>income constant. This can be accomplished by shifting budget line </a:t>
            </a:r>
            <a:r>
              <a:rPr lang="en-US" i="1" dirty="0"/>
              <a:t>KJ </a:t>
            </a:r>
            <a:r>
              <a:rPr lang="en-US" dirty="0"/>
              <a:t>in </a:t>
            </a:r>
            <a:r>
              <a:rPr lang="en-US" dirty="0" smtClean="0"/>
              <a:t>Fig </a:t>
            </a:r>
            <a:r>
              <a:rPr lang="en-US" dirty="0"/>
              <a:t>down and parallel to itself until it is tangent to indifference curve II. The movement along indifference curve II will give us the substitution effect. The total effect of the price change (</a:t>
            </a:r>
            <a:r>
              <a:rPr lang="en-US" i="1" dirty="0"/>
              <a:t>ET</a:t>
            </a:r>
            <a:r>
              <a:rPr lang="en-US" dirty="0"/>
              <a:t>) minus the </a:t>
            </a:r>
            <a:r>
              <a:rPr lang="en-US" dirty="0" smtClean="0"/>
              <a:t>substitution </a:t>
            </a:r>
            <a:r>
              <a:rPr lang="en-US" dirty="0"/>
              <a:t>effect will give us the income </a:t>
            </a:r>
            <a:r>
              <a:rPr lang="en-US" dirty="0" smtClean="0"/>
              <a:t>effect.</a:t>
            </a:r>
          </a:p>
          <a:p>
            <a:r>
              <a:rPr lang="en-US" dirty="0"/>
              <a:t>Total Effect = Substitution Effect + Income Effect</a:t>
            </a:r>
          </a:p>
          <a:p>
            <a:r>
              <a:rPr lang="en-US" i="1" dirty="0"/>
              <a:t>ET </a:t>
            </a:r>
            <a:r>
              <a:rPr lang="en-US" dirty="0"/>
              <a:t>= </a:t>
            </a:r>
            <a:r>
              <a:rPr lang="en-US" i="1" dirty="0"/>
              <a:t>EG </a:t>
            </a:r>
            <a:r>
              <a:rPr lang="en-US" dirty="0"/>
              <a:t>+ </a:t>
            </a:r>
            <a:r>
              <a:rPr lang="en-US" i="1" dirty="0"/>
              <a:t>GT </a:t>
            </a:r>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65454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463"/>
          <p:cNvPicPr/>
          <p:nvPr/>
        </p:nvPicPr>
        <p:blipFill>
          <a:blip r:embed="rId2" cstate="print"/>
          <a:stretch>
            <a:fillRect/>
          </a:stretch>
        </p:blipFill>
        <p:spPr>
          <a:xfrm>
            <a:off x="1346662" y="1130532"/>
            <a:ext cx="8994371" cy="5004262"/>
          </a:xfrm>
          <a:prstGeom prst="rect">
            <a:avLst/>
          </a:prstGeom>
        </p:spPr>
      </p:pic>
    </p:spTree>
    <p:extLst>
      <p:ext uri="{BB962C8B-B14F-4D97-AF65-F5344CB8AC3E}">
        <p14:creationId xmlns:p14="http://schemas.microsoft.com/office/powerpoint/2010/main" val="111981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72692"/>
          </a:xfrm>
        </p:spPr>
        <p:txBody>
          <a:bodyPr>
            <a:normAutofit/>
          </a:bodyPr>
          <a:lstStyle/>
          <a:p>
            <a:pPr algn="l"/>
            <a:r>
              <a:rPr lang="en-US" sz="2400" dirty="0"/>
              <a:t>A derivation of the above equilibrium condition, in the case of two </a:t>
            </a:r>
            <a:r>
              <a:rPr lang="en-US" sz="2400" dirty="0" smtClean="0"/>
              <a:t>commodities (individual Income=$12, </a:t>
            </a:r>
            <a:r>
              <a:rPr lang="en-US" sz="2400" dirty="0" err="1" smtClean="0"/>
              <a:t>Px</a:t>
            </a:r>
            <a:r>
              <a:rPr lang="en-US" sz="2400" dirty="0" smtClean="0"/>
              <a:t>=$2 and </a:t>
            </a:r>
            <a:r>
              <a:rPr lang="en-US" sz="2400" dirty="0" err="1" smtClean="0"/>
              <a:t>Py</a:t>
            </a:r>
            <a:r>
              <a:rPr lang="en-US" sz="2400" dirty="0" smtClean="0"/>
              <a:t>=$1)</a:t>
            </a:r>
            <a:endParaRPr lang="en-US" sz="2400" dirty="0"/>
          </a:p>
        </p:txBody>
      </p:sp>
      <p:sp>
        <p:nvSpPr>
          <p:cNvPr id="3" name="Subtitle 2"/>
          <p:cNvSpPr>
            <a:spLocks noGrp="1"/>
          </p:cNvSpPr>
          <p:nvPr>
            <p:ph type="subTitle" idx="1"/>
          </p:nvPr>
        </p:nvSpPr>
        <p:spPr>
          <a:xfrm>
            <a:off x="1524000" y="2726575"/>
            <a:ext cx="9144000" cy="3292276"/>
          </a:xfrm>
        </p:spPr>
        <p:txBody>
          <a:bodyPr>
            <a:normAutofit fontScale="850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a:t>
            </a:r>
            <a:r>
              <a:rPr lang="en-US" dirty="0"/>
              <a:t>overall total utility received by the individual is 93 </a:t>
            </a:r>
            <a:r>
              <a:rPr lang="en-US" dirty="0" err="1"/>
              <a:t>utils</a:t>
            </a:r>
            <a:r>
              <a:rPr lang="en-US" dirty="0"/>
              <a:t> (obtained by adding the marginal utilities of the first 3 units of X and the first 6 units of Y in </a:t>
            </a:r>
            <a:r>
              <a:rPr lang="en-US" dirty="0" smtClean="0"/>
              <a:t>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76821"/>
              </p:ext>
            </p:extLst>
          </p:nvPr>
        </p:nvGraphicFramePr>
        <p:xfrm>
          <a:off x="1687484" y="2236123"/>
          <a:ext cx="8803177" cy="3291840"/>
        </p:xfrm>
        <a:graphic>
          <a:graphicData uri="http://schemas.openxmlformats.org/drawingml/2006/table">
            <a:tbl>
              <a:tblPr firstRow="1" firstCol="1" lastRow="1" lastCol="1" bandRow="1" bandCol="1">
                <a:tableStyleId>{5C22544A-7EE6-4342-B048-85BDC9FD1C3A}</a:tableStyleId>
              </a:tblPr>
              <a:tblGrid>
                <a:gridCol w="904709">
                  <a:extLst>
                    <a:ext uri="{9D8B030D-6E8A-4147-A177-3AD203B41FA5}">
                      <a16:colId xmlns:a16="http://schemas.microsoft.com/office/drawing/2014/main" val="1631313039"/>
                    </a:ext>
                  </a:extLst>
                </a:gridCol>
                <a:gridCol w="928361">
                  <a:extLst>
                    <a:ext uri="{9D8B030D-6E8A-4147-A177-3AD203B41FA5}">
                      <a16:colId xmlns:a16="http://schemas.microsoft.com/office/drawing/2014/main" val="1754498716"/>
                    </a:ext>
                  </a:extLst>
                </a:gridCol>
                <a:gridCol w="926884">
                  <a:extLst>
                    <a:ext uri="{9D8B030D-6E8A-4147-A177-3AD203B41FA5}">
                      <a16:colId xmlns:a16="http://schemas.microsoft.com/office/drawing/2014/main" val="1381461642"/>
                    </a:ext>
                  </a:extLst>
                </a:gridCol>
                <a:gridCol w="1414717">
                  <a:extLst>
                    <a:ext uri="{9D8B030D-6E8A-4147-A177-3AD203B41FA5}">
                      <a16:colId xmlns:a16="http://schemas.microsoft.com/office/drawing/2014/main" val="3922620348"/>
                    </a:ext>
                  </a:extLst>
                </a:gridCol>
                <a:gridCol w="926884">
                  <a:extLst>
                    <a:ext uri="{9D8B030D-6E8A-4147-A177-3AD203B41FA5}">
                      <a16:colId xmlns:a16="http://schemas.microsoft.com/office/drawing/2014/main" val="862774085"/>
                    </a:ext>
                  </a:extLst>
                </a:gridCol>
                <a:gridCol w="928361">
                  <a:extLst>
                    <a:ext uri="{9D8B030D-6E8A-4147-A177-3AD203B41FA5}">
                      <a16:colId xmlns:a16="http://schemas.microsoft.com/office/drawing/2014/main" val="339641945"/>
                    </a:ext>
                  </a:extLst>
                </a:gridCol>
                <a:gridCol w="926884">
                  <a:extLst>
                    <a:ext uri="{9D8B030D-6E8A-4147-A177-3AD203B41FA5}">
                      <a16:colId xmlns:a16="http://schemas.microsoft.com/office/drawing/2014/main" val="4065149049"/>
                    </a:ext>
                  </a:extLst>
                </a:gridCol>
                <a:gridCol w="926884">
                  <a:extLst>
                    <a:ext uri="{9D8B030D-6E8A-4147-A177-3AD203B41FA5}">
                      <a16:colId xmlns:a16="http://schemas.microsoft.com/office/drawing/2014/main" val="783428893"/>
                    </a:ext>
                  </a:extLst>
                </a:gridCol>
                <a:gridCol w="919493">
                  <a:extLst>
                    <a:ext uri="{9D8B030D-6E8A-4147-A177-3AD203B41FA5}">
                      <a16:colId xmlns:a16="http://schemas.microsoft.com/office/drawing/2014/main" val="2788426260"/>
                    </a:ext>
                  </a:extLst>
                </a:gridCol>
              </a:tblGrid>
              <a:tr h="1014153">
                <a:tc>
                  <a:txBody>
                    <a:bodyPr/>
                    <a:lstStyle/>
                    <a:p>
                      <a:pPr marL="12065" algn="ctr">
                        <a:lnSpc>
                          <a:spcPct val="300000"/>
                        </a:lnSpc>
                        <a:spcBef>
                          <a:spcPts val="240"/>
                        </a:spcBef>
                        <a:spcAft>
                          <a:spcPts val="0"/>
                        </a:spcAft>
                      </a:pPr>
                      <a:r>
                        <a:rPr lang="en-US" sz="2400" spc="-50" dirty="0">
                          <a:effectLst/>
                        </a:rPr>
                        <a:t>Q</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10" marR="3810" algn="ctr">
                        <a:lnSpc>
                          <a:spcPct val="300000"/>
                        </a:lnSpc>
                        <a:spcBef>
                          <a:spcPts val="255"/>
                        </a:spcBef>
                        <a:spcAft>
                          <a:spcPts val="0"/>
                        </a:spcAft>
                      </a:pPr>
                      <a:r>
                        <a:rPr lang="en-US" sz="2400" spc="-50" dirty="0">
                          <a:effectLst/>
                        </a:rPr>
                        <a:t>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7150" algn="ctr">
                        <a:lnSpc>
                          <a:spcPct val="300000"/>
                        </a:lnSpc>
                        <a:spcBef>
                          <a:spcPts val="255"/>
                        </a:spcBef>
                        <a:spcAft>
                          <a:spcPts val="0"/>
                        </a:spcAft>
                      </a:pPr>
                      <a:r>
                        <a:rPr lang="en-US" sz="2400" spc="-50" dirty="0">
                          <a:effectLst/>
                        </a:rPr>
                        <a:t>2</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370" marR="26670" algn="ctr">
                        <a:lnSpc>
                          <a:spcPct val="300000"/>
                        </a:lnSpc>
                        <a:spcBef>
                          <a:spcPts val="255"/>
                        </a:spcBef>
                        <a:spcAft>
                          <a:spcPts val="0"/>
                        </a:spcAft>
                      </a:pPr>
                      <a:r>
                        <a:rPr lang="en-US" sz="2400" spc="-50" dirty="0">
                          <a:effectLst/>
                        </a:rPr>
                        <a:t>3</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5880" algn="ctr">
                        <a:lnSpc>
                          <a:spcPct val="300000"/>
                        </a:lnSpc>
                        <a:spcBef>
                          <a:spcPts val="255"/>
                        </a:spcBef>
                        <a:spcAft>
                          <a:spcPts val="0"/>
                        </a:spcAft>
                      </a:pPr>
                      <a:r>
                        <a:rPr lang="en-US" sz="2400" spc="-50" dirty="0">
                          <a:effectLst/>
                        </a:rPr>
                        <a:t>4</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10" marR="3810" algn="ctr">
                        <a:lnSpc>
                          <a:spcPct val="300000"/>
                        </a:lnSpc>
                        <a:spcBef>
                          <a:spcPts val="255"/>
                        </a:spcBef>
                        <a:spcAft>
                          <a:spcPts val="0"/>
                        </a:spcAft>
                      </a:pPr>
                      <a:r>
                        <a:rPr lang="en-US" sz="2400" spc="-50">
                          <a:effectLst/>
                        </a:rPr>
                        <a:t>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5880" algn="ctr">
                        <a:lnSpc>
                          <a:spcPct val="300000"/>
                        </a:lnSpc>
                        <a:spcBef>
                          <a:spcPts val="255"/>
                        </a:spcBef>
                        <a:spcAft>
                          <a:spcPts val="0"/>
                        </a:spcAft>
                      </a:pPr>
                      <a:r>
                        <a:rPr lang="en-US" sz="2400" spc="-50">
                          <a:effectLst/>
                        </a:rPr>
                        <a:t>6</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5880" algn="ctr">
                        <a:lnSpc>
                          <a:spcPct val="300000"/>
                        </a:lnSpc>
                        <a:spcBef>
                          <a:spcPts val="255"/>
                        </a:spcBef>
                        <a:spcAft>
                          <a:spcPts val="0"/>
                        </a:spcAft>
                      </a:pPr>
                      <a:r>
                        <a:rPr lang="en-US" sz="2400" spc="-50" dirty="0">
                          <a:effectLst/>
                        </a:rPr>
                        <a:t>7</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605" algn="ctr">
                        <a:lnSpc>
                          <a:spcPct val="300000"/>
                        </a:lnSpc>
                        <a:spcBef>
                          <a:spcPts val="255"/>
                        </a:spcBef>
                        <a:spcAft>
                          <a:spcPts val="0"/>
                        </a:spcAft>
                      </a:pPr>
                      <a:r>
                        <a:rPr lang="en-US" sz="2000" spc="-50" dirty="0">
                          <a:effectLst/>
                        </a:rPr>
                        <a:t>8</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43781500"/>
                  </a:ext>
                </a:extLst>
              </a:tr>
              <a:tr h="1014153">
                <a:tc>
                  <a:txBody>
                    <a:bodyPr/>
                    <a:lstStyle/>
                    <a:p>
                      <a:pPr marL="12065" algn="ctr">
                        <a:lnSpc>
                          <a:spcPct val="300000"/>
                        </a:lnSpc>
                        <a:spcBef>
                          <a:spcPts val="240"/>
                        </a:spcBef>
                        <a:spcAft>
                          <a:spcPts val="0"/>
                        </a:spcAft>
                      </a:pPr>
                      <a:r>
                        <a:rPr lang="en-US" sz="2400" spc="-25">
                          <a:effectLst/>
                        </a:rPr>
                        <a:t>MU</a:t>
                      </a:r>
                      <a:r>
                        <a:rPr lang="en-US" sz="2400" spc="-25" baseline="-25000">
                          <a:effectLst/>
                        </a:rPr>
                        <a:t>x</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10" marR="4445" algn="ctr">
                        <a:lnSpc>
                          <a:spcPct val="300000"/>
                        </a:lnSpc>
                        <a:spcBef>
                          <a:spcPts val="255"/>
                        </a:spcBef>
                        <a:spcAft>
                          <a:spcPts val="0"/>
                        </a:spcAft>
                      </a:pPr>
                      <a:r>
                        <a:rPr lang="en-US" sz="2400" spc="-25" dirty="0">
                          <a:effectLst/>
                        </a:rPr>
                        <a:t>16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6515" algn="ctr">
                        <a:lnSpc>
                          <a:spcPct val="300000"/>
                        </a:lnSpc>
                        <a:spcBef>
                          <a:spcPts val="255"/>
                        </a:spcBef>
                        <a:spcAft>
                          <a:spcPts val="0"/>
                        </a:spcAft>
                      </a:pPr>
                      <a:r>
                        <a:rPr lang="en-US" sz="2400" spc="-25" dirty="0">
                          <a:effectLst/>
                        </a:rPr>
                        <a:t>14</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370" algn="ctr">
                        <a:lnSpc>
                          <a:spcPct val="300000"/>
                        </a:lnSpc>
                        <a:spcBef>
                          <a:spcPts val="255"/>
                        </a:spcBef>
                        <a:spcAft>
                          <a:spcPts val="0"/>
                        </a:spcAft>
                      </a:pPr>
                      <a:r>
                        <a:rPr lang="en-US" sz="2400" spc="-25" dirty="0">
                          <a:solidFill>
                            <a:srgbClr val="92D050"/>
                          </a:solidFill>
                          <a:effectLst/>
                        </a:rPr>
                        <a:t>12</a:t>
                      </a:r>
                      <a:endParaRPr lang="en-US" sz="24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6515" algn="ctr">
                        <a:lnSpc>
                          <a:spcPct val="300000"/>
                        </a:lnSpc>
                        <a:spcBef>
                          <a:spcPts val="255"/>
                        </a:spcBef>
                        <a:spcAft>
                          <a:spcPts val="0"/>
                        </a:spcAft>
                      </a:pPr>
                      <a:r>
                        <a:rPr lang="en-US" sz="2400" spc="-25" dirty="0">
                          <a:effectLst/>
                        </a:rPr>
                        <a:t>10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10" marR="3810" algn="ctr">
                        <a:lnSpc>
                          <a:spcPct val="300000"/>
                        </a:lnSpc>
                        <a:spcBef>
                          <a:spcPts val="255"/>
                        </a:spcBef>
                        <a:spcAft>
                          <a:spcPts val="0"/>
                        </a:spcAft>
                      </a:pPr>
                      <a:r>
                        <a:rPr lang="en-US" sz="2400" spc="-50">
                          <a:effectLst/>
                        </a:rPr>
                        <a:t>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24130" algn="ctr">
                        <a:lnSpc>
                          <a:spcPct val="300000"/>
                        </a:lnSpc>
                        <a:spcBef>
                          <a:spcPts val="255"/>
                        </a:spcBef>
                        <a:spcAft>
                          <a:spcPts val="0"/>
                        </a:spcAft>
                      </a:pPr>
                      <a:r>
                        <a:rPr lang="en-US" sz="2400" spc="-50" dirty="0">
                          <a:effectLst/>
                        </a:rPr>
                        <a:t>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5880" algn="ctr">
                        <a:lnSpc>
                          <a:spcPct val="300000"/>
                        </a:lnSpc>
                        <a:spcBef>
                          <a:spcPts val="255"/>
                        </a:spcBef>
                        <a:spcAft>
                          <a:spcPts val="0"/>
                        </a:spcAft>
                      </a:pPr>
                      <a:r>
                        <a:rPr lang="en-US" sz="2400" spc="-50">
                          <a:effectLst/>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605" marR="635" algn="ctr">
                        <a:lnSpc>
                          <a:spcPct val="300000"/>
                        </a:lnSpc>
                        <a:spcBef>
                          <a:spcPts val="255"/>
                        </a:spcBef>
                        <a:spcAft>
                          <a:spcPts val="0"/>
                        </a:spcAft>
                      </a:pPr>
                      <a:r>
                        <a:rPr lang="en-US" sz="2000" spc="-50" dirty="0">
                          <a:effectLst/>
                        </a:rPr>
                        <a:t>2</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32408040"/>
                  </a:ext>
                </a:extLst>
              </a:tr>
              <a:tr h="1014153">
                <a:tc>
                  <a:txBody>
                    <a:bodyPr/>
                    <a:lstStyle/>
                    <a:p>
                      <a:pPr marL="12065" algn="ctr">
                        <a:lnSpc>
                          <a:spcPct val="300000"/>
                        </a:lnSpc>
                        <a:spcBef>
                          <a:spcPts val="240"/>
                        </a:spcBef>
                        <a:spcAft>
                          <a:spcPts val="0"/>
                        </a:spcAft>
                      </a:pPr>
                      <a:r>
                        <a:rPr lang="en-US" sz="2400" spc="-25" dirty="0" err="1">
                          <a:effectLst/>
                        </a:rPr>
                        <a:t>MU</a:t>
                      </a:r>
                      <a:r>
                        <a:rPr lang="en-US" sz="2400" spc="-25" baseline="-25000" dirty="0" err="1">
                          <a:effectLst/>
                        </a:rPr>
                        <a:t>y</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10" marR="4445" algn="ctr">
                        <a:lnSpc>
                          <a:spcPct val="300000"/>
                        </a:lnSpc>
                        <a:spcBef>
                          <a:spcPts val="260"/>
                        </a:spcBef>
                        <a:spcAft>
                          <a:spcPts val="0"/>
                        </a:spcAft>
                      </a:pPr>
                      <a:r>
                        <a:rPr lang="en-US" sz="2400" spc="-25">
                          <a:effectLst/>
                        </a:rPr>
                        <a:t>11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6515" algn="ctr">
                        <a:lnSpc>
                          <a:spcPct val="300000"/>
                        </a:lnSpc>
                        <a:spcBef>
                          <a:spcPts val="260"/>
                        </a:spcBef>
                        <a:spcAft>
                          <a:spcPts val="0"/>
                        </a:spcAft>
                      </a:pPr>
                      <a:r>
                        <a:rPr lang="en-US" sz="2400" spc="-25" dirty="0">
                          <a:effectLst/>
                        </a:rPr>
                        <a:t>10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370" marR="26670" algn="ctr">
                        <a:lnSpc>
                          <a:spcPct val="300000"/>
                        </a:lnSpc>
                        <a:spcBef>
                          <a:spcPts val="260"/>
                        </a:spcBef>
                        <a:spcAft>
                          <a:spcPts val="0"/>
                        </a:spcAft>
                      </a:pPr>
                      <a:r>
                        <a:rPr lang="en-US" sz="2400" spc="-50" dirty="0">
                          <a:effectLst/>
                        </a:rPr>
                        <a:t>9</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gn="ctr">
                        <a:lnSpc>
                          <a:spcPct val="300000"/>
                        </a:lnSpc>
                        <a:spcBef>
                          <a:spcPts val="260"/>
                        </a:spcBef>
                        <a:spcAft>
                          <a:spcPts val="0"/>
                        </a:spcAft>
                      </a:pPr>
                      <a:r>
                        <a:rPr lang="en-US" sz="2400" spc="-50" dirty="0">
                          <a:effectLst/>
                        </a:rPr>
                        <a:t>8</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10" marR="3810" algn="ctr">
                        <a:lnSpc>
                          <a:spcPct val="300000"/>
                        </a:lnSpc>
                        <a:spcBef>
                          <a:spcPts val="260"/>
                        </a:spcBef>
                        <a:spcAft>
                          <a:spcPts val="0"/>
                        </a:spcAft>
                      </a:pPr>
                      <a:r>
                        <a:rPr lang="en-US" sz="2400" spc="-50" dirty="0">
                          <a:effectLst/>
                        </a:rPr>
                        <a:t>7</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24130" algn="ctr">
                        <a:lnSpc>
                          <a:spcPct val="300000"/>
                        </a:lnSpc>
                        <a:spcBef>
                          <a:spcPts val="260"/>
                        </a:spcBef>
                        <a:spcAft>
                          <a:spcPts val="0"/>
                        </a:spcAft>
                      </a:pPr>
                      <a:r>
                        <a:rPr lang="en-US" sz="2400" spc="-50" dirty="0">
                          <a:solidFill>
                            <a:srgbClr val="92D050"/>
                          </a:solidFill>
                          <a:effectLst/>
                        </a:rPr>
                        <a:t>6</a:t>
                      </a:r>
                      <a:endParaRPr lang="en-US" sz="24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5880" algn="ctr">
                        <a:lnSpc>
                          <a:spcPct val="300000"/>
                        </a:lnSpc>
                        <a:spcBef>
                          <a:spcPts val="260"/>
                        </a:spcBef>
                        <a:spcAft>
                          <a:spcPts val="0"/>
                        </a:spcAft>
                      </a:pPr>
                      <a:r>
                        <a:rPr lang="en-US" sz="2400" spc="-50" dirty="0">
                          <a:effectLst/>
                        </a:rPr>
                        <a:t>5</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605" marR="635" algn="ctr">
                        <a:lnSpc>
                          <a:spcPct val="300000"/>
                        </a:lnSpc>
                        <a:spcBef>
                          <a:spcPts val="260"/>
                        </a:spcBef>
                        <a:spcAft>
                          <a:spcPts val="0"/>
                        </a:spcAft>
                      </a:pPr>
                      <a:r>
                        <a:rPr lang="en-US" sz="2000" spc="-50" dirty="0">
                          <a:effectLst/>
                        </a:rPr>
                        <a:t>4</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78359789"/>
                  </a:ext>
                </a:extLst>
              </a:tr>
            </a:tbl>
          </a:graphicData>
        </a:graphic>
      </p:graphicFrame>
      <p:grpSp>
        <p:nvGrpSpPr>
          <p:cNvPr id="5" name="Group 4"/>
          <p:cNvGrpSpPr>
            <a:grpSpLocks/>
          </p:cNvGrpSpPr>
          <p:nvPr/>
        </p:nvGrpSpPr>
        <p:grpSpPr>
          <a:xfrm>
            <a:off x="7011988" y="5659438"/>
            <a:ext cx="165100" cy="165100"/>
            <a:chOff x="0" y="0"/>
            <a:chExt cx="165100" cy="165100"/>
          </a:xfrm>
        </p:grpSpPr>
        <p:pic>
          <p:nvPicPr>
            <p:cNvPr id="6" name="Image 395"/>
            <p:cNvPicPr/>
            <p:nvPr/>
          </p:nvPicPr>
          <p:blipFill>
            <a:blip r:embed="rId2" cstate="print"/>
            <a:stretch>
              <a:fillRect/>
            </a:stretch>
          </p:blipFill>
          <p:spPr>
            <a:xfrm>
              <a:off x="0" y="0"/>
              <a:ext cx="165163" cy="165163"/>
            </a:xfrm>
            <a:prstGeom prst="rect">
              <a:avLst/>
            </a:prstGeom>
          </p:spPr>
        </p:pic>
      </p:grpSp>
      <p:grpSp>
        <p:nvGrpSpPr>
          <p:cNvPr id="7" name="Group 6"/>
          <p:cNvGrpSpPr>
            <a:grpSpLocks/>
          </p:cNvGrpSpPr>
          <p:nvPr/>
        </p:nvGrpSpPr>
        <p:grpSpPr>
          <a:xfrm>
            <a:off x="8339138" y="5884863"/>
            <a:ext cx="131762" cy="133350"/>
            <a:chOff x="0" y="0"/>
            <a:chExt cx="132715" cy="132715"/>
          </a:xfrm>
        </p:grpSpPr>
        <p:pic>
          <p:nvPicPr>
            <p:cNvPr id="8" name="Image 397"/>
            <p:cNvPicPr/>
            <p:nvPr/>
          </p:nvPicPr>
          <p:blipFill>
            <a:blip r:embed="rId3" cstate="print"/>
            <a:stretch>
              <a:fillRect/>
            </a:stretch>
          </p:blipFill>
          <p:spPr>
            <a:xfrm>
              <a:off x="0" y="0"/>
              <a:ext cx="133350" cy="133350"/>
            </a:xfrm>
            <a:prstGeom prst="rect">
              <a:avLst/>
            </a:prstGeom>
          </p:spPr>
        </p:pic>
      </p:grpSp>
    </p:spTree>
    <p:extLst>
      <p:ext uri="{BB962C8B-B14F-4D97-AF65-F5344CB8AC3E}">
        <p14:creationId xmlns:p14="http://schemas.microsoft.com/office/powerpoint/2010/main" val="392804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29892"/>
          </a:xfrm>
        </p:spPr>
        <p:txBody>
          <a:bodyPr/>
          <a:lstStyle/>
          <a:p>
            <a:pPr lvl="1" algn="l" rtl="0">
              <a:lnSpc>
                <a:spcPct val="90000"/>
              </a:lnSpc>
              <a:spcBef>
                <a:spcPct val="0"/>
              </a:spcBef>
            </a:pPr>
            <a:r>
              <a:rPr lang="en-US" sz="2400" dirty="0" smtClean="0">
                <a:hlinkClick r:id="rId2" action="ppaction://hlinkfile"/>
              </a:rPr>
              <a:t>2. INDIFFERENCE </a:t>
            </a:r>
            <a:r>
              <a:rPr lang="en-US" sz="2400" dirty="0">
                <a:hlinkClick r:id="rId2" action="ppaction://hlinkfile"/>
              </a:rPr>
              <a:t>CURVES</a:t>
            </a:r>
            <a:r>
              <a:rPr lang="en-US" sz="1800" dirty="0">
                <a:hlinkClick r:id="rId2" action="ppaction://hlinkfile"/>
              </a:rPr>
              <a:t>: </a:t>
            </a:r>
            <a:r>
              <a:rPr lang="en-US" sz="1800" dirty="0" smtClean="0">
                <a:hlinkClick r:id="rId2" action="ppaction://hlinkfile"/>
              </a:rPr>
              <a:t/>
            </a:r>
            <a:br>
              <a:rPr lang="en-US" sz="1800" dirty="0" smtClean="0">
                <a:hlinkClick r:id="rId2" action="ppaction://hlinkfile"/>
              </a:rPr>
            </a:br>
            <a:r>
              <a:rPr lang="en-US" sz="1800" b="1" dirty="0"/>
              <a:t/>
            </a:r>
            <a:br>
              <a:rPr lang="en-US" sz="1800" b="1" dirty="0"/>
            </a:br>
            <a:endParaRPr lang="en-US" dirty="0"/>
          </a:p>
        </p:txBody>
      </p:sp>
      <p:sp>
        <p:nvSpPr>
          <p:cNvPr id="3" name="Subtitle 2"/>
          <p:cNvSpPr>
            <a:spLocks noGrp="1"/>
          </p:cNvSpPr>
          <p:nvPr>
            <p:ph type="subTitle" idx="1"/>
          </p:nvPr>
        </p:nvSpPr>
        <p:spPr>
          <a:xfrm>
            <a:off x="1524000" y="2261062"/>
            <a:ext cx="9144000" cy="3183774"/>
          </a:xfrm>
        </p:spPr>
        <p:txBody>
          <a:bodyPr/>
          <a:lstStyle/>
          <a:p>
            <a:pPr algn="l"/>
            <a:r>
              <a:rPr lang="en-US" u="sng" dirty="0" smtClean="0">
                <a:hlinkClick r:id="rId2" action="ppaction://hlinkfile"/>
              </a:rPr>
              <a:t>DEFINITION</a:t>
            </a:r>
            <a:endParaRPr lang="en-US" u="sng" dirty="0" smtClean="0"/>
          </a:p>
          <a:p>
            <a:pPr algn="just"/>
            <a:r>
              <a:rPr lang="en-US" dirty="0"/>
              <a:t>An </a:t>
            </a:r>
            <a:r>
              <a:rPr lang="en-US" i="1" dirty="0"/>
              <a:t>indifference curve </a:t>
            </a:r>
            <a:r>
              <a:rPr lang="en-US" dirty="0"/>
              <a:t>shows the various combinations of commodity X and commodity Y which yield equal utility or satisfaction to the consumer</a:t>
            </a:r>
            <a:r>
              <a:rPr lang="en-US" dirty="0" smtClean="0"/>
              <a:t>.</a:t>
            </a:r>
          </a:p>
          <a:p>
            <a:pPr algn="just"/>
            <a:r>
              <a:rPr lang="en-US" dirty="0"/>
              <a:t>A higher indifference curve shows a greater amount of satisfaction and a lower one, less satisfaction.</a:t>
            </a:r>
            <a:endParaRPr lang="en-US" u="sng" dirty="0"/>
          </a:p>
        </p:txBody>
      </p:sp>
    </p:spTree>
    <p:extLst>
      <p:ext uri="{BB962C8B-B14F-4D97-AF65-F5344CB8AC3E}">
        <p14:creationId xmlns:p14="http://schemas.microsoft.com/office/powerpoint/2010/main" val="366328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Table and Figure </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3145518"/>
              </p:ext>
            </p:extLst>
          </p:nvPr>
        </p:nvGraphicFramePr>
        <p:xfrm>
          <a:off x="838200" y="1690690"/>
          <a:ext cx="5047211" cy="4311105"/>
        </p:xfrm>
        <a:graphic>
          <a:graphicData uri="http://schemas.openxmlformats.org/drawingml/2006/table">
            <a:tbl>
              <a:tblPr firstRow="1" firstCol="1" lastRow="1" lastCol="1" bandRow="1" bandCol="1">
                <a:tableStyleId>{5C22544A-7EE6-4342-B048-85BDC9FD1C3A}</a:tableStyleId>
              </a:tblPr>
              <a:tblGrid>
                <a:gridCol w="831733">
                  <a:extLst>
                    <a:ext uri="{9D8B030D-6E8A-4147-A177-3AD203B41FA5}">
                      <a16:colId xmlns:a16="http://schemas.microsoft.com/office/drawing/2014/main" val="2465102091"/>
                    </a:ext>
                  </a:extLst>
                </a:gridCol>
                <a:gridCol w="844453">
                  <a:extLst>
                    <a:ext uri="{9D8B030D-6E8A-4147-A177-3AD203B41FA5}">
                      <a16:colId xmlns:a16="http://schemas.microsoft.com/office/drawing/2014/main" val="4066522900"/>
                    </a:ext>
                  </a:extLst>
                </a:gridCol>
                <a:gridCol w="843604">
                  <a:extLst>
                    <a:ext uri="{9D8B030D-6E8A-4147-A177-3AD203B41FA5}">
                      <a16:colId xmlns:a16="http://schemas.microsoft.com/office/drawing/2014/main" val="1006239504"/>
                    </a:ext>
                  </a:extLst>
                </a:gridCol>
                <a:gridCol w="844453">
                  <a:extLst>
                    <a:ext uri="{9D8B030D-6E8A-4147-A177-3AD203B41FA5}">
                      <a16:colId xmlns:a16="http://schemas.microsoft.com/office/drawing/2014/main" val="108757788"/>
                    </a:ext>
                  </a:extLst>
                </a:gridCol>
                <a:gridCol w="843604">
                  <a:extLst>
                    <a:ext uri="{9D8B030D-6E8A-4147-A177-3AD203B41FA5}">
                      <a16:colId xmlns:a16="http://schemas.microsoft.com/office/drawing/2014/main" val="3238863084"/>
                    </a:ext>
                  </a:extLst>
                </a:gridCol>
                <a:gridCol w="839364">
                  <a:extLst>
                    <a:ext uri="{9D8B030D-6E8A-4147-A177-3AD203B41FA5}">
                      <a16:colId xmlns:a16="http://schemas.microsoft.com/office/drawing/2014/main" val="2644623929"/>
                    </a:ext>
                  </a:extLst>
                </a:gridCol>
              </a:tblGrid>
              <a:tr h="265894">
                <a:tc gridSpan="2">
                  <a:txBody>
                    <a:bodyPr/>
                    <a:lstStyle/>
                    <a:p>
                      <a:pPr marL="155575" algn="just">
                        <a:spcBef>
                          <a:spcPts val="255"/>
                        </a:spcBef>
                        <a:spcAft>
                          <a:spcPts val="0"/>
                        </a:spcAft>
                      </a:pPr>
                      <a:r>
                        <a:rPr lang="en-US" sz="1400" dirty="0">
                          <a:effectLst/>
                        </a:rPr>
                        <a:t>Indifference</a:t>
                      </a:r>
                      <a:r>
                        <a:rPr lang="en-US" sz="1400" spc="10" dirty="0">
                          <a:effectLst/>
                        </a:rPr>
                        <a:t> </a:t>
                      </a:r>
                      <a:r>
                        <a:rPr lang="en-US" sz="1400" dirty="0">
                          <a:effectLst/>
                        </a:rPr>
                        <a:t>Curve</a:t>
                      </a:r>
                      <a:r>
                        <a:rPr lang="en-US" sz="1400" spc="10" dirty="0">
                          <a:effectLst/>
                        </a:rPr>
                        <a:t> </a:t>
                      </a:r>
                      <a:r>
                        <a:rPr lang="en-US" sz="1400" spc="-50" dirty="0">
                          <a:effectLst/>
                        </a:rPr>
                        <a:t>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gridSpan="2">
                  <a:txBody>
                    <a:bodyPr/>
                    <a:lstStyle/>
                    <a:p>
                      <a:pPr marL="147320" algn="just">
                        <a:spcBef>
                          <a:spcPts val="255"/>
                        </a:spcBef>
                        <a:spcAft>
                          <a:spcPts val="0"/>
                        </a:spcAft>
                      </a:pPr>
                      <a:r>
                        <a:rPr lang="en-US" sz="1400" dirty="0">
                          <a:effectLst/>
                        </a:rPr>
                        <a:t>Indifference</a:t>
                      </a:r>
                      <a:r>
                        <a:rPr lang="en-US" sz="1400" spc="10" dirty="0">
                          <a:effectLst/>
                        </a:rPr>
                        <a:t> </a:t>
                      </a:r>
                      <a:r>
                        <a:rPr lang="en-US" sz="1400" dirty="0">
                          <a:effectLst/>
                        </a:rPr>
                        <a:t>Curve</a:t>
                      </a:r>
                      <a:r>
                        <a:rPr lang="en-US" sz="1400" spc="10" dirty="0">
                          <a:effectLst/>
                        </a:rPr>
                        <a:t> </a:t>
                      </a:r>
                      <a:r>
                        <a:rPr lang="en-US" sz="1400" spc="-25" dirty="0">
                          <a:effectLst/>
                        </a:rPr>
                        <a:t>II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gridSpan="2">
                  <a:txBody>
                    <a:bodyPr/>
                    <a:lstStyle/>
                    <a:p>
                      <a:pPr marL="125730" algn="just">
                        <a:spcBef>
                          <a:spcPts val="255"/>
                        </a:spcBef>
                        <a:spcAft>
                          <a:spcPts val="0"/>
                        </a:spcAft>
                      </a:pPr>
                      <a:r>
                        <a:rPr lang="en-US" sz="1400" dirty="0">
                          <a:effectLst/>
                        </a:rPr>
                        <a:t>Indifference</a:t>
                      </a:r>
                      <a:r>
                        <a:rPr lang="en-US" sz="1400" spc="10" dirty="0">
                          <a:effectLst/>
                        </a:rPr>
                        <a:t> </a:t>
                      </a:r>
                      <a:r>
                        <a:rPr lang="en-US" sz="1400" dirty="0">
                          <a:effectLst/>
                        </a:rPr>
                        <a:t>Curve</a:t>
                      </a:r>
                      <a:r>
                        <a:rPr lang="en-US" sz="1400" spc="10" dirty="0">
                          <a:effectLst/>
                        </a:rPr>
                        <a:t> </a:t>
                      </a:r>
                      <a:r>
                        <a:rPr lang="en-US" sz="1400" spc="-25" dirty="0">
                          <a:effectLst/>
                        </a:rPr>
                        <a:t>III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3366292357"/>
                  </a:ext>
                </a:extLst>
              </a:tr>
              <a:tr h="368273">
                <a:tc>
                  <a:txBody>
                    <a:bodyPr/>
                    <a:lstStyle/>
                    <a:p>
                      <a:pPr marL="66675" marR="57150" algn="ctr">
                        <a:spcBef>
                          <a:spcPts val="240"/>
                        </a:spcBef>
                        <a:spcAft>
                          <a:spcPts val="0"/>
                        </a:spcAft>
                      </a:pPr>
                      <a:r>
                        <a:rPr lang="en-US" sz="1400" spc="-25">
                          <a:effectLst/>
                        </a:rPr>
                        <a:t>Q</a:t>
                      </a:r>
                      <a:r>
                        <a:rPr lang="en-US" sz="1400" spc="-25" baseline="-25000">
                          <a:effectLst/>
                        </a:rPr>
                        <a:t>x</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3175" algn="ctr">
                        <a:spcBef>
                          <a:spcPts val="240"/>
                        </a:spcBef>
                        <a:spcAft>
                          <a:spcPts val="0"/>
                        </a:spcAft>
                      </a:pPr>
                      <a:r>
                        <a:rPr lang="en-US" sz="1400" spc="-25" dirty="0" err="1">
                          <a:effectLst/>
                        </a:rPr>
                        <a:t>Q</a:t>
                      </a:r>
                      <a:r>
                        <a:rPr lang="en-US" sz="1400" spc="-25" baseline="-25000" dirty="0" err="1">
                          <a:effectLst/>
                        </a:rPr>
                        <a:t>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59690" algn="ctr">
                        <a:spcBef>
                          <a:spcPts val="240"/>
                        </a:spcBef>
                        <a:spcAft>
                          <a:spcPts val="0"/>
                        </a:spcAft>
                      </a:pPr>
                      <a:r>
                        <a:rPr lang="en-US" sz="1400" spc="-25">
                          <a:effectLst/>
                        </a:rPr>
                        <a:t>Q</a:t>
                      </a:r>
                      <a:r>
                        <a:rPr lang="en-US" sz="1400" spc="-25" baseline="-25000">
                          <a:effectLst/>
                        </a:rPr>
                        <a:t>x</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635" algn="ctr">
                        <a:spcBef>
                          <a:spcPts val="240"/>
                        </a:spcBef>
                        <a:spcAft>
                          <a:spcPts val="0"/>
                        </a:spcAft>
                      </a:pPr>
                      <a:r>
                        <a:rPr lang="en-US" sz="1400" spc="-25">
                          <a:effectLst/>
                        </a:rPr>
                        <a:t>Q</a:t>
                      </a:r>
                      <a:r>
                        <a:rPr lang="en-US" sz="1400" spc="-25" baseline="-25000">
                          <a:effectLst/>
                        </a:rPr>
                        <a:t>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57785" algn="ctr">
                        <a:spcBef>
                          <a:spcPts val="240"/>
                        </a:spcBef>
                        <a:spcAft>
                          <a:spcPts val="0"/>
                        </a:spcAft>
                      </a:pPr>
                      <a:r>
                        <a:rPr lang="en-US" sz="1400" spc="-25" dirty="0" err="1">
                          <a:effectLst/>
                        </a:rPr>
                        <a:t>Q</a:t>
                      </a:r>
                      <a:r>
                        <a:rPr lang="en-US" sz="1400" spc="-25" baseline="-25000" dirty="0" err="1">
                          <a:effectLst/>
                        </a:rPr>
                        <a:t>x</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780" algn="ctr">
                        <a:spcBef>
                          <a:spcPts val="240"/>
                        </a:spcBef>
                        <a:spcAft>
                          <a:spcPts val="0"/>
                        </a:spcAft>
                      </a:pPr>
                      <a:r>
                        <a:rPr lang="en-US" sz="1400" spc="-25">
                          <a:effectLst/>
                        </a:rPr>
                        <a:t>Q</a:t>
                      </a:r>
                      <a:r>
                        <a:rPr lang="en-US" sz="1400" spc="-25" baseline="-25000">
                          <a:effectLst/>
                        </a:rPr>
                        <a:t>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62606824"/>
                  </a:ext>
                </a:extLst>
              </a:tr>
              <a:tr h="368273">
                <a:tc>
                  <a:txBody>
                    <a:bodyPr/>
                    <a:lstStyle/>
                    <a:p>
                      <a:pPr marL="66675" algn="ctr">
                        <a:spcBef>
                          <a:spcPts val="255"/>
                        </a:spcBef>
                        <a:spcAft>
                          <a:spcPts val="0"/>
                        </a:spcAft>
                      </a:pPr>
                      <a:r>
                        <a:rPr lang="en-US" sz="1400" spc="-5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2540" algn="ctr">
                        <a:spcBef>
                          <a:spcPts val="255"/>
                        </a:spcBef>
                        <a:spcAft>
                          <a:spcPts val="0"/>
                        </a:spcAft>
                      </a:pPr>
                      <a:r>
                        <a:rPr lang="en-US" sz="1400" spc="-25" dirty="0">
                          <a:effectLst/>
                        </a:rPr>
                        <a:t>10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3175" algn="ctr">
                        <a:spcBef>
                          <a:spcPts val="255"/>
                        </a:spcBef>
                        <a:spcAft>
                          <a:spcPts val="0"/>
                        </a:spcAft>
                      </a:pPr>
                      <a:r>
                        <a:rPr lang="en-US" sz="1400" spc="-50" dirty="0">
                          <a:effectLst/>
                        </a:rPr>
                        <a:t>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635" algn="ctr">
                        <a:spcBef>
                          <a:spcPts val="255"/>
                        </a:spcBef>
                        <a:spcAft>
                          <a:spcPts val="0"/>
                        </a:spcAft>
                      </a:pPr>
                      <a:r>
                        <a:rPr lang="en-US" sz="1400" spc="-25">
                          <a:effectLst/>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635" algn="ctr">
                        <a:spcBef>
                          <a:spcPts val="255"/>
                        </a:spcBef>
                        <a:spcAft>
                          <a:spcPts val="0"/>
                        </a:spcAft>
                      </a:pPr>
                      <a:r>
                        <a:rPr lang="en-US" sz="1400" spc="-50">
                          <a:effectLst/>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780" algn="ctr">
                        <a:spcBef>
                          <a:spcPts val="255"/>
                        </a:spcBef>
                        <a:spcAft>
                          <a:spcPts val="0"/>
                        </a:spcAft>
                      </a:pPr>
                      <a:r>
                        <a:rPr lang="en-US" sz="1400" spc="-25">
                          <a:effectLst/>
                        </a:rPr>
                        <a:t>12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71788783"/>
                  </a:ext>
                </a:extLst>
              </a:tr>
              <a:tr h="368273">
                <a:tc>
                  <a:txBody>
                    <a:bodyPr/>
                    <a:lstStyle/>
                    <a:p>
                      <a:pPr marL="66675" algn="ctr">
                        <a:spcBef>
                          <a:spcPts val="255"/>
                        </a:spcBef>
                        <a:spcAft>
                          <a:spcPts val="0"/>
                        </a:spcAft>
                      </a:pPr>
                      <a:r>
                        <a:rPr lang="en-US" sz="1400" spc="-50">
                          <a:effectLst/>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3175" algn="ctr">
                        <a:spcBef>
                          <a:spcPts val="255"/>
                        </a:spcBef>
                        <a:spcAft>
                          <a:spcPts val="0"/>
                        </a:spcAft>
                      </a:pPr>
                      <a:r>
                        <a:rPr lang="en-US" sz="1400" spc="-50" dirty="0">
                          <a:effectLst/>
                        </a:rPr>
                        <a:t>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3175" algn="ctr">
                        <a:spcBef>
                          <a:spcPts val="255"/>
                        </a:spcBef>
                        <a:spcAft>
                          <a:spcPts val="0"/>
                        </a:spcAft>
                      </a:pPr>
                      <a:r>
                        <a:rPr lang="en-US" sz="1400" spc="-50" dirty="0">
                          <a:effectLst/>
                        </a:rPr>
                        <a:t>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algn="ctr">
                        <a:spcBef>
                          <a:spcPts val="255"/>
                        </a:spcBef>
                        <a:spcAft>
                          <a:spcPts val="0"/>
                        </a:spcAft>
                      </a:pPr>
                      <a:r>
                        <a:rPr lang="en-US" sz="1400" spc="-50">
                          <a:effectLst/>
                        </a:rPr>
                        <a:t>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635" algn="ctr">
                        <a:spcBef>
                          <a:spcPts val="255"/>
                        </a:spcBef>
                        <a:spcAft>
                          <a:spcPts val="0"/>
                        </a:spcAft>
                      </a:pPr>
                      <a:r>
                        <a:rPr lang="en-US" sz="1400" spc="-50">
                          <a:effectLst/>
                        </a:rPr>
                        <a:t>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780" marR="1270" algn="ctr">
                        <a:spcBef>
                          <a:spcPts val="255"/>
                        </a:spcBef>
                        <a:spcAft>
                          <a:spcPts val="0"/>
                        </a:spcAft>
                      </a:pPr>
                      <a:r>
                        <a:rPr lang="en-US" sz="1400" spc="-50">
                          <a:effectLst/>
                        </a:rPr>
                        <a:t>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77969498"/>
                  </a:ext>
                </a:extLst>
              </a:tr>
              <a:tr h="368273">
                <a:tc>
                  <a:txBody>
                    <a:bodyPr/>
                    <a:lstStyle/>
                    <a:p>
                      <a:pPr marL="66675" algn="ctr">
                        <a:spcBef>
                          <a:spcPts val="260"/>
                        </a:spcBef>
                        <a:spcAft>
                          <a:spcPts val="0"/>
                        </a:spcAft>
                      </a:pPr>
                      <a:r>
                        <a:rPr lang="en-US" sz="1400" spc="-50">
                          <a:effectLst/>
                        </a:rPr>
                        <a:t>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3175" algn="ctr">
                        <a:spcBef>
                          <a:spcPts val="260"/>
                        </a:spcBef>
                        <a:spcAft>
                          <a:spcPts val="0"/>
                        </a:spcAft>
                      </a:pPr>
                      <a:r>
                        <a:rPr lang="en-US" sz="1400" spc="-50">
                          <a:effectLst/>
                        </a:rPr>
                        <a:t>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3175" algn="ctr">
                        <a:spcBef>
                          <a:spcPts val="260"/>
                        </a:spcBef>
                        <a:spcAft>
                          <a:spcPts val="0"/>
                        </a:spcAft>
                      </a:pPr>
                      <a:r>
                        <a:rPr lang="en-US" sz="1400" spc="-50" dirty="0">
                          <a:effectLst/>
                        </a:rPr>
                        <a:t>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algn="ctr">
                        <a:spcBef>
                          <a:spcPts val="260"/>
                        </a:spcBef>
                        <a:spcAft>
                          <a:spcPts val="0"/>
                        </a:spcAft>
                      </a:pPr>
                      <a:r>
                        <a:rPr lang="en-US" sz="1400" spc="-50">
                          <a:effectLst/>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635" algn="ctr">
                        <a:spcBef>
                          <a:spcPts val="260"/>
                        </a:spcBef>
                        <a:spcAft>
                          <a:spcPts val="0"/>
                        </a:spcAft>
                      </a:pPr>
                      <a:r>
                        <a:rPr lang="en-US" sz="1400" spc="-50" dirty="0">
                          <a:effectLst/>
                        </a:rPr>
                        <a:t>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780" marR="1270" algn="ctr">
                        <a:spcBef>
                          <a:spcPts val="260"/>
                        </a:spcBef>
                        <a:spcAft>
                          <a:spcPts val="0"/>
                        </a:spcAft>
                      </a:pPr>
                      <a:r>
                        <a:rPr lang="en-US" sz="1400" spc="-50">
                          <a:effectLst/>
                        </a:rPr>
                        <a:t>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27870322"/>
                  </a:ext>
                </a:extLst>
              </a:tr>
              <a:tr h="368273">
                <a:tc>
                  <a:txBody>
                    <a:bodyPr/>
                    <a:lstStyle/>
                    <a:p>
                      <a:pPr marL="66675" algn="ctr">
                        <a:spcBef>
                          <a:spcPts val="260"/>
                        </a:spcBef>
                        <a:spcAft>
                          <a:spcPts val="0"/>
                        </a:spcAft>
                      </a:pPr>
                      <a:r>
                        <a:rPr lang="en-US" sz="1400" spc="-50">
                          <a:effectLst/>
                        </a:rPr>
                        <a:t>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2540" algn="ctr">
                        <a:spcBef>
                          <a:spcPts val="260"/>
                        </a:spcBef>
                        <a:spcAft>
                          <a:spcPts val="0"/>
                        </a:spcAft>
                      </a:pPr>
                      <a:r>
                        <a:rPr lang="en-US" sz="1400" spc="-25">
                          <a:effectLst/>
                        </a:rPr>
                        <a:t>2.3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3175" algn="ctr">
                        <a:spcBef>
                          <a:spcPts val="260"/>
                        </a:spcBef>
                        <a:spcAft>
                          <a:spcPts val="0"/>
                        </a:spcAft>
                      </a:pPr>
                      <a:r>
                        <a:rPr lang="en-US" sz="1400" spc="-50" dirty="0">
                          <a:effectLst/>
                        </a:rPr>
                        <a:t>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1270" algn="ctr">
                        <a:spcBef>
                          <a:spcPts val="260"/>
                        </a:spcBef>
                        <a:spcAft>
                          <a:spcPts val="0"/>
                        </a:spcAft>
                      </a:pPr>
                      <a:r>
                        <a:rPr lang="en-US" sz="1400" spc="-25">
                          <a:effectLst/>
                        </a:rPr>
                        <a:t>4.2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gn="ctr">
                        <a:spcBef>
                          <a:spcPts val="260"/>
                        </a:spcBef>
                        <a:spcAft>
                          <a:spcPts val="0"/>
                        </a:spcAft>
                      </a:pPr>
                      <a:r>
                        <a:rPr lang="en-US" sz="1400" spc="-50">
                          <a:effectLst/>
                        </a:rPr>
                        <a:t>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780" algn="ctr">
                        <a:spcBef>
                          <a:spcPts val="260"/>
                        </a:spcBef>
                        <a:spcAft>
                          <a:spcPts val="0"/>
                        </a:spcAft>
                      </a:pPr>
                      <a:r>
                        <a:rPr lang="en-US" sz="1400" spc="-25">
                          <a:effectLst/>
                        </a:rPr>
                        <a:t>6.2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83019796"/>
                  </a:ext>
                </a:extLst>
              </a:tr>
              <a:tr h="368273">
                <a:tc>
                  <a:txBody>
                    <a:bodyPr/>
                    <a:lstStyle/>
                    <a:p>
                      <a:pPr marL="66675" algn="ctr">
                        <a:spcBef>
                          <a:spcPts val="255"/>
                        </a:spcBef>
                        <a:spcAft>
                          <a:spcPts val="0"/>
                        </a:spcAft>
                      </a:pPr>
                      <a:r>
                        <a:rPr lang="en-US" sz="1400" spc="-50">
                          <a:effectLst/>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2540" algn="ctr">
                        <a:spcBef>
                          <a:spcPts val="255"/>
                        </a:spcBef>
                        <a:spcAft>
                          <a:spcPts val="0"/>
                        </a:spcAft>
                      </a:pPr>
                      <a:r>
                        <a:rPr lang="en-US" sz="1400" spc="-25">
                          <a:effectLst/>
                        </a:rPr>
                        <a:t>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3175" algn="ctr">
                        <a:spcBef>
                          <a:spcPts val="255"/>
                        </a:spcBef>
                        <a:spcAft>
                          <a:spcPts val="0"/>
                        </a:spcAft>
                      </a:pPr>
                      <a:r>
                        <a:rPr lang="en-US" sz="1400" spc="-50" dirty="0">
                          <a:effectLst/>
                        </a:rPr>
                        <a:t>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1270" algn="ctr">
                        <a:spcBef>
                          <a:spcPts val="255"/>
                        </a:spcBef>
                        <a:spcAft>
                          <a:spcPts val="0"/>
                        </a:spcAft>
                      </a:pPr>
                      <a:r>
                        <a:rPr lang="en-US" sz="1400" spc="-25" dirty="0">
                          <a:effectLst/>
                        </a:rPr>
                        <a:t>3.5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gn="ctr">
                        <a:spcBef>
                          <a:spcPts val="255"/>
                        </a:spcBef>
                        <a:spcAft>
                          <a:spcPts val="0"/>
                        </a:spcAft>
                      </a:pPr>
                      <a:r>
                        <a:rPr lang="en-US" sz="1400" spc="-50">
                          <a:effectLst/>
                        </a:rPr>
                        <a:t>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780" algn="ctr">
                        <a:spcBef>
                          <a:spcPts val="255"/>
                        </a:spcBef>
                        <a:spcAft>
                          <a:spcPts val="0"/>
                        </a:spcAft>
                      </a:pPr>
                      <a:r>
                        <a:rPr lang="en-US" sz="1400" spc="-25" dirty="0">
                          <a:effectLst/>
                        </a:rPr>
                        <a:t>5.5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19883851"/>
                  </a:ext>
                </a:extLst>
              </a:tr>
              <a:tr h="368273">
                <a:tc>
                  <a:txBody>
                    <a:bodyPr/>
                    <a:lstStyle/>
                    <a:p>
                      <a:pPr marL="66675" algn="ctr">
                        <a:spcBef>
                          <a:spcPts val="255"/>
                        </a:spcBef>
                        <a:spcAft>
                          <a:spcPts val="0"/>
                        </a:spcAft>
                      </a:pPr>
                      <a:r>
                        <a:rPr lang="en-US" sz="1400" spc="-50">
                          <a:effectLst/>
                        </a:rPr>
                        <a:t>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2540" algn="ctr">
                        <a:spcBef>
                          <a:spcPts val="255"/>
                        </a:spcBef>
                        <a:spcAft>
                          <a:spcPts val="0"/>
                        </a:spcAft>
                      </a:pPr>
                      <a:r>
                        <a:rPr lang="en-US" sz="1400" spc="-25">
                          <a:effectLst/>
                        </a:rPr>
                        <a:t>1.2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3175" algn="ctr">
                        <a:spcBef>
                          <a:spcPts val="255"/>
                        </a:spcBef>
                        <a:spcAft>
                          <a:spcPts val="0"/>
                        </a:spcAft>
                      </a:pPr>
                      <a:r>
                        <a:rPr lang="en-US" sz="1400" spc="-50">
                          <a:effectLst/>
                        </a:rPr>
                        <a:t>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1270" algn="ctr">
                        <a:spcBef>
                          <a:spcPts val="255"/>
                        </a:spcBef>
                        <a:spcAft>
                          <a:spcPts val="0"/>
                        </a:spcAft>
                      </a:pPr>
                      <a:r>
                        <a:rPr lang="en-US" sz="1400" spc="-25" dirty="0">
                          <a:effectLst/>
                        </a:rPr>
                        <a:t>3.2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57150" algn="ctr">
                        <a:spcBef>
                          <a:spcPts val="255"/>
                        </a:spcBef>
                        <a:spcAft>
                          <a:spcPts val="0"/>
                        </a:spcAft>
                      </a:pPr>
                      <a:r>
                        <a:rPr lang="en-US" sz="1400" spc="-25">
                          <a:effectLst/>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780" algn="ctr">
                        <a:spcBef>
                          <a:spcPts val="255"/>
                        </a:spcBef>
                        <a:spcAft>
                          <a:spcPts val="0"/>
                        </a:spcAft>
                      </a:pPr>
                      <a:r>
                        <a:rPr lang="en-US" sz="1400" spc="-25">
                          <a:effectLst/>
                        </a:rPr>
                        <a:t>5.2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26992496"/>
                  </a:ext>
                </a:extLst>
              </a:tr>
              <a:tr h="368273">
                <a:tc>
                  <a:txBody>
                    <a:bodyPr/>
                    <a:lstStyle/>
                    <a:p>
                      <a:pPr marL="66675" algn="ctr">
                        <a:spcBef>
                          <a:spcPts val="255"/>
                        </a:spcBef>
                        <a:spcAft>
                          <a:spcPts val="0"/>
                        </a:spcAft>
                      </a:pPr>
                      <a:r>
                        <a:rPr lang="en-US" sz="1400" spc="-50">
                          <a:effectLst/>
                        </a:rPr>
                        <a:t>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2540" algn="ctr">
                        <a:spcBef>
                          <a:spcPts val="255"/>
                        </a:spcBef>
                        <a:spcAft>
                          <a:spcPts val="0"/>
                        </a:spcAft>
                      </a:pPr>
                      <a:r>
                        <a:rPr lang="en-US" sz="1400" spc="-25">
                          <a:effectLst/>
                        </a:rPr>
                        <a:t>0.8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3175" algn="ctr">
                        <a:spcBef>
                          <a:spcPts val="255"/>
                        </a:spcBef>
                        <a:spcAft>
                          <a:spcPts val="0"/>
                        </a:spcAft>
                      </a:pPr>
                      <a:r>
                        <a:rPr lang="en-US" sz="1400" spc="-50">
                          <a:effectLst/>
                        </a:rPr>
                        <a:t>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algn="ctr">
                        <a:spcBef>
                          <a:spcPts val="255"/>
                        </a:spcBef>
                        <a:spcAft>
                          <a:spcPts val="0"/>
                        </a:spcAft>
                      </a:pPr>
                      <a:r>
                        <a:rPr lang="en-US" sz="1400" spc="-50" dirty="0">
                          <a:effectLst/>
                        </a:rPr>
                        <a:t>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57150" algn="ctr">
                        <a:spcBef>
                          <a:spcPts val="255"/>
                        </a:spcBef>
                        <a:spcAft>
                          <a:spcPts val="0"/>
                        </a:spcAft>
                      </a:pPr>
                      <a:r>
                        <a:rPr lang="en-US" sz="1400" spc="-25">
                          <a:effectLst/>
                        </a:rPr>
                        <a:t>11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780" marR="635" algn="ctr">
                        <a:spcBef>
                          <a:spcPts val="255"/>
                        </a:spcBef>
                        <a:spcAft>
                          <a:spcPts val="0"/>
                        </a:spcAft>
                      </a:pPr>
                      <a:r>
                        <a:rPr lang="en-US" sz="1400" spc="-50">
                          <a:effectLst/>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53390231"/>
                  </a:ext>
                </a:extLst>
              </a:tr>
              <a:tr h="368273">
                <a:tc>
                  <a:txBody>
                    <a:bodyPr/>
                    <a:lstStyle/>
                    <a:p>
                      <a:pPr marL="66675" algn="ctr">
                        <a:spcBef>
                          <a:spcPts val="255"/>
                        </a:spcBef>
                        <a:spcAft>
                          <a:spcPts val="0"/>
                        </a:spcAft>
                      </a:pPr>
                      <a:r>
                        <a:rPr lang="en-US" sz="1400" spc="-50">
                          <a:effectLst/>
                        </a:rPr>
                        <a:t>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2540" algn="ctr">
                        <a:spcBef>
                          <a:spcPts val="255"/>
                        </a:spcBef>
                        <a:spcAft>
                          <a:spcPts val="0"/>
                        </a:spcAft>
                      </a:pPr>
                      <a:r>
                        <a:rPr lang="en-US" sz="1400" spc="-25">
                          <a:effectLst/>
                        </a:rPr>
                        <a:t>0.5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59690" algn="ctr">
                        <a:spcBef>
                          <a:spcPts val="255"/>
                        </a:spcBef>
                        <a:spcAft>
                          <a:spcPts val="0"/>
                        </a:spcAft>
                      </a:pPr>
                      <a:r>
                        <a:rPr lang="en-US" sz="1400" spc="-25">
                          <a:effectLst/>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1270" algn="ctr">
                        <a:spcBef>
                          <a:spcPts val="255"/>
                        </a:spcBef>
                        <a:spcAft>
                          <a:spcPts val="0"/>
                        </a:spcAft>
                      </a:pPr>
                      <a:r>
                        <a:rPr lang="en-US" sz="1400" spc="-25" dirty="0">
                          <a:effectLst/>
                        </a:rPr>
                        <a:t>2.9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57150" algn="ctr">
                        <a:spcBef>
                          <a:spcPts val="255"/>
                        </a:spcBef>
                        <a:spcAft>
                          <a:spcPts val="0"/>
                        </a:spcAft>
                      </a:pPr>
                      <a:r>
                        <a:rPr lang="en-US" sz="1400" spc="-25" dirty="0">
                          <a:effectLst/>
                        </a:rPr>
                        <a:t>12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780" algn="ctr">
                        <a:spcBef>
                          <a:spcPts val="255"/>
                        </a:spcBef>
                        <a:spcAft>
                          <a:spcPts val="0"/>
                        </a:spcAft>
                      </a:pPr>
                      <a:r>
                        <a:rPr lang="en-US" sz="1400" spc="-25">
                          <a:effectLst/>
                        </a:rPr>
                        <a:t>4.9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7696461"/>
                  </a:ext>
                </a:extLst>
              </a:tr>
              <a:tr h="368273">
                <a:tc>
                  <a:txBody>
                    <a:bodyPr/>
                    <a:lstStyle/>
                    <a:p>
                      <a:pPr marL="66675" algn="ctr">
                        <a:spcBef>
                          <a:spcPts val="255"/>
                        </a:spcBef>
                        <a:spcAft>
                          <a:spcPts val="0"/>
                        </a:spcAft>
                      </a:pPr>
                      <a:r>
                        <a:rPr lang="en-US" sz="1400" spc="-50">
                          <a:effectLst/>
                        </a:rPr>
                        <a:t>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2540" algn="ctr">
                        <a:spcBef>
                          <a:spcPts val="255"/>
                        </a:spcBef>
                        <a:spcAft>
                          <a:spcPts val="0"/>
                        </a:spcAft>
                      </a:pPr>
                      <a:r>
                        <a:rPr lang="en-US" sz="1400" spc="-25">
                          <a:effectLst/>
                        </a:rPr>
                        <a:t>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95579786"/>
                  </a:ext>
                </a:extLst>
              </a:tr>
              <a:tr h="362481">
                <a:tc>
                  <a:txBody>
                    <a:bodyPr/>
                    <a:lstStyle/>
                    <a:p>
                      <a:pPr marL="66675" marR="57150" algn="ctr">
                        <a:spcBef>
                          <a:spcPts val="255"/>
                        </a:spcBef>
                        <a:spcAft>
                          <a:spcPts val="0"/>
                        </a:spcAft>
                      </a:pPr>
                      <a:r>
                        <a:rPr lang="en-US" sz="1400" spc="-25">
                          <a:effectLst/>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2540" algn="ctr">
                        <a:spcBef>
                          <a:spcPts val="255"/>
                        </a:spcBef>
                        <a:spcAft>
                          <a:spcPts val="0"/>
                        </a:spcAft>
                      </a:pPr>
                      <a:r>
                        <a:rPr lang="en-US" sz="1400" spc="-25">
                          <a:effectLst/>
                        </a:rPr>
                        <a:t>0.2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83500130"/>
                  </a:ext>
                </a:extLst>
              </a:tr>
            </a:tbl>
          </a:graphicData>
        </a:graphic>
      </p:graphicFrame>
      <p:pic>
        <p:nvPicPr>
          <p:cNvPr id="5" name="Image 400"/>
          <p:cNvPicPr/>
          <p:nvPr/>
        </p:nvPicPr>
        <p:blipFill>
          <a:blip r:embed="rId2" cstate="print"/>
          <a:stretch>
            <a:fillRect/>
          </a:stretch>
        </p:blipFill>
        <p:spPr>
          <a:xfrm>
            <a:off x="6151419" y="1690688"/>
            <a:ext cx="5202381" cy="4471933"/>
          </a:xfrm>
          <a:prstGeom prst="rect">
            <a:avLst/>
          </a:prstGeom>
        </p:spPr>
      </p:pic>
    </p:spTree>
    <p:extLst>
      <p:ext uri="{BB962C8B-B14F-4D97-AF65-F5344CB8AC3E}">
        <p14:creationId xmlns:p14="http://schemas.microsoft.com/office/powerpoint/2010/main" val="27698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9709"/>
            <a:ext cx="10515600" cy="1197033"/>
          </a:xfrm>
        </p:spPr>
        <p:txBody>
          <a:bodyPr>
            <a:noAutofit/>
          </a:bodyPr>
          <a:lstStyle/>
          <a:p>
            <a:pPr marL="228600" lvl="1">
              <a:spcBef>
                <a:spcPts val="1000"/>
              </a:spcBef>
            </a:pPr>
            <a:r>
              <a:rPr lang="en-US" sz="1400" b="1" dirty="0" smtClean="0">
                <a:hlinkClick r:id="rId2" action="ppaction://hlinkfile"/>
              </a:rPr>
              <a:t>THE MARGINAL RATE OF SUBSTITUTION</a:t>
            </a:r>
            <a:r>
              <a:rPr lang="en-US" sz="1400" b="1" dirty="0" smtClean="0"/>
              <a:t/>
            </a:r>
            <a:br>
              <a:rPr lang="en-US" sz="1400" b="1" dirty="0" smtClean="0"/>
            </a:br>
            <a:r>
              <a:rPr lang="en-US" sz="1400" dirty="0" smtClean="0"/>
              <a:t>The </a:t>
            </a:r>
            <a:r>
              <a:rPr lang="en-US" sz="1400" i="1" dirty="0" smtClean="0"/>
              <a:t>marginal rate of substitution </a:t>
            </a:r>
            <a:r>
              <a:rPr lang="en-US" sz="1400" dirty="0" smtClean="0"/>
              <a:t>of X for Y (</a:t>
            </a:r>
            <a:r>
              <a:rPr lang="en-US" sz="1400" dirty="0" err="1" smtClean="0"/>
              <a:t>MRS</a:t>
            </a:r>
            <a:r>
              <a:rPr lang="en-US" sz="1400" i="1" baseline="-25000" dirty="0" err="1" smtClean="0"/>
              <a:t>xy</a:t>
            </a:r>
            <a:r>
              <a:rPr lang="en-US" sz="1400" dirty="0" smtClean="0"/>
              <a:t>) refers to the amount of Y that a consumer is willing to give up in order to gain one additional unit of X (and still remain on the same indifference curve). As the individual moves down an indifference curve, the </a:t>
            </a:r>
            <a:r>
              <a:rPr lang="en-US" sz="1400" dirty="0" err="1" smtClean="0"/>
              <a:t>MRS</a:t>
            </a:r>
            <a:r>
              <a:rPr lang="en-US" sz="1400" i="1" baseline="-25000" dirty="0" err="1" smtClean="0"/>
              <a:t>xy</a:t>
            </a:r>
            <a:r>
              <a:rPr lang="en-US" sz="1400" i="1" dirty="0" smtClean="0"/>
              <a:t> </a:t>
            </a:r>
            <a:r>
              <a:rPr lang="en-US" sz="1400" dirty="0" smtClean="0"/>
              <a:t>diminishes</a:t>
            </a:r>
            <a:br>
              <a:rPr lang="en-US" sz="1400" dirty="0" smtClean="0"/>
            </a:br>
            <a:endParaRPr lang="en-US"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6600713"/>
              </p:ext>
            </p:extLst>
          </p:nvPr>
        </p:nvGraphicFramePr>
        <p:xfrm>
          <a:off x="1197033" y="1986744"/>
          <a:ext cx="10008522" cy="4438995"/>
        </p:xfrm>
        <a:graphic>
          <a:graphicData uri="http://schemas.openxmlformats.org/drawingml/2006/table">
            <a:tbl>
              <a:tblPr firstRow="1" firstCol="1" lastRow="1" lastCol="1" bandRow="1" bandCol="1">
                <a:tableStyleId>{5C22544A-7EE6-4342-B048-85BDC9FD1C3A}</a:tableStyleId>
              </a:tblPr>
              <a:tblGrid>
                <a:gridCol w="1092575">
                  <a:extLst>
                    <a:ext uri="{9D8B030D-6E8A-4147-A177-3AD203B41FA5}">
                      <a16:colId xmlns:a16="http://schemas.microsoft.com/office/drawing/2014/main" val="2344581393"/>
                    </a:ext>
                  </a:extLst>
                </a:gridCol>
                <a:gridCol w="1116555">
                  <a:extLst>
                    <a:ext uri="{9D8B030D-6E8A-4147-A177-3AD203B41FA5}">
                      <a16:colId xmlns:a16="http://schemas.microsoft.com/office/drawing/2014/main" val="96259481"/>
                    </a:ext>
                  </a:extLst>
                </a:gridCol>
                <a:gridCol w="1115055">
                  <a:extLst>
                    <a:ext uri="{9D8B030D-6E8A-4147-A177-3AD203B41FA5}">
                      <a16:colId xmlns:a16="http://schemas.microsoft.com/office/drawing/2014/main" val="3483216175"/>
                    </a:ext>
                  </a:extLst>
                </a:gridCol>
                <a:gridCol w="1115055">
                  <a:extLst>
                    <a:ext uri="{9D8B030D-6E8A-4147-A177-3AD203B41FA5}">
                      <a16:colId xmlns:a16="http://schemas.microsoft.com/office/drawing/2014/main" val="2063817164"/>
                    </a:ext>
                  </a:extLst>
                </a:gridCol>
                <a:gridCol w="1115055">
                  <a:extLst>
                    <a:ext uri="{9D8B030D-6E8A-4147-A177-3AD203B41FA5}">
                      <a16:colId xmlns:a16="http://schemas.microsoft.com/office/drawing/2014/main" val="4108816953"/>
                    </a:ext>
                  </a:extLst>
                </a:gridCol>
                <a:gridCol w="1116555">
                  <a:extLst>
                    <a:ext uri="{9D8B030D-6E8A-4147-A177-3AD203B41FA5}">
                      <a16:colId xmlns:a16="http://schemas.microsoft.com/office/drawing/2014/main" val="2539456137"/>
                    </a:ext>
                  </a:extLst>
                </a:gridCol>
                <a:gridCol w="1115055">
                  <a:extLst>
                    <a:ext uri="{9D8B030D-6E8A-4147-A177-3AD203B41FA5}">
                      <a16:colId xmlns:a16="http://schemas.microsoft.com/office/drawing/2014/main" val="3865935995"/>
                    </a:ext>
                  </a:extLst>
                </a:gridCol>
                <a:gridCol w="1115055">
                  <a:extLst>
                    <a:ext uri="{9D8B030D-6E8A-4147-A177-3AD203B41FA5}">
                      <a16:colId xmlns:a16="http://schemas.microsoft.com/office/drawing/2014/main" val="3468769435"/>
                    </a:ext>
                  </a:extLst>
                </a:gridCol>
                <a:gridCol w="1107562">
                  <a:extLst>
                    <a:ext uri="{9D8B030D-6E8A-4147-A177-3AD203B41FA5}">
                      <a16:colId xmlns:a16="http://schemas.microsoft.com/office/drawing/2014/main" val="2968450052"/>
                    </a:ext>
                  </a:extLst>
                </a:gridCol>
              </a:tblGrid>
              <a:tr h="316935">
                <a:tc gridSpan="3">
                  <a:txBody>
                    <a:bodyPr/>
                    <a:lstStyle/>
                    <a:p>
                      <a:pPr marL="232410" algn="ctr">
                        <a:spcBef>
                          <a:spcPts val="230"/>
                        </a:spcBef>
                        <a:spcAft>
                          <a:spcPts val="0"/>
                        </a:spcAft>
                      </a:pPr>
                      <a:r>
                        <a:rPr lang="en-US" sz="1800" dirty="0">
                          <a:effectLst/>
                        </a:rPr>
                        <a:t>Indifference</a:t>
                      </a:r>
                      <a:r>
                        <a:rPr lang="en-US" sz="1800" spc="10" dirty="0">
                          <a:effectLst/>
                        </a:rPr>
                        <a:t> </a:t>
                      </a:r>
                      <a:r>
                        <a:rPr lang="en-US" sz="1800" dirty="0">
                          <a:effectLst/>
                        </a:rPr>
                        <a:t>Curve</a:t>
                      </a:r>
                      <a:r>
                        <a:rPr lang="en-US" sz="1800" spc="10" dirty="0">
                          <a:effectLst/>
                        </a:rPr>
                        <a:t> </a:t>
                      </a:r>
                      <a:r>
                        <a:rPr lang="en-US" sz="1800" spc="-50" dirty="0">
                          <a:effectLst/>
                        </a:rPr>
                        <a:t>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gridSpan="3">
                  <a:txBody>
                    <a:bodyPr/>
                    <a:lstStyle/>
                    <a:p>
                      <a:pPr marL="221615" algn="ctr">
                        <a:spcBef>
                          <a:spcPts val="230"/>
                        </a:spcBef>
                        <a:spcAft>
                          <a:spcPts val="0"/>
                        </a:spcAft>
                      </a:pPr>
                      <a:r>
                        <a:rPr lang="en-US" sz="1800">
                          <a:effectLst/>
                        </a:rPr>
                        <a:t>Indifference</a:t>
                      </a:r>
                      <a:r>
                        <a:rPr lang="en-US" sz="1800" spc="10">
                          <a:effectLst/>
                        </a:rPr>
                        <a:t> </a:t>
                      </a:r>
                      <a:r>
                        <a:rPr lang="en-US" sz="1800">
                          <a:effectLst/>
                        </a:rPr>
                        <a:t>Curve</a:t>
                      </a:r>
                      <a:r>
                        <a:rPr lang="en-US" sz="1800" spc="10">
                          <a:effectLst/>
                        </a:rPr>
                        <a:t> </a:t>
                      </a:r>
                      <a:r>
                        <a:rPr lang="en-US" sz="1800" spc="-25">
                          <a:effectLst/>
                        </a:rPr>
                        <a:t>II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gridSpan="3">
                  <a:txBody>
                    <a:bodyPr/>
                    <a:lstStyle/>
                    <a:p>
                      <a:pPr marL="198120" algn="ctr">
                        <a:spcBef>
                          <a:spcPts val="230"/>
                        </a:spcBef>
                        <a:spcAft>
                          <a:spcPts val="0"/>
                        </a:spcAft>
                      </a:pPr>
                      <a:r>
                        <a:rPr lang="en-US" sz="1800">
                          <a:effectLst/>
                        </a:rPr>
                        <a:t>Indifference</a:t>
                      </a:r>
                      <a:r>
                        <a:rPr lang="en-US" sz="1800" spc="10">
                          <a:effectLst/>
                        </a:rPr>
                        <a:t> </a:t>
                      </a:r>
                      <a:r>
                        <a:rPr lang="en-US" sz="1800">
                          <a:effectLst/>
                        </a:rPr>
                        <a:t>Curve</a:t>
                      </a:r>
                      <a:r>
                        <a:rPr lang="en-US" sz="1800" spc="10">
                          <a:effectLst/>
                        </a:rPr>
                        <a:t> </a:t>
                      </a:r>
                      <a:r>
                        <a:rPr lang="en-US" sz="1800" spc="-25">
                          <a:effectLst/>
                        </a:rPr>
                        <a:t>III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0618150"/>
                  </a:ext>
                </a:extLst>
              </a:tr>
              <a:tr h="375269">
                <a:tc>
                  <a:txBody>
                    <a:bodyPr/>
                    <a:lstStyle/>
                    <a:p>
                      <a:pPr marL="67310" marR="57785" algn="ctr">
                        <a:spcBef>
                          <a:spcPts val="235"/>
                        </a:spcBef>
                        <a:spcAft>
                          <a:spcPts val="0"/>
                        </a:spcAft>
                      </a:pPr>
                      <a:r>
                        <a:rPr lang="en-US" sz="1800" spc="-25">
                          <a:effectLst/>
                        </a:rPr>
                        <a:t>Q</a:t>
                      </a:r>
                      <a:r>
                        <a:rPr lang="en-US" sz="1800" spc="-25" baseline="-25000">
                          <a:effectLst/>
                        </a:rPr>
                        <a:t>x</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2540" algn="ctr">
                        <a:spcBef>
                          <a:spcPts val="235"/>
                        </a:spcBef>
                        <a:spcAft>
                          <a:spcPts val="0"/>
                        </a:spcAft>
                      </a:pPr>
                      <a:r>
                        <a:rPr lang="en-US" sz="1800" spc="-25" dirty="0" err="1">
                          <a:effectLst/>
                        </a:rPr>
                        <a:t>Q</a:t>
                      </a:r>
                      <a:r>
                        <a:rPr lang="en-US" sz="1800" spc="-25" baseline="-25000" dirty="0" err="1">
                          <a:effectLst/>
                        </a:rPr>
                        <a: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5400" algn="ctr">
                        <a:spcBef>
                          <a:spcPts val="235"/>
                        </a:spcBef>
                        <a:spcAft>
                          <a:spcPts val="0"/>
                        </a:spcAft>
                      </a:pPr>
                      <a:r>
                        <a:rPr lang="en-US" sz="1800" spc="-10">
                          <a:effectLst/>
                        </a:rPr>
                        <a:t>MRS</a:t>
                      </a:r>
                      <a:r>
                        <a:rPr lang="en-US" sz="1800" spc="-10" baseline="-25000">
                          <a:effectLst/>
                        </a:rPr>
                        <a:t>xy</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35"/>
                        </a:spcBef>
                        <a:spcAft>
                          <a:spcPts val="0"/>
                        </a:spcAft>
                      </a:pPr>
                      <a:r>
                        <a:rPr lang="en-US" sz="1800" spc="-25" dirty="0" err="1">
                          <a:effectLst/>
                        </a:rPr>
                        <a:t>Q</a:t>
                      </a:r>
                      <a:r>
                        <a:rPr lang="en-US" sz="1800" spc="-25" baseline="-25000" dirty="0" err="1">
                          <a:effectLst/>
                        </a:rPr>
                        <a:t>x</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35"/>
                        </a:spcBef>
                        <a:spcAft>
                          <a:spcPts val="0"/>
                        </a:spcAft>
                      </a:pPr>
                      <a:r>
                        <a:rPr lang="en-US" sz="1800" spc="-25" dirty="0" err="1">
                          <a:effectLst/>
                        </a:rPr>
                        <a:t>Q</a:t>
                      </a:r>
                      <a:r>
                        <a:rPr lang="en-US" sz="1800" spc="-25" baseline="-25000" dirty="0" err="1">
                          <a:effectLst/>
                        </a:rPr>
                        <a: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4445" algn="ctr">
                        <a:spcBef>
                          <a:spcPts val="235"/>
                        </a:spcBef>
                        <a:spcAft>
                          <a:spcPts val="0"/>
                        </a:spcAft>
                      </a:pPr>
                      <a:r>
                        <a:rPr lang="en-US" sz="1800" spc="-10">
                          <a:effectLst/>
                        </a:rPr>
                        <a:t>MRS</a:t>
                      </a:r>
                      <a:r>
                        <a:rPr lang="en-US" sz="1800" spc="-10" baseline="-25000">
                          <a:effectLst/>
                        </a:rPr>
                        <a:t>xy</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670" algn="ctr">
                        <a:spcBef>
                          <a:spcPts val="235"/>
                        </a:spcBef>
                        <a:spcAft>
                          <a:spcPts val="0"/>
                        </a:spcAft>
                      </a:pPr>
                      <a:r>
                        <a:rPr lang="en-US" sz="1800" spc="-25">
                          <a:effectLst/>
                        </a:rPr>
                        <a:t>Q</a:t>
                      </a:r>
                      <a:r>
                        <a:rPr lang="en-US" sz="1800" spc="-25" baseline="-25000">
                          <a:effectLst/>
                        </a:rPr>
                        <a:t>x</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670" algn="ctr">
                        <a:spcBef>
                          <a:spcPts val="235"/>
                        </a:spcBef>
                        <a:spcAft>
                          <a:spcPts val="0"/>
                        </a:spcAft>
                      </a:pPr>
                      <a:r>
                        <a:rPr lang="en-US" sz="1800" spc="-25">
                          <a:effectLst/>
                        </a:rPr>
                        <a:t>Q</a:t>
                      </a:r>
                      <a:r>
                        <a:rPr lang="en-US" sz="1800" spc="-25" baseline="-25000">
                          <a:effectLst/>
                        </a:rPr>
                        <a:t>y</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2540" algn="ctr">
                        <a:spcBef>
                          <a:spcPts val="235"/>
                        </a:spcBef>
                        <a:spcAft>
                          <a:spcPts val="0"/>
                        </a:spcAft>
                      </a:pPr>
                      <a:r>
                        <a:rPr lang="en-US" sz="1800" spc="-10">
                          <a:effectLst/>
                        </a:rPr>
                        <a:t>MRS</a:t>
                      </a:r>
                      <a:r>
                        <a:rPr lang="en-US" sz="1800" spc="-10" baseline="-25000">
                          <a:effectLst/>
                        </a:rPr>
                        <a:t>xy</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58692302"/>
                  </a:ext>
                </a:extLst>
              </a:tr>
              <a:tr h="375269">
                <a:tc>
                  <a:txBody>
                    <a:bodyPr/>
                    <a:lstStyle/>
                    <a:p>
                      <a:pPr marL="68580" marR="1905" algn="ctr">
                        <a:spcBef>
                          <a:spcPts val="255"/>
                        </a:spcBef>
                        <a:spcAft>
                          <a:spcPts val="0"/>
                        </a:spcAft>
                      </a:pPr>
                      <a:r>
                        <a:rPr lang="en-US" sz="1800" spc="-5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dirty="0">
                          <a:effectLst/>
                        </a:rPr>
                        <a:t>10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70"/>
                        </a:spcBef>
                        <a:spcAft>
                          <a:spcPts val="0"/>
                        </a:spcAft>
                      </a:pPr>
                      <a:r>
                        <a:rPr lang="en-US" sz="1800" spc="-25" dirty="0">
                          <a:effectLst/>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5400" algn="ctr">
                        <a:spcBef>
                          <a:spcPts val="255"/>
                        </a:spcBef>
                        <a:spcAft>
                          <a:spcPts val="0"/>
                        </a:spcAft>
                      </a:pPr>
                      <a:r>
                        <a:rPr lang="en-US" sz="1800" spc="-5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25" dirty="0">
                          <a:effectLst/>
                        </a:rPr>
                        <a:t>10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3175" algn="ctr">
                        <a:spcBef>
                          <a:spcPts val="70"/>
                        </a:spcBef>
                        <a:spcAft>
                          <a:spcPts val="0"/>
                        </a:spcAft>
                      </a:pPr>
                      <a:r>
                        <a:rPr lang="en-US" sz="1800" spc="-25">
                          <a:effectLst/>
                        </a:rPr>
                        <a: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035" algn="ctr">
                        <a:spcBef>
                          <a:spcPts val="255"/>
                        </a:spcBef>
                        <a:spcAft>
                          <a:spcPts val="0"/>
                        </a:spcAft>
                      </a:pPr>
                      <a:r>
                        <a:rPr lang="en-US" sz="1800" spc="-5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670" algn="ctr">
                        <a:spcBef>
                          <a:spcPts val="255"/>
                        </a:spcBef>
                        <a:spcAft>
                          <a:spcPts val="0"/>
                        </a:spcAft>
                      </a:pPr>
                      <a:r>
                        <a:rPr lang="en-US" sz="1800" spc="-25">
                          <a:effectLst/>
                        </a:rPr>
                        <a:t>12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2540" algn="ctr">
                        <a:spcBef>
                          <a:spcPts val="70"/>
                        </a:spcBef>
                        <a:spcAft>
                          <a:spcPts val="0"/>
                        </a:spcAft>
                      </a:pPr>
                      <a:r>
                        <a:rPr lang="en-US" sz="1800" spc="-25">
                          <a:effectLst/>
                        </a:rPr>
                        <a: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49057444"/>
                  </a:ext>
                </a:extLst>
              </a:tr>
              <a:tr h="375269">
                <a:tc>
                  <a:txBody>
                    <a:bodyPr/>
                    <a:lstStyle/>
                    <a:p>
                      <a:pPr marL="69215" marR="1905" algn="ctr">
                        <a:spcBef>
                          <a:spcPts val="255"/>
                        </a:spcBef>
                        <a:spcAft>
                          <a:spcPts val="0"/>
                        </a:spcAft>
                      </a:pPr>
                      <a:r>
                        <a:rPr lang="en-US" sz="1800" spc="-5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2540" algn="ctr">
                        <a:spcBef>
                          <a:spcPts val="255"/>
                        </a:spcBef>
                        <a:spcAft>
                          <a:spcPts val="0"/>
                        </a:spcAft>
                      </a:pPr>
                      <a:r>
                        <a:rPr lang="en-US" sz="1800" spc="-5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5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5400" algn="ctr">
                        <a:spcBef>
                          <a:spcPts val="255"/>
                        </a:spcBef>
                        <a:spcAft>
                          <a:spcPts val="0"/>
                        </a:spcAft>
                      </a:pPr>
                      <a:r>
                        <a:rPr lang="en-US" sz="1800" spc="-5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130" algn="ctr">
                        <a:spcBef>
                          <a:spcPts val="255"/>
                        </a:spcBef>
                        <a:spcAft>
                          <a:spcPts val="0"/>
                        </a:spcAft>
                      </a:pPr>
                      <a:r>
                        <a:rPr lang="en-US" sz="1800" spc="-5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3175" algn="ctr">
                        <a:spcBef>
                          <a:spcPts val="255"/>
                        </a:spcBef>
                        <a:spcAft>
                          <a:spcPts val="0"/>
                        </a:spcAft>
                      </a:pPr>
                      <a:r>
                        <a:rPr lang="en-US" sz="1800" spc="-5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035" algn="ctr">
                        <a:spcBef>
                          <a:spcPts val="255"/>
                        </a:spcBef>
                        <a:spcAft>
                          <a:spcPts val="0"/>
                        </a:spcAft>
                      </a:pPr>
                      <a:r>
                        <a:rPr lang="en-US" sz="1800" spc="-50">
                          <a:effectLst/>
                        </a:rPr>
                        <a:t>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035" algn="ctr">
                        <a:spcBef>
                          <a:spcPts val="255"/>
                        </a:spcBef>
                        <a:spcAft>
                          <a:spcPts val="0"/>
                        </a:spcAft>
                      </a:pPr>
                      <a:r>
                        <a:rPr lang="en-US" sz="1800" spc="-50">
                          <a:effectLst/>
                        </a:rPr>
                        <a:t>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2540" algn="ctr">
                        <a:spcBef>
                          <a:spcPts val="255"/>
                        </a:spcBef>
                        <a:spcAft>
                          <a:spcPts val="0"/>
                        </a:spcAft>
                      </a:pPr>
                      <a:r>
                        <a:rPr lang="en-US" sz="1800" spc="-5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6208014"/>
                  </a:ext>
                </a:extLst>
              </a:tr>
              <a:tr h="375269">
                <a:tc>
                  <a:txBody>
                    <a:bodyPr/>
                    <a:lstStyle/>
                    <a:p>
                      <a:pPr marL="69215" marR="1905" algn="ctr">
                        <a:spcBef>
                          <a:spcPts val="255"/>
                        </a:spcBef>
                        <a:spcAft>
                          <a:spcPts val="0"/>
                        </a:spcAft>
                      </a:pPr>
                      <a:r>
                        <a:rPr lang="en-US" sz="1800" spc="-5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2540" algn="ctr">
                        <a:spcBef>
                          <a:spcPts val="255"/>
                        </a:spcBef>
                        <a:spcAft>
                          <a:spcPts val="0"/>
                        </a:spcAft>
                      </a:pPr>
                      <a:r>
                        <a:rPr lang="en-US" sz="1800" spc="-5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50" dirty="0">
                          <a:effectLst/>
                        </a:rPr>
                        <a:t>2</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5400" algn="ctr">
                        <a:spcBef>
                          <a:spcPts val="255"/>
                        </a:spcBef>
                        <a:spcAft>
                          <a:spcPts val="0"/>
                        </a:spcAft>
                      </a:pPr>
                      <a:r>
                        <a:rPr lang="en-US" sz="1800" spc="-5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130" algn="ctr">
                        <a:spcBef>
                          <a:spcPts val="255"/>
                        </a:spcBef>
                        <a:spcAft>
                          <a:spcPts val="0"/>
                        </a:spcAft>
                      </a:pPr>
                      <a:r>
                        <a:rPr lang="en-US" sz="1800" spc="-5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3175" algn="ctr">
                        <a:spcBef>
                          <a:spcPts val="255"/>
                        </a:spcBef>
                        <a:spcAft>
                          <a:spcPts val="0"/>
                        </a:spcAft>
                      </a:pPr>
                      <a:r>
                        <a:rPr lang="en-US" sz="1800" spc="-5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035" algn="ctr">
                        <a:spcBef>
                          <a:spcPts val="255"/>
                        </a:spcBef>
                        <a:spcAft>
                          <a:spcPts val="0"/>
                        </a:spcAft>
                      </a:pPr>
                      <a:r>
                        <a:rPr lang="en-US" sz="1800" spc="-5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035" algn="ctr">
                        <a:spcBef>
                          <a:spcPts val="255"/>
                        </a:spcBef>
                        <a:spcAft>
                          <a:spcPts val="0"/>
                        </a:spcAft>
                      </a:pPr>
                      <a:r>
                        <a:rPr lang="en-US" sz="1800" spc="-5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2540" algn="ctr">
                        <a:spcBef>
                          <a:spcPts val="255"/>
                        </a:spcBef>
                        <a:spcAft>
                          <a:spcPts val="0"/>
                        </a:spcAft>
                      </a:pPr>
                      <a:r>
                        <a:rPr lang="en-US" sz="1800" spc="-5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104481"/>
                  </a:ext>
                </a:extLst>
              </a:tr>
              <a:tr h="375269">
                <a:tc>
                  <a:txBody>
                    <a:bodyPr/>
                    <a:lstStyle/>
                    <a:p>
                      <a:pPr marL="69215" marR="1905" algn="ctr">
                        <a:spcBef>
                          <a:spcPts val="255"/>
                        </a:spcBef>
                        <a:spcAft>
                          <a:spcPts val="0"/>
                        </a:spcAft>
                      </a:pPr>
                      <a:r>
                        <a:rPr lang="en-US" sz="1800" spc="-5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a:effectLst/>
                        </a:rPr>
                        <a:t>2.3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130" algn="ctr">
                        <a:spcBef>
                          <a:spcPts val="255"/>
                        </a:spcBef>
                        <a:spcAft>
                          <a:spcPts val="0"/>
                        </a:spcAft>
                      </a:pPr>
                      <a:r>
                        <a:rPr lang="en-US" sz="1800" spc="-25" dirty="0">
                          <a:effectLst/>
                        </a:rPr>
                        <a:t>0.7</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50">
                          <a:effectLst/>
                        </a:rPr>
                        <a:t>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25" dirty="0">
                          <a:effectLst/>
                        </a:rPr>
                        <a:t>4.2</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3810" algn="ctr">
                        <a:spcBef>
                          <a:spcPts val="255"/>
                        </a:spcBef>
                        <a:spcAft>
                          <a:spcPts val="0"/>
                        </a:spcAft>
                      </a:pPr>
                      <a:r>
                        <a:rPr lang="en-US" sz="1800" spc="-25">
                          <a:effectLst/>
                        </a:rPr>
                        <a:t>0.8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5400" algn="ctr">
                        <a:spcBef>
                          <a:spcPts val="255"/>
                        </a:spcBef>
                        <a:spcAft>
                          <a:spcPts val="0"/>
                        </a:spcAft>
                      </a:pPr>
                      <a:r>
                        <a:rPr lang="en-US" sz="1800" spc="-50">
                          <a:effectLst/>
                        </a:rPr>
                        <a:t>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670" algn="ctr">
                        <a:spcBef>
                          <a:spcPts val="255"/>
                        </a:spcBef>
                        <a:spcAft>
                          <a:spcPts val="0"/>
                        </a:spcAft>
                      </a:pPr>
                      <a:r>
                        <a:rPr lang="en-US" sz="1800" spc="-25">
                          <a:effectLst/>
                        </a:rPr>
                        <a:t>6.2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a:effectLst/>
                        </a:rPr>
                        <a:t>0.8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6515709"/>
                  </a:ext>
                </a:extLst>
              </a:tr>
              <a:tr h="375269">
                <a:tc>
                  <a:txBody>
                    <a:bodyPr/>
                    <a:lstStyle/>
                    <a:p>
                      <a:pPr marL="69215" marR="1905" algn="ctr">
                        <a:spcBef>
                          <a:spcPts val="255"/>
                        </a:spcBef>
                        <a:spcAft>
                          <a:spcPts val="0"/>
                        </a:spcAft>
                      </a:pPr>
                      <a:r>
                        <a:rPr lang="en-US" sz="1800" spc="-5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a:effectLst/>
                        </a:rPr>
                        <a:t>1.7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130" algn="ctr">
                        <a:spcBef>
                          <a:spcPts val="255"/>
                        </a:spcBef>
                        <a:spcAft>
                          <a:spcPts val="0"/>
                        </a:spcAft>
                      </a:pPr>
                      <a:r>
                        <a:rPr lang="en-US" sz="1800" spc="-25" dirty="0">
                          <a:effectLst/>
                        </a:rPr>
                        <a:t>0.6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5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25" dirty="0">
                          <a:effectLst/>
                        </a:rPr>
                        <a:t>3.5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3810" algn="ctr">
                        <a:spcBef>
                          <a:spcPts val="255"/>
                        </a:spcBef>
                        <a:spcAft>
                          <a:spcPts val="0"/>
                        </a:spcAft>
                      </a:pPr>
                      <a:r>
                        <a:rPr lang="en-US" sz="1800" spc="-25">
                          <a:effectLst/>
                        </a:rPr>
                        <a:t>0.7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5400" algn="ctr">
                        <a:spcBef>
                          <a:spcPts val="255"/>
                        </a:spcBef>
                        <a:spcAft>
                          <a:spcPts val="0"/>
                        </a:spcAft>
                      </a:pPr>
                      <a:r>
                        <a:rPr lang="en-US" sz="1800" spc="-50">
                          <a:effectLst/>
                        </a:rPr>
                        <a:t>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670" algn="ctr">
                        <a:spcBef>
                          <a:spcPts val="255"/>
                        </a:spcBef>
                        <a:spcAft>
                          <a:spcPts val="0"/>
                        </a:spcAft>
                      </a:pPr>
                      <a:r>
                        <a:rPr lang="en-US" sz="1800" spc="-25">
                          <a:effectLst/>
                        </a:rPr>
                        <a:t>5.5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a:effectLst/>
                        </a:rPr>
                        <a:t>0.7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19989534"/>
                  </a:ext>
                </a:extLst>
              </a:tr>
              <a:tr h="375269">
                <a:tc>
                  <a:txBody>
                    <a:bodyPr/>
                    <a:lstStyle/>
                    <a:p>
                      <a:pPr marL="69215" marR="1905" algn="ctr">
                        <a:spcBef>
                          <a:spcPts val="255"/>
                        </a:spcBef>
                        <a:spcAft>
                          <a:spcPts val="0"/>
                        </a:spcAft>
                      </a:pPr>
                      <a:r>
                        <a:rPr lang="en-US" sz="1800" spc="-50">
                          <a:effectLst/>
                        </a:rPr>
                        <a:t>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a:effectLst/>
                        </a:rPr>
                        <a:t>1.2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130" algn="ctr">
                        <a:spcBef>
                          <a:spcPts val="255"/>
                        </a:spcBef>
                        <a:spcAft>
                          <a:spcPts val="0"/>
                        </a:spcAft>
                      </a:pPr>
                      <a:r>
                        <a:rPr lang="en-US" sz="1800" spc="-25" dirty="0">
                          <a:effectLst/>
                        </a:rPr>
                        <a:t>0.5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50" dirty="0">
                          <a:effectLst/>
                        </a:rPr>
                        <a:t>8</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25">
                          <a:effectLst/>
                        </a:rPr>
                        <a:t>3.2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3810" algn="ctr">
                        <a:spcBef>
                          <a:spcPts val="255"/>
                        </a:spcBef>
                        <a:spcAft>
                          <a:spcPts val="0"/>
                        </a:spcAft>
                      </a:pPr>
                      <a:r>
                        <a:rPr lang="en-US" sz="1800" spc="-25">
                          <a:effectLst/>
                        </a:rPr>
                        <a:t>0.3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035" algn="ctr">
                        <a:spcBef>
                          <a:spcPts val="255"/>
                        </a:spcBef>
                        <a:spcAft>
                          <a:spcPts val="0"/>
                        </a:spcAft>
                      </a:pPr>
                      <a:r>
                        <a:rPr lang="en-US" sz="1800" spc="-25">
                          <a:effectLst/>
                        </a:rPr>
                        <a:t>10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670" algn="ctr">
                        <a:spcBef>
                          <a:spcPts val="255"/>
                        </a:spcBef>
                        <a:spcAft>
                          <a:spcPts val="0"/>
                        </a:spcAft>
                      </a:pPr>
                      <a:r>
                        <a:rPr lang="en-US" sz="1800" spc="-25">
                          <a:effectLst/>
                        </a:rPr>
                        <a:t>5.2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a:effectLst/>
                        </a:rPr>
                        <a:t>0.3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73854514"/>
                  </a:ext>
                </a:extLst>
              </a:tr>
              <a:tr h="375269">
                <a:tc>
                  <a:txBody>
                    <a:bodyPr/>
                    <a:lstStyle/>
                    <a:p>
                      <a:pPr marL="69215" marR="1905" algn="ctr">
                        <a:spcBef>
                          <a:spcPts val="255"/>
                        </a:spcBef>
                        <a:spcAft>
                          <a:spcPts val="0"/>
                        </a:spcAft>
                      </a:pPr>
                      <a:r>
                        <a:rPr lang="en-US" sz="1800" spc="-5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a:effectLst/>
                        </a:rPr>
                        <a:t>0.8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130" algn="ctr">
                        <a:spcBef>
                          <a:spcPts val="255"/>
                        </a:spcBef>
                        <a:spcAft>
                          <a:spcPts val="0"/>
                        </a:spcAft>
                      </a:pPr>
                      <a:r>
                        <a:rPr lang="en-US" sz="1800" spc="-25">
                          <a:effectLst/>
                        </a:rPr>
                        <a:t>0.4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50" dirty="0">
                          <a:effectLst/>
                        </a:rPr>
                        <a:t>9</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130" algn="ctr">
                        <a:spcBef>
                          <a:spcPts val="255"/>
                        </a:spcBef>
                        <a:spcAft>
                          <a:spcPts val="0"/>
                        </a:spcAft>
                      </a:pPr>
                      <a:r>
                        <a:rPr lang="en-US" sz="1800" spc="-5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4445" algn="ctr">
                        <a:spcBef>
                          <a:spcPts val="255"/>
                        </a:spcBef>
                        <a:spcAft>
                          <a:spcPts val="0"/>
                        </a:spcAft>
                      </a:pPr>
                      <a:r>
                        <a:rPr lang="en-US" sz="1800" spc="-25">
                          <a:effectLst/>
                        </a:rPr>
                        <a:t>0.2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670" algn="ctr">
                        <a:spcBef>
                          <a:spcPts val="255"/>
                        </a:spcBef>
                        <a:spcAft>
                          <a:spcPts val="0"/>
                        </a:spcAft>
                      </a:pPr>
                      <a:r>
                        <a:rPr lang="en-US" sz="1800" spc="-25">
                          <a:effectLst/>
                        </a:rPr>
                        <a:t>11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035" algn="ctr">
                        <a:spcBef>
                          <a:spcPts val="255"/>
                        </a:spcBef>
                        <a:spcAft>
                          <a:spcPts val="0"/>
                        </a:spcAft>
                      </a:pPr>
                      <a:r>
                        <a:rPr lang="en-US" sz="1800" spc="-50" dirty="0">
                          <a:effectLst/>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a:effectLst/>
                        </a:rPr>
                        <a:t>0.2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72702416"/>
                  </a:ext>
                </a:extLst>
              </a:tr>
              <a:tr h="375269">
                <a:tc>
                  <a:txBody>
                    <a:bodyPr/>
                    <a:lstStyle/>
                    <a:p>
                      <a:pPr marL="69215" marR="1905" algn="ctr">
                        <a:spcBef>
                          <a:spcPts val="255"/>
                        </a:spcBef>
                        <a:spcAft>
                          <a:spcPts val="0"/>
                        </a:spcAft>
                      </a:pPr>
                      <a:r>
                        <a:rPr lang="en-US" sz="1800" spc="-50">
                          <a:effectLst/>
                        </a:rPr>
                        <a:t>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a:effectLst/>
                        </a:rPr>
                        <a:t>0.5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130" algn="ctr">
                        <a:spcBef>
                          <a:spcPts val="255"/>
                        </a:spcBef>
                        <a:spcAft>
                          <a:spcPts val="0"/>
                        </a:spcAft>
                      </a:pPr>
                      <a:r>
                        <a:rPr lang="en-US" sz="1800" spc="-25">
                          <a:effectLst/>
                        </a:rPr>
                        <a:t>0.3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130" algn="ctr">
                        <a:spcBef>
                          <a:spcPts val="255"/>
                        </a:spcBef>
                        <a:spcAft>
                          <a:spcPts val="0"/>
                        </a:spcAft>
                      </a:pPr>
                      <a:r>
                        <a:rPr lang="en-US" sz="1800" spc="-25" dirty="0">
                          <a:effectLst/>
                        </a:rPr>
                        <a:t>10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55"/>
                        </a:spcBef>
                        <a:spcAft>
                          <a:spcPts val="0"/>
                        </a:spcAft>
                      </a:pPr>
                      <a:r>
                        <a:rPr lang="en-US" sz="1800" spc="-25">
                          <a:effectLst/>
                        </a:rPr>
                        <a:t>2.9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4445" algn="ctr">
                        <a:spcBef>
                          <a:spcPts val="255"/>
                        </a:spcBef>
                        <a:spcAft>
                          <a:spcPts val="0"/>
                        </a:spcAft>
                      </a:pPr>
                      <a:r>
                        <a:rPr lang="en-US" sz="1800" spc="-25">
                          <a:effectLst/>
                        </a:rPr>
                        <a:t>0.1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6670" algn="ctr">
                        <a:spcBef>
                          <a:spcPts val="255"/>
                        </a:spcBef>
                        <a:spcAft>
                          <a:spcPts val="0"/>
                        </a:spcAft>
                      </a:pPr>
                      <a:r>
                        <a:rPr lang="en-US" sz="1800" spc="-25">
                          <a:effectLst/>
                        </a:rPr>
                        <a:t>12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7305" algn="ctr">
                        <a:spcBef>
                          <a:spcPts val="255"/>
                        </a:spcBef>
                        <a:spcAft>
                          <a:spcPts val="0"/>
                        </a:spcAft>
                      </a:pPr>
                      <a:r>
                        <a:rPr lang="en-US" sz="1800" spc="-25">
                          <a:effectLst/>
                        </a:rPr>
                        <a:t>4.9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55"/>
                        </a:spcBef>
                        <a:spcAft>
                          <a:spcPts val="0"/>
                        </a:spcAft>
                      </a:pPr>
                      <a:r>
                        <a:rPr lang="en-US" sz="1800" spc="-25">
                          <a:effectLst/>
                        </a:rPr>
                        <a:t>0.1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04138077"/>
                  </a:ext>
                </a:extLst>
              </a:tr>
              <a:tr h="375269">
                <a:tc>
                  <a:txBody>
                    <a:bodyPr/>
                    <a:lstStyle/>
                    <a:p>
                      <a:pPr marL="69215" marR="1905" algn="ctr">
                        <a:spcBef>
                          <a:spcPts val="260"/>
                        </a:spcBef>
                        <a:spcAft>
                          <a:spcPts val="0"/>
                        </a:spcAft>
                      </a:pPr>
                      <a:r>
                        <a:rPr lang="en-US" sz="1800" spc="-50">
                          <a:effectLst/>
                        </a:rPr>
                        <a:t>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60"/>
                        </a:spcBef>
                        <a:spcAft>
                          <a:spcPts val="0"/>
                        </a:spcAft>
                      </a:pPr>
                      <a:r>
                        <a:rPr lang="en-US" sz="1800" spc="-25">
                          <a:effectLst/>
                        </a:rPr>
                        <a:t>0.3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130" algn="ctr">
                        <a:spcBef>
                          <a:spcPts val="260"/>
                        </a:spcBef>
                        <a:spcAft>
                          <a:spcPts val="0"/>
                        </a:spcAft>
                      </a:pPr>
                      <a:r>
                        <a:rPr lang="en-US" sz="1800" spc="-25">
                          <a:effectLst/>
                        </a:rPr>
                        <a:t>0.2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1797420"/>
                  </a:ext>
                </a:extLst>
              </a:tr>
              <a:tr h="369370">
                <a:tc>
                  <a:txBody>
                    <a:bodyPr/>
                    <a:lstStyle/>
                    <a:p>
                      <a:pPr marL="67310" marR="57150" algn="ctr">
                        <a:spcBef>
                          <a:spcPts val="260"/>
                        </a:spcBef>
                        <a:spcAft>
                          <a:spcPts val="0"/>
                        </a:spcAft>
                      </a:pPr>
                      <a:r>
                        <a:rPr lang="en-US" sz="1800" spc="-25">
                          <a:effectLst/>
                        </a:rPr>
                        <a:t>10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970" marR="1905" algn="ctr">
                        <a:spcBef>
                          <a:spcPts val="260"/>
                        </a:spcBef>
                        <a:spcAft>
                          <a:spcPts val="0"/>
                        </a:spcAft>
                      </a:pPr>
                      <a:r>
                        <a:rPr lang="en-US" sz="1800" spc="-25">
                          <a:effectLst/>
                        </a:rPr>
                        <a:t>0.2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24765" algn="ctr">
                        <a:spcBef>
                          <a:spcPts val="260"/>
                        </a:spcBef>
                        <a:spcAft>
                          <a:spcPts val="0"/>
                        </a:spcAft>
                      </a:pPr>
                      <a:r>
                        <a:rPr lang="en-US" sz="1800" spc="-25">
                          <a:effectLst/>
                        </a:rPr>
                        <a:t>0.1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55"/>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10449953"/>
                  </a:ext>
                </a:extLst>
              </a:tr>
            </a:tbl>
          </a:graphicData>
        </a:graphic>
      </p:graphicFrame>
    </p:spTree>
    <p:extLst>
      <p:ext uri="{BB962C8B-B14F-4D97-AF65-F5344CB8AC3E}">
        <p14:creationId xmlns:p14="http://schemas.microsoft.com/office/powerpoint/2010/main" val="106385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9564"/>
          </a:xfrm>
        </p:spPr>
        <p:txBody>
          <a:bodyPr/>
          <a:lstStyle/>
          <a:p>
            <a:pPr lvl="1" algn="l" rtl="0">
              <a:lnSpc>
                <a:spcPct val="90000"/>
              </a:lnSpc>
              <a:spcBef>
                <a:spcPct val="0"/>
              </a:spcBef>
            </a:pPr>
            <a:r>
              <a:rPr lang="en-US" sz="1800" b="1" dirty="0">
                <a:hlinkClick r:id="rId2" action="ppaction://hlinkfile"/>
              </a:rPr>
              <a:t>CHARACTERISTICS OF INDIFFERENCE CURVES</a:t>
            </a:r>
            <a:r>
              <a:rPr lang="en-US" sz="1800" b="1" dirty="0"/>
              <a:t/>
            </a:r>
            <a:br>
              <a:rPr lang="en-US" sz="1800" b="1" dirty="0"/>
            </a:br>
            <a:endParaRPr lang="en-US" dirty="0"/>
          </a:p>
        </p:txBody>
      </p:sp>
      <p:sp>
        <p:nvSpPr>
          <p:cNvPr id="3" name="Subtitle 2"/>
          <p:cNvSpPr>
            <a:spLocks noGrp="1"/>
          </p:cNvSpPr>
          <p:nvPr>
            <p:ph type="subTitle" idx="1"/>
          </p:nvPr>
        </p:nvSpPr>
        <p:spPr>
          <a:xfrm>
            <a:off x="1524000" y="2036617"/>
            <a:ext cx="9144000" cy="3898669"/>
          </a:xfrm>
        </p:spPr>
        <p:txBody>
          <a:bodyPr/>
          <a:lstStyle/>
          <a:p>
            <a:pPr algn="l"/>
            <a:r>
              <a:rPr lang="en-US" dirty="0"/>
              <a:t>Indifference curves exhibit three basic </a:t>
            </a:r>
            <a:r>
              <a:rPr lang="en-US" dirty="0" smtClean="0"/>
              <a:t>characteristics: </a:t>
            </a:r>
          </a:p>
          <a:p>
            <a:pPr algn="l"/>
            <a:r>
              <a:rPr lang="en-US" dirty="0" smtClean="0"/>
              <a:t>1. </a:t>
            </a:r>
            <a:r>
              <a:rPr lang="en-US" dirty="0"/>
              <a:t>T</a:t>
            </a:r>
            <a:r>
              <a:rPr lang="en-US" dirty="0" smtClean="0"/>
              <a:t>hey </a:t>
            </a:r>
            <a:r>
              <a:rPr lang="en-US" dirty="0"/>
              <a:t>are negatively sloped, </a:t>
            </a:r>
            <a:endParaRPr lang="en-US" dirty="0" smtClean="0"/>
          </a:p>
          <a:p>
            <a:pPr algn="l"/>
            <a:r>
              <a:rPr lang="en-US" dirty="0" smtClean="0"/>
              <a:t>2. </a:t>
            </a:r>
            <a:r>
              <a:rPr lang="en-US" dirty="0"/>
              <a:t>T</a:t>
            </a:r>
            <a:r>
              <a:rPr lang="en-US" dirty="0" smtClean="0"/>
              <a:t>hey </a:t>
            </a:r>
            <a:r>
              <a:rPr lang="en-US" dirty="0"/>
              <a:t>are convex to the </a:t>
            </a:r>
            <a:r>
              <a:rPr lang="en-US" dirty="0" smtClean="0"/>
              <a:t>origin, and </a:t>
            </a:r>
          </a:p>
          <a:p>
            <a:pPr algn="l"/>
            <a:r>
              <a:rPr lang="en-US" dirty="0" smtClean="0"/>
              <a:t>3. They </a:t>
            </a:r>
            <a:r>
              <a:rPr lang="en-US" dirty="0"/>
              <a:t>cannot </a:t>
            </a:r>
            <a:r>
              <a:rPr lang="en-US" dirty="0" smtClean="0"/>
              <a:t>intersect</a:t>
            </a:r>
          </a:p>
          <a:p>
            <a:pPr algn="l"/>
            <a:endParaRPr lang="en-US" dirty="0"/>
          </a:p>
        </p:txBody>
      </p:sp>
      <p:pic>
        <p:nvPicPr>
          <p:cNvPr id="4" name="Image 401"/>
          <p:cNvPicPr/>
          <p:nvPr/>
        </p:nvPicPr>
        <p:blipFill>
          <a:blip r:embed="rId3" cstate="print"/>
          <a:stretch>
            <a:fillRect/>
          </a:stretch>
        </p:blipFill>
        <p:spPr>
          <a:xfrm>
            <a:off x="1421476" y="4131425"/>
            <a:ext cx="4330931" cy="1637608"/>
          </a:xfrm>
          <a:prstGeom prst="rect">
            <a:avLst/>
          </a:prstGeom>
        </p:spPr>
      </p:pic>
    </p:spTree>
    <p:extLst>
      <p:ext uri="{BB962C8B-B14F-4D97-AF65-F5344CB8AC3E}">
        <p14:creationId xmlns:p14="http://schemas.microsoft.com/office/powerpoint/2010/main" val="215291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97877"/>
          </a:xfrm>
        </p:spPr>
        <p:txBody>
          <a:bodyPr/>
          <a:lstStyle/>
          <a:p>
            <a:pPr lvl="1" algn="l" rtl="0">
              <a:lnSpc>
                <a:spcPct val="90000"/>
              </a:lnSpc>
              <a:spcBef>
                <a:spcPct val="0"/>
              </a:spcBef>
            </a:pPr>
            <a:r>
              <a:rPr lang="en-US" sz="1800" b="1" dirty="0">
                <a:hlinkClick r:id="rId2" action="ppaction://hlinkfile"/>
              </a:rPr>
              <a:t>THE BUDGET CONSTRAINT LINE</a:t>
            </a:r>
            <a:r>
              <a:rPr lang="en-US" sz="1800" b="1" dirty="0"/>
              <a:t/>
            </a:r>
            <a:br>
              <a:rPr lang="en-US" sz="1800" b="1" dirty="0"/>
            </a:br>
            <a:endParaRPr lang="en-US" dirty="0"/>
          </a:p>
        </p:txBody>
      </p:sp>
      <p:sp>
        <p:nvSpPr>
          <p:cNvPr id="3" name="Subtitle 2"/>
          <p:cNvSpPr>
            <a:spLocks noGrp="1"/>
          </p:cNvSpPr>
          <p:nvPr>
            <p:ph type="subTitle" idx="1"/>
          </p:nvPr>
        </p:nvSpPr>
        <p:spPr>
          <a:xfrm>
            <a:off x="1524000" y="1986741"/>
            <a:ext cx="9144000" cy="3557847"/>
          </a:xfrm>
        </p:spPr>
        <p:txBody>
          <a:bodyPr/>
          <a:lstStyle/>
          <a:p>
            <a:pPr algn="l"/>
            <a:r>
              <a:rPr lang="en-US" dirty="0"/>
              <a:t>The </a:t>
            </a:r>
            <a:r>
              <a:rPr lang="en-US" i="1" dirty="0"/>
              <a:t>budget constraint line </a:t>
            </a:r>
            <a:r>
              <a:rPr lang="en-US" dirty="0"/>
              <a:t>shows all the different combinations of the two commodities that a consumer can purchase, given his or her money income </a:t>
            </a:r>
            <a:r>
              <a:rPr lang="en-US" dirty="0" smtClean="0"/>
              <a:t>and </a:t>
            </a:r>
            <a:r>
              <a:rPr lang="en-US" dirty="0"/>
              <a:t>the prices of the two </a:t>
            </a:r>
            <a:r>
              <a:rPr lang="en-US" dirty="0" smtClean="0"/>
              <a:t>commodities.</a:t>
            </a:r>
          </a:p>
          <a:p>
            <a:r>
              <a:rPr lang="en-US" i="1" dirty="0" err="1"/>
              <a:t>P</a:t>
            </a:r>
            <a:r>
              <a:rPr lang="en-US" i="1" baseline="-25000" dirty="0" err="1"/>
              <a:t>x</a:t>
            </a:r>
            <a:r>
              <a:rPr lang="en-US" i="1" dirty="0" err="1"/>
              <a:t>Q</a:t>
            </a:r>
            <a:r>
              <a:rPr lang="en-US" i="1" baseline="-25000" dirty="0" err="1"/>
              <a:t>x</a:t>
            </a:r>
            <a:r>
              <a:rPr lang="en-US" i="1" dirty="0"/>
              <a:t> </a:t>
            </a:r>
            <a:r>
              <a:rPr lang="en-US" dirty="0"/>
              <a:t>+ </a:t>
            </a:r>
            <a:r>
              <a:rPr lang="en-US" i="1" dirty="0" err="1"/>
              <a:t>P</a:t>
            </a:r>
            <a:r>
              <a:rPr lang="en-US" i="1" baseline="-25000" dirty="0" err="1"/>
              <a:t>y</a:t>
            </a:r>
            <a:r>
              <a:rPr lang="en-US" i="1" dirty="0" err="1"/>
              <a:t>Q</a:t>
            </a:r>
            <a:r>
              <a:rPr lang="en-US" i="1" baseline="-25000" dirty="0" err="1"/>
              <a:t>y</a:t>
            </a:r>
            <a:r>
              <a:rPr lang="en-US" i="1" dirty="0"/>
              <a:t> </a:t>
            </a:r>
            <a:r>
              <a:rPr lang="en-US" dirty="0"/>
              <a:t>= </a:t>
            </a:r>
            <a:r>
              <a:rPr lang="en-US" i="1" dirty="0"/>
              <a:t>M</a:t>
            </a:r>
            <a:endParaRPr lang="en-US" dirty="0" smtClean="0"/>
          </a:p>
          <a:p>
            <a:pPr algn="l"/>
            <a:endParaRPr lang="en-US" dirty="0"/>
          </a:p>
        </p:txBody>
      </p:sp>
      <p:pic>
        <p:nvPicPr>
          <p:cNvPr id="4" name="Image 402"/>
          <p:cNvPicPr/>
          <p:nvPr/>
        </p:nvPicPr>
        <p:blipFill>
          <a:blip r:embed="rId3" cstate="print"/>
          <a:stretch>
            <a:fillRect/>
          </a:stretch>
        </p:blipFill>
        <p:spPr>
          <a:xfrm>
            <a:off x="1778924" y="3765665"/>
            <a:ext cx="9002683" cy="2618510"/>
          </a:xfrm>
          <a:prstGeom prst="rect">
            <a:avLst/>
          </a:prstGeom>
        </p:spPr>
      </p:pic>
    </p:spTree>
    <p:extLst>
      <p:ext uri="{BB962C8B-B14F-4D97-AF65-F5344CB8AC3E}">
        <p14:creationId xmlns:p14="http://schemas.microsoft.com/office/powerpoint/2010/main" val="82027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9564"/>
          </a:xfrm>
        </p:spPr>
        <p:txBody>
          <a:bodyPr/>
          <a:lstStyle/>
          <a:p>
            <a:pPr lvl="1" algn="l" rtl="0">
              <a:lnSpc>
                <a:spcPct val="90000"/>
              </a:lnSpc>
              <a:spcBef>
                <a:spcPct val="0"/>
              </a:spcBef>
            </a:pPr>
            <a:r>
              <a:rPr lang="en-US" sz="1800" b="1" dirty="0">
                <a:hlinkClick r:id="rId2" action="ppaction://hlinkfile"/>
              </a:rPr>
              <a:t>CONSUMER EQUILIBRIUM</a:t>
            </a:r>
            <a:r>
              <a:rPr lang="en-US" sz="1800" b="1" dirty="0"/>
              <a:t/>
            </a:r>
            <a:br>
              <a:rPr lang="en-US" sz="1800" b="1" dirty="0"/>
            </a:br>
            <a:endParaRPr lang="en-US" dirty="0"/>
          </a:p>
        </p:txBody>
      </p:sp>
      <p:sp>
        <p:nvSpPr>
          <p:cNvPr id="3" name="Subtitle 2"/>
          <p:cNvSpPr>
            <a:spLocks noGrp="1"/>
          </p:cNvSpPr>
          <p:nvPr>
            <p:ph type="subTitle" idx="1"/>
          </p:nvPr>
        </p:nvSpPr>
        <p:spPr>
          <a:xfrm>
            <a:off x="1524000" y="1778924"/>
            <a:ext cx="9144000" cy="4547061"/>
          </a:xfrm>
        </p:spPr>
        <p:txBody>
          <a:bodyPr/>
          <a:lstStyle/>
          <a:p>
            <a:pPr algn="l"/>
            <a:r>
              <a:rPr lang="en-US" dirty="0"/>
              <a:t>A </a:t>
            </a:r>
            <a:r>
              <a:rPr lang="en-US" i="1" dirty="0"/>
              <a:t>consumer </a:t>
            </a:r>
            <a:r>
              <a:rPr lang="en-US" dirty="0"/>
              <a:t>is in </a:t>
            </a:r>
            <a:r>
              <a:rPr lang="en-US" i="1" dirty="0"/>
              <a:t>equilibrium </a:t>
            </a:r>
            <a:r>
              <a:rPr lang="en-US" dirty="0"/>
              <a:t>when, given personal income and price constraints, the consumer maximizes the total utility or satisfaction from his or her expenditures. In other words, a consumer is in equilibrium when, given his or her budget line, the person reaches the highest possible indifference curve</a:t>
            </a:r>
            <a:r>
              <a:rPr lang="en-US" b="1" dirty="0"/>
              <a:t>.</a:t>
            </a:r>
          </a:p>
          <a:p>
            <a:pPr algn="l"/>
            <a:endParaRPr lang="en-US" dirty="0"/>
          </a:p>
        </p:txBody>
      </p:sp>
      <p:pic>
        <p:nvPicPr>
          <p:cNvPr id="4" name="Image 403"/>
          <p:cNvPicPr/>
          <p:nvPr/>
        </p:nvPicPr>
        <p:blipFill>
          <a:blip r:embed="rId3" cstate="print"/>
          <a:stretch>
            <a:fillRect/>
          </a:stretch>
        </p:blipFill>
        <p:spPr>
          <a:xfrm>
            <a:off x="1612669" y="3632662"/>
            <a:ext cx="8944495" cy="2693323"/>
          </a:xfrm>
          <a:prstGeom prst="rect">
            <a:avLst/>
          </a:prstGeom>
        </p:spPr>
      </p:pic>
    </p:spTree>
    <p:extLst>
      <p:ext uri="{BB962C8B-B14F-4D97-AF65-F5344CB8AC3E}">
        <p14:creationId xmlns:p14="http://schemas.microsoft.com/office/powerpoint/2010/main" val="405402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0902"/>
            <a:ext cx="9144000" cy="3466407"/>
          </a:xfrm>
        </p:spPr>
        <p:txBody>
          <a:bodyPr>
            <a:noAutofit/>
          </a:bodyPr>
          <a:lstStyle/>
          <a:p>
            <a:pPr marL="342900" indent="-342900" algn="l">
              <a:buFont typeface="Wingdings" panose="05000000000000000000" pitchFamily="2" charset="2"/>
              <a:buChar char="§"/>
            </a:pPr>
            <a:r>
              <a:rPr lang="en-US" sz="2400" dirty="0" smtClean="0"/>
              <a:t>The consumer would like to reach indifference curve III in Fig., but cannot because of limited income and price constraints. The individual could consume at point </a:t>
            </a:r>
            <a:r>
              <a:rPr lang="en-US" sz="2400" i="1" dirty="0" smtClean="0"/>
              <a:t>N </a:t>
            </a:r>
            <a:r>
              <a:rPr lang="en-US" sz="2400" dirty="0" smtClean="0"/>
              <a:t>or at point </a:t>
            </a:r>
            <a:r>
              <a:rPr lang="en-US" sz="2400" i="1" dirty="0" smtClean="0"/>
              <a:t>R </a:t>
            </a:r>
            <a:r>
              <a:rPr lang="en-US" sz="2400" dirty="0" smtClean="0"/>
              <a:t>on indifference curve I, but doing so would not maximize the total satisfaction from expenditures. Indifference curve II is the highest indifference curve this individual can reach with this budget constraint line. </a:t>
            </a:r>
            <a:br>
              <a:rPr lang="en-US" sz="2400" dirty="0" smtClean="0"/>
            </a:br>
            <a:r>
              <a:rPr lang="en-US" sz="2400" dirty="0" smtClean="0"/>
              <a:t/>
            </a:r>
            <a:br>
              <a:rPr lang="en-US" sz="2400" dirty="0" smtClean="0"/>
            </a:br>
            <a:endParaRPr lang="en-US" sz="2400" dirty="0"/>
          </a:p>
        </p:txBody>
      </p:sp>
      <p:sp>
        <p:nvSpPr>
          <p:cNvPr id="3" name="Subtitle 2"/>
          <p:cNvSpPr>
            <a:spLocks noGrp="1"/>
          </p:cNvSpPr>
          <p:nvPr>
            <p:ph type="subTitle" idx="1"/>
          </p:nvPr>
        </p:nvSpPr>
        <p:spPr>
          <a:xfrm>
            <a:off x="1524000" y="4447308"/>
            <a:ext cx="9144000" cy="1404851"/>
          </a:xfrm>
        </p:spPr>
        <p:txBody>
          <a:bodyPr>
            <a:normAutofit/>
          </a:bodyPr>
          <a:lstStyle/>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Note that equilibrium occurs where the budget line is </a:t>
            </a:r>
            <a:r>
              <a:rPr lang="en-US" i="1" dirty="0">
                <a:latin typeface="Times New Roman" panose="02020603050405020304" pitchFamily="18" charset="0"/>
                <a:cs typeface="Times New Roman" panose="02020603050405020304" pitchFamily="18" charset="0"/>
              </a:rPr>
              <a:t>tangent </a:t>
            </a:r>
            <a:r>
              <a:rPr lang="en-US" dirty="0">
                <a:latin typeface="Times New Roman" panose="02020603050405020304" pitchFamily="18" charset="0"/>
                <a:cs typeface="Times New Roman" panose="02020603050405020304" pitchFamily="18" charset="0"/>
              </a:rPr>
              <a:t>to an indifference curve. Thus, at point </a:t>
            </a:r>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the slope of the budget line is equal to the slope of indifference curve II</a:t>
            </a:r>
          </a:p>
        </p:txBody>
      </p:sp>
    </p:spTree>
    <p:extLst>
      <p:ext uri="{BB962C8B-B14F-4D97-AF65-F5344CB8AC3E}">
        <p14:creationId xmlns:p14="http://schemas.microsoft.com/office/powerpoint/2010/main" val="3629289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1160</Words>
  <Application>Microsoft Office PowerPoint</Application>
  <PresentationFormat>Widescreen</PresentationFormat>
  <Paragraphs>289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Consumer’s Equilibrium </vt:lpstr>
      <vt:lpstr>A derivation of the above equilibrium condition, in the case of two commodities (individual Income=$12, Px=$2 and Py=$1)</vt:lpstr>
      <vt:lpstr>2. INDIFFERENCE CURVES:   </vt:lpstr>
      <vt:lpstr>Table and Figure </vt:lpstr>
      <vt:lpstr>THE MARGINAL RATE OF SUBSTITUTION The marginal rate of substitution of X for Y (MRSxy) refers to the amount of Y that a consumer is willing to give up in order to gain one additional unit of X (and still remain on the same indifference curve). As the individual moves down an indifference curve, the MRSxy diminishes </vt:lpstr>
      <vt:lpstr>CHARACTERISTICS OF INDIFFERENCE CURVES </vt:lpstr>
      <vt:lpstr>THE BUDGET CONSTRAINT LINE </vt:lpstr>
      <vt:lpstr>CONSUMER EQUILIBRIUM </vt:lpstr>
      <vt:lpstr>The consumer would like to reach indifference curve III in Fig., but cannot because of limited income and price constraints. The individual could consume at point N or at point R on indifference curve I, but doing so would not maximize the total satisfaction from expenditures. Indifference curve II is the highest indifference curve this individual can reach with this budget constraint line.   </vt:lpstr>
      <vt:lpstr>THE INCOME-CONSUMPTION CURVE AND THE ENGEL CURVE</vt:lpstr>
      <vt:lpstr>Income-Consumption Curve (ICC)</vt:lpstr>
      <vt:lpstr>Engel Curve </vt:lpstr>
      <vt:lpstr>THE PRICE-CONSUMPTION CURVE AND THE CONSUMER’S DEMAND CURVE </vt:lpstr>
      <vt:lpstr>Derivation of Demand Curve </vt:lpstr>
      <vt:lpstr>SEPARATION OF THE SUBSTITUTION AND INCOME EFFECTS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Consumer’s Equilibrium</dc:title>
  <dc:creator>Administrator</dc:creator>
  <cp:lastModifiedBy>Administrator</cp:lastModifiedBy>
  <cp:revision>24</cp:revision>
  <dcterms:created xsi:type="dcterms:W3CDTF">2024-09-06T03:34:40Z</dcterms:created>
  <dcterms:modified xsi:type="dcterms:W3CDTF">2024-09-11T04:27:42Z</dcterms:modified>
</cp:coreProperties>
</file>