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42E631-CEAC-45D9-A78F-AD499AF5401D}"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6969-E064-4C43-8DE1-0C5BCA716E9C}" type="slidenum">
              <a:rPr lang="en-US" smtClean="0"/>
              <a:t>‹#›</a:t>
            </a:fld>
            <a:endParaRPr lang="en-US"/>
          </a:p>
        </p:txBody>
      </p:sp>
    </p:spTree>
    <p:extLst>
      <p:ext uri="{BB962C8B-B14F-4D97-AF65-F5344CB8AC3E}">
        <p14:creationId xmlns:p14="http://schemas.microsoft.com/office/powerpoint/2010/main" val="1538869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2E631-CEAC-45D9-A78F-AD499AF5401D}"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6969-E064-4C43-8DE1-0C5BCA716E9C}" type="slidenum">
              <a:rPr lang="en-US" smtClean="0"/>
              <a:t>‹#›</a:t>
            </a:fld>
            <a:endParaRPr lang="en-US"/>
          </a:p>
        </p:txBody>
      </p:sp>
    </p:spTree>
    <p:extLst>
      <p:ext uri="{BB962C8B-B14F-4D97-AF65-F5344CB8AC3E}">
        <p14:creationId xmlns:p14="http://schemas.microsoft.com/office/powerpoint/2010/main" val="3064159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2E631-CEAC-45D9-A78F-AD499AF5401D}"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6969-E064-4C43-8DE1-0C5BCA716E9C}" type="slidenum">
              <a:rPr lang="en-US" smtClean="0"/>
              <a:t>‹#›</a:t>
            </a:fld>
            <a:endParaRPr lang="en-US"/>
          </a:p>
        </p:txBody>
      </p:sp>
    </p:spTree>
    <p:extLst>
      <p:ext uri="{BB962C8B-B14F-4D97-AF65-F5344CB8AC3E}">
        <p14:creationId xmlns:p14="http://schemas.microsoft.com/office/powerpoint/2010/main" val="407133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2E631-CEAC-45D9-A78F-AD499AF5401D}"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6969-E064-4C43-8DE1-0C5BCA716E9C}" type="slidenum">
              <a:rPr lang="en-US" smtClean="0"/>
              <a:t>‹#›</a:t>
            </a:fld>
            <a:endParaRPr lang="en-US"/>
          </a:p>
        </p:txBody>
      </p:sp>
    </p:spTree>
    <p:extLst>
      <p:ext uri="{BB962C8B-B14F-4D97-AF65-F5344CB8AC3E}">
        <p14:creationId xmlns:p14="http://schemas.microsoft.com/office/powerpoint/2010/main" val="3163472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42E631-CEAC-45D9-A78F-AD499AF5401D}"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836969-E064-4C43-8DE1-0C5BCA716E9C}" type="slidenum">
              <a:rPr lang="en-US" smtClean="0"/>
              <a:t>‹#›</a:t>
            </a:fld>
            <a:endParaRPr lang="en-US"/>
          </a:p>
        </p:txBody>
      </p:sp>
    </p:spTree>
    <p:extLst>
      <p:ext uri="{BB962C8B-B14F-4D97-AF65-F5344CB8AC3E}">
        <p14:creationId xmlns:p14="http://schemas.microsoft.com/office/powerpoint/2010/main" val="119621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42E631-CEAC-45D9-A78F-AD499AF5401D}"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36969-E064-4C43-8DE1-0C5BCA716E9C}" type="slidenum">
              <a:rPr lang="en-US" smtClean="0"/>
              <a:t>‹#›</a:t>
            </a:fld>
            <a:endParaRPr lang="en-US"/>
          </a:p>
        </p:txBody>
      </p:sp>
    </p:spTree>
    <p:extLst>
      <p:ext uri="{BB962C8B-B14F-4D97-AF65-F5344CB8AC3E}">
        <p14:creationId xmlns:p14="http://schemas.microsoft.com/office/powerpoint/2010/main" val="64684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42E631-CEAC-45D9-A78F-AD499AF5401D}"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836969-E064-4C43-8DE1-0C5BCA716E9C}" type="slidenum">
              <a:rPr lang="en-US" smtClean="0"/>
              <a:t>‹#›</a:t>
            </a:fld>
            <a:endParaRPr lang="en-US"/>
          </a:p>
        </p:txBody>
      </p:sp>
    </p:spTree>
    <p:extLst>
      <p:ext uri="{BB962C8B-B14F-4D97-AF65-F5344CB8AC3E}">
        <p14:creationId xmlns:p14="http://schemas.microsoft.com/office/powerpoint/2010/main" val="350362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2E631-CEAC-45D9-A78F-AD499AF5401D}"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836969-E064-4C43-8DE1-0C5BCA716E9C}" type="slidenum">
              <a:rPr lang="en-US" smtClean="0"/>
              <a:t>‹#›</a:t>
            </a:fld>
            <a:endParaRPr lang="en-US"/>
          </a:p>
        </p:txBody>
      </p:sp>
    </p:spTree>
    <p:extLst>
      <p:ext uri="{BB962C8B-B14F-4D97-AF65-F5344CB8AC3E}">
        <p14:creationId xmlns:p14="http://schemas.microsoft.com/office/powerpoint/2010/main" val="2993288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2E631-CEAC-45D9-A78F-AD499AF5401D}"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836969-E064-4C43-8DE1-0C5BCA716E9C}" type="slidenum">
              <a:rPr lang="en-US" smtClean="0"/>
              <a:t>‹#›</a:t>
            </a:fld>
            <a:endParaRPr lang="en-US"/>
          </a:p>
        </p:txBody>
      </p:sp>
    </p:spTree>
    <p:extLst>
      <p:ext uri="{BB962C8B-B14F-4D97-AF65-F5344CB8AC3E}">
        <p14:creationId xmlns:p14="http://schemas.microsoft.com/office/powerpoint/2010/main" val="174576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42E631-CEAC-45D9-A78F-AD499AF5401D}"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36969-E064-4C43-8DE1-0C5BCA716E9C}" type="slidenum">
              <a:rPr lang="en-US" smtClean="0"/>
              <a:t>‹#›</a:t>
            </a:fld>
            <a:endParaRPr lang="en-US"/>
          </a:p>
        </p:txBody>
      </p:sp>
    </p:spTree>
    <p:extLst>
      <p:ext uri="{BB962C8B-B14F-4D97-AF65-F5344CB8AC3E}">
        <p14:creationId xmlns:p14="http://schemas.microsoft.com/office/powerpoint/2010/main" val="114929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42E631-CEAC-45D9-A78F-AD499AF5401D}"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836969-E064-4C43-8DE1-0C5BCA716E9C}" type="slidenum">
              <a:rPr lang="en-US" smtClean="0"/>
              <a:t>‹#›</a:t>
            </a:fld>
            <a:endParaRPr lang="en-US"/>
          </a:p>
        </p:txBody>
      </p:sp>
    </p:spTree>
    <p:extLst>
      <p:ext uri="{BB962C8B-B14F-4D97-AF65-F5344CB8AC3E}">
        <p14:creationId xmlns:p14="http://schemas.microsoft.com/office/powerpoint/2010/main" val="390066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2E631-CEAC-45D9-A78F-AD499AF5401D}" type="datetimeFigureOut">
              <a:rPr lang="en-US" smtClean="0"/>
              <a:t>10/7/2024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36969-E064-4C43-8DE1-0C5BCA716E9C}" type="slidenum">
              <a:rPr lang="en-US" smtClean="0"/>
              <a:t>‹#›</a:t>
            </a:fld>
            <a:endParaRPr lang="en-US"/>
          </a:p>
        </p:txBody>
      </p:sp>
    </p:spTree>
    <p:extLst>
      <p:ext uri="{BB962C8B-B14F-4D97-AF65-F5344CB8AC3E}">
        <p14:creationId xmlns:p14="http://schemas.microsoft.com/office/powerpoint/2010/main" val="93754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_bookmark4"/><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_bookmark4"/><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738520"/>
          </a:xfrm>
        </p:spPr>
        <p:txBody>
          <a:bodyPr>
            <a:normAutofit/>
          </a:bodyPr>
          <a:lstStyle/>
          <a:p>
            <a:r>
              <a:rPr lang="en-US" sz="2800" dirty="0" smtClean="0"/>
              <a:t>Production Functions</a:t>
            </a:r>
            <a:endParaRPr lang="en-US" sz="2800" dirty="0"/>
          </a:p>
        </p:txBody>
      </p:sp>
      <p:sp>
        <p:nvSpPr>
          <p:cNvPr id="3" name="Subtitle 2"/>
          <p:cNvSpPr>
            <a:spLocks noGrp="1"/>
          </p:cNvSpPr>
          <p:nvPr>
            <p:ph type="subTitle" idx="1"/>
          </p:nvPr>
        </p:nvSpPr>
        <p:spPr>
          <a:xfrm>
            <a:off x="1524000" y="1973179"/>
            <a:ext cx="9144000" cy="4884821"/>
          </a:xfrm>
        </p:spPr>
        <p:txBody>
          <a:bodyPr>
            <a:normAutofit/>
          </a:bodyPr>
          <a:lstStyle/>
          <a:p>
            <a:r>
              <a:rPr lang="en-US" dirty="0" smtClean="0"/>
              <a:t>In this model the relationship between inputs and outputs is formalized by a production function of the form </a:t>
            </a:r>
          </a:p>
          <a:p>
            <a:r>
              <a:rPr lang="en-US" dirty="0" smtClean="0"/>
              <a:t>Q= f (k, l, m,,,)</a:t>
            </a:r>
          </a:p>
          <a:p>
            <a:pPr algn="l"/>
            <a:r>
              <a:rPr lang="en-US" dirty="0" smtClean="0"/>
              <a:t>where q represents the firm’s output of a particular good during a period,1 k represents the machine (i.e., capital) usage during the period, l represents hours of labor input, m represents raw materials used, and the notation indicates the possibility of other variables affecting the production process. </a:t>
            </a:r>
          </a:p>
          <a:p>
            <a:pPr algn="l"/>
            <a:r>
              <a:rPr lang="en-US" dirty="0" smtClean="0"/>
              <a:t>Equation assumed to provide, for any conceivable set of inputs, the engineer’s solution to the problem of how best to combine those inputs to get output.</a:t>
            </a:r>
            <a:endParaRPr lang="en-US" dirty="0"/>
          </a:p>
        </p:txBody>
      </p:sp>
    </p:spTree>
    <p:extLst>
      <p:ext uri="{BB962C8B-B14F-4D97-AF65-F5344CB8AC3E}">
        <p14:creationId xmlns:p14="http://schemas.microsoft.com/office/powerpoint/2010/main" val="218458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62058"/>
          </a:xfrm>
        </p:spPr>
        <p:txBody>
          <a:bodyPr>
            <a:normAutofit/>
          </a:bodyPr>
          <a:lstStyle/>
          <a:p>
            <a:pPr algn="l"/>
            <a:r>
              <a:rPr lang="en-US" sz="2800" dirty="0" smtClean="0"/>
              <a:t>Marginal Physical </a:t>
            </a:r>
            <a:r>
              <a:rPr lang="en-US" sz="2800" dirty="0"/>
              <a:t>P</a:t>
            </a:r>
            <a:r>
              <a:rPr lang="en-US" sz="2800" dirty="0" smtClean="0"/>
              <a:t>roduct</a:t>
            </a:r>
            <a:endParaRPr lang="en-US" sz="2800" dirty="0"/>
          </a:p>
        </p:txBody>
      </p:sp>
      <p:sp>
        <p:nvSpPr>
          <p:cNvPr id="3" name="Subtitle 2"/>
          <p:cNvSpPr>
            <a:spLocks noGrp="1"/>
          </p:cNvSpPr>
          <p:nvPr>
            <p:ph type="subTitle" idx="1"/>
          </p:nvPr>
        </p:nvSpPr>
        <p:spPr>
          <a:xfrm>
            <a:off x="1523999" y="1876926"/>
            <a:ext cx="9978189" cy="4507832"/>
          </a:xfrm>
        </p:spPr>
        <p:txBody>
          <a:bodyPr>
            <a:normAutofit fontScale="85000" lnSpcReduction="20000"/>
          </a:bodyPr>
          <a:lstStyle/>
          <a:p>
            <a:pPr algn="l"/>
            <a:r>
              <a:rPr lang="en-US" dirty="0" smtClean="0"/>
              <a:t>we look </a:t>
            </a:r>
            <a:r>
              <a:rPr lang="en-US" dirty="0"/>
              <a:t> </a:t>
            </a:r>
            <a:r>
              <a:rPr lang="en-US" dirty="0" smtClean="0"/>
              <a:t>here the change in output brought about by a change in one of the productive inputs.</a:t>
            </a:r>
          </a:p>
          <a:p>
            <a:pPr algn="l"/>
            <a:r>
              <a:rPr lang="en-US" dirty="0" smtClean="0"/>
              <a:t>A simplified production function defined as follows</a:t>
            </a:r>
          </a:p>
          <a:p>
            <a:pPr algn="l"/>
            <a:r>
              <a:rPr lang="en-US" dirty="0" smtClean="0"/>
              <a:t>The firm’s production function for a particular good, </a:t>
            </a:r>
          </a:p>
          <a:p>
            <a:r>
              <a:rPr lang="en-US" dirty="0" smtClean="0"/>
              <a:t>Q = f </a:t>
            </a:r>
            <a:r>
              <a:rPr lang="en-US" dirty="0"/>
              <a:t>(</a:t>
            </a:r>
            <a:r>
              <a:rPr lang="en-US" dirty="0" smtClean="0"/>
              <a:t>k, l), </a:t>
            </a:r>
          </a:p>
          <a:p>
            <a:pPr algn="l"/>
            <a:r>
              <a:rPr lang="en-US" dirty="0" smtClean="0"/>
              <a:t>shows the maximum amount of the good that can be produced using alternative combinations of capital (k) and labor (l). The terms capital and labor are used only for convenience</a:t>
            </a:r>
          </a:p>
          <a:p>
            <a:pPr algn="l"/>
            <a:r>
              <a:rPr lang="en-US" dirty="0" smtClean="0"/>
              <a:t>Marginal physical product. The marginal physical product of an input is the additional output that can be produced by using one more unit of that input while holding all other inputs constant. Mathematically,</a:t>
            </a:r>
          </a:p>
          <a:p>
            <a:r>
              <a:rPr lang="en-US" dirty="0" smtClean="0"/>
              <a:t>    marginal physical product of capital = </a:t>
            </a:r>
            <a:r>
              <a:rPr lang="en-US" dirty="0" err="1" smtClean="0"/>
              <a:t>MPk</a:t>
            </a:r>
            <a:r>
              <a:rPr lang="en-US" dirty="0" smtClean="0"/>
              <a:t> = ∂q /∂k= </a:t>
            </a:r>
            <a:r>
              <a:rPr lang="en-US" dirty="0" err="1" smtClean="0"/>
              <a:t>fk</a:t>
            </a:r>
            <a:r>
              <a:rPr lang="en-US" dirty="0" smtClean="0"/>
              <a:t>, </a:t>
            </a:r>
          </a:p>
          <a:p>
            <a:r>
              <a:rPr lang="en-US" dirty="0" smtClean="0"/>
              <a:t>   marginal physical product of labor =   </a:t>
            </a:r>
            <a:r>
              <a:rPr lang="en-US" dirty="0" err="1" smtClean="0"/>
              <a:t>MPl</a:t>
            </a:r>
            <a:r>
              <a:rPr lang="en-US" dirty="0" smtClean="0"/>
              <a:t> = ∂q/∂l = </a:t>
            </a:r>
            <a:r>
              <a:rPr lang="en-US" dirty="0" err="1" smtClean="0"/>
              <a:t>fl</a:t>
            </a:r>
            <a:r>
              <a:rPr lang="en-US" dirty="0" smtClean="0"/>
              <a:t> .</a:t>
            </a:r>
          </a:p>
          <a:p>
            <a:pPr algn="l"/>
            <a:r>
              <a:rPr lang="en-US" dirty="0" smtClean="0"/>
              <a:t>Notice that the mathematical definitions of marginal product use partial derivatives, thereby properly reflecting the fact that all other input usage is held constant while the input of interest is being varied</a:t>
            </a:r>
          </a:p>
        </p:txBody>
      </p:sp>
    </p:spTree>
    <p:extLst>
      <p:ext uri="{BB962C8B-B14F-4D97-AF65-F5344CB8AC3E}">
        <p14:creationId xmlns:p14="http://schemas.microsoft.com/office/powerpoint/2010/main" val="199522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Diminishing Marginal </a:t>
            </a:r>
            <a:r>
              <a:rPr lang="en-US" sz="2800" dirty="0"/>
              <a:t>P</a:t>
            </a:r>
            <a:r>
              <a:rPr lang="en-US" sz="2800" dirty="0" smtClean="0"/>
              <a:t>roductivity</a:t>
            </a:r>
            <a:endParaRPr lang="en-US" sz="2800" dirty="0"/>
          </a:p>
        </p:txBody>
      </p:sp>
      <p:sp>
        <p:nvSpPr>
          <p:cNvPr id="3" name="Content Placeholder 2"/>
          <p:cNvSpPr>
            <a:spLocks noGrp="1"/>
          </p:cNvSpPr>
          <p:nvPr>
            <p:ph idx="1"/>
          </p:nvPr>
        </p:nvSpPr>
        <p:spPr>
          <a:xfrm>
            <a:off x="838200" y="1524000"/>
            <a:ext cx="10515600" cy="5053263"/>
          </a:xfrm>
        </p:spPr>
        <p:txBody>
          <a:bodyPr>
            <a:normAutofit fontScale="92500" lnSpcReduction="10000"/>
          </a:bodyPr>
          <a:lstStyle/>
          <a:p>
            <a:pPr marL="0" indent="0">
              <a:buNone/>
            </a:pPr>
            <a:r>
              <a:rPr lang="en-US" dirty="0" smtClean="0"/>
              <a:t>Mathematically, the assumption of diminishing marginal physical productivity is an assumption about how second-order partial derivatives of the production function behave in the limit:</a:t>
            </a:r>
          </a:p>
          <a:p>
            <a:pPr marL="0" indent="0" algn="ctr">
              <a:buNone/>
            </a:pPr>
            <a:r>
              <a:rPr lang="en-US" dirty="0" smtClean="0"/>
              <a:t>∂</a:t>
            </a:r>
            <a:r>
              <a:rPr lang="en-US" dirty="0" err="1" smtClean="0"/>
              <a:t>MPk</a:t>
            </a:r>
            <a:r>
              <a:rPr lang="en-US" dirty="0"/>
              <a:t>/</a:t>
            </a:r>
            <a:r>
              <a:rPr lang="en-US" dirty="0" smtClean="0"/>
              <a:t>∂k = ∂2 f / ∂k2 = </a:t>
            </a:r>
            <a:r>
              <a:rPr lang="en-US" dirty="0" err="1" smtClean="0"/>
              <a:t>fkk</a:t>
            </a:r>
            <a:r>
              <a:rPr lang="en-US" dirty="0" smtClean="0"/>
              <a:t> &lt; 0 for high enough k</a:t>
            </a:r>
          </a:p>
          <a:p>
            <a:pPr marL="0" indent="0" algn="ctr">
              <a:buNone/>
            </a:pPr>
            <a:r>
              <a:rPr lang="en-US" dirty="0" smtClean="0"/>
              <a:t>∂</a:t>
            </a:r>
            <a:r>
              <a:rPr lang="en-US" dirty="0" err="1" smtClean="0"/>
              <a:t>MPl</a:t>
            </a:r>
            <a:r>
              <a:rPr lang="en-US" dirty="0" smtClean="0"/>
              <a:t>/∂l = ∂2 f / ∂l2 = </a:t>
            </a:r>
            <a:r>
              <a:rPr lang="en-US" dirty="0" err="1" smtClean="0"/>
              <a:t>fll</a:t>
            </a:r>
            <a:r>
              <a:rPr lang="en-US" dirty="0" smtClean="0"/>
              <a:t> &lt; 0 for high enough l</a:t>
            </a:r>
          </a:p>
          <a:p>
            <a:pPr marL="0" indent="0">
              <a:buNone/>
            </a:pPr>
            <a:r>
              <a:rPr lang="en-US" dirty="0" smtClean="0"/>
              <a:t>The assumption of diminishing marginal productivity was originally proposed by the nineteenth-century economist Thomas Malthus, who worried that rapid increases in population would result in lower labor productivity. His gloomy predictions for the future of humanity led economics to be called the “dismal science”</a:t>
            </a:r>
          </a:p>
          <a:p>
            <a:pPr marL="0" indent="0">
              <a:buNone/>
            </a:pPr>
            <a:r>
              <a:rPr lang="en-US" dirty="0" smtClean="0"/>
              <a:t>Indeed, it appears that labor productivity has risen significantly since Malthus’ time, primarily because increases in capital inputs (along with technical improvements) have offset the impact of decreasing marginal productivity alone</a:t>
            </a:r>
          </a:p>
          <a:p>
            <a:pPr marL="0" indent="0" algn="ctr">
              <a:buNone/>
            </a:pPr>
            <a:endParaRPr lang="en-US" dirty="0"/>
          </a:p>
        </p:txBody>
      </p:sp>
    </p:spTree>
    <p:extLst>
      <p:ext uri="{BB962C8B-B14F-4D97-AF65-F5344CB8AC3E}">
        <p14:creationId xmlns:p14="http://schemas.microsoft.com/office/powerpoint/2010/main" val="235012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physical productivity</a:t>
            </a:r>
            <a:endParaRPr lang="en-US" dirty="0"/>
          </a:p>
        </p:txBody>
      </p:sp>
      <p:sp>
        <p:nvSpPr>
          <p:cNvPr id="3" name="Content Placeholder 2"/>
          <p:cNvSpPr>
            <a:spLocks noGrp="1"/>
          </p:cNvSpPr>
          <p:nvPr>
            <p:ph idx="1"/>
          </p:nvPr>
        </p:nvSpPr>
        <p:spPr/>
        <p:txBody>
          <a:bodyPr>
            <a:normAutofit/>
          </a:bodyPr>
          <a:lstStyle/>
          <a:p>
            <a:pPr marL="0" indent="0">
              <a:buNone/>
            </a:pPr>
            <a:r>
              <a:rPr lang="en-US" dirty="0"/>
              <a:t>T</a:t>
            </a:r>
            <a:r>
              <a:rPr lang="en-US" dirty="0" smtClean="0"/>
              <a:t>he term labor productivity often means average productivity. When it is said that a certain industry has experienced productivity increases, this is taken to mean that output per unit of labor input has increased.</a:t>
            </a:r>
          </a:p>
          <a:p>
            <a:pPr marL="0" indent="0">
              <a:buNone/>
            </a:pPr>
            <a:r>
              <a:rPr lang="en-US" dirty="0" smtClean="0"/>
              <a:t>Because average productivity is easily measured (bushels of wheat per labor-hour input), it is often used as a measure of efficiency. We define the average product of labor (</a:t>
            </a:r>
            <a:r>
              <a:rPr lang="en-US" dirty="0" err="1" smtClean="0"/>
              <a:t>APl</a:t>
            </a:r>
            <a:r>
              <a:rPr lang="en-US" dirty="0" smtClean="0"/>
              <a:t>) to be.</a:t>
            </a:r>
          </a:p>
          <a:p>
            <a:pPr marL="0" indent="0" algn="ctr">
              <a:buNone/>
            </a:pPr>
            <a:r>
              <a:rPr lang="en-US" dirty="0" smtClean="0"/>
              <a:t>                  </a:t>
            </a:r>
            <a:r>
              <a:rPr lang="en-US" dirty="0" err="1" smtClean="0"/>
              <a:t>APl</a:t>
            </a:r>
            <a:r>
              <a:rPr lang="en-US" dirty="0" smtClean="0"/>
              <a:t> =output /labor in</a:t>
            </a:r>
          </a:p>
          <a:p>
            <a:pPr marL="0" indent="0" algn="ctr">
              <a:buNone/>
            </a:pPr>
            <a:r>
              <a:rPr lang="en-US" dirty="0" smtClean="0"/>
              <a:t> = q /l</a:t>
            </a:r>
          </a:p>
          <a:p>
            <a:pPr marL="0" indent="0" algn="ctr">
              <a:buNone/>
            </a:pPr>
            <a:r>
              <a:rPr lang="en-US" dirty="0"/>
              <a:t> </a:t>
            </a:r>
            <a:r>
              <a:rPr lang="en-US" dirty="0" smtClean="0"/>
              <a:t>        = f (k, l)/ l </a:t>
            </a:r>
            <a:endParaRPr lang="en-US" dirty="0"/>
          </a:p>
        </p:txBody>
      </p:sp>
    </p:spTree>
    <p:extLst>
      <p:ext uri="{BB962C8B-B14F-4D97-AF65-F5344CB8AC3E}">
        <p14:creationId xmlns:p14="http://schemas.microsoft.com/office/powerpoint/2010/main" val="396895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54563"/>
          </a:xfrm>
        </p:spPr>
        <p:txBody>
          <a:bodyPr>
            <a:normAutofit/>
          </a:bodyPr>
          <a:lstStyle/>
          <a:p>
            <a:pPr algn="l"/>
            <a:r>
              <a:rPr lang="en-US" sz="2800" dirty="0" smtClean="0"/>
              <a:t>A Two-Input Production Function</a:t>
            </a:r>
            <a:endParaRPr lang="en-US" sz="2800" dirty="0"/>
          </a:p>
        </p:txBody>
      </p:sp>
      <p:sp>
        <p:nvSpPr>
          <p:cNvPr id="3" name="Subtitle 2"/>
          <p:cNvSpPr>
            <a:spLocks noGrp="1"/>
          </p:cNvSpPr>
          <p:nvPr>
            <p:ph type="subTitle" idx="1"/>
          </p:nvPr>
        </p:nvSpPr>
        <p:spPr>
          <a:xfrm>
            <a:off x="1524000" y="2021305"/>
            <a:ext cx="9144000" cy="3236495"/>
          </a:xfrm>
        </p:spPr>
        <p:txBody>
          <a:bodyPr>
            <a:normAutofit lnSpcReduction="10000"/>
          </a:bodyPr>
          <a:lstStyle/>
          <a:p>
            <a:r>
              <a:rPr lang="en-US" dirty="0" smtClean="0"/>
              <a:t>Suppose the production function for flyswatters during a particular period can be represented by </a:t>
            </a:r>
          </a:p>
          <a:p>
            <a:r>
              <a:rPr lang="en-US" dirty="0" smtClean="0"/>
              <a:t>q </a:t>
            </a:r>
            <a:r>
              <a:rPr lang="en-US" dirty="0"/>
              <a:t>(</a:t>
            </a:r>
            <a:r>
              <a:rPr lang="en-US" dirty="0" smtClean="0"/>
              <a:t> f </a:t>
            </a:r>
            <a:r>
              <a:rPr lang="en-US" dirty="0" err="1" smtClean="0"/>
              <a:t>lk</a:t>
            </a:r>
            <a:r>
              <a:rPr lang="en-US" dirty="0" smtClean="0"/>
              <a:t>) =,  600k2 l 2 - k3 l 3 .</a:t>
            </a:r>
          </a:p>
          <a:p>
            <a:pPr algn="l"/>
            <a:r>
              <a:rPr lang="en-US" dirty="0" smtClean="0"/>
              <a:t>Find </a:t>
            </a:r>
          </a:p>
          <a:p>
            <a:pPr marL="457200" indent="-457200" algn="l">
              <a:buAutoNum type="arabicParenR"/>
            </a:pPr>
            <a:r>
              <a:rPr lang="en-US" dirty="0" smtClean="0"/>
              <a:t>Marginal product</a:t>
            </a:r>
          </a:p>
          <a:p>
            <a:pPr marL="457200" indent="-457200" algn="l">
              <a:buAutoNum type="arabicParenR"/>
            </a:pPr>
            <a:r>
              <a:rPr lang="en-US" dirty="0" smtClean="0"/>
              <a:t>Average product.</a:t>
            </a:r>
          </a:p>
          <a:p>
            <a:pPr marL="457200" indent="-457200" algn="l">
              <a:buAutoNum type="arabicParenR"/>
            </a:pPr>
            <a:r>
              <a:rPr lang="en-US" dirty="0" smtClean="0"/>
              <a:t>How would an increase in k from 10 to 11 affect the </a:t>
            </a:r>
            <a:r>
              <a:rPr lang="en-US" dirty="0" err="1" smtClean="0"/>
              <a:t>MPl</a:t>
            </a:r>
            <a:r>
              <a:rPr lang="en-US" dirty="0" smtClean="0"/>
              <a:t> and </a:t>
            </a:r>
            <a:r>
              <a:rPr lang="en-US" dirty="0" err="1" smtClean="0"/>
              <a:t>APl</a:t>
            </a:r>
            <a:r>
              <a:rPr lang="en-US" dirty="0" smtClean="0"/>
              <a:t> functions here? Explain your results intuitively.</a:t>
            </a:r>
            <a:endParaRPr lang="en-US" dirty="0"/>
          </a:p>
        </p:txBody>
      </p:sp>
    </p:spTree>
    <p:extLst>
      <p:ext uri="{BB962C8B-B14F-4D97-AF65-F5344CB8AC3E}">
        <p14:creationId xmlns:p14="http://schemas.microsoft.com/office/powerpoint/2010/main" val="238602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PRODUCTION WITH TWO VARIABLE INPUTS: ISOQUANTS</a:t>
            </a:r>
            <a:endParaRPr lang="en-US" sz="2800" dirty="0"/>
          </a:p>
        </p:txBody>
      </p:sp>
      <p:sp>
        <p:nvSpPr>
          <p:cNvPr id="3" name="Content Placeholder 2"/>
          <p:cNvSpPr>
            <a:spLocks noGrp="1"/>
          </p:cNvSpPr>
          <p:nvPr>
            <p:ph idx="1"/>
          </p:nvPr>
        </p:nvSpPr>
        <p:spPr>
          <a:xfrm>
            <a:off x="838200" y="1463040"/>
            <a:ext cx="10515600" cy="4713923"/>
          </a:xfrm>
        </p:spPr>
        <p:txBody>
          <a:bodyPr/>
          <a:lstStyle/>
          <a:p>
            <a:r>
              <a:rPr lang="en-US" sz="2400" dirty="0" smtClean="0"/>
              <a:t>An isoquant shows the different combinations of labor (L) and capital (K) with which a firm can produce a specific quantity of output. A higher isoquant refers to a greater quantity of output and a lower one, to a smaller quantity of output.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79828978"/>
              </p:ext>
            </p:extLst>
          </p:nvPr>
        </p:nvGraphicFramePr>
        <p:xfrm>
          <a:off x="2342149" y="2810163"/>
          <a:ext cx="7876671" cy="3820392"/>
        </p:xfrm>
        <a:graphic>
          <a:graphicData uri="http://schemas.openxmlformats.org/drawingml/2006/table">
            <a:tbl>
              <a:tblPr firstRow="1" firstCol="1" lastRow="1" lastCol="1" bandRow="1" bandCol="1">
                <a:tableStyleId>{5C22544A-7EE6-4342-B048-85BDC9FD1C3A}</a:tableStyleId>
              </a:tblPr>
              <a:tblGrid>
                <a:gridCol w="1311676">
                  <a:extLst>
                    <a:ext uri="{9D8B030D-6E8A-4147-A177-3AD203B41FA5}">
                      <a16:colId xmlns:a16="http://schemas.microsoft.com/office/drawing/2014/main" val="135887081"/>
                    </a:ext>
                  </a:extLst>
                </a:gridCol>
                <a:gridCol w="1309472">
                  <a:extLst>
                    <a:ext uri="{9D8B030D-6E8A-4147-A177-3AD203B41FA5}">
                      <a16:colId xmlns:a16="http://schemas.microsoft.com/office/drawing/2014/main" val="4156004866"/>
                    </a:ext>
                  </a:extLst>
                </a:gridCol>
                <a:gridCol w="1309472">
                  <a:extLst>
                    <a:ext uri="{9D8B030D-6E8A-4147-A177-3AD203B41FA5}">
                      <a16:colId xmlns:a16="http://schemas.microsoft.com/office/drawing/2014/main" val="1597649044"/>
                    </a:ext>
                  </a:extLst>
                </a:gridCol>
                <a:gridCol w="1311676">
                  <a:extLst>
                    <a:ext uri="{9D8B030D-6E8A-4147-A177-3AD203B41FA5}">
                      <a16:colId xmlns:a16="http://schemas.microsoft.com/office/drawing/2014/main" val="1823490308"/>
                    </a:ext>
                  </a:extLst>
                </a:gridCol>
                <a:gridCol w="1311676">
                  <a:extLst>
                    <a:ext uri="{9D8B030D-6E8A-4147-A177-3AD203B41FA5}">
                      <a16:colId xmlns:a16="http://schemas.microsoft.com/office/drawing/2014/main" val="1023334630"/>
                    </a:ext>
                  </a:extLst>
                </a:gridCol>
                <a:gridCol w="1322699">
                  <a:extLst>
                    <a:ext uri="{9D8B030D-6E8A-4147-A177-3AD203B41FA5}">
                      <a16:colId xmlns:a16="http://schemas.microsoft.com/office/drawing/2014/main" val="2500444098"/>
                    </a:ext>
                  </a:extLst>
                </a:gridCol>
              </a:tblGrid>
              <a:tr h="528552">
                <a:tc gridSpan="2">
                  <a:txBody>
                    <a:bodyPr/>
                    <a:lstStyle/>
                    <a:p>
                      <a:pPr marL="361315" marR="165100" indent="-177165" algn="l">
                        <a:lnSpc>
                          <a:spcPct val="105000"/>
                        </a:lnSpc>
                        <a:spcBef>
                          <a:spcPts val="675"/>
                        </a:spcBef>
                        <a:spcAft>
                          <a:spcPts val="0"/>
                        </a:spcAft>
                      </a:pPr>
                      <a:r>
                        <a:rPr lang="en-US" sz="2400" spc="-10">
                          <a:effectLst/>
                        </a:rPr>
                        <a:t>Isoquant </a:t>
                      </a:r>
                      <a:r>
                        <a:rPr lang="en-US" sz="2400" spc="-50">
                          <a:effectLst/>
                        </a:rPr>
                        <a:t>I</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gridSpan="2">
                  <a:txBody>
                    <a:bodyPr/>
                    <a:lstStyle/>
                    <a:p>
                      <a:pPr marL="342265" marR="168910" indent="-158750" algn="l">
                        <a:lnSpc>
                          <a:spcPct val="105000"/>
                        </a:lnSpc>
                        <a:spcBef>
                          <a:spcPts val="675"/>
                        </a:spcBef>
                        <a:spcAft>
                          <a:spcPts val="0"/>
                        </a:spcAft>
                      </a:pPr>
                      <a:r>
                        <a:rPr lang="en-US" sz="2400" spc="-10">
                          <a:effectLst/>
                        </a:rPr>
                        <a:t>Isoquant </a:t>
                      </a:r>
                      <a:r>
                        <a:rPr lang="en-US" sz="2400" spc="-30">
                          <a:effectLst/>
                        </a:rPr>
                        <a:t>II</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gridSpan="2">
                  <a:txBody>
                    <a:bodyPr/>
                    <a:lstStyle/>
                    <a:p>
                      <a:pPr marL="323215" marR="165735" indent="-139065" algn="l">
                        <a:lnSpc>
                          <a:spcPct val="105000"/>
                        </a:lnSpc>
                        <a:spcBef>
                          <a:spcPts val="675"/>
                        </a:spcBef>
                        <a:spcAft>
                          <a:spcPts val="0"/>
                        </a:spcAft>
                      </a:pPr>
                      <a:r>
                        <a:rPr lang="en-US" sz="2400" spc="-10">
                          <a:effectLst/>
                        </a:rPr>
                        <a:t>Isoquant </a:t>
                      </a:r>
                      <a:r>
                        <a:rPr lang="en-US" sz="2400" spc="-20">
                          <a:effectLst/>
                        </a:rPr>
                        <a:t>III</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extLst>
                  <a:ext uri="{0D108BD9-81ED-4DB2-BD59-A6C34878D82A}">
                    <a16:rowId xmlns:a16="http://schemas.microsoft.com/office/drawing/2014/main" val="3690145847"/>
                  </a:ext>
                </a:extLst>
              </a:tr>
              <a:tr h="261642">
                <a:tc>
                  <a:txBody>
                    <a:bodyPr/>
                    <a:lstStyle/>
                    <a:p>
                      <a:pPr marL="15240" algn="ctr">
                        <a:spcBef>
                          <a:spcPts val="240"/>
                        </a:spcBef>
                        <a:spcAft>
                          <a:spcPts val="0"/>
                        </a:spcAft>
                      </a:pPr>
                      <a:r>
                        <a:rPr lang="en-US" sz="2400" spc="-50">
                          <a:effectLst/>
                        </a:rPr>
                        <a:t>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40"/>
                        </a:spcBef>
                        <a:spcAft>
                          <a:spcPts val="0"/>
                        </a:spcAft>
                      </a:pPr>
                      <a:r>
                        <a:rPr lang="en-US" sz="2400" spc="-50" dirty="0">
                          <a:effectLst/>
                        </a:rPr>
                        <a:t>K</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40"/>
                        </a:spcBef>
                        <a:spcAft>
                          <a:spcPts val="0"/>
                        </a:spcAft>
                      </a:pPr>
                      <a:r>
                        <a:rPr lang="en-US" sz="2400" spc="-50">
                          <a:effectLst/>
                        </a:rPr>
                        <a:t>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40"/>
                        </a:spcBef>
                        <a:spcAft>
                          <a:spcPts val="0"/>
                        </a:spcAft>
                      </a:pPr>
                      <a:r>
                        <a:rPr lang="en-US" sz="2400" spc="-50">
                          <a:effectLst/>
                        </a:rPr>
                        <a:t>K</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40"/>
                        </a:spcBef>
                        <a:spcAft>
                          <a:spcPts val="0"/>
                        </a:spcAft>
                      </a:pPr>
                      <a:r>
                        <a:rPr lang="en-US" sz="2400" spc="-50">
                          <a:effectLst/>
                        </a:rPr>
                        <a:t>L</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635" algn="ctr">
                        <a:spcBef>
                          <a:spcPts val="240"/>
                        </a:spcBef>
                        <a:spcAft>
                          <a:spcPts val="0"/>
                        </a:spcAft>
                      </a:pPr>
                      <a:r>
                        <a:rPr lang="en-US" sz="2400" spc="-50">
                          <a:effectLst/>
                        </a:rPr>
                        <a:t>K</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25636836"/>
                  </a:ext>
                </a:extLst>
              </a:tr>
              <a:tr h="287981">
                <a:tc>
                  <a:txBody>
                    <a:bodyPr/>
                    <a:lstStyle/>
                    <a:p>
                      <a:pPr marL="15240" algn="ctr">
                        <a:spcBef>
                          <a:spcPts val="250"/>
                        </a:spcBef>
                        <a:spcAft>
                          <a:spcPts val="0"/>
                        </a:spcAft>
                      </a:pPr>
                      <a:r>
                        <a:rPr lang="en-US" sz="2400" spc="-50">
                          <a:effectLst/>
                        </a:rPr>
                        <a:t>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1270" algn="ctr">
                        <a:spcBef>
                          <a:spcPts val="250"/>
                        </a:spcBef>
                        <a:spcAft>
                          <a:spcPts val="0"/>
                        </a:spcAft>
                      </a:pPr>
                      <a:r>
                        <a:rPr lang="en-US" sz="2400" spc="-25">
                          <a:effectLst/>
                        </a:rPr>
                        <a:t>11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50"/>
                        </a:spcBef>
                        <a:spcAft>
                          <a:spcPts val="0"/>
                        </a:spcAft>
                      </a:pPr>
                      <a:r>
                        <a:rPr lang="en-US" sz="2400" spc="-50">
                          <a:effectLst/>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50"/>
                        </a:spcBef>
                        <a:spcAft>
                          <a:spcPts val="0"/>
                        </a:spcAft>
                      </a:pPr>
                      <a:r>
                        <a:rPr lang="en-US" sz="2400" spc="-25">
                          <a:effectLst/>
                        </a:rPr>
                        <a:t>13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50"/>
                        </a:spcBef>
                        <a:spcAft>
                          <a:spcPts val="0"/>
                        </a:spcAft>
                      </a:pPr>
                      <a:r>
                        <a:rPr lang="en-US" sz="2400" spc="-50" dirty="0">
                          <a:effectLst/>
                        </a:rPr>
                        <a:t>6</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1270" algn="ctr">
                        <a:spcBef>
                          <a:spcPts val="250"/>
                        </a:spcBef>
                        <a:spcAft>
                          <a:spcPts val="0"/>
                        </a:spcAft>
                      </a:pPr>
                      <a:r>
                        <a:rPr lang="en-US" sz="2400" spc="-25">
                          <a:effectLst/>
                        </a:rPr>
                        <a:t>15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25824926"/>
                  </a:ext>
                </a:extLst>
              </a:tr>
              <a:tr h="279202">
                <a:tc>
                  <a:txBody>
                    <a:bodyPr/>
                    <a:lstStyle/>
                    <a:p>
                      <a:pPr marL="15240" algn="ctr">
                        <a:spcBef>
                          <a:spcPts val="205"/>
                        </a:spcBef>
                        <a:spcAft>
                          <a:spcPts val="0"/>
                        </a:spcAft>
                      </a:pPr>
                      <a:r>
                        <a:rPr lang="en-US" sz="2400" spc="-50">
                          <a:effectLst/>
                        </a:rPr>
                        <a:t>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50">
                          <a:effectLst/>
                        </a:rPr>
                        <a:t>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50">
                          <a:effectLst/>
                        </a:rPr>
                        <a:t>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05"/>
                        </a:spcBef>
                        <a:spcAft>
                          <a:spcPts val="0"/>
                        </a:spcAft>
                      </a:pPr>
                      <a:r>
                        <a:rPr lang="en-US" sz="2400" spc="-25" dirty="0">
                          <a:effectLst/>
                        </a:rPr>
                        <a:t>10</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50">
                          <a:effectLst/>
                        </a:rPr>
                        <a:t>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1905" algn="ctr">
                        <a:spcBef>
                          <a:spcPts val="205"/>
                        </a:spcBef>
                        <a:spcAft>
                          <a:spcPts val="0"/>
                        </a:spcAft>
                      </a:pPr>
                      <a:r>
                        <a:rPr lang="en-US" sz="2400" spc="-25">
                          <a:effectLst/>
                        </a:rPr>
                        <a:t>12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51303615"/>
                  </a:ext>
                </a:extLst>
              </a:tr>
              <a:tr h="279202">
                <a:tc>
                  <a:txBody>
                    <a:bodyPr/>
                    <a:lstStyle/>
                    <a:p>
                      <a:pPr marL="15240" algn="ctr">
                        <a:spcBef>
                          <a:spcPts val="205"/>
                        </a:spcBef>
                        <a:spcAft>
                          <a:spcPts val="0"/>
                        </a:spcAft>
                      </a:pPr>
                      <a:r>
                        <a:rPr lang="en-US" sz="2400" spc="-50">
                          <a:effectLst/>
                        </a:rPr>
                        <a:t>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50">
                          <a:effectLst/>
                        </a:rPr>
                        <a:t>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05"/>
                        </a:spcBef>
                        <a:spcAft>
                          <a:spcPts val="0"/>
                        </a:spcAft>
                      </a:pPr>
                      <a:r>
                        <a:rPr lang="en-US" sz="2400" spc="-50">
                          <a:effectLst/>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50">
                          <a:effectLst/>
                        </a:rPr>
                        <a:t>7</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50">
                          <a:effectLst/>
                        </a:rPr>
                        <a:t>6</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635" algn="ctr">
                        <a:spcBef>
                          <a:spcPts val="205"/>
                        </a:spcBef>
                        <a:spcAft>
                          <a:spcPts val="0"/>
                        </a:spcAft>
                      </a:pPr>
                      <a:r>
                        <a:rPr lang="en-US" sz="2400" spc="-50">
                          <a:effectLst/>
                        </a:rPr>
                        <a:t>9</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88160919"/>
                  </a:ext>
                </a:extLst>
              </a:tr>
              <a:tr h="280080">
                <a:tc>
                  <a:txBody>
                    <a:bodyPr/>
                    <a:lstStyle/>
                    <a:p>
                      <a:pPr marL="15240" algn="ctr">
                        <a:spcBef>
                          <a:spcPts val="205"/>
                        </a:spcBef>
                        <a:spcAft>
                          <a:spcPts val="0"/>
                        </a:spcAft>
                      </a:pPr>
                      <a:r>
                        <a:rPr lang="en-US" sz="2400" spc="-50">
                          <a:effectLst/>
                        </a:rPr>
                        <a:t>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50">
                          <a:effectLst/>
                        </a:rPr>
                        <a:t>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05"/>
                        </a:spcBef>
                        <a:spcAft>
                          <a:spcPts val="0"/>
                        </a:spcAft>
                      </a:pPr>
                      <a:r>
                        <a:rPr lang="en-US" sz="2400" spc="-50">
                          <a:effectLst/>
                        </a:rPr>
                        <a:t>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50" dirty="0">
                          <a:effectLst/>
                        </a:rPr>
                        <a:t>5</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50">
                          <a:effectLst/>
                        </a:rPr>
                        <a:t>7</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635" algn="ctr">
                        <a:spcBef>
                          <a:spcPts val="205"/>
                        </a:spcBef>
                        <a:spcAft>
                          <a:spcPts val="0"/>
                        </a:spcAft>
                      </a:pPr>
                      <a:r>
                        <a:rPr lang="en-US" sz="2400" spc="-50">
                          <a:effectLst/>
                        </a:rPr>
                        <a:t>7</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72477770"/>
                  </a:ext>
                </a:extLst>
              </a:tr>
              <a:tr h="280080">
                <a:tc>
                  <a:txBody>
                    <a:bodyPr/>
                    <a:lstStyle/>
                    <a:p>
                      <a:pPr marL="15240" algn="ctr">
                        <a:spcBef>
                          <a:spcPts val="205"/>
                        </a:spcBef>
                        <a:spcAft>
                          <a:spcPts val="0"/>
                        </a:spcAft>
                      </a:pPr>
                      <a:r>
                        <a:rPr lang="en-US" sz="2400" spc="-50">
                          <a:effectLst/>
                        </a:rPr>
                        <a:t>4</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05"/>
                        </a:spcBef>
                        <a:spcAft>
                          <a:spcPts val="0"/>
                        </a:spcAft>
                      </a:pPr>
                      <a:r>
                        <a:rPr lang="en-US" sz="2400" spc="-25" dirty="0">
                          <a:effectLst/>
                        </a:rPr>
                        <a:t>2.3</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05"/>
                        </a:spcBef>
                        <a:spcAft>
                          <a:spcPts val="0"/>
                        </a:spcAft>
                      </a:pPr>
                      <a:r>
                        <a:rPr lang="en-US" sz="2400" spc="-50">
                          <a:effectLst/>
                        </a:rPr>
                        <a:t>6</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25">
                          <a:effectLst/>
                        </a:rPr>
                        <a:t>4.2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50">
                          <a:effectLst/>
                        </a:rPr>
                        <a:t>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635" algn="ctr">
                        <a:spcBef>
                          <a:spcPts val="205"/>
                        </a:spcBef>
                        <a:spcAft>
                          <a:spcPts val="0"/>
                        </a:spcAft>
                      </a:pPr>
                      <a:r>
                        <a:rPr lang="en-US" sz="2400" spc="-25">
                          <a:effectLst/>
                        </a:rPr>
                        <a:t>6.2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17307396"/>
                  </a:ext>
                </a:extLst>
              </a:tr>
              <a:tr h="279202">
                <a:tc>
                  <a:txBody>
                    <a:bodyPr/>
                    <a:lstStyle/>
                    <a:p>
                      <a:pPr marL="15240" algn="ctr">
                        <a:spcBef>
                          <a:spcPts val="205"/>
                        </a:spcBef>
                        <a:spcAft>
                          <a:spcPts val="0"/>
                        </a:spcAft>
                      </a:pPr>
                      <a:r>
                        <a:rPr lang="en-US" sz="2400" spc="-50">
                          <a:effectLst/>
                        </a:rPr>
                        <a:t>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05"/>
                        </a:spcBef>
                        <a:spcAft>
                          <a:spcPts val="0"/>
                        </a:spcAft>
                      </a:pPr>
                      <a:r>
                        <a:rPr lang="en-US" sz="2400" spc="-25">
                          <a:effectLst/>
                        </a:rPr>
                        <a:t>1.8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05"/>
                        </a:spcBef>
                        <a:spcAft>
                          <a:spcPts val="0"/>
                        </a:spcAft>
                      </a:pPr>
                      <a:r>
                        <a:rPr lang="en-US" sz="2400" spc="-50">
                          <a:effectLst/>
                        </a:rPr>
                        <a:t>7</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25">
                          <a:effectLst/>
                        </a:rPr>
                        <a:t>3.5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50">
                          <a:effectLst/>
                        </a:rPr>
                        <a:t>9</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635" algn="ctr">
                        <a:spcBef>
                          <a:spcPts val="205"/>
                        </a:spcBef>
                        <a:spcAft>
                          <a:spcPts val="0"/>
                        </a:spcAft>
                      </a:pPr>
                      <a:r>
                        <a:rPr lang="en-US" sz="2400" spc="-25">
                          <a:effectLst/>
                        </a:rPr>
                        <a:t>5.5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045070667"/>
                  </a:ext>
                </a:extLst>
              </a:tr>
              <a:tr h="279202">
                <a:tc>
                  <a:txBody>
                    <a:bodyPr/>
                    <a:lstStyle/>
                    <a:p>
                      <a:pPr marL="15240" algn="ctr">
                        <a:spcBef>
                          <a:spcPts val="205"/>
                        </a:spcBef>
                        <a:spcAft>
                          <a:spcPts val="0"/>
                        </a:spcAft>
                      </a:pPr>
                      <a:r>
                        <a:rPr lang="en-US" sz="2400" spc="-50">
                          <a:effectLst/>
                        </a:rPr>
                        <a:t>6</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05"/>
                        </a:spcBef>
                        <a:spcAft>
                          <a:spcPts val="0"/>
                        </a:spcAft>
                      </a:pPr>
                      <a:r>
                        <a:rPr lang="en-US" sz="2400" spc="-25">
                          <a:effectLst/>
                        </a:rPr>
                        <a:t>1.6</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05"/>
                        </a:spcBef>
                        <a:spcAft>
                          <a:spcPts val="0"/>
                        </a:spcAft>
                      </a:pPr>
                      <a:r>
                        <a:rPr lang="en-US" sz="2400" spc="-50">
                          <a:effectLst/>
                        </a:rPr>
                        <a:t>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25">
                          <a:effectLst/>
                        </a:rPr>
                        <a:t>3.2</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1270" algn="ctr">
                        <a:spcBef>
                          <a:spcPts val="205"/>
                        </a:spcBef>
                        <a:spcAft>
                          <a:spcPts val="0"/>
                        </a:spcAft>
                      </a:pPr>
                      <a:r>
                        <a:rPr lang="en-US" sz="2400" spc="-25">
                          <a:effectLst/>
                        </a:rPr>
                        <a:t>10</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635" algn="ctr">
                        <a:spcBef>
                          <a:spcPts val="205"/>
                        </a:spcBef>
                        <a:spcAft>
                          <a:spcPts val="0"/>
                        </a:spcAft>
                      </a:pPr>
                      <a:r>
                        <a:rPr lang="en-US" sz="2400" spc="-25">
                          <a:effectLst/>
                        </a:rPr>
                        <a:t>5.3</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10815692"/>
                  </a:ext>
                </a:extLst>
              </a:tr>
              <a:tr h="0">
                <a:tc>
                  <a:txBody>
                    <a:bodyPr/>
                    <a:lstStyle/>
                    <a:p>
                      <a:pPr marL="15240" algn="ctr">
                        <a:spcBef>
                          <a:spcPts val="205"/>
                        </a:spcBef>
                        <a:spcAft>
                          <a:spcPts val="0"/>
                        </a:spcAft>
                      </a:pPr>
                      <a:r>
                        <a:rPr lang="en-US" sz="2400" spc="-50">
                          <a:effectLst/>
                        </a:rPr>
                        <a:t>7</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05"/>
                        </a:spcBef>
                        <a:spcAft>
                          <a:spcPts val="0"/>
                        </a:spcAft>
                      </a:pPr>
                      <a:r>
                        <a:rPr lang="en-US" sz="2400" spc="-25">
                          <a:effectLst/>
                        </a:rPr>
                        <a:t>1.8</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algn="ctr">
                        <a:spcBef>
                          <a:spcPts val="205"/>
                        </a:spcBef>
                        <a:spcAft>
                          <a:spcPts val="0"/>
                        </a:spcAft>
                      </a:pPr>
                      <a:r>
                        <a:rPr lang="en-US" sz="2400" spc="-50" dirty="0">
                          <a:effectLst/>
                        </a:rPr>
                        <a:t>9</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635" algn="ctr">
                        <a:spcBef>
                          <a:spcPts val="205"/>
                        </a:spcBef>
                        <a:spcAft>
                          <a:spcPts val="0"/>
                        </a:spcAft>
                      </a:pPr>
                      <a:r>
                        <a:rPr lang="en-US" sz="2400" spc="-25">
                          <a:effectLst/>
                        </a:rPr>
                        <a:t>3.5</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0" marR="1270" algn="ctr">
                        <a:spcBef>
                          <a:spcPts val="205"/>
                        </a:spcBef>
                        <a:spcAft>
                          <a:spcPts val="0"/>
                        </a:spcAft>
                      </a:pPr>
                      <a:r>
                        <a:rPr lang="en-US" sz="2400" spc="-25">
                          <a:effectLst/>
                        </a:rPr>
                        <a:t>11</a:t>
                      </a:r>
                      <a:endParaRPr lang="en-US"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635" algn="ctr">
                        <a:spcBef>
                          <a:spcPts val="205"/>
                        </a:spcBef>
                        <a:spcAft>
                          <a:spcPts val="0"/>
                        </a:spcAft>
                      </a:pPr>
                      <a:r>
                        <a:rPr lang="en-US" sz="2400" spc="-25" dirty="0">
                          <a:effectLst/>
                        </a:rPr>
                        <a:t>5.5</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57260783"/>
                  </a:ext>
                </a:extLst>
              </a:tr>
            </a:tbl>
          </a:graphicData>
        </a:graphic>
      </p:graphicFrame>
    </p:spTree>
    <p:extLst>
      <p:ext uri="{BB962C8B-B14F-4D97-AF65-F5344CB8AC3E}">
        <p14:creationId xmlns:p14="http://schemas.microsoft.com/office/powerpoint/2010/main" val="353530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1800" b="1" dirty="0">
                <a:hlinkClick r:id="rId2" action="ppaction://hlinkfile"/>
              </a:rPr>
              <a:t>THE MARGINAL RATE OF TECHNICAL SUBSTITUTION</a:t>
            </a:r>
            <a:r>
              <a:rPr lang="en-US" sz="1800" b="1" dirty="0"/>
              <a:t/>
            </a:r>
            <a:br>
              <a:rPr lang="en-US" sz="1800" b="1" dirty="0"/>
            </a:br>
            <a:endParaRPr lang="en-US" dirty="0"/>
          </a:p>
        </p:txBody>
      </p:sp>
      <p:sp>
        <p:nvSpPr>
          <p:cNvPr id="3" name="Content Placeholder 2"/>
          <p:cNvSpPr>
            <a:spLocks noGrp="1"/>
          </p:cNvSpPr>
          <p:nvPr>
            <p:ph idx="1"/>
          </p:nvPr>
        </p:nvSpPr>
        <p:spPr>
          <a:xfrm>
            <a:off x="838200" y="1512916"/>
            <a:ext cx="10515600" cy="4696691"/>
          </a:xfrm>
        </p:spPr>
        <p:txBody>
          <a:bodyPr/>
          <a:lstStyle/>
          <a:p>
            <a:pPr marL="0" indent="0">
              <a:buNone/>
            </a:pPr>
            <a:r>
              <a:rPr lang="en-US" dirty="0"/>
              <a:t>The </a:t>
            </a:r>
            <a:r>
              <a:rPr lang="en-US" i="1" dirty="0"/>
              <a:t>marginal rate of technical substitution </a:t>
            </a:r>
            <a:r>
              <a:rPr lang="en-US" dirty="0"/>
              <a:t>of </a:t>
            </a:r>
            <a:r>
              <a:rPr lang="en-US" i="1" dirty="0"/>
              <a:t>L </a:t>
            </a:r>
            <a:r>
              <a:rPr lang="en-US" dirty="0"/>
              <a:t>for </a:t>
            </a:r>
            <a:r>
              <a:rPr lang="en-US" i="1" dirty="0"/>
              <a:t>K </a:t>
            </a:r>
            <a:r>
              <a:rPr lang="en-US" dirty="0"/>
              <a:t>(MRTS</a:t>
            </a:r>
            <a:r>
              <a:rPr lang="en-US" i="1" baseline="-25000" dirty="0"/>
              <a:t>LK</a:t>
            </a:r>
            <a:r>
              <a:rPr lang="en-US" dirty="0"/>
              <a:t>) refers to the amount of </a:t>
            </a:r>
            <a:r>
              <a:rPr lang="en-US" i="1" dirty="0"/>
              <a:t>K </a:t>
            </a:r>
            <a:r>
              <a:rPr lang="en-US" dirty="0"/>
              <a:t>that a firm can give up by increasing the amount of </a:t>
            </a:r>
            <a:r>
              <a:rPr lang="en-US" i="1" dirty="0"/>
              <a:t>L </a:t>
            </a:r>
            <a:r>
              <a:rPr lang="en-US" dirty="0"/>
              <a:t>used by one unit and still remain on the same isoquant. The MRTS</a:t>
            </a:r>
            <a:r>
              <a:rPr lang="en-US" i="1" baseline="-25000" dirty="0"/>
              <a:t>LK</a:t>
            </a:r>
            <a:r>
              <a:rPr lang="en-US" i="1" dirty="0"/>
              <a:t> </a:t>
            </a:r>
            <a:r>
              <a:rPr lang="en-US" dirty="0"/>
              <a:t>is also equal to </a:t>
            </a:r>
            <a:r>
              <a:rPr lang="en-US" dirty="0" smtClean="0"/>
              <a:t>MP</a:t>
            </a:r>
            <a:r>
              <a:rPr lang="en-US" i="1" baseline="-25000" dirty="0" smtClean="0"/>
              <a:t>L </a:t>
            </a:r>
            <a:r>
              <a:rPr lang="en-US" i="1" dirty="0" smtClean="0"/>
              <a:t>/ </a:t>
            </a:r>
            <a:r>
              <a:rPr lang="en-US" dirty="0" smtClean="0"/>
              <a:t>MP</a:t>
            </a:r>
            <a:r>
              <a:rPr lang="en-US" i="1" baseline="-25000" dirty="0" smtClean="0"/>
              <a:t>K</a:t>
            </a:r>
            <a:r>
              <a:rPr lang="en-US" dirty="0"/>
              <a:t>. As the firm moves down a isoquant, the MRTS</a:t>
            </a:r>
            <a:r>
              <a:rPr lang="en-US" i="1" baseline="-25000" dirty="0"/>
              <a:t>LK</a:t>
            </a:r>
            <a:r>
              <a:rPr lang="en-US" i="1" dirty="0"/>
              <a:t> </a:t>
            </a:r>
            <a:r>
              <a:rPr lang="en-US" dirty="0"/>
              <a:t>diminishes</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3670746"/>
              </p:ext>
            </p:extLst>
          </p:nvPr>
        </p:nvGraphicFramePr>
        <p:xfrm>
          <a:off x="1687484" y="3632661"/>
          <a:ext cx="9168939" cy="2774953"/>
        </p:xfrm>
        <a:graphic>
          <a:graphicData uri="http://schemas.openxmlformats.org/drawingml/2006/table">
            <a:tbl>
              <a:tblPr firstRow="1" firstCol="1" lastRow="1" lastCol="1" bandRow="1" bandCol="1">
                <a:tableStyleId>{5C22544A-7EE6-4342-B048-85BDC9FD1C3A}</a:tableStyleId>
              </a:tblPr>
              <a:tblGrid>
                <a:gridCol w="1017256">
                  <a:extLst>
                    <a:ext uri="{9D8B030D-6E8A-4147-A177-3AD203B41FA5}">
                      <a16:colId xmlns:a16="http://schemas.microsoft.com/office/drawing/2014/main" val="2313805896"/>
                    </a:ext>
                  </a:extLst>
                </a:gridCol>
                <a:gridCol w="1018496">
                  <a:extLst>
                    <a:ext uri="{9D8B030D-6E8A-4147-A177-3AD203B41FA5}">
                      <a16:colId xmlns:a16="http://schemas.microsoft.com/office/drawing/2014/main" val="3324203488"/>
                    </a:ext>
                  </a:extLst>
                </a:gridCol>
                <a:gridCol w="1018496">
                  <a:extLst>
                    <a:ext uri="{9D8B030D-6E8A-4147-A177-3AD203B41FA5}">
                      <a16:colId xmlns:a16="http://schemas.microsoft.com/office/drawing/2014/main" val="1346109495"/>
                    </a:ext>
                  </a:extLst>
                </a:gridCol>
                <a:gridCol w="1017256">
                  <a:extLst>
                    <a:ext uri="{9D8B030D-6E8A-4147-A177-3AD203B41FA5}">
                      <a16:colId xmlns:a16="http://schemas.microsoft.com/office/drawing/2014/main" val="3670712463"/>
                    </a:ext>
                  </a:extLst>
                </a:gridCol>
                <a:gridCol w="1018496">
                  <a:extLst>
                    <a:ext uri="{9D8B030D-6E8A-4147-A177-3AD203B41FA5}">
                      <a16:colId xmlns:a16="http://schemas.microsoft.com/office/drawing/2014/main" val="914262695"/>
                    </a:ext>
                  </a:extLst>
                </a:gridCol>
                <a:gridCol w="1017256">
                  <a:extLst>
                    <a:ext uri="{9D8B030D-6E8A-4147-A177-3AD203B41FA5}">
                      <a16:colId xmlns:a16="http://schemas.microsoft.com/office/drawing/2014/main" val="1508577513"/>
                    </a:ext>
                  </a:extLst>
                </a:gridCol>
                <a:gridCol w="1018496">
                  <a:extLst>
                    <a:ext uri="{9D8B030D-6E8A-4147-A177-3AD203B41FA5}">
                      <a16:colId xmlns:a16="http://schemas.microsoft.com/office/drawing/2014/main" val="3342679384"/>
                    </a:ext>
                  </a:extLst>
                </a:gridCol>
                <a:gridCol w="1018496">
                  <a:extLst>
                    <a:ext uri="{9D8B030D-6E8A-4147-A177-3AD203B41FA5}">
                      <a16:colId xmlns:a16="http://schemas.microsoft.com/office/drawing/2014/main" val="2352229755"/>
                    </a:ext>
                  </a:extLst>
                </a:gridCol>
                <a:gridCol w="1024691">
                  <a:extLst>
                    <a:ext uri="{9D8B030D-6E8A-4147-A177-3AD203B41FA5}">
                      <a16:colId xmlns:a16="http://schemas.microsoft.com/office/drawing/2014/main" val="665535254"/>
                    </a:ext>
                  </a:extLst>
                </a:gridCol>
              </a:tblGrid>
              <a:tr h="267764">
                <a:tc gridSpan="3">
                  <a:txBody>
                    <a:bodyPr/>
                    <a:lstStyle/>
                    <a:p>
                      <a:pPr marL="14605" algn="ctr">
                        <a:spcBef>
                          <a:spcPts val="255"/>
                        </a:spcBef>
                        <a:spcAft>
                          <a:spcPts val="0"/>
                        </a:spcAft>
                      </a:pPr>
                      <a:r>
                        <a:rPr lang="en-US" sz="1800">
                          <a:effectLst/>
                        </a:rPr>
                        <a:t>Isoquant</a:t>
                      </a:r>
                      <a:r>
                        <a:rPr lang="en-US" sz="1800" spc="5">
                          <a:effectLst/>
                        </a:rPr>
                        <a:t> </a:t>
                      </a:r>
                      <a:r>
                        <a:rPr lang="en-US" sz="1800" spc="-50">
                          <a:effectLst/>
                        </a:rPr>
                        <a:t>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gridSpan="3">
                  <a:txBody>
                    <a:bodyPr/>
                    <a:lstStyle/>
                    <a:p>
                      <a:pPr marL="10795" algn="ctr">
                        <a:spcBef>
                          <a:spcPts val="255"/>
                        </a:spcBef>
                        <a:spcAft>
                          <a:spcPts val="0"/>
                        </a:spcAft>
                      </a:pPr>
                      <a:r>
                        <a:rPr lang="en-US" sz="1800">
                          <a:effectLst/>
                        </a:rPr>
                        <a:t>Isoquant</a:t>
                      </a:r>
                      <a:r>
                        <a:rPr lang="en-US" sz="1800" spc="10">
                          <a:effectLst/>
                        </a:rPr>
                        <a:t> </a:t>
                      </a:r>
                      <a:r>
                        <a:rPr lang="en-US" sz="1800" spc="-25">
                          <a:effectLst/>
                        </a:rPr>
                        <a:t>II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gridSpan="3">
                  <a:txBody>
                    <a:bodyPr/>
                    <a:lstStyle/>
                    <a:p>
                      <a:pPr marL="514350" algn="l">
                        <a:spcBef>
                          <a:spcPts val="255"/>
                        </a:spcBef>
                        <a:spcAft>
                          <a:spcPts val="0"/>
                        </a:spcAft>
                      </a:pPr>
                      <a:r>
                        <a:rPr lang="en-US" sz="1800">
                          <a:effectLst/>
                        </a:rPr>
                        <a:t>Isoquant</a:t>
                      </a:r>
                      <a:r>
                        <a:rPr lang="en-US" sz="1800" spc="10">
                          <a:effectLst/>
                        </a:rPr>
                        <a:t> </a:t>
                      </a:r>
                      <a:r>
                        <a:rPr lang="en-US" sz="1800" spc="-25">
                          <a:effectLst/>
                        </a:rPr>
                        <a:t>III</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80363895"/>
                  </a:ext>
                </a:extLst>
              </a:tr>
              <a:tr h="267764">
                <a:tc>
                  <a:txBody>
                    <a:bodyPr/>
                    <a:lstStyle/>
                    <a:p>
                      <a:pPr marL="17145" algn="ctr">
                        <a:spcBef>
                          <a:spcPts val="235"/>
                        </a:spcBef>
                        <a:spcAft>
                          <a:spcPts val="0"/>
                        </a:spcAft>
                      </a:pPr>
                      <a:r>
                        <a:rPr lang="en-US" sz="1800" spc="-50">
                          <a:effectLst/>
                        </a:rPr>
                        <a:t>L</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 marR="6985" algn="ctr">
                        <a:spcBef>
                          <a:spcPts val="235"/>
                        </a:spcBef>
                        <a:spcAft>
                          <a:spcPts val="0"/>
                        </a:spcAft>
                      </a:pPr>
                      <a:r>
                        <a:rPr lang="en-US" sz="1800" spc="-50">
                          <a:effectLst/>
                        </a:rPr>
                        <a:t>K</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1905" algn="ctr">
                        <a:spcBef>
                          <a:spcPts val="235"/>
                        </a:spcBef>
                        <a:spcAft>
                          <a:spcPts val="0"/>
                        </a:spcAft>
                      </a:pPr>
                      <a:r>
                        <a:rPr lang="en-US" sz="1800" spc="-10">
                          <a:effectLst/>
                        </a:rPr>
                        <a:t>MRTS</a:t>
                      </a:r>
                      <a:r>
                        <a:rPr lang="en-US" sz="1800" spc="-10" baseline="-25000">
                          <a:effectLst/>
                        </a:rPr>
                        <a:t>LK</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gn="ctr">
                        <a:spcBef>
                          <a:spcPts val="235"/>
                        </a:spcBef>
                        <a:spcAft>
                          <a:spcPts val="0"/>
                        </a:spcAft>
                      </a:pPr>
                      <a:r>
                        <a:rPr lang="en-US" sz="1800" spc="-50">
                          <a:effectLst/>
                        </a:rPr>
                        <a:t>L</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2540" algn="ctr">
                        <a:spcBef>
                          <a:spcPts val="235"/>
                        </a:spcBef>
                        <a:spcAft>
                          <a:spcPts val="0"/>
                        </a:spcAft>
                      </a:pPr>
                      <a:r>
                        <a:rPr lang="en-US" sz="1800" spc="-50">
                          <a:effectLst/>
                        </a:rPr>
                        <a:t>K</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5880" algn="l">
                        <a:spcBef>
                          <a:spcPts val="235"/>
                        </a:spcBef>
                        <a:spcAft>
                          <a:spcPts val="0"/>
                        </a:spcAft>
                      </a:pPr>
                      <a:r>
                        <a:rPr lang="en-US" sz="1800" spc="-10">
                          <a:effectLst/>
                        </a:rPr>
                        <a:t>MRTS</a:t>
                      </a:r>
                      <a:r>
                        <a:rPr lang="en-US" sz="1800" spc="-10" baseline="-25000">
                          <a:effectLst/>
                        </a:rPr>
                        <a:t>LK</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2540" algn="ctr">
                        <a:spcBef>
                          <a:spcPts val="235"/>
                        </a:spcBef>
                        <a:spcAft>
                          <a:spcPts val="0"/>
                        </a:spcAft>
                      </a:pPr>
                      <a:r>
                        <a:rPr lang="en-US" sz="1800" spc="-50">
                          <a:effectLst/>
                        </a:rPr>
                        <a:t>L</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2540" algn="ctr">
                        <a:spcBef>
                          <a:spcPts val="235"/>
                        </a:spcBef>
                        <a:spcAft>
                          <a:spcPts val="0"/>
                        </a:spcAft>
                      </a:pPr>
                      <a:r>
                        <a:rPr lang="en-US" sz="1800" spc="-50">
                          <a:effectLst/>
                        </a:rPr>
                        <a:t>K</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3810" algn="ctr">
                        <a:spcBef>
                          <a:spcPts val="235"/>
                        </a:spcBef>
                        <a:spcAft>
                          <a:spcPts val="0"/>
                        </a:spcAft>
                      </a:pPr>
                      <a:r>
                        <a:rPr lang="en-US" sz="1800" spc="-10">
                          <a:effectLst/>
                        </a:rPr>
                        <a:t>MRTS</a:t>
                      </a:r>
                      <a:r>
                        <a:rPr lang="en-US" sz="1800" spc="-10" baseline="-25000">
                          <a:effectLst/>
                        </a:rPr>
                        <a:t>LK</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93495815"/>
                  </a:ext>
                </a:extLst>
              </a:tr>
              <a:tr h="267764">
                <a:tc>
                  <a:txBody>
                    <a:bodyPr/>
                    <a:lstStyle/>
                    <a:p>
                      <a:pPr marL="17145" algn="ctr">
                        <a:spcBef>
                          <a:spcPts val="255"/>
                        </a:spcBef>
                        <a:spcAft>
                          <a:spcPts val="0"/>
                        </a:spcAft>
                      </a:pPr>
                      <a:r>
                        <a:rPr lang="en-US" sz="1800" spc="-5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 marR="5715" algn="ctr">
                        <a:spcBef>
                          <a:spcPts val="255"/>
                        </a:spcBef>
                        <a:spcAft>
                          <a:spcPts val="0"/>
                        </a:spcAft>
                      </a:pPr>
                      <a:r>
                        <a:rPr lang="en-US" sz="1800" spc="-25">
                          <a:effectLst/>
                        </a:rPr>
                        <a:t>11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gn="ctr">
                        <a:spcBef>
                          <a:spcPts val="255"/>
                        </a:spcBef>
                        <a:spcAft>
                          <a:spcPts val="0"/>
                        </a:spcAft>
                      </a:pPr>
                      <a:r>
                        <a:rPr lang="en-US" sz="1800" spc="-5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1905" algn="ctr">
                        <a:spcBef>
                          <a:spcPts val="255"/>
                        </a:spcBef>
                        <a:spcAft>
                          <a:spcPts val="0"/>
                        </a:spcAft>
                      </a:pPr>
                      <a:r>
                        <a:rPr lang="en-US" sz="1800" spc="-25" dirty="0">
                          <a:effectLst/>
                        </a:rPr>
                        <a:t>13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1905" algn="ctr">
                        <a:spcBef>
                          <a:spcPts val="255"/>
                        </a:spcBef>
                        <a:spcAft>
                          <a:spcPts val="0"/>
                        </a:spcAft>
                      </a:pPr>
                      <a:r>
                        <a:rPr lang="en-US" sz="1800" spc="-50">
                          <a:effectLst/>
                        </a:rPr>
                        <a:t>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3810" algn="ctr">
                        <a:spcBef>
                          <a:spcPts val="255"/>
                        </a:spcBef>
                        <a:spcAft>
                          <a:spcPts val="0"/>
                        </a:spcAft>
                      </a:pPr>
                      <a:r>
                        <a:rPr lang="en-US" sz="1800" spc="-25">
                          <a:effectLst/>
                        </a:rPr>
                        <a:t>15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95651599"/>
                  </a:ext>
                </a:extLst>
              </a:tr>
              <a:tr h="267764">
                <a:tc>
                  <a:txBody>
                    <a:bodyPr/>
                    <a:lstStyle/>
                    <a:p>
                      <a:pPr marL="17145" algn="ctr">
                        <a:spcBef>
                          <a:spcPts val="205"/>
                        </a:spcBef>
                        <a:spcAft>
                          <a:spcPts val="0"/>
                        </a:spcAft>
                      </a:pPr>
                      <a:r>
                        <a:rPr lang="en-US" sz="1800" spc="-50">
                          <a:effectLst/>
                        </a:rPr>
                        <a:t>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 marR="6985" algn="ctr">
                        <a:spcBef>
                          <a:spcPts val="205"/>
                        </a:spcBef>
                        <a:spcAft>
                          <a:spcPts val="0"/>
                        </a:spcAft>
                      </a:pPr>
                      <a:r>
                        <a:rPr lang="en-US" sz="1800" spc="-50">
                          <a:effectLst/>
                        </a:rPr>
                        <a:t>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gn="ctr">
                        <a:spcBef>
                          <a:spcPts val="205"/>
                        </a:spcBef>
                        <a:spcAft>
                          <a:spcPts val="0"/>
                        </a:spcAft>
                      </a:pPr>
                      <a:r>
                        <a:rPr lang="en-US" sz="1800" spc="-5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1905" algn="ctr">
                        <a:spcBef>
                          <a:spcPts val="205"/>
                        </a:spcBef>
                        <a:spcAft>
                          <a:spcPts val="0"/>
                        </a:spcAft>
                      </a:pPr>
                      <a:r>
                        <a:rPr lang="en-US" sz="1800" spc="-25">
                          <a:effectLst/>
                        </a:rPr>
                        <a:t>10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1905" algn="ctr">
                        <a:spcBef>
                          <a:spcPts val="205"/>
                        </a:spcBef>
                        <a:spcAft>
                          <a:spcPts val="0"/>
                        </a:spcAft>
                      </a:pPr>
                      <a:r>
                        <a:rPr lang="en-US" sz="1800" spc="-5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3810" algn="ctr">
                        <a:spcBef>
                          <a:spcPts val="205"/>
                        </a:spcBef>
                        <a:spcAft>
                          <a:spcPts val="0"/>
                        </a:spcAft>
                      </a:pPr>
                      <a:r>
                        <a:rPr lang="en-US" sz="1800" spc="-25">
                          <a:effectLst/>
                        </a:rPr>
                        <a:t>12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75901824"/>
                  </a:ext>
                </a:extLst>
              </a:tr>
              <a:tr h="306073">
                <a:tc>
                  <a:txBody>
                    <a:bodyPr/>
                    <a:lstStyle/>
                    <a:p>
                      <a:pPr marL="17145" algn="ctr">
                        <a:spcBef>
                          <a:spcPts val="205"/>
                        </a:spcBef>
                        <a:spcAft>
                          <a:spcPts val="0"/>
                        </a:spcAft>
                      </a:pPr>
                      <a:r>
                        <a:rPr lang="en-US" sz="1800" spc="-50">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 marR="6985" algn="ctr">
                        <a:spcBef>
                          <a:spcPts val="205"/>
                        </a:spcBef>
                        <a:spcAft>
                          <a:spcPts val="0"/>
                        </a:spcAft>
                      </a:pPr>
                      <a:r>
                        <a:rPr lang="en-US" sz="1800" spc="-5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2540" algn="ctr">
                        <a:spcBef>
                          <a:spcPts val="205"/>
                        </a:spcBef>
                        <a:spcAft>
                          <a:spcPts val="0"/>
                        </a:spcAft>
                      </a:pPr>
                      <a:r>
                        <a:rPr lang="en-US" sz="1800" spc="-25">
                          <a:effectLst/>
                        </a:rPr>
                        <a:t>3.0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gn="ctr">
                        <a:spcBef>
                          <a:spcPts val="205"/>
                        </a:spcBef>
                        <a:spcAft>
                          <a:spcPts val="0"/>
                        </a:spcAft>
                      </a:pPr>
                      <a:r>
                        <a:rPr lang="en-US" sz="1800" spc="-5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1270" algn="ctr">
                        <a:spcBef>
                          <a:spcPts val="205"/>
                        </a:spcBef>
                        <a:spcAft>
                          <a:spcPts val="0"/>
                        </a:spcAft>
                      </a:pPr>
                      <a:r>
                        <a:rPr lang="en-US" sz="1800" spc="-5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gn="ctr">
                        <a:spcBef>
                          <a:spcPts val="205"/>
                        </a:spcBef>
                        <a:spcAft>
                          <a:spcPts val="0"/>
                        </a:spcAft>
                      </a:pPr>
                      <a:r>
                        <a:rPr lang="en-US" sz="1800" spc="-25">
                          <a:effectLst/>
                        </a:rPr>
                        <a:t>3.0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1905" algn="ctr">
                        <a:spcBef>
                          <a:spcPts val="205"/>
                        </a:spcBef>
                        <a:spcAft>
                          <a:spcPts val="0"/>
                        </a:spcAft>
                      </a:pPr>
                      <a:r>
                        <a:rPr lang="en-US" sz="1800" spc="-50">
                          <a:effectLst/>
                        </a:rPr>
                        <a:t>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2540" algn="ctr">
                        <a:spcBef>
                          <a:spcPts val="205"/>
                        </a:spcBef>
                        <a:spcAft>
                          <a:spcPts val="0"/>
                        </a:spcAft>
                      </a:pPr>
                      <a:r>
                        <a:rPr lang="en-US" sz="1800" spc="-50">
                          <a:effectLst/>
                        </a:rPr>
                        <a:t>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3175" algn="ctr">
                        <a:spcBef>
                          <a:spcPts val="205"/>
                        </a:spcBef>
                        <a:spcAft>
                          <a:spcPts val="0"/>
                        </a:spcAft>
                      </a:pPr>
                      <a:r>
                        <a:rPr lang="en-US" sz="1800" spc="-25">
                          <a:effectLst/>
                        </a:rPr>
                        <a:t>3.0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24188100"/>
                  </a:ext>
                </a:extLst>
              </a:tr>
              <a:tr h="267764">
                <a:tc>
                  <a:txBody>
                    <a:bodyPr/>
                    <a:lstStyle/>
                    <a:p>
                      <a:pPr marL="17145" algn="ctr">
                        <a:spcBef>
                          <a:spcPts val="205"/>
                        </a:spcBef>
                        <a:spcAft>
                          <a:spcPts val="0"/>
                        </a:spcAft>
                      </a:pPr>
                      <a:r>
                        <a:rPr lang="en-US" sz="1800" spc="-5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 marR="6985" algn="ctr">
                        <a:spcBef>
                          <a:spcPts val="205"/>
                        </a:spcBef>
                        <a:spcAft>
                          <a:spcPts val="0"/>
                        </a:spcAft>
                      </a:pPr>
                      <a:r>
                        <a:rPr lang="en-US" sz="1800" spc="-50">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2540" algn="ctr">
                        <a:spcBef>
                          <a:spcPts val="205"/>
                        </a:spcBef>
                        <a:spcAft>
                          <a:spcPts val="0"/>
                        </a:spcAft>
                      </a:pPr>
                      <a:r>
                        <a:rPr lang="en-US" sz="1800" spc="-25">
                          <a:effectLst/>
                        </a:rPr>
                        <a:t>2.0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gn="ctr">
                        <a:spcBef>
                          <a:spcPts val="205"/>
                        </a:spcBef>
                        <a:spcAft>
                          <a:spcPts val="0"/>
                        </a:spcAft>
                      </a:pPr>
                      <a:r>
                        <a:rPr lang="en-US" sz="1800" spc="-5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1270" algn="ctr">
                        <a:spcBef>
                          <a:spcPts val="205"/>
                        </a:spcBef>
                        <a:spcAft>
                          <a:spcPts val="0"/>
                        </a:spcAft>
                      </a:pPr>
                      <a:r>
                        <a:rPr lang="en-US" sz="1800" spc="-5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gn="ctr">
                        <a:spcBef>
                          <a:spcPts val="205"/>
                        </a:spcBef>
                        <a:spcAft>
                          <a:spcPts val="0"/>
                        </a:spcAft>
                      </a:pPr>
                      <a:r>
                        <a:rPr lang="en-US" sz="1800" spc="-25">
                          <a:effectLst/>
                        </a:rPr>
                        <a:t>2.0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1905" algn="ctr">
                        <a:spcBef>
                          <a:spcPts val="205"/>
                        </a:spcBef>
                        <a:spcAft>
                          <a:spcPts val="0"/>
                        </a:spcAft>
                      </a:pPr>
                      <a:r>
                        <a:rPr lang="en-US" sz="1800" spc="-5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2540" algn="ctr">
                        <a:spcBef>
                          <a:spcPts val="205"/>
                        </a:spcBef>
                        <a:spcAft>
                          <a:spcPts val="0"/>
                        </a:spcAft>
                      </a:pPr>
                      <a:r>
                        <a:rPr lang="en-US" sz="1800" spc="-5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875" marR="3175" algn="ctr">
                        <a:spcBef>
                          <a:spcPts val="205"/>
                        </a:spcBef>
                        <a:spcAft>
                          <a:spcPts val="0"/>
                        </a:spcAft>
                      </a:pPr>
                      <a:r>
                        <a:rPr lang="en-US" sz="1800" spc="-25">
                          <a:effectLst/>
                        </a:rPr>
                        <a:t>2.0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44262312"/>
                  </a:ext>
                </a:extLst>
              </a:tr>
              <a:tr h="267764">
                <a:tc>
                  <a:txBody>
                    <a:bodyPr/>
                    <a:lstStyle/>
                    <a:p>
                      <a:pPr marL="17145" algn="ctr">
                        <a:spcBef>
                          <a:spcPts val="205"/>
                        </a:spcBef>
                        <a:spcAft>
                          <a:spcPts val="0"/>
                        </a:spcAft>
                      </a:pPr>
                      <a:r>
                        <a:rPr lang="en-US" sz="1800" spc="-50">
                          <a:effectLst/>
                        </a:rPr>
                        <a:t>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 marR="6350" algn="ctr">
                        <a:spcBef>
                          <a:spcPts val="205"/>
                        </a:spcBef>
                        <a:spcAft>
                          <a:spcPts val="0"/>
                        </a:spcAft>
                      </a:pPr>
                      <a:r>
                        <a:rPr lang="en-US" sz="1800" spc="-25">
                          <a:effectLst/>
                        </a:rPr>
                        <a:t>2.3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635" algn="ctr">
                        <a:spcBef>
                          <a:spcPts val="205"/>
                        </a:spcBef>
                        <a:spcAft>
                          <a:spcPts val="0"/>
                        </a:spcAft>
                      </a:pPr>
                      <a:r>
                        <a:rPr lang="en-US" sz="1800" spc="-25">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gn="ctr">
                        <a:spcBef>
                          <a:spcPts val="205"/>
                        </a:spcBef>
                        <a:spcAft>
                          <a:spcPts val="0"/>
                        </a:spcAft>
                      </a:pPr>
                      <a:r>
                        <a:rPr lang="en-US" sz="1800" spc="-50">
                          <a:effectLst/>
                        </a:rPr>
                        <a:t>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2540" algn="ctr">
                        <a:spcBef>
                          <a:spcPts val="205"/>
                        </a:spcBef>
                        <a:spcAft>
                          <a:spcPts val="0"/>
                        </a:spcAft>
                      </a:pPr>
                      <a:r>
                        <a:rPr lang="en-US" sz="1800" spc="-25">
                          <a:effectLst/>
                        </a:rPr>
                        <a:t>4.2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ctr">
                        <a:spcBef>
                          <a:spcPts val="205"/>
                        </a:spcBef>
                        <a:spcAft>
                          <a:spcPts val="0"/>
                        </a:spcAft>
                      </a:pPr>
                      <a:r>
                        <a:rPr lang="en-US" sz="1800" spc="-25">
                          <a:effectLst/>
                        </a:rPr>
                        <a:t>.8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1905" algn="ctr">
                        <a:spcBef>
                          <a:spcPts val="205"/>
                        </a:spcBef>
                        <a:spcAft>
                          <a:spcPts val="0"/>
                        </a:spcAft>
                      </a:pPr>
                      <a:r>
                        <a:rPr lang="en-US" sz="1800" spc="-50">
                          <a:effectLst/>
                        </a:rPr>
                        <a:t>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3810" algn="ctr">
                        <a:spcBef>
                          <a:spcPts val="205"/>
                        </a:spcBef>
                        <a:spcAft>
                          <a:spcPts val="0"/>
                        </a:spcAft>
                      </a:pPr>
                      <a:r>
                        <a:rPr lang="en-US" sz="1800" spc="-25">
                          <a:effectLst/>
                        </a:rPr>
                        <a:t>6.2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gn="ctr">
                        <a:spcBef>
                          <a:spcPts val="205"/>
                        </a:spcBef>
                        <a:spcAft>
                          <a:spcPts val="0"/>
                        </a:spcAft>
                      </a:pPr>
                      <a:r>
                        <a:rPr lang="en-US" sz="1800" spc="-25">
                          <a:effectLst/>
                        </a:rPr>
                        <a:t>.8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6747299"/>
                  </a:ext>
                </a:extLst>
              </a:tr>
              <a:tr h="267764">
                <a:tc>
                  <a:txBody>
                    <a:bodyPr/>
                    <a:lstStyle/>
                    <a:p>
                      <a:pPr marL="17145" algn="ctr">
                        <a:spcBef>
                          <a:spcPts val="205"/>
                        </a:spcBef>
                        <a:spcAft>
                          <a:spcPts val="0"/>
                        </a:spcAft>
                      </a:pPr>
                      <a:r>
                        <a:rPr lang="en-US" sz="1800" spc="-50">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 marR="6350" algn="ctr">
                        <a:spcBef>
                          <a:spcPts val="205"/>
                        </a:spcBef>
                        <a:spcAft>
                          <a:spcPts val="0"/>
                        </a:spcAft>
                      </a:pPr>
                      <a:r>
                        <a:rPr lang="en-US" sz="1800" spc="-25">
                          <a:effectLst/>
                        </a:rPr>
                        <a:t>1.8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635" algn="ctr">
                        <a:spcBef>
                          <a:spcPts val="205"/>
                        </a:spcBef>
                        <a:spcAft>
                          <a:spcPts val="0"/>
                        </a:spcAft>
                      </a:pPr>
                      <a:r>
                        <a:rPr lang="en-US" sz="1800" spc="-25">
                          <a:effectLst/>
                        </a:rPr>
                        <a:t>.5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gn="ctr">
                        <a:spcBef>
                          <a:spcPts val="205"/>
                        </a:spcBef>
                        <a:spcAft>
                          <a:spcPts val="0"/>
                        </a:spcAft>
                      </a:pPr>
                      <a:r>
                        <a:rPr lang="en-US" sz="1800" spc="-5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2540" algn="ctr">
                        <a:spcBef>
                          <a:spcPts val="205"/>
                        </a:spcBef>
                        <a:spcAft>
                          <a:spcPts val="0"/>
                        </a:spcAft>
                      </a:pPr>
                      <a:r>
                        <a:rPr lang="en-US" sz="1800" spc="-25">
                          <a:effectLst/>
                        </a:rPr>
                        <a:t>3.5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ctr">
                        <a:spcBef>
                          <a:spcPts val="205"/>
                        </a:spcBef>
                        <a:spcAft>
                          <a:spcPts val="0"/>
                        </a:spcAft>
                      </a:pPr>
                      <a:r>
                        <a:rPr lang="en-US" sz="1800" spc="-25">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1905" algn="ctr">
                        <a:spcBef>
                          <a:spcPts val="205"/>
                        </a:spcBef>
                        <a:spcAft>
                          <a:spcPts val="0"/>
                        </a:spcAft>
                      </a:pPr>
                      <a:r>
                        <a:rPr lang="en-US" sz="1800" spc="-50">
                          <a:effectLst/>
                        </a:rPr>
                        <a:t>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3810" algn="ctr">
                        <a:spcBef>
                          <a:spcPts val="205"/>
                        </a:spcBef>
                        <a:spcAft>
                          <a:spcPts val="0"/>
                        </a:spcAft>
                      </a:pPr>
                      <a:r>
                        <a:rPr lang="en-US" sz="1800" spc="-25">
                          <a:effectLst/>
                        </a:rPr>
                        <a:t>5.5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gn="ctr">
                        <a:spcBef>
                          <a:spcPts val="205"/>
                        </a:spcBef>
                        <a:spcAft>
                          <a:spcPts val="0"/>
                        </a:spcAft>
                      </a:pPr>
                      <a:r>
                        <a:rPr lang="en-US" sz="1800" spc="-25">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20062664"/>
                  </a:ext>
                </a:extLst>
              </a:tr>
              <a:tr h="267764">
                <a:tc>
                  <a:txBody>
                    <a:bodyPr/>
                    <a:lstStyle/>
                    <a:p>
                      <a:pPr marL="17145" algn="ctr">
                        <a:spcBef>
                          <a:spcPts val="205"/>
                        </a:spcBef>
                        <a:spcAft>
                          <a:spcPts val="0"/>
                        </a:spcAft>
                      </a:pPr>
                      <a:r>
                        <a:rPr lang="en-US" sz="1800" spc="-50">
                          <a:effectLst/>
                        </a:rPr>
                        <a:t>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 marR="6350" algn="ctr">
                        <a:spcBef>
                          <a:spcPts val="205"/>
                        </a:spcBef>
                        <a:spcAft>
                          <a:spcPts val="0"/>
                        </a:spcAft>
                      </a:pPr>
                      <a:r>
                        <a:rPr lang="en-US" sz="1800" spc="-25">
                          <a:effectLst/>
                        </a:rPr>
                        <a:t>1.6</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marR="635" algn="ctr">
                        <a:spcBef>
                          <a:spcPts val="205"/>
                        </a:spcBef>
                        <a:spcAft>
                          <a:spcPts val="0"/>
                        </a:spcAft>
                      </a:pPr>
                      <a:r>
                        <a:rPr lang="en-US" sz="1800" spc="-25">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gn="ctr">
                        <a:spcBef>
                          <a:spcPts val="205"/>
                        </a:spcBef>
                        <a:spcAft>
                          <a:spcPts val="0"/>
                        </a:spcAft>
                      </a:pPr>
                      <a:r>
                        <a:rPr lang="en-US" sz="1800" spc="-50">
                          <a:effectLst/>
                        </a:rPr>
                        <a:t>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2540" algn="ctr">
                        <a:spcBef>
                          <a:spcPts val="205"/>
                        </a:spcBef>
                        <a:spcAft>
                          <a:spcPts val="0"/>
                        </a:spcAft>
                      </a:pPr>
                      <a:r>
                        <a:rPr lang="en-US" sz="1800" spc="-25">
                          <a:effectLst/>
                        </a:rPr>
                        <a:t>3.2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algn="ctr">
                        <a:spcBef>
                          <a:spcPts val="205"/>
                        </a:spcBef>
                        <a:spcAft>
                          <a:spcPts val="0"/>
                        </a:spcAft>
                      </a:pPr>
                      <a:r>
                        <a:rPr lang="en-US" sz="1800" spc="-25">
                          <a:effectLst/>
                        </a:rPr>
                        <a:t>.3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1905" algn="ctr">
                        <a:spcBef>
                          <a:spcPts val="205"/>
                        </a:spcBef>
                        <a:spcAft>
                          <a:spcPts val="0"/>
                        </a:spcAft>
                      </a:pPr>
                      <a:r>
                        <a:rPr lang="en-US" sz="1800" spc="-25">
                          <a:effectLst/>
                        </a:rPr>
                        <a:t>10</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3810" algn="ctr">
                        <a:spcBef>
                          <a:spcPts val="205"/>
                        </a:spcBef>
                        <a:spcAft>
                          <a:spcPts val="0"/>
                        </a:spcAft>
                      </a:pPr>
                      <a:r>
                        <a:rPr lang="en-US" sz="1800" spc="-25">
                          <a:effectLst/>
                        </a:rPr>
                        <a:t>5.3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850" algn="ctr">
                        <a:spcBef>
                          <a:spcPts val="205"/>
                        </a:spcBef>
                        <a:spcAft>
                          <a:spcPts val="0"/>
                        </a:spcAft>
                      </a:pPr>
                      <a:r>
                        <a:rPr lang="en-US" sz="1800" spc="-25">
                          <a:effectLst/>
                        </a:rPr>
                        <a:t>.2</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49302493"/>
                  </a:ext>
                </a:extLst>
              </a:tr>
              <a:tr h="267764">
                <a:tc>
                  <a:txBody>
                    <a:bodyPr/>
                    <a:lstStyle/>
                    <a:p>
                      <a:pPr marL="17145" algn="ctr">
                        <a:spcBef>
                          <a:spcPts val="205"/>
                        </a:spcBef>
                        <a:spcAft>
                          <a:spcPts val="0"/>
                        </a:spcAft>
                      </a:pPr>
                      <a:r>
                        <a:rPr lang="en-US" sz="1800" spc="-50">
                          <a:effectLst/>
                        </a:rPr>
                        <a:t>7</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7145" marR="6350" algn="ctr">
                        <a:spcBef>
                          <a:spcPts val="205"/>
                        </a:spcBef>
                        <a:spcAft>
                          <a:spcPts val="0"/>
                        </a:spcAft>
                      </a:pPr>
                      <a:r>
                        <a:rPr lang="en-US" sz="1800" spc="-25">
                          <a:effectLst/>
                        </a:rPr>
                        <a:t>1.8</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57150" algn="ctr">
                        <a:spcBef>
                          <a:spcPts val="205"/>
                        </a:spcBef>
                        <a:spcAft>
                          <a:spcPts val="0"/>
                        </a:spcAft>
                      </a:pPr>
                      <a:r>
                        <a:rPr lang="en-US" sz="1800" spc="-50">
                          <a:effectLst/>
                        </a:rPr>
                        <a:t>9</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2540" algn="ctr">
                        <a:spcBef>
                          <a:spcPts val="205"/>
                        </a:spcBef>
                        <a:spcAft>
                          <a:spcPts val="0"/>
                        </a:spcAft>
                      </a:pPr>
                      <a:r>
                        <a:rPr lang="en-US" sz="1800" spc="-25" dirty="0">
                          <a:effectLst/>
                        </a:rPr>
                        <a:t>3.5</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800">
                          <a:effectLst/>
                        </a:rPr>
                        <a:t>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1905" algn="ctr">
                        <a:spcBef>
                          <a:spcPts val="205"/>
                        </a:spcBef>
                        <a:spcAft>
                          <a:spcPts val="0"/>
                        </a:spcAft>
                      </a:pPr>
                      <a:r>
                        <a:rPr lang="en-US" sz="1800" spc="-25">
                          <a:effectLst/>
                        </a:rPr>
                        <a:t>11</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335" marR="3810" algn="ctr">
                        <a:spcBef>
                          <a:spcPts val="205"/>
                        </a:spcBef>
                        <a:spcAft>
                          <a:spcPts val="0"/>
                        </a:spcAft>
                      </a:pPr>
                      <a:r>
                        <a:rPr lang="en-US" sz="1800" spc="-25">
                          <a:effectLst/>
                        </a:rPr>
                        <a:t>5.5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Bef>
                          <a:spcPts val="255"/>
                        </a:spcBef>
                        <a:spcAft>
                          <a:spcPts val="0"/>
                        </a:spcAft>
                      </a:pPr>
                      <a:r>
                        <a:rPr lang="en-US" sz="1800" dirty="0">
                          <a:effectLst/>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65038839"/>
                  </a:ext>
                </a:extLst>
              </a:tr>
            </a:tbl>
          </a:graphicData>
        </a:graphic>
      </p:graphicFrame>
    </p:spTree>
    <p:extLst>
      <p:ext uri="{BB962C8B-B14F-4D97-AF65-F5344CB8AC3E}">
        <p14:creationId xmlns:p14="http://schemas.microsoft.com/office/powerpoint/2010/main" val="385722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lstStyle/>
          <a:p>
            <a:pPr lvl="1" algn="l" rtl="0">
              <a:lnSpc>
                <a:spcPct val="90000"/>
              </a:lnSpc>
              <a:spcBef>
                <a:spcPct val="0"/>
              </a:spcBef>
            </a:pPr>
            <a:r>
              <a:rPr lang="en-US" b="1" dirty="0" smtClean="0">
                <a:hlinkClick r:id="rId2" action="ppaction://hlinkfile"/>
              </a:rPr>
              <a:t>CHARACTERISTICS OF ISOQUANTS</a:t>
            </a:r>
            <a:r>
              <a:rPr lang="en-US" b="1" dirty="0" smtClean="0"/>
              <a:t/>
            </a:r>
            <a:br>
              <a:rPr lang="en-US" b="1" dirty="0" smtClean="0"/>
            </a:br>
            <a:endParaRPr lang="en-US" dirty="0"/>
          </a:p>
        </p:txBody>
      </p:sp>
      <p:sp>
        <p:nvSpPr>
          <p:cNvPr id="3" name="Content Placeholder 2"/>
          <p:cNvSpPr>
            <a:spLocks noGrp="1"/>
          </p:cNvSpPr>
          <p:nvPr>
            <p:ph idx="1"/>
          </p:nvPr>
        </p:nvSpPr>
        <p:spPr>
          <a:xfrm>
            <a:off x="838200" y="1122218"/>
            <a:ext cx="10515600" cy="5054745"/>
          </a:xfrm>
        </p:spPr>
        <p:txBody>
          <a:bodyPr>
            <a:normAutofit fontScale="70000" lnSpcReduction="20000"/>
          </a:bodyPr>
          <a:lstStyle/>
          <a:p>
            <a:r>
              <a:rPr lang="en-US" sz="2400" dirty="0" smtClean="0"/>
              <a:t>Isoquants </a:t>
            </a:r>
            <a:r>
              <a:rPr lang="en-US" sz="2400" dirty="0"/>
              <a:t>have the same characteristics as indifference curves: </a:t>
            </a:r>
            <a:endParaRPr lang="en-US" sz="2400" dirty="0" smtClean="0"/>
          </a:p>
          <a:p>
            <a:r>
              <a:rPr lang="en-US" sz="2400" dirty="0" smtClean="0"/>
              <a:t>(</a:t>
            </a:r>
            <a:r>
              <a:rPr lang="en-US" sz="2400" dirty="0"/>
              <a:t>1) in the relevant range isoquants are negatively sloped, </a:t>
            </a:r>
            <a:endParaRPr lang="en-US" sz="2400" dirty="0" smtClean="0"/>
          </a:p>
          <a:p>
            <a:r>
              <a:rPr lang="en-US" sz="2400" dirty="0" smtClean="0"/>
              <a:t>(</a:t>
            </a:r>
            <a:r>
              <a:rPr lang="en-US" sz="2400" dirty="0"/>
              <a:t>2) isoquants are convex to the origin and </a:t>
            </a:r>
            <a:endParaRPr lang="en-US" sz="2400" dirty="0" smtClean="0"/>
          </a:p>
          <a:p>
            <a:r>
              <a:rPr lang="en-US" sz="2400" dirty="0" smtClean="0"/>
              <a:t>(</a:t>
            </a:r>
            <a:r>
              <a:rPr lang="en-US" sz="2400" dirty="0"/>
              <a:t>3) isoquants never cross</a:t>
            </a:r>
            <a:r>
              <a:rPr lang="en-US" sz="2400" dirty="0" smtClean="0"/>
              <a:t>.</a:t>
            </a:r>
            <a:r>
              <a:rPr lang="en-US" sz="2400" dirty="0" smtClean="0">
                <a:latin typeface="Times New Roman" panose="02020603050405020304" pitchFamily="18" charset="0"/>
                <a:ea typeface="Times New Roman" panose="02020603050405020304" pitchFamily="18" charset="0"/>
              </a:rPr>
              <a:t> </a:t>
            </a:r>
          </a:p>
          <a:p>
            <a:endParaRPr lang="en-US" sz="2400" dirty="0">
              <a:latin typeface="Times New Roman" panose="02020603050405020304" pitchFamily="18" charset="0"/>
              <a:ea typeface="Times New Roman" panose="02020603050405020304" pitchFamily="18" charset="0"/>
            </a:endParaRPr>
          </a:p>
          <a:p>
            <a:endParaRPr lang="en-US" sz="2400" dirty="0" smtClean="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endParaRPr lang="en-US" sz="2400" dirty="0" smtClean="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endParaRPr lang="en-US" sz="2400" dirty="0" smtClean="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endParaRPr lang="en-US" sz="2400" dirty="0" smtClean="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r>
              <a:rPr lang="en-US" sz="2400" dirty="0" smtClean="0">
                <a:latin typeface="Times New Roman" panose="02020603050405020304" pitchFamily="18" charset="0"/>
                <a:ea typeface="Times New Roman" panose="02020603050405020304" pitchFamily="18" charset="0"/>
              </a:rPr>
              <a:t>The relevant portion of an</a:t>
            </a:r>
            <a:r>
              <a:rPr lang="en-US" sz="2400" spc="-5"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isoquant is negatively sloped. This means that if the firm</a:t>
            </a:r>
            <a:r>
              <a:rPr lang="en-US" sz="2400" spc="-5"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wants to</a:t>
            </a:r>
            <a:r>
              <a:rPr lang="en-US" sz="2400" spc="-5" dirty="0" smtClean="0">
                <a:latin typeface="Times New Roman" panose="02020603050405020304" pitchFamily="18" charset="0"/>
                <a:ea typeface="Times New Roman" panose="02020603050405020304" pitchFamily="18" charset="0"/>
              </a:rPr>
              <a:t> </a:t>
            </a:r>
            <a:r>
              <a:rPr lang="en-US" sz="2400" dirty="0" smtClean="0">
                <a:latin typeface="Times New Roman" panose="02020603050405020304" pitchFamily="18" charset="0"/>
                <a:ea typeface="Times New Roman" panose="02020603050405020304" pitchFamily="18" charset="0"/>
              </a:rPr>
              <a:t>use less </a:t>
            </a:r>
            <a:r>
              <a:rPr lang="en-US" sz="2400" i="1" dirty="0" smtClean="0">
                <a:latin typeface="Calibri" panose="020F0502020204030204" pitchFamily="34" charset="0"/>
                <a:ea typeface="Times New Roman" panose="02020603050405020304" pitchFamily="18" charset="0"/>
                <a:cs typeface="Times New Roman" panose="02020603050405020304" pitchFamily="18" charset="0"/>
              </a:rPr>
              <a:t>K</a:t>
            </a:r>
            <a:r>
              <a:rPr lang="en-US" sz="2400" dirty="0" smtClean="0">
                <a:latin typeface="Times New Roman" panose="02020603050405020304" pitchFamily="18" charset="0"/>
                <a:ea typeface="Times New Roman" panose="02020603050405020304" pitchFamily="18" charset="0"/>
              </a:rPr>
              <a:t>, it must use more </a:t>
            </a:r>
            <a:r>
              <a:rPr lang="en-US" sz="2400" i="1" dirty="0" smtClean="0">
                <a:latin typeface="Calibri" panose="020F0502020204030204" pitchFamily="34" charset="0"/>
                <a:ea typeface="Times New Roman" panose="02020603050405020304" pitchFamily="18" charset="0"/>
                <a:cs typeface="Times New Roman" panose="02020603050405020304" pitchFamily="18" charset="0"/>
              </a:rPr>
              <a:t>L </a:t>
            </a:r>
            <a:r>
              <a:rPr lang="en-US" sz="2400" dirty="0" smtClean="0">
                <a:latin typeface="Times New Roman" panose="02020603050405020304" pitchFamily="18" charset="0"/>
                <a:ea typeface="Times New Roman" panose="02020603050405020304" pitchFamily="18" charset="0"/>
              </a:rPr>
              <a:t>to produce the same level of output (i.e., remain on the same isoquant). The firm will not operate on the positively sloped range of an isoquant because it could produce the same level of output by using less of both </a:t>
            </a:r>
            <a:r>
              <a:rPr lang="en-US" sz="2400" i="1" dirty="0" smtClean="0">
                <a:latin typeface="Calibri" panose="020F0502020204030204" pitchFamily="34" charset="0"/>
                <a:ea typeface="Times New Roman" panose="02020603050405020304" pitchFamily="18" charset="0"/>
                <a:cs typeface="Times New Roman" panose="02020603050405020304" pitchFamily="18" charset="0"/>
              </a:rPr>
              <a:t>L </a:t>
            </a:r>
            <a:r>
              <a:rPr lang="en-US" sz="2400" dirty="0" smtClean="0">
                <a:latin typeface="Times New Roman" panose="02020603050405020304" pitchFamily="18" charset="0"/>
                <a:ea typeface="Times New Roman" panose="02020603050405020304" pitchFamily="18" charset="0"/>
              </a:rPr>
              <a:t>and </a:t>
            </a:r>
            <a:r>
              <a:rPr lang="en-US" sz="2400" i="1" dirty="0" smtClean="0">
                <a:latin typeface="Calibri" panose="020F0502020204030204" pitchFamily="34" charset="0"/>
                <a:ea typeface="Times New Roman" panose="02020603050405020304" pitchFamily="18" charset="0"/>
                <a:cs typeface="Times New Roman" panose="02020603050405020304" pitchFamily="18" charset="0"/>
              </a:rPr>
              <a:t>K. </a:t>
            </a:r>
            <a:r>
              <a:rPr lang="en-US" sz="2400" dirty="0" smtClean="0"/>
              <a:t>For example, point </a:t>
            </a:r>
            <a:r>
              <a:rPr lang="en-US" sz="2400" i="1" dirty="0" smtClean="0"/>
              <a:t>A </a:t>
            </a:r>
            <a:r>
              <a:rPr lang="en-US" sz="2400" dirty="0" smtClean="0"/>
              <a:t>on isoquant I in Fig. involves both more </a:t>
            </a:r>
            <a:r>
              <a:rPr lang="en-US" sz="2400" i="1" dirty="0" smtClean="0"/>
              <a:t>L </a:t>
            </a:r>
            <a:r>
              <a:rPr lang="en-US" sz="2400" dirty="0" smtClean="0"/>
              <a:t>and more </a:t>
            </a:r>
            <a:r>
              <a:rPr lang="en-US" sz="2400" i="1" dirty="0" smtClean="0"/>
              <a:t>K </a:t>
            </a:r>
            <a:r>
              <a:rPr lang="en-US" sz="2400" dirty="0" smtClean="0"/>
              <a:t>than at point </a:t>
            </a:r>
            <a:r>
              <a:rPr lang="en-US" sz="2400" i="1" dirty="0" smtClean="0"/>
              <a:t>B </a:t>
            </a:r>
            <a:r>
              <a:rPr lang="en-US" sz="2400" dirty="0" smtClean="0"/>
              <a:t>(also on isoquant I)</a:t>
            </a:r>
          </a:p>
          <a:p>
            <a:endParaRPr lang="en-US" sz="2400" dirty="0" smtClean="0"/>
          </a:p>
          <a:p>
            <a:endParaRPr lang="en-US" dirty="0"/>
          </a:p>
        </p:txBody>
      </p:sp>
      <p:pic>
        <p:nvPicPr>
          <p:cNvPr id="4" name="Image 613"/>
          <p:cNvPicPr/>
          <p:nvPr/>
        </p:nvPicPr>
        <p:blipFill>
          <a:blip r:embed="rId3" cstate="print"/>
          <a:stretch>
            <a:fillRect/>
          </a:stretch>
        </p:blipFill>
        <p:spPr>
          <a:xfrm>
            <a:off x="2884516" y="2360815"/>
            <a:ext cx="5827222" cy="2377440"/>
          </a:xfrm>
          <a:prstGeom prst="rect">
            <a:avLst/>
          </a:prstGeom>
        </p:spPr>
      </p:pic>
    </p:spTree>
    <p:extLst>
      <p:ext uri="{BB962C8B-B14F-4D97-AF65-F5344CB8AC3E}">
        <p14:creationId xmlns:p14="http://schemas.microsoft.com/office/powerpoint/2010/main" val="2572562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1026</Words>
  <Application>Microsoft Office PowerPoint</Application>
  <PresentationFormat>Widescreen</PresentationFormat>
  <Paragraphs>194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Production Functions</vt:lpstr>
      <vt:lpstr>Marginal Physical Product</vt:lpstr>
      <vt:lpstr>Diminishing Marginal Productivity</vt:lpstr>
      <vt:lpstr>Average physical productivity</vt:lpstr>
      <vt:lpstr>A Two-Input Production Function</vt:lpstr>
      <vt:lpstr>PRODUCTION WITH TWO VARIABLE INPUTS: ISOQUANTS</vt:lpstr>
      <vt:lpstr>THE MARGINAL RATE OF TECHNICAL SUBSTITUTION </vt:lpstr>
      <vt:lpstr>CHARACTERISTICS OF ISOQUANTS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Functions</dc:title>
  <dc:creator>Administrator</dc:creator>
  <cp:lastModifiedBy>Administrator</cp:lastModifiedBy>
  <cp:revision>14</cp:revision>
  <dcterms:created xsi:type="dcterms:W3CDTF">2024-10-04T03:30:42Z</dcterms:created>
  <dcterms:modified xsi:type="dcterms:W3CDTF">2024-10-07T05:20:54Z</dcterms:modified>
</cp:coreProperties>
</file>