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15B2-54E8-4E90-84D1-1F7AC504322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7829-3153-42B1-AD0D-2E2566126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4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15B2-54E8-4E90-84D1-1F7AC504322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7829-3153-42B1-AD0D-2E2566126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1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15B2-54E8-4E90-84D1-1F7AC504322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7829-3153-42B1-AD0D-2E2566126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2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15B2-54E8-4E90-84D1-1F7AC504322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7829-3153-42B1-AD0D-2E2566126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0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15B2-54E8-4E90-84D1-1F7AC504322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7829-3153-42B1-AD0D-2E2566126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6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15B2-54E8-4E90-84D1-1F7AC504322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7829-3153-42B1-AD0D-2E2566126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7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15B2-54E8-4E90-84D1-1F7AC504322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7829-3153-42B1-AD0D-2E2566126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5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15B2-54E8-4E90-84D1-1F7AC504322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7829-3153-42B1-AD0D-2E2566126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4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15B2-54E8-4E90-84D1-1F7AC504322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7829-3153-42B1-AD0D-2E2566126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0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15B2-54E8-4E90-84D1-1F7AC504322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7829-3153-42B1-AD0D-2E2566126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6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15B2-54E8-4E90-84D1-1F7AC504322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7829-3153-42B1-AD0D-2E2566126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8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715B2-54E8-4E90-84D1-1F7AC504322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27829-3153-42B1-AD0D-2E2566126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0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#_bookmark4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1521"/>
            <a:ext cx="9144000" cy="482137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CONCEPT OF COST OF PRODUCTION AND COST CURV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80160"/>
            <a:ext cx="9144000" cy="523701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u="sng" dirty="0" smtClean="0"/>
              <a:t>Accounting Costs and Economic Costs</a:t>
            </a:r>
          </a:p>
          <a:p>
            <a:pPr algn="l"/>
            <a:r>
              <a:rPr lang="en-US" dirty="0" smtClean="0"/>
              <a:t>A</a:t>
            </a:r>
            <a:r>
              <a:rPr lang="en-US" dirty="0" smtClean="0"/>
              <a:t>ccountant considers those c</a:t>
            </a:r>
            <a:r>
              <a:rPr lang="en-US" b="1" u="sng" dirty="0" smtClean="0"/>
              <a:t>osts which involve cash payments to </a:t>
            </a:r>
            <a:r>
              <a:rPr lang="en-US" b="1" i="1" u="sng" dirty="0" smtClean="0"/>
              <a:t>others</a:t>
            </a:r>
            <a:r>
              <a:rPr lang="en-US" i="1" dirty="0" smtClean="0"/>
              <a:t> </a:t>
            </a:r>
            <a:r>
              <a:rPr lang="en-US" dirty="0" smtClean="0"/>
              <a:t>by the entrepreneur of the firm. </a:t>
            </a:r>
            <a:r>
              <a:rPr lang="en-US" dirty="0"/>
              <a:t>The accounting costs are contractual cash payments which the firm makes to other factor owners for purchasing or hiring the various factors are also known as </a:t>
            </a:r>
            <a:r>
              <a:rPr lang="en-US" b="1" i="1" u="sng" dirty="0"/>
              <a:t>explicit costs</a:t>
            </a:r>
            <a:endParaRPr lang="en-US" b="1" u="sng" dirty="0" smtClean="0"/>
          </a:p>
          <a:p>
            <a:pPr algn="just"/>
            <a:r>
              <a:rPr lang="en-US" dirty="0" smtClean="0"/>
              <a:t>The economist takes into account all of </a:t>
            </a:r>
            <a:r>
              <a:rPr lang="en-US" i="1" dirty="0" smtClean="0"/>
              <a:t>these accounting costs</a:t>
            </a:r>
            <a:r>
              <a:rPr lang="en-US" dirty="0" smtClean="0"/>
              <a:t>, but in addition, he also takes into account the </a:t>
            </a:r>
            <a:r>
              <a:rPr lang="en-US" i="1" dirty="0" smtClean="0"/>
              <a:t>amount of money the </a:t>
            </a:r>
            <a:r>
              <a:rPr lang="en-US" b="1" i="1" u="sng" dirty="0" smtClean="0"/>
              <a:t>entrepreneur could have earned if he had invested his money and sold his own services and other factors in next best alternative use</a:t>
            </a:r>
            <a:r>
              <a:rPr lang="en-US" i="1" dirty="0"/>
              <a:t> </a:t>
            </a:r>
            <a:r>
              <a:rPr lang="en-US" b="1" i="1" u="sng" dirty="0" smtClean="0"/>
              <a:t>and also</a:t>
            </a:r>
            <a:r>
              <a:rPr lang="en-US" b="1" u="sng" dirty="0" smtClean="0"/>
              <a:t> </a:t>
            </a:r>
            <a:r>
              <a:rPr lang="en-US" b="1" u="sng" dirty="0"/>
              <a:t>known as </a:t>
            </a:r>
            <a:r>
              <a:rPr lang="en-US" b="1" i="1" u="sng" dirty="0"/>
              <a:t>implicit costs or imputed costs</a:t>
            </a:r>
            <a:r>
              <a:rPr lang="en-US" b="1" u="sng" dirty="0"/>
              <a:t>.</a:t>
            </a:r>
            <a:endParaRPr lang="en-US" b="1" i="1" u="sng" dirty="0" smtClean="0"/>
          </a:p>
          <a:p>
            <a:r>
              <a:rPr lang="en-US" i="1" dirty="0" smtClean="0"/>
              <a:t>Economic Costs = Accounting Costs + Implicit Costs.</a:t>
            </a:r>
          </a:p>
          <a:p>
            <a:pPr algn="just"/>
            <a:r>
              <a:rPr lang="en-US" dirty="0" smtClean="0"/>
              <a:t>The normal return on money-capital invested by the entrepreneur and the wages or salary for his services and the money rewards for other factors which the entrepreneur </a:t>
            </a:r>
            <a:r>
              <a:rPr lang="en-US" i="1" dirty="0" smtClean="0"/>
              <a:t>himself owns and employs </a:t>
            </a:r>
            <a:r>
              <a:rPr lang="en-US" dirty="0" smtClean="0"/>
              <a:t>them in his own firm are known as </a:t>
            </a:r>
            <a:r>
              <a:rPr lang="en-US" i="1" dirty="0" smtClean="0"/>
              <a:t>implicit costs or imputed costs.</a:t>
            </a:r>
          </a:p>
          <a:p>
            <a:r>
              <a:rPr lang="en-US" i="1" dirty="0" smtClean="0"/>
              <a:t>Economic Profits = Total Revenue – Total Economic Costs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9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822962"/>
            <a:ext cx="9365673" cy="83127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700" b="1" dirty="0"/>
              <a:t>The Relationship between Marginal Cost and Marginal Product of a Variable Factor</a:t>
            </a:r>
            <a:endParaRPr lang="en-US" sz="2700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613565" y="2169621"/>
            <a:ext cx="3283526" cy="3873731"/>
            <a:chOff x="6456" y="820"/>
            <a:chExt cx="3980" cy="6185"/>
          </a:xfrm>
        </p:grpSpPr>
        <p:sp>
          <p:nvSpPr>
            <p:cNvPr id="5" name="AutoShape 4"/>
            <p:cNvSpPr>
              <a:spLocks/>
            </p:cNvSpPr>
            <p:nvPr/>
          </p:nvSpPr>
          <p:spPr bwMode="auto">
            <a:xfrm>
              <a:off x="6456" y="820"/>
              <a:ext cx="3778" cy="6185"/>
            </a:xfrm>
            <a:custGeom>
              <a:avLst/>
              <a:gdLst>
                <a:gd name="T0" fmla="+- 0 10224 6456"/>
                <a:gd name="T1" fmla="*/ T0 w 3778"/>
                <a:gd name="T2" fmla="+- 0 6953 821"/>
                <a:gd name="T3" fmla="*/ 6953 h 6185"/>
                <a:gd name="T4" fmla="+- 0 10210 6456"/>
                <a:gd name="T5" fmla="*/ T4 w 3778"/>
                <a:gd name="T6" fmla="+- 0 6945 821"/>
                <a:gd name="T7" fmla="*/ 6945 h 6185"/>
                <a:gd name="T8" fmla="+- 0 10210 6456"/>
                <a:gd name="T9" fmla="*/ T8 w 3778"/>
                <a:gd name="T10" fmla="+- 0 6943 821"/>
                <a:gd name="T11" fmla="*/ 6943 h 6185"/>
                <a:gd name="T12" fmla="+- 0 10207 6456"/>
                <a:gd name="T13" fmla="*/ T12 w 3778"/>
                <a:gd name="T14" fmla="+- 0 6943 821"/>
                <a:gd name="T15" fmla="*/ 6943 h 6185"/>
                <a:gd name="T16" fmla="+- 0 10128 6456"/>
                <a:gd name="T17" fmla="*/ T16 w 3778"/>
                <a:gd name="T18" fmla="+- 0 6900 821"/>
                <a:gd name="T19" fmla="*/ 6900 h 6185"/>
                <a:gd name="T20" fmla="+- 0 10128 6456"/>
                <a:gd name="T21" fmla="*/ T20 w 3778"/>
                <a:gd name="T22" fmla="+- 0 6943 821"/>
                <a:gd name="T23" fmla="*/ 6943 h 6185"/>
                <a:gd name="T24" fmla="+- 0 6514 6456"/>
                <a:gd name="T25" fmla="*/ T24 w 3778"/>
                <a:gd name="T26" fmla="+- 0 6943 821"/>
                <a:gd name="T27" fmla="*/ 6943 h 6185"/>
                <a:gd name="T28" fmla="+- 0 6514 6456"/>
                <a:gd name="T29" fmla="*/ T28 w 3778"/>
                <a:gd name="T30" fmla="+- 0 4287 821"/>
                <a:gd name="T31" fmla="*/ 4287 h 6185"/>
                <a:gd name="T32" fmla="+- 0 6562 6456"/>
                <a:gd name="T33" fmla="*/ T32 w 3778"/>
                <a:gd name="T34" fmla="+- 0 4287 821"/>
                <a:gd name="T35" fmla="*/ 4287 h 6185"/>
                <a:gd name="T36" fmla="+- 0 6509 6456"/>
                <a:gd name="T37" fmla="*/ T36 w 3778"/>
                <a:gd name="T38" fmla="+- 0 4191 821"/>
                <a:gd name="T39" fmla="*/ 4191 h 6185"/>
                <a:gd name="T40" fmla="+- 0 6507 6456"/>
                <a:gd name="T41" fmla="*/ T40 w 3778"/>
                <a:gd name="T42" fmla="+- 0 4194 821"/>
                <a:gd name="T43" fmla="*/ 4194 h 6185"/>
                <a:gd name="T44" fmla="+- 0 6507 6456"/>
                <a:gd name="T45" fmla="*/ T44 w 3778"/>
                <a:gd name="T46" fmla="+- 0 6954 821"/>
                <a:gd name="T47" fmla="*/ 6954 h 6185"/>
                <a:gd name="T48" fmla="+- 0 6507 6456"/>
                <a:gd name="T49" fmla="*/ T48 w 3778"/>
                <a:gd name="T50" fmla="+- 0 6956 821"/>
                <a:gd name="T51" fmla="*/ 6956 h 6185"/>
                <a:gd name="T52" fmla="+- 0 6505 6456"/>
                <a:gd name="T53" fmla="*/ T52 w 3778"/>
                <a:gd name="T54" fmla="+- 0 6954 821"/>
                <a:gd name="T55" fmla="*/ 6954 h 6185"/>
                <a:gd name="T56" fmla="+- 0 6507 6456"/>
                <a:gd name="T57" fmla="*/ T56 w 3778"/>
                <a:gd name="T58" fmla="+- 0 6954 821"/>
                <a:gd name="T59" fmla="*/ 6954 h 6185"/>
                <a:gd name="T60" fmla="+- 0 6507 6456"/>
                <a:gd name="T61" fmla="*/ T60 w 3778"/>
                <a:gd name="T62" fmla="+- 0 4194 821"/>
                <a:gd name="T63" fmla="*/ 4194 h 6185"/>
                <a:gd name="T64" fmla="+- 0 6456 6456"/>
                <a:gd name="T65" fmla="*/ T64 w 3778"/>
                <a:gd name="T66" fmla="+- 0 4287 821"/>
                <a:gd name="T67" fmla="*/ 4287 h 6185"/>
                <a:gd name="T68" fmla="+- 0 6504 6456"/>
                <a:gd name="T69" fmla="*/ T68 w 3778"/>
                <a:gd name="T70" fmla="+- 0 4287 821"/>
                <a:gd name="T71" fmla="*/ 4287 h 6185"/>
                <a:gd name="T72" fmla="+- 0 6504 6456"/>
                <a:gd name="T73" fmla="*/ T72 w 3778"/>
                <a:gd name="T74" fmla="+- 0 6953 821"/>
                <a:gd name="T75" fmla="*/ 6953 h 6185"/>
                <a:gd name="T76" fmla="+- 0 6504 6456"/>
                <a:gd name="T77" fmla="*/ T76 w 3778"/>
                <a:gd name="T78" fmla="+- 0 6954 821"/>
                <a:gd name="T79" fmla="*/ 6954 h 6185"/>
                <a:gd name="T80" fmla="+- 0 6504 6456"/>
                <a:gd name="T81" fmla="*/ T80 w 3778"/>
                <a:gd name="T82" fmla="+- 0 6958 821"/>
                <a:gd name="T83" fmla="*/ 6958 h 6185"/>
                <a:gd name="T84" fmla="+- 0 6507 6456"/>
                <a:gd name="T85" fmla="*/ T84 w 3778"/>
                <a:gd name="T86" fmla="+- 0 6958 821"/>
                <a:gd name="T87" fmla="*/ 6958 h 6185"/>
                <a:gd name="T88" fmla="+- 0 6509 6456"/>
                <a:gd name="T89" fmla="*/ T88 w 3778"/>
                <a:gd name="T90" fmla="+- 0 6958 821"/>
                <a:gd name="T91" fmla="*/ 6958 h 6185"/>
                <a:gd name="T92" fmla="+- 0 6511 6456"/>
                <a:gd name="T93" fmla="*/ T92 w 3778"/>
                <a:gd name="T94" fmla="+- 0 6958 821"/>
                <a:gd name="T95" fmla="*/ 6958 h 6185"/>
                <a:gd name="T96" fmla="+- 0 10128 6456"/>
                <a:gd name="T97" fmla="*/ T96 w 3778"/>
                <a:gd name="T98" fmla="+- 0 6958 821"/>
                <a:gd name="T99" fmla="*/ 6958 h 6185"/>
                <a:gd name="T100" fmla="+- 0 10128 6456"/>
                <a:gd name="T101" fmla="*/ T100 w 3778"/>
                <a:gd name="T102" fmla="+- 0 7006 821"/>
                <a:gd name="T103" fmla="*/ 7006 h 6185"/>
                <a:gd name="T104" fmla="+- 0 10224 6456"/>
                <a:gd name="T105" fmla="*/ T104 w 3778"/>
                <a:gd name="T106" fmla="+- 0 6953 821"/>
                <a:gd name="T107" fmla="*/ 6953 h 6185"/>
                <a:gd name="T108" fmla="+- 0 10234 6456"/>
                <a:gd name="T109" fmla="*/ T108 w 3778"/>
                <a:gd name="T110" fmla="+- 0 3581 821"/>
                <a:gd name="T111" fmla="*/ 3581 h 6185"/>
                <a:gd name="T112" fmla="+- 0 10138 6456"/>
                <a:gd name="T113" fmla="*/ T112 w 3778"/>
                <a:gd name="T114" fmla="+- 0 3528 821"/>
                <a:gd name="T115" fmla="*/ 3528 h 6185"/>
                <a:gd name="T116" fmla="+- 0 10138 6456"/>
                <a:gd name="T117" fmla="*/ T116 w 3778"/>
                <a:gd name="T118" fmla="+- 0 3576 821"/>
                <a:gd name="T119" fmla="*/ 3576 h 6185"/>
                <a:gd name="T120" fmla="+- 0 6514 6456"/>
                <a:gd name="T121" fmla="*/ T120 w 3778"/>
                <a:gd name="T122" fmla="+- 0 3576 821"/>
                <a:gd name="T123" fmla="*/ 3576 h 6185"/>
                <a:gd name="T124" fmla="+- 0 6514 6456"/>
                <a:gd name="T125" fmla="*/ T124 w 3778"/>
                <a:gd name="T126" fmla="+- 0 912 821"/>
                <a:gd name="T127" fmla="*/ 912 h 6185"/>
                <a:gd name="T128" fmla="+- 0 6562 6456"/>
                <a:gd name="T129" fmla="*/ T128 w 3778"/>
                <a:gd name="T130" fmla="+- 0 912 821"/>
                <a:gd name="T131" fmla="*/ 912 h 6185"/>
                <a:gd name="T132" fmla="+- 0 6509 6456"/>
                <a:gd name="T133" fmla="*/ T132 w 3778"/>
                <a:gd name="T134" fmla="+- 0 821 821"/>
                <a:gd name="T135" fmla="*/ 821 h 6185"/>
                <a:gd name="T136" fmla="+- 0 6456 6456"/>
                <a:gd name="T137" fmla="*/ T136 w 3778"/>
                <a:gd name="T138" fmla="+- 0 912 821"/>
                <a:gd name="T139" fmla="*/ 912 h 6185"/>
                <a:gd name="T140" fmla="+- 0 6504 6456"/>
                <a:gd name="T141" fmla="*/ T140 w 3778"/>
                <a:gd name="T142" fmla="+- 0 912 821"/>
                <a:gd name="T143" fmla="*/ 912 h 6185"/>
                <a:gd name="T144" fmla="+- 0 6504 6456"/>
                <a:gd name="T145" fmla="*/ T144 w 3778"/>
                <a:gd name="T146" fmla="+- 0 3581 821"/>
                <a:gd name="T147" fmla="*/ 3581 h 6185"/>
                <a:gd name="T148" fmla="+- 0 6506 6456"/>
                <a:gd name="T149" fmla="*/ T148 w 3778"/>
                <a:gd name="T150" fmla="+- 0 3581 821"/>
                <a:gd name="T151" fmla="*/ 3581 h 6185"/>
                <a:gd name="T152" fmla="+- 0 6506 6456"/>
                <a:gd name="T153" fmla="*/ T152 w 3778"/>
                <a:gd name="T154" fmla="+- 0 3586 821"/>
                <a:gd name="T155" fmla="*/ 3586 h 6185"/>
                <a:gd name="T156" fmla="+- 0 6504 6456"/>
                <a:gd name="T157" fmla="*/ T156 w 3778"/>
                <a:gd name="T158" fmla="+- 0 3581 821"/>
                <a:gd name="T159" fmla="*/ 3581 h 6185"/>
                <a:gd name="T160" fmla="+- 0 6504 6456"/>
                <a:gd name="T161" fmla="*/ T160 w 3778"/>
                <a:gd name="T162" fmla="+- 0 3591 821"/>
                <a:gd name="T163" fmla="*/ 3591 h 6185"/>
                <a:gd name="T164" fmla="+- 0 6506 6456"/>
                <a:gd name="T165" fmla="*/ T164 w 3778"/>
                <a:gd name="T166" fmla="+- 0 3591 821"/>
                <a:gd name="T167" fmla="*/ 3591 h 6185"/>
                <a:gd name="T168" fmla="+- 0 6509 6456"/>
                <a:gd name="T169" fmla="*/ T168 w 3778"/>
                <a:gd name="T170" fmla="+- 0 3591 821"/>
                <a:gd name="T171" fmla="*/ 3591 h 6185"/>
                <a:gd name="T172" fmla="+- 0 6511 6456"/>
                <a:gd name="T173" fmla="*/ T172 w 3778"/>
                <a:gd name="T174" fmla="+- 0 3591 821"/>
                <a:gd name="T175" fmla="*/ 3591 h 6185"/>
                <a:gd name="T176" fmla="+- 0 10138 6456"/>
                <a:gd name="T177" fmla="*/ T176 w 3778"/>
                <a:gd name="T178" fmla="+- 0 3591 821"/>
                <a:gd name="T179" fmla="*/ 3591 h 6185"/>
                <a:gd name="T180" fmla="+- 0 10138 6456"/>
                <a:gd name="T181" fmla="*/ T180 w 3778"/>
                <a:gd name="T182" fmla="+- 0 3634 821"/>
                <a:gd name="T183" fmla="*/ 3634 h 6185"/>
                <a:gd name="T184" fmla="+- 0 10216 6456"/>
                <a:gd name="T185" fmla="*/ T184 w 3778"/>
                <a:gd name="T186" fmla="+- 0 3591 821"/>
                <a:gd name="T187" fmla="*/ 3591 h 6185"/>
                <a:gd name="T188" fmla="+- 0 10224 6456"/>
                <a:gd name="T189" fmla="*/ T188 w 3778"/>
                <a:gd name="T190" fmla="+- 0 3591 821"/>
                <a:gd name="T191" fmla="*/ 3591 h 6185"/>
                <a:gd name="T192" fmla="+- 0 10224 6456"/>
                <a:gd name="T193" fmla="*/ T192 w 3778"/>
                <a:gd name="T194" fmla="+- 0 3586 821"/>
                <a:gd name="T195" fmla="*/ 3586 h 6185"/>
                <a:gd name="T196" fmla="+- 0 10234 6456"/>
                <a:gd name="T197" fmla="*/ T196 w 3778"/>
                <a:gd name="T198" fmla="+- 0 3581 821"/>
                <a:gd name="T199" fmla="*/ 3581 h 618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</a:cxnLst>
              <a:rect l="0" t="0" r="r" b="b"/>
              <a:pathLst>
                <a:path w="3778" h="6185">
                  <a:moveTo>
                    <a:pt x="3768" y="6132"/>
                  </a:moveTo>
                  <a:lnTo>
                    <a:pt x="3754" y="6124"/>
                  </a:lnTo>
                  <a:lnTo>
                    <a:pt x="3754" y="6122"/>
                  </a:lnTo>
                  <a:lnTo>
                    <a:pt x="3751" y="6122"/>
                  </a:lnTo>
                  <a:lnTo>
                    <a:pt x="3672" y="6079"/>
                  </a:lnTo>
                  <a:lnTo>
                    <a:pt x="3672" y="6122"/>
                  </a:lnTo>
                  <a:lnTo>
                    <a:pt x="58" y="6122"/>
                  </a:lnTo>
                  <a:lnTo>
                    <a:pt x="58" y="3466"/>
                  </a:lnTo>
                  <a:lnTo>
                    <a:pt x="106" y="3466"/>
                  </a:lnTo>
                  <a:lnTo>
                    <a:pt x="53" y="3370"/>
                  </a:lnTo>
                  <a:lnTo>
                    <a:pt x="51" y="3373"/>
                  </a:lnTo>
                  <a:lnTo>
                    <a:pt x="51" y="6133"/>
                  </a:lnTo>
                  <a:lnTo>
                    <a:pt x="51" y="6135"/>
                  </a:lnTo>
                  <a:lnTo>
                    <a:pt x="49" y="6133"/>
                  </a:lnTo>
                  <a:lnTo>
                    <a:pt x="51" y="6133"/>
                  </a:lnTo>
                  <a:lnTo>
                    <a:pt x="51" y="3373"/>
                  </a:lnTo>
                  <a:lnTo>
                    <a:pt x="0" y="3466"/>
                  </a:lnTo>
                  <a:lnTo>
                    <a:pt x="48" y="3466"/>
                  </a:lnTo>
                  <a:lnTo>
                    <a:pt x="48" y="6132"/>
                  </a:lnTo>
                  <a:lnTo>
                    <a:pt x="48" y="6133"/>
                  </a:lnTo>
                  <a:lnTo>
                    <a:pt x="48" y="6137"/>
                  </a:lnTo>
                  <a:lnTo>
                    <a:pt x="51" y="6137"/>
                  </a:lnTo>
                  <a:lnTo>
                    <a:pt x="53" y="6137"/>
                  </a:lnTo>
                  <a:lnTo>
                    <a:pt x="55" y="6137"/>
                  </a:lnTo>
                  <a:lnTo>
                    <a:pt x="3672" y="6137"/>
                  </a:lnTo>
                  <a:lnTo>
                    <a:pt x="3672" y="6185"/>
                  </a:lnTo>
                  <a:lnTo>
                    <a:pt x="3768" y="6132"/>
                  </a:lnTo>
                  <a:close/>
                  <a:moveTo>
                    <a:pt x="3778" y="2760"/>
                  </a:moveTo>
                  <a:lnTo>
                    <a:pt x="3682" y="2707"/>
                  </a:lnTo>
                  <a:lnTo>
                    <a:pt x="3682" y="2755"/>
                  </a:lnTo>
                  <a:lnTo>
                    <a:pt x="58" y="2755"/>
                  </a:lnTo>
                  <a:lnTo>
                    <a:pt x="58" y="91"/>
                  </a:lnTo>
                  <a:lnTo>
                    <a:pt x="106" y="91"/>
                  </a:lnTo>
                  <a:lnTo>
                    <a:pt x="53" y="0"/>
                  </a:lnTo>
                  <a:lnTo>
                    <a:pt x="0" y="91"/>
                  </a:lnTo>
                  <a:lnTo>
                    <a:pt x="48" y="91"/>
                  </a:lnTo>
                  <a:lnTo>
                    <a:pt x="48" y="2760"/>
                  </a:lnTo>
                  <a:lnTo>
                    <a:pt x="50" y="2760"/>
                  </a:lnTo>
                  <a:lnTo>
                    <a:pt x="50" y="2765"/>
                  </a:lnTo>
                  <a:lnTo>
                    <a:pt x="48" y="2760"/>
                  </a:lnTo>
                  <a:lnTo>
                    <a:pt x="48" y="2770"/>
                  </a:lnTo>
                  <a:lnTo>
                    <a:pt x="50" y="2770"/>
                  </a:lnTo>
                  <a:lnTo>
                    <a:pt x="53" y="2770"/>
                  </a:lnTo>
                  <a:lnTo>
                    <a:pt x="55" y="2770"/>
                  </a:lnTo>
                  <a:lnTo>
                    <a:pt x="3682" y="2770"/>
                  </a:lnTo>
                  <a:lnTo>
                    <a:pt x="3682" y="2813"/>
                  </a:lnTo>
                  <a:lnTo>
                    <a:pt x="3760" y="2770"/>
                  </a:lnTo>
                  <a:lnTo>
                    <a:pt x="3768" y="2770"/>
                  </a:lnTo>
                  <a:lnTo>
                    <a:pt x="3768" y="2765"/>
                  </a:lnTo>
                  <a:lnTo>
                    <a:pt x="3778" y="276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6" name="Line 5"/>
            <p:cNvCxnSpPr>
              <a:cxnSpLocks noChangeShapeType="1"/>
            </p:cNvCxnSpPr>
            <p:nvPr/>
          </p:nvCxnSpPr>
          <p:spPr bwMode="auto">
            <a:xfrm>
              <a:off x="7795" y="1464"/>
              <a:ext cx="0" cy="5499"/>
            </a:xfrm>
            <a:prstGeom prst="line">
              <a:avLst/>
            </a:prstGeom>
            <a:noFill/>
            <a:ln w="9144">
              <a:solidFill>
                <a:srgbClr val="1A1A1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Line 6"/>
            <p:cNvCxnSpPr>
              <a:cxnSpLocks noChangeShapeType="1"/>
            </p:cNvCxnSpPr>
            <p:nvPr/>
          </p:nvCxnSpPr>
          <p:spPr bwMode="auto">
            <a:xfrm>
              <a:off x="8705" y="1805"/>
              <a:ext cx="0" cy="5158"/>
            </a:xfrm>
            <a:prstGeom prst="line">
              <a:avLst/>
            </a:prstGeom>
            <a:noFill/>
            <a:ln w="6096">
              <a:solidFill>
                <a:srgbClr val="1A1A1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888" y="1449"/>
              <a:ext cx="2780" cy="1714"/>
            </a:xfrm>
            <a:custGeom>
              <a:avLst/>
              <a:gdLst>
                <a:gd name="T0" fmla="+- 0 6888 6888"/>
                <a:gd name="T1" fmla="*/ T0 w 2780"/>
                <a:gd name="T2" fmla="+- 0 1920 1450"/>
                <a:gd name="T3" fmla="*/ 1920 h 1714"/>
                <a:gd name="T4" fmla="+- 0 6965 6888"/>
                <a:gd name="T5" fmla="*/ T4 w 2780"/>
                <a:gd name="T6" fmla="+- 0 1839 1450"/>
                <a:gd name="T7" fmla="*/ 1839 h 1714"/>
                <a:gd name="T8" fmla="+- 0 7044 6888"/>
                <a:gd name="T9" fmla="*/ T8 w 2780"/>
                <a:gd name="T10" fmla="+- 0 1762 1450"/>
                <a:gd name="T11" fmla="*/ 1762 h 1714"/>
                <a:gd name="T12" fmla="+- 0 7126 6888"/>
                <a:gd name="T13" fmla="*/ T12 w 2780"/>
                <a:gd name="T14" fmla="+- 0 1699 1450"/>
                <a:gd name="T15" fmla="*/ 1699 h 1714"/>
                <a:gd name="T16" fmla="+- 0 7212 6888"/>
                <a:gd name="T17" fmla="*/ T16 w 2780"/>
                <a:gd name="T18" fmla="+- 0 1642 1450"/>
                <a:gd name="T19" fmla="*/ 1642 h 1714"/>
                <a:gd name="T20" fmla="+- 0 7298 6888"/>
                <a:gd name="T21" fmla="*/ T20 w 2780"/>
                <a:gd name="T22" fmla="+- 0 1594 1450"/>
                <a:gd name="T23" fmla="*/ 1594 h 1714"/>
                <a:gd name="T24" fmla="+- 0 7385 6888"/>
                <a:gd name="T25" fmla="*/ T24 w 2780"/>
                <a:gd name="T26" fmla="+- 0 1551 1450"/>
                <a:gd name="T27" fmla="*/ 1551 h 1714"/>
                <a:gd name="T28" fmla="+- 0 7476 6888"/>
                <a:gd name="T29" fmla="*/ T28 w 2780"/>
                <a:gd name="T30" fmla="+- 0 1517 1450"/>
                <a:gd name="T31" fmla="*/ 1517 h 1714"/>
                <a:gd name="T32" fmla="+- 0 7562 6888"/>
                <a:gd name="T33" fmla="*/ T32 w 2780"/>
                <a:gd name="T34" fmla="+- 0 1488 1450"/>
                <a:gd name="T35" fmla="*/ 1488 h 1714"/>
                <a:gd name="T36" fmla="+- 0 7654 6888"/>
                <a:gd name="T37" fmla="*/ T36 w 2780"/>
                <a:gd name="T38" fmla="+- 0 1469 1450"/>
                <a:gd name="T39" fmla="*/ 1469 h 1714"/>
                <a:gd name="T40" fmla="+- 0 7740 6888"/>
                <a:gd name="T41" fmla="*/ T40 w 2780"/>
                <a:gd name="T42" fmla="+- 0 1455 1450"/>
                <a:gd name="T43" fmla="*/ 1455 h 1714"/>
                <a:gd name="T44" fmla="+- 0 7831 6888"/>
                <a:gd name="T45" fmla="*/ T44 w 2780"/>
                <a:gd name="T46" fmla="+- 0 1450 1450"/>
                <a:gd name="T47" fmla="*/ 1450 h 1714"/>
                <a:gd name="T48" fmla="+- 0 7918 6888"/>
                <a:gd name="T49" fmla="*/ T48 w 2780"/>
                <a:gd name="T50" fmla="+- 0 1450 1450"/>
                <a:gd name="T51" fmla="*/ 1450 h 1714"/>
                <a:gd name="T52" fmla="+- 0 8004 6888"/>
                <a:gd name="T53" fmla="*/ T52 w 2780"/>
                <a:gd name="T54" fmla="+- 0 1459 1450"/>
                <a:gd name="T55" fmla="*/ 1459 h 1714"/>
                <a:gd name="T56" fmla="+- 0 8090 6888"/>
                <a:gd name="T57" fmla="*/ T56 w 2780"/>
                <a:gd name="T58" fmla="+- 0 1474 1450"/>
                <a:gd name="T59" fmla="*/ 1474 h 1714"/>
                <a:gd name="T60" fmla="+- 0 8172 6888"/>
                <a:gd name="T61" fmla="*/ T60 w 2780"/>
                <a:gd name="T62" fmla="+- 0 1493 1450"/>
                <a:gd name="T63" fmla="*/ 1493 h 1714"/>
                <a:gd name="T64" fmla="+- 0 8249 6888"/>
                <a:gd name="T65" fmla="*/ T64 w 2780"/>
                <a:gd name="T66" fmla="+- 0 1522 1450"/>
                <a:gd name="T67" fmla="*/ 1522 h 1714"/>
                <a:gd name="T68" fmla="+- 0 8302 6888"/>
                <a:gd name="T69" fmla="*/ T68 w 2780"/>
                <a:gd name="T70" fmla="+- 0 1541 1450"/>
                <a:gd name="T71" fmla="*/ 1541 h 1714"/>
                <a:gd name="T72" fmla="+- 0 8402 6888"/>
                <a:gd name="T73" fmla="*/ T72 w 2780"/>
                <a:gd name="T74" fmla="+- 0 1594 1450"/>
                <a:gd name="T75" fmla="*/ 1594 h 1714"/>
                <a:gd name="T76" fmla="+- 0 8556 6888"/>
                <a:gd name="T77" fmla="*/ T76 w 2780"/>
                <a:gd name="T78" fmla="+- 0 1690 1450"/>
                <a:gd name="T79" fmla="*/ 1690 h 1714"/>
                <a:gd name="T80" fmla="+- 0 8657 6888"/>
                <a:gd name="T81" fmla="*/ T80 w 2780"/>
                <a:gd name="T82" fmla="+- 0 1767 1450"/>
                <a:gd name="T83" fmla="*/ 1767 h 1714"/>
                <a:gd name="T84" fmla="+- 0 8758 6888"/>
                <a:gd name="T85" fmla="*/ T84 w 2780"/>
                <a:gd name="T86" fmla="+- 0 1853 1450"/>
                <a:gd name="T87" fmla="*/ 1853 h 1714"/>
                <a:gd name="T88" fmla="+- 0 8858 6888"/>
                <a:gd name="T89" fmla="*/ T88 w 2780"/>
                <a:gd name="T90" fmla="+- 0 1949 1450"/>
                <a:gd name="T91" fmla="*/ 1949 h 1714"/>
                <a:gd name="T92" fmla="+- 0 8954 6888"/>
                <a:gd name="T93" fmla="*/ T92 w 2780"/>
                <a:gd name="T94" fmla="+- 0 2055 1450"/>
                <a:gd name="T95" fmla="*/ 2055 h 1714"/>
                <a:gd name="T96" fmla="+- 0 9050 6888"/>
                <a:gd name="T97" fmla="*/ T96 w 2780"/>
                <a:gd name="T98" fmla="+- 0 2165 1450"/>
                <a:gd name="T99" fmla="*/ 2165 h 1714"/>
                <a:gd name="T100" fmla="+- 0 9146 6888"/>
                <a:gd name="T101" fmla="*/ T100 w 2780"/>
                <a:gd name="T102" fmla="+- 0 2280 1450"/>
                <a:gd name="T103" fmla="*/ 2280 h 1714"/>
                <a:gd name="T104" fmla="+- 0 9233 6888"/>
                <a:gd name="T105" fmla="*/ T104 w 2780"/>
                <a:gd name="T106" fmla="+- 0 2400 1450"/>
                <a:gd name="T107" fmla="*/ 2400 h 1714"/>
                <a:gd name="T108" fmla="+- 0 9322 6888"/>
                <a:gd name="T109" fmla="*/ T108 w 2780"/>
                <a:gd name="T110" fmla="+- 0 2525 1450"/>
                <a:gd name="T111" fmla="*/ 2525 h 1714"/>
                <a:gd name="T112" fmla="+- 0 9403 6888"/>
                <a:gd name="T113" fmla="*/ T112 w 2780"/>
                <a:gd name="T114" fmla="+- 0 2650 1450"/>
                <a:gd name="T115" fmla="*/ 2650 h 1714"/>
                <a:gd name="T116" fmla="+- 0 9480 6888"/>
                <a:gd name="T117" fmla="*/ T116 w 2780"/>
                <a:gd name="T118" fmla="+- 0 2779 1450"/>
                <a:gd name="T119" fmla="*/ 2779 h 1714"/>
                <a:gd name="T120" fmla="+- 0 9614 6888"/>
                <a:gd name="T121" fmla="*/ T120 w 2780"/>
                <a:gd name="T122" fmla="+- 0 3039 1450"/>
                <a:gd name="T123" fmla="*/ 3039 h 1714"/>
                <a:gd name="T124" fmla="+- 0 9667 6888"/>
                <a:gd name="T125" fmla="*/ T124 w 2780"/>
                <a:gd name="T126" fmla="+- 0 3163 1450"/>
                <a:gd name="T127" fmla="*/ 3163 h 171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</a:cxnLst>
              <a:rect l="0" t="0" r="r" b="b"/>
              <a:pathLst>
                <a:path w="2780" h="1714">
                  <a:moveTo>
                    <a:pt x="0" y="470"/>
                  </a:moveTo>
                  <a:lnTo>
                    <a:pt x="77" y="389"/>
                  </a:lnTo>
                  <a:lnTo>
                    <a:pt x="156" y="312"/>
                  </a:lnTo>
                  <a:lnTo>
                    <a:pt x="238" y="249"/>
                  </a:lnTo>
                  <a:lnTo>
                    <a:pt x="324" y="192"/>
                  </a:lnTo>
                  <a:lnTo>
                    <a:pt x="410" y="144"/>
                  </a:lnTo>
                  <a:lnTo>
                    <a:pt x="497" y="101"/>
                  </a:lnTo>
                  <a:lnTo>
                    <a:pt x="588" y="67"/>
                  </a:lnTo>
                  <a:lnTo>
                    <a:pt x="674" y="38"/>
                  </a:lnTo>
                  <a:lnTo>
                    <a:pt x="766" y="19"/>
                  </a:lnTo>
                  <a:lnTo>
                    <a:pt x="852" y="5"/>
                  </a:lnTo>
                  <a:lnTo>
                    <a:pt x="943" y="0"/>
                  </a:lnTo>
                  <a:lnTo>
                    <a:pt x="1030" y="0"/>
                  </a:lnTo>
                  <a:lnTo>
                    <a:pt x="1116" y="9"/>
                  </a:lnTo>
                  <a:lnTo>
                    <a:pt x="1202" y="24"/>
                  </a:lnTo>
                  <a:lnTo>
                    <a:pt x="1284" y="43"/>
                  </a:lnTo>
                  <a:lnTo>
                    <a:pt x="1361" y="72"/>
                  </a:lnTo>
                  <a:lnTo>
                    <a:pt x="1414" y="91"/>
                  </a:lnTo>
                  <a:lnTo>
                    <a:pt x="1514" y="144"/>
                  </a:lnTo>
                  <a:lnTo>
                    <a:pt x="1668" y="240"/>
                  </a:lnTo>
                  <a:lnTo>
                    <a:pt x="1769" y="317"/>
                  </a:lnTo>
                  <a:lnTo>
                    <a:pt x="1870" y="403"/>
                  </a:lnTo>
                  <a:lnTo>
                    <a:pt x="1970" y="499"/>
                  </a:lnTo>
                  <a:lnTo>
                    <a:pt x="2066" y="605"/>
                  </a:lnTo>
                  <a:lnTo>
                    <a:pt x="2162" y="715"/>
                  </a:lnTo>
                  <a:lnTo>
                    <a:pt x="2258" y="830"/>
                  </a:lnTo>
                  <a:lnTo>
                    <a:pt x="2345" y="950"/>
                  </a:lnTo>
                  <a:lnTo>
                    <a:pt x="2434" y="1075"/>
                  </a:lnTo>
                  <a:lnTo>
                    <a:pt x="2515" y="1200"/>
                  </a:lnTo>
                  <a:lnTo>
                    <a:pt x="2592" y="1329"/>
                  </a:lnTo>
                  <a:lnTo>
                    <a:pt x="2726" y="1589"/>
                  </a:lnTo>
                  <a:lnTo>
                    <a:pt x="2779" y="1713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926" y="1809"/>
              <a:ext cx="3164" cy="720"/>
            </a:xfrm>
            <a:custGeom>
              <a:avLst/>
              <a:gdLst>
                <a:gd name="T0" fmla="+- 0 6926 6926"/>
                <a:gd name="T1" fmla="*/ T0 w 3164"/>
                <a:gd name="T2" fmla="+- 0 2530 1810"/>
                <a:gd name="T3" fmla="*/ 2530 h 720"/>
                <a:gd name="T4" fmla="+- 0 7044 6926"/>
                <a:gd name="T5" fmla="*/ T4 w 3164"/>
                <a:gd name="T6" fmla="+- 0 2434 1810"/>
                <a:gd name="T7" fmla="*/ 2434 h 720"/>
                <a:gd name="T8" fmla="+- 0 7154 6926"/>
                <a:gd name="T9" fmla="*/ T8 w 3164"/>
                <a:gd name="T10" fmla="+- 0 2343 1810"/>
                <a:gd name="T11" fmla="*/ 2343 h 720"/>
                <a:gd name="T12" fmla="+- 0 7270 6926"/>
                <a:gd name="T13" fmla="*/ T12 w 3164"/>
                <a:gd name="T14" fmla="+- 0 2266 1810"/>
                <a:gd name="T15" fmla="*/ 2266 h 720"/>
                <a:gd name="T16" fmla="+- 0 7380 6926"/>
                <a:gd name="T17" fmla="*/ T16 w 3164"/>
                <a:gd name="T18" fmla="+- 0 2189 1810"/>
                <a:gd name="T19" fmla="*/ 2189 h 720"/>
                <a:gd name="T20" fmla="+- 0 7495 6926"/>
                <a:gd name="T21" fmla="*/ T20 w 3164"/>
                <a:gd name="T22" fmla="+- 0 2122 1810"/>
                <a:gd name="T23" fmla="*/ 2122 h 720"/>
                <a:gd name="T24" fmla="+- 0 7606 6926"/>
                <a:gd name="T25" fmla="*/ T24 w 3164"/>
                <a:gd name="T26" fmla="+- 0 2064 1810"/>
                <a:gd name="T27" fmla="*/ 2064 h 720"/>
                <a:gd name="T28" fmla="+- 0 7716 6926"/>
                <a:gd name="T29" fmla="*/ T28 w 3164"/>
                <a:gd name="T30" fmla="+- 0 2011 1810"/>
                <a:gd name="T31" fmla="*/ 2011 h 720"/>
                <a:gd name="T32" fmla="+- 0 7826 6926"/>
                <a:gd name="T33" fmla="*/ T32 w 3164"/>
                <a:gd name="T34" fmla="+- 0 1963 1810"/>
                <a:gd name="T35" fmla="*/ 1963 h 720"/>
                <a:gd name="T36" fmla="+- 0 7942 6926"/>
                <a:gd name="T37" fmla="*/ T36 w 3164"/>
                <a:gd name="T38" fmla="+- 0 1925 1810"/>
                <a:gd name="T39" fmla="*/ 1925 h 720"/>
                <a:gd name="T40" fmla="+- 0 8047 6926"/>
                <a:gd name="T41" fmla="*/ T40 w 3164"/>
                <a:gd name="T42" fmla="+- 0 1891 1810"/>
                <a:gd name="T43" fmla="*/ 1891 h 720"/>
                <a:gd name="T44" fmla="+- 0 8158 6926"/>
                <a:gd name="T45" fmla="*/ T44 w 3164"/>
                <a:gd name="T46" fmla="+- 0 1863 1810"/>
                <a:gd name="T47" fmla="*/ 1863 h 720"/>
                <a:gd name="T48" fmla="+- 0 8268 6926"/>
                <a:gd name="T49" fmla="*/ T48 w 3164"/>
                <a:gd name="T50" fmla="+- 0 1839 1810"/>
                <a:gd name="T51" fmla="*/ 1839 h 720"/>
                <a:gd name="T52" fmla="+- 0 8374 6926"/>
                <a:gd name="T53" fmla="*/ T52 w 3164"/>
                <a:gd name="T54" fmla="+- 0 1824 1810"/>
                <a:gd name="T55" fmla="*/ 1824 h 720"/>
                <a:gd name="T56" fmla="+- 0 8479 6926"/>
                <a:gd name="T57" fmla="*/ T56 w 3164"/>
                <a:gd name="T58" fmla="+- 0 1815 1810"/>
                <a:gd name="T59" fmla="*/ 1815 h 720"/>
                <a:gd name="T60" fmla="+- 0 8585 6926"/>
                <a:gd name="T61" fmla="*/ T60 w 3164"/>
                <a:gd name="T62" fmla="+- 0 1810 1810"/>
                <a:gd name="T63" fmla="*/ 1810 h 720"/>
                <a:gd name="T64" fmla="+- 0 8686 6926"/>
                <a:gd name="T65" fmla="*/ T64 w 3164"/>
                <a:gd name="T66" fmla="+- 0 1810 1810"/>
                <a:gd name="T67" fmla="*/ 1810 h 720"/>
                <a:gd name="T68" fmla="+- 0 8791 6926"/>
                <a:gd name="T69" fmla="*/ T68 w 3164"/>
                <a:gd name="T70" fmla="+- 0 1815 1810"/>
                <a:gd name="T71" fmla="*/ 1815 h 720"/>
                <a:gd name="T72" fmla="+- 0 8892 6926"/>
                <a:gd name="T73" fmla="*/ T72 w 3164"/>
                <a:gd name="T74" fmla="+- 0 1824 1810"/>
                <a:gd name="T75" fmla="*/ 1824 h 720"/>
                <a:gd name="T76" fmla="+- 0 8988 6926"/>
                <a:gd name="T77" fmla="*/ T76 w 3164"/>
                <a:gd name="T78" fmla="+- 0 1839 1810"/>
                <a:gd name="T79" fmla="*/ 1839 h 720"/>
                <a:gd name="T80" fmla="+- 0 9084 6926"/>
                <a:gd name="T81" fmla="*/ T80 w 3164"/>
                <a:gd name="T82" fmla="+- 0 1858 1810"/>
                <a:gd name="T83" fmla="*/ 1858 h 720"/>
                <a:gd name="T84" fmla="+- 0 9180 6926"/>
                <a:gd name="T85" fmla="*/ T84 w 3164"/>
                <a:gd name="T86" fmla="+- 0 1882 1810"/>
                <a:gd name="T87" fmla="*/ 1882 h 720"/>
                <a:gd name="T88" fmla="+- 0 9278 6926"/>
                <a:gd name="T89" fmla="*/ T88 w 3164"/>
                <a:gd name="T90" fmla="+- 0 1911 1810"/>
                <a:gd name="T91" fmla="*/ 1911 h 720"/>
                <a:gd name="T92" fmla="+- 0 9461 6926"/>
                <a:gd name="T93" fmla="*/ T92 w 3164"/>
                <a:gd name="T94" fmla="+- 0 1978 1810"/>
                <a:gd name="T95" fmla="*/ 1978 h 720"/>
                <a:gd name="T96" fmla="+- 0 9634 6926"/>
                <a:gd name="T97" fmla="*/ T96 w 3164"/>
                <a:gd name="T98" fmla="+- 0 2064 1810"/>
                <a:gd name="T99" fmla="*/ 2064 h 720"/>
                <a:gd name="T100" fmla="+- 0 9797 6926"/>
                <a:gd name="T101" fmla="*/ T100 w 3164"/>
                <a:gd name="T102" fmla="+- 0 2160 1810"/>
                <a:gd name="T103" fmla="*/ 2160 h 720"/>
                <a:gd name="T104" fmla="+- 0 9874 6926"/>
                <a:gd name="T105" fmla="*/ T104 w 3164"/>
                <a:gd name="T106" fmla="+- 0 2213 1810"/>
                <a:gd name="T107" fmla="*/ 2213 h 720"/>
                <a:gd name="T108" fmla="+- 0 9950 6926"/>
                <a:gd name="T109" fmla="*/ T108 w 3164"/>
                <a:gd name="T110" fmla="+- 0 2271 1810"/>
                <a:gd name="T111" fmla="*/ 2271 h 720"/>
                <a:gd name="T112" fmla="+- 0 10022 6926"/>
                <a:gd name="T113" fmla="*/ T112 w 3164"/>
                <a:gd name="T114" fmla="+- 0 2333 1810"/>
                <a:gd name="T115" fmla="*/ 2333 h 720"/>
                <a:gd name="T116" fmla="+- 0 10090 6926"/>
                <a:gd name="T117" fmla="*/ T116 w 3164"/>
                <a:gd name="T118" fmla="+- 0 2395 1810"/>
                <a:gd name="T119" fmla="*/ 2395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</a:cxnLst>
              <a:rect l="0" t="0" r="r" b="b"/>
              <a:pathLst>
                <a:path w="3164" h="720">
                  <a:moveTo>
                    <a:pt x="0" y="720"/>
                  </a:moveTo>
                  <a:lnTo>
                    <a:pt x="118" y="624"/>
                  </a:lnTo>
                  <a:lnTo>
                    <a:pt x="228" y="533"/>
                  </a:lnTo>
                  <a:lnTo>
                    <a:pt x="344" y="456"/>
                  </a:lnTo>
                  <a:lnTo>
                    <a:pt x="454" y="379"/>
                  </a:lnTo>
                  <a:lnTo>
                    <a:pt x="569" y="312"/>
                  </a:lnTo>
                  <a:lnTo>
                    <a:pt x="680" y="254"/>
                  </a:lnTo>
                  <a:lnTo>
                    <a:pt x="790" y="201"/>
                  </a:lnTo>
                  <a:lnTo>
                    <a:pt x="900" y="153"/>
                  </a:lnTo>
                  <a:lnTo>
                    <a:pt x="1016" y="115"/>
                  </a:lnTo>
                  <a:lnTo>
                    <a:pt x="1121" y="81"/>
                  </a:lnTo>
                  <a:lnTo>
                    <a:pt x="1232" y="53"/>
                  </a:lnTo>
                  <a:lnTo>
                    <a:pt x="1342" y="29"/>
                  </a:lnTo>
                  <a:lnTo>
                    <a:pt x="1448" y="14"/>
                  </a:lnTo>
                  <a:lnTo>
                    <a:pt x="1553" y="5"/>
                  </a:lnTo>
                  <a:lnTo>
                    <a:pt x="1659" y="0"/>
                  </a:lnTo>
                  <a:lnTo>
                    <a:pt x="1760" y="0"/>
                  </a:lnTo>
                  <a:lnTo>
                    <a:pt x="1865" y="5"/>
                  </a:lnTo>
                  <a:lnTo>
                    <a:pt x="1966" y="14"/>
                  </a:lnTo>
                  <a:lnTo>
                    <a:pt x="2062" y="29"/>
                  </a:lnTo>
                  <a:lnTo>
                    <a:pt x="2158" y="48"/>
                  </a:lnTo>
                  <a:lnTo>
                    <a:pt x="2254" y="72"/>
                  </a:lnTo>
                  <a:lnTo>
                    <a:pt x="2352" y="101"/>
                  </a:lnTo>
                  <a:lnTo>
                    <a:pt x="2535" y="168"/>
                  </a:lnTo>
                  <a:lnTo>
                    <a:pt x="2708" y="254"/>
                  </a:lnTo>
                  <a:lnTo>
                    <a:pt x="2871" y="350"/>
                  </a:lnTo>
                  <a:lnTo>
                    <a:pt x="2948" y="403"/>
                  </a:lnTo>
                  <a:lnTo>
                    <a:pt x="3024" y="461"/>
                  </a:lnTo>
                  <a:lnTo>
                    <a:pt x="3096" y="523"/>
                  </a:lnTo>
                  <a:lnTo>
                    <a:pt x="3164" y="585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609" y="4209"/>
              <a:ext cx="3260" cy="2379"/>
            </a:xfrm>
            <a:custGeom>
              <a:avLst/>
              <a:gdLst>
                <a:gd name="T0" fmla="+- 0 6610 6610"/>
                <a:gd name="T1" fmla="*/ T0 w 3260"/>
                <a:gd name="T2" fmla="+- 0 4995 4210"/>
                <a:gd name="T3" fmla="*/ 4995 h 2379"/>
                <a:gd name="T4" fmla="+- 0 6691 6610"/>
                <a:gd name="T5" fmla="*/ T4 w 3260"/>
                <a:gd name="T6" fmla="+- 0 5215 4210"/>
                <a:gd name="T7" fmla="*/ 5215 h 2379"/>
                <a:gd name="T8" fmla="+- 0 6768 6610"/>
                <a:gd name="T9" fmla="*/ T8 w 3260"/>
                <a:gd name="T10" fmla="+- 0 5417 4210"/>
                <a:gd name="T11" fmla="*/ 5417 h 2379"/>
                <a:gd name="T12" fmla="+- 0 6850 6610"/>
                <a:gd name="T13" fmla="*/ T12 w 3260"/>
                <a:gd name="T14" fmla="+- 0 5599 4210"/>
                <a:gd name="T15" fmla="*/ 5599 h 2379"/>
                <a:gd name="T16" fmla="+- 0 6926 6610"/>
                <a:gd name="T17" fmla="*/ T16 w 3260"/>
                <a:gd name="T18" fmla="+- 0 5758 4210"/>
                <a:gd name="T19" fmla="*/ 5758 h 2379"/>
                <a:gd name="T20" fmla="+- 0 6998 6610"/>
                <a:gd name="T21" fmla="*/ T20 w 3260"/>
                <a:gd name="T22" fmla="+- 0 5907 4210"/>
                <a:gd name="T23" fmla="*/ 5907 h 2379"/>
                <a:gd name="T24" fmla="+- 0 7078 6610"/>
                <a:gd name="T25" fmla="*/ T24 w 3260"/>
                <a:gd name="T26" fmla="+- 0 6036 4210"/>
                <a:gd name="T27" fmla="*/ 6036 h 2379"/>
                <a:gd name="T28" fmla="+- 0 7150 6610"/>
                <a:gd name="T29" fmla="*/ T28 w 3260"/>
                <a:gd name="T30" fmla="+- 0 6147 4210"/>
                <a:gd name="T31" fmla="*/ 6147 h 2379"/>
                <a:gd name="T32" fmla="+- 0 7226 6610"/>
                <a:gd name="T33" fmla="*/ T32 w 3260"/>
                <a:gd name="T34" fmla="+- 0 6247 4210"/>
                <a:gd name="T35" fmla="*/ 6247 h 2379"/>
                <a:gd name="T36" fmla="+- 0 7298 6610"/>
                <a:gd name="T37" fmla="*/ T36 w 3260"/>
                <a:gd name="T38" fmla="+- 0 6329 4210"/>
                <a:gd name="T39" fmla="*/ 6329 h 2379"/>
                <a:gd name="T40" fmla="+- 0 7370 6610"/>
                <a:gd name="T41" fmla="*/ T40 w 3260"/>
                <a:gd name="T42" fmla="+- 0 6401 4210"/>
                <a:gd name="T43" fmla="*/ 6401 h 2379"/>
                <a:gd name="T44" fmla="+- 0 7442 6610"/>
                <a:gd name="T45" fmla="*/ T44 w 3260"/>
                <a:gd name="T46" fmla="+- 0 6459 4210"/>
                <a:gd name="T47" fmla="*/ 6459 h 2379"/>
                <a:gd name="T48" fmla="+- 0 7514 6610"/>
                <a:gd name="T49" fmla="*/ T48 w 3260"/>
                <a:gd name="T50" fmla="+- 0 6507 4210"/>
                <a:gd name="T51" fmla="*/ 6507 h 2379"/>
                <a:gd name="T52" fmla="+- 0 7586 6610"/>
                <a:gd name="T53" fmla="*/ T52 w 3260"/>
                <a:gd name="T54" fmla="+- 0 6540 4210"/>
                <a:gd name="T55" fmla="*/ 6540 h 2379"/>
                <a:gd name="T56" fmla="+- 0 7658 6610"/>
                <a:gd name="T57" fmla="*/ T56 w 3260"/>
                <a:gd name="T58" fmla="+- 0 6564 4210"/>
                <a:gd name="T59" fmla="*/ 6564 h 2379"/>
                <a:gd name="T60" fmla="+- 0 7730 6610"/>
                <a:gd name="T61" fmla="*/ T60 w 3260"/>
                <a:gd name="T62" fmla="+- 0 6583 4210"/>
                <a:gd name="T63" fmla="*/ 6583 h 2379"/>
                <a:gd name="T64" fmla="+- 0 7802 6610"/>
                <a:gd name="T65" fmla="*/ T64 w 3260"/>
                <a:gd name="T66" fmla="+- 0 6588 4210"/>
                <a:gd name="T67" fmla="*/ 6588 h 2379"/>
                <a:gd name="T68" fmla="+- 0 7860 6610"/>
                <a:gd name="T69" fmla="*/ T68 w 3260"/>
                <a:gd name="T70" fmla="+- 0 6583 4210"/>
                <a:gd name="T71" fmla="*/ 6583 h 2379"/>
                <a:gd name="T72" fmla="+- 0 7922 6610"/>
                <a:gd name="T73" fmla="*/ T72 w 3260"/>
                <a:gd name="T74" fmla="+- 0 6574 4210"/>
                <a:gd name="T75" fmla="*/ 6574 h 2379"/>
                <a:gd name="T76" fmla="+- 0 7985 6610"/>
                <a:gd name="T77" fmla="*/ T76 w 3260"/>
                <a:gd name="T78" fmla="+- 0 6550 4210"/>
                <a:gd name="T79" fmla="*/ 6550 h 2379"/>
                <a:gd name="T80" fmla="+- 0 8052 6610"/>
                <a:gd name="T81" fmla="*/ T80 w 3260"/>
                <a:gd name="T82" fmla="+- 0 6521 4210"/>
                <a:gd name="T83" fmla="*/ 6521 h 2379"/>
                <a:gd name="T84" fmla="+- 0 8119 6610"/>
                <a:gd name="T85" fmla="*/ T84 w 3260"/>
                <a:gd name="T86" fmla="+- 0 6483 4210"/>
                <a:gd name="T87" fmla="*/ 6483 h 2379"/>
                <a:gd name="T88" fmla="+- 0 8191 6610"/>
                <a:gd name="T89" fmla="*/ T88 w 3260"/>
                <a:gd name="T90" fmla="+- 0 6435 4210"/>
                <a:gd name="T91" fmla="*/ 6435 h 2379"/>
                <a:gd name="T92" fmla="+- 0 8263 6610"/>
                <a:gd name="T93" fmla="*/ T92 w 3260"/>
                <a:gd name="T94" fmla="+- 0 6382 4210"/>
                <a:gd name="T95" fmla="*/ 6382 h 2379"/>
                <a:gd name="T96" fmla="+- 0 8335 6610"/>
                <a:gd name="T97" fmla="*/ T96 w 3260"/>
                <a:gd name="T98" fmla="+- 0 6324 4210"/>
                <a:gd name="T99" fmla="*/ 6324 h 2379"/>
                <a:gd name="T100" fmla="+- 0 8407 6610"/>
                <a:gd name="T101" fmla="*/ T100 w 3260"/>
                <a:gd name="T102" fmla="+- 0 6257 4210"/>
                <a:gd name="T103" fmla="*/ 6257 h 2379"/>
                <a:gd name="T104" fmla="+- 0 8484 6610"/>
                <a:gd name="T105" fmla="*/ T104 w 3260"/>
                <a:gd name="T106" fmla="+- 0 6190 4210"/>
                <a:gd name="T107" fmla="*/ 6190 h 2379"/>
                <a:gd name="T108" fmla="+- 0 8556 6610"/>
                <a:gd name="T109" fmla="*/ T108 w 3260"/>
                <a:gd name="T110" fmla="+- 0 6113 4210"/>
                <a:gd name="T111" fmla="*/ 6113 h 2379"/>
                <a:gd name="T112" fmla="+- 0 8633 6610"/>
                <a:gd name="T113" fmla="*/ T112 w 3260"/>
                <a:gd name="T114" fmla="+- 0 6031 4210"/>
                <a:gd name="T115" fmla="*/ 6031 h 2379"/>
                <a:gd name="T116" fmla="+- 0 8786 6610"/>
                <a:gd name="T117" fmla="*/ T116 w 3260"/>
                <a:gd name="T118" fmla="+- 0 5859 4210"/>
                <a:gd name="T119" fmla="*/ 5859 h 2379"/>
                <a:gd name="T120" fmla="+- 0 8935 6610"/>
                <a:gd name="T121" fmla="*/ T120 w 3260"/>
                <a:gd name="T122" fmla="+- 0 5671 4210"/>
                <a:gd name="T123" fmla="*/ 5671 h 2379"/>
                <a:gd name="T124" fmla="+- 0 9084 6610"/>
                <a:gd name="T125" fmla="*/ T124 w 3260"/>
                <a:gd name="T126" fmla="+- 0 5475 4210"/>
                <a:gd name="T127" fmla="*/ 5475 h 2379"/>
                <a:gd name="T128" fmla="+- 0 9223 6610"/>
                <a:gd name="T129" fmla="*/ T128 w 3260"/>
                <a:gd name="T130" fmla="+- 0 5278 4210"/>
                <a:gd name="T131" fmla="*/ 5278 h 2379"/>
                <a:gd name="T132" fmla="+- 0 9360 6610"/>
                <a:gd name="T133" fmla="*/ T132 w 3260"/>
                <a:gd name="T134" fmla="+- 0 5076 4210"/>
                <a:gd name="T135" fmla="*/ 5076 h 2379"/>
                <a:gd name="T136" fmla="+- 0 9485 6610"/>
                <a:gd name="T137" fmla="*/ T136 w 3260"/>
                <a:gd name="T138" fmla="+- 0 4879 4210"/>
                <a:gd name="T139" fmla="*/ 4879 h 2379"/>
                <a:gd name="T140" fmla="+- 0 9600 6610"/>
                <a:gd name="T141" fmla="*/ T140 w 3260"/>
                <a:gd name="T142" fmla="+- 0 4692 4210"/>
                <a:gd name="T143" fmla="*/ 4692 h 2379"/>
                <a:gd name="T144" fmla="+- 0 9706 6610"/>
                <a:gd name="T145" fmla="*/ T144 w 3260"/>
                <a:gd name="T146" fmla="+- 0 4515 4210"/>
                <a:gd name="T147" fmla="*/ 4515 h 2379"/>
                <a:gd name="T148" fmla="+- 0 9797 6610"/>
                <a:gd name="T149" fmla="*/ T148 w 3260"/>
                <a:gd name="T150" fmla="+- 0 4351 4210"/>
                <a:gd name="T151" fmla="*/ 4351 h 2379"/>
                <a:gd name="T152" fmla="+- 0 9869 6610"/>
                <a:gd name="T153" fmla="*/ T152 w 3260"/>
                <a:gd name="T154" fmla="+- 0 4210 4210"/>
                <a:gd name="T155" fmla="*/ 4210 h 23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3260" h="2379">
                  <a:moveTo>
                    <a:pt x="0" y="785"/>
                  </a:moveTo>
                  <a:lnTo>
                    <a:pt x="81" y="1005"/>
                  </a:lnTo>
                  <a:lnTo>
                    <a:pt x="158" y="1207"/>
                  </a:lnTo>
                  <a:lnTo>
                    <a:pt x="240" y="1389"/>
                  </a:lnTo>
                  <a:lnTo>
                    <a:pt x="316" y="1548"/>
                  </a:lnTo>
                  <a:lnTo>
                    <a:pt x="388" y="1697"/>
                  </a:lnTo>
                  <a:lnTo>
                    <a:pt x="468" y="1826"/>
                  </a:lnTo>
                  <a:lnTo>
                    <a:pt x="540" y="1937"/>
                  </a:lnTo>
                  <a:lnTo>
                    <a:pt x="616" y="2037"/>
                  </a:lnTo>
                  <a:lnTo>
                    <a:pt x="688" y="2119"/>
                  </a:lnTo>
                  <a:lnTo>
                    <a:pt x="760" y="2191"/>
                  </a:lnTo>
                  <a:lnTo>
                    <a:pt x="832" y="2249"/>
                  </a:lnTo>
                  <a:lnTo>
                    <a:pt x="904" y="2297"/>
                  </a:lnTo>
                  <a:lnTo>
                    <a:pt x="976" y="2330"/>
                  </a:lnTo>
                  <a:lnTo>
                    <a:pt x="1048" y="2354"/>
                  </a:lnTo>
                  <a:lnTo>
                    <a:pt x="1120" y="2373"/>
                  </a:lnTo>
                  <a:lnTo>
                    <a:pt x="1192" y="2378"/>
                  </a:lnTo>
                  <a:lnTo>
                    <a:pt x="1250" y="2373"/>
                  </a:lnTo>
                  <a:lnTo>
                    <a:pt x="1312" y="2364"/>
                  </a:lnTo>
                  <a:lnTo>
                    <a:pt x="1375" y="2340"/>
                  </a:lnTo>
                  <a:lnTo>
                    <a:pt x="1442" y="2311"/>
                  </a:lnTo>
                  <a:lnTo>
                    <a:pt x="1509" y="2273"/>
                  </a:lnTo>
                  <a:lnTo>
                    <a:pt x="1581" y="2225"/>
                  </a:lnTo>
                  <a:lnTo>
                    <a:pt x="1653" y="2172"/>
                  </a:lnTo>
                  <a:lnTo>
                    <a:pt x="1725" y="2114"/>
                  </a:lnTo>
                  <a:lnTo>
                    <a:pt x="1797" y="2047"/>
                  </a:lnTo>
                  <a:lnTo>
                    <a:pt x="1874" y="1980"/>
                  </a:lnTo>
                  <a:lnTo>
                    <a:pt x="1946" y="1903"/>
                  </a:lnTo>
                  <a:lnTo>
                    <a:pt x="2023" y="1821"/>
                  </a:lnTo>
                  <a:lnTo>
                    <a:pt x="2176" y="1649"/>
                  </a:lnTo>
                  <a:lnTo>
                    <a:pt x="2325" y="1461"/>
                  </a:lnTo>
                  <a:lnTo>
                    <a:pt x="2474" y="1265"/>
                  </a:lnTo>
                  <a:lnTo>
                    <a:pt x="2613" y="1068"/>
                  </a:lnTo>
                  <a:lnTo>
                    <a:pt x="2750" y="866"/>
                  </a:lnTo>
                  <a:lnTo>
                    <a:pt x="2875" y="669"/>
                  </a:lnTo>
                  <a:lnTo>
                    <a:pt x="2990" y="482"/>
                  </a:lnTo>
                  <a:lnTo>
                    <a:pt x="3096" y="305"/>
                  </a:lnTo>
                  <a:lnTo>
                    <a:pt x="3187" y="141"/>
                  </a:lnTo>
                  <a:lnTo>
                    <a:pt x="3259" y="0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964" y="4840"/>
              <a:ext cx="3226" cy="1080"/>
            </a:xfrm>
            <a:custGeom>
              <a:avLst/>
              <a:gdLst>
                <a:gd name="T0" fmla="+- 0 6965 6965"/>
                <a:gd name="T1" fmla="*/ T0 w 3226"/>
                <a:gd name="T2" fmla="+- 0 4841 4841"/>
                <a:gd name="T3" fmla="*/ 4841 h 1080"/>
                <a:gd name="T4" fmla="+- 0 7087 6965"/>
                <a:gd name="T5" fmla="*/ T4 w 3226"/>
                <a:gd name="T6" fmla="+- 0 4980 4841"/>
                <a:gd name="T7" fmla="*/ 4980 h 1080"/>
                <a:gd name="T8" fmla="+- 0 7212 6965"/>
                <a:gd name="T9" fmla="*/ T8 w 3226"/>
                <a:gd name="T10" fmla="+- 0 5115 4841"/>
                <a:gd name="T11" fmla="*/ 5115 h 1080"/>
                <a:gd name="T12" fmla="+- 0 7332 6965"/>
                <a:gd name="T13" fmla="*/ T12 w 3226"/>
                <a:gd name="T14" fmla="+- 0 5235 4841"/>
                <a:gd name="T15" fmla="*/ 5235 h 1080"/>
                <a:gd name="T16" fmla="+- 0 7452 6965"/>
                <a:gd name="T17" fmla="*/ T16 w 3226"/>
                <a:gd name="T18" fmla="+- 0 5345 4841"/>
                <a:gd name="T19" fmla="*/ 5345 h 1080"/>
                <a:gd name="T20" fmla="+- 0 7567 6965"/>
                <a:gd name="T21" fmla="*/ T20 w 3226"/>
                <a:gd name="T22" fmla="+- 0 5446 4841"/>
                <a:gd name="T23" fmla="*/ 5446 h 1080"/>
                <a:gd name="T24" fmla="+- 0 7682 6965"/>
                <a:gd name="T25" fmla="*/ T24 w 3226"/>
                <a:gd name="T26" fmla="+- 0 5537 4841"/>
                <a:gd name="T27" fmla="*/ 5537 h 1080"/>
                <a:gd name="T28" fmla="+- 0 7798 6965"/>
                <a:gd name="T29" fmla="*/ T28 w 3226"/>
                <a:gd name="T30" fmla="+- 0 5619 4841"/>
                <a:gd name="T31" fmla="*/ 5619 h 1080"/>
                <a:gd name="T32" fmla="+- 0 7908 6965"/>
                <a:gd name="T33" fmla="*/ T32 w 3226"/>
                <a:gd name="T34" fmla="+- 0 5691 4841"/>
                <a:gd name="T35" fmla="*/ 5691 h 1080"/>
                <a:gd name="T36" fmla="+- 0 8018 6965"/>
                <a:gd name="T37" fmla="*/ T36 w 3226"/>
                <a:gd name="T38" fmla="+- 0 5748 4841"/>
                <a:gd name="T39" fmla="*/ 5748 h 1080"/>
                <a:gd name="T40" fmla="+- 0 8124 6965"/>
                <a:gd name="T41" fmla="*/ T40 w 3226"/>
                <a:gd name="T42" fmla="+- 0 5801 4841"/>
                <a:gd name="T43" fmla="*/ 5801 h 1080"/>
                <a:gd name="T44" fmla="+- 0 8234 6965"/>
                <a:gd name="T45" fmla="*/ T44 w 3226"/>
                <a:gd name="T46" fmla="+- 0 5844 4841"/>
                <a:gd name="T47" fmla="*/ 5844 h 1080"/>
                <a:gd name="T48" fmla="+- 0 8340 6965"/>
                <a:gd name="T49" fmla="*/ T48 w 3226"/>
                <a:gd name="T50" fmla="+- 0 5878 4841"/>
                <a:gd name="T51" fmla="*/ 5878 h 1080"/>
                <a:gd name="T52" fmla="+- 0 8441 6965"/>
                <a:gd name="T53" fmla="*/ T52 w 3226"/>
                <a:gd name="T54" fmla="+- 0 5902 4841"/>
                <a:gd name="T55" fmla="*/ 5902 h 1080"/>
                <a:gd name="T56" fmla="+- 0 8546 6965"/>
                <a:gd name="T57" fmla="*/ T56 w 3226"/>
                <a:gd name="T58" fmla="+- 0 5916 4841"/>
                <a:gd name="T59" fmla="*/ 5916 h 1080"/>
                <a:gd name="T60" fmla="+- 0 8647 6965"/>
                <a:gd name="T61" fmla="*/ T60 w 3226"/>
                <a:gd name="T62" fmla="+- 0 5921 4841"/>
                <a:gd name="T63" fmla="*/ 5921 h 1080"/>
                <a:gd name="T64" fmla="+- 0 8743 6965"/>
                <a:gd name="T65" fmla="*/ T64 w 3226"/>
                <a:gd name="T66" fmla="+- 0 5921 4841"/>
                <a:gd name="T67" fmla="*/ 5921 h 1080"/>
                <a:gd name="T68" fmla="+- 0 8844 6965"/>
                <a:gd name="T69" fmla="*/ T68 w 3226"/>
                <a:gd name="T70" fmla="+- 0 5911 4841"/>
                <a:gd name="T71" fmla="*/ 5911 h 1080"/>
                <a:gd name="T72" fmla="+- 0 8940 6965"/>
                <a:gd name="T73" fmla="*/ T72 w 3226"/>
                <a:gd name="T74" fmla="+- 0 5892 4841"/>
                <a:gd name="T75" fmla="*/ 5892 h 1080"/>
                <a:gd name="T76" fmla="+- 0 9036 6965"/>
                <a:gd name="T77" fmla="*/ T76 w 3226"/>
                <a:gd name="T78" fmla="+- 0 5863 4841"/>
                <a:gd name="T79" fmla="*/ 5863 h 1080"/>
                <a:gd name="T80" fmla="+- 0 9132 6965"/>
                <a:gd name="T81" fmla="*/ T80 w 3226"/>
                <a:gd name="T82" fmla="+- 0 5830 4841"/>
                <a:gd name="T83" fmla="*/ 5830 h 1080"/>
                <a:gd name="T84" fmla="+- 0 9223 6965"/>
                <a:gd name="T85" fmla="*/ T84 w 3226"/>
                <a:gd name="T86" fmla="+- 0 5787 4841"/>
                <a:gd name="T87" fmla="*/ 5787 h 1080"/>
                <a:gd name="T88" fmla="+- 0 9322 6965"/>
                <a:gd name="T89" fmla="*/ T88 w 3226"/>
                <a:gd name="T90" fmla="+- 0 5739 4841"/>
                <a:gd name="T91" fmla="*/ 5739 h 1080"/>
                <a:gd name="T92" fmla="+- 0 9413 6965"/>
                <a:gd name="T93" fmla="*/ T92 w 3226"/>
                <a:gd name="T94" fmla="+- 0 5681 4841"/>
                <a:gd name="T95" fmla="*/ 5681 h 1080"/>
                <a:gd name="T96" fmla="+- 0 9499 6965"/>
                <a:gd name="T97" fmla="*/ T96 w 3226"/>
                <a:gd name="T98" fmla="+- 0 5614 4841"/>
                <a:gd name="T99" fmla="*/ 5614 h 1080"/>
                <a:gd name="T100" fmla="+- 0 9590 6965"/>
                <a:gd name="T101" fmla="*/ T100 w 3226"/>
                <a:gd name="T102" fmla="+- 0 5542 4841"/>
                <a:gd name="T103" fmla="*/ 5542 h 1080"/>
                <a:gd name="T104" fmla="+- 0 9677 6965"/>
                <a:gd name="T105" fmla="*/ T104 w 3226"/>
                <a:gd name="T106" fmla="+- 0 5460 4841"/>
                <a:gd name="T107" fmla="*/ 5460 h 1080"/>
                <a:gd name="T108" fmla="+- 0 9768 6965"/>
                <a:gd name="T109" fmla="*/ T108 w 3226"/>
                <a:gd name="T110" fmla="+- 0 5379 4841"/>
                <a:gd name="T111" fmla="*/ 5379 h 1080"/>
                <a:gd name="T112" fmla="+- 0 9854 6965"/>
                <a:gd name="T113" fmla="*/ T112 w 3226"/>
                <a:gd name="T114" fmla="+- 0 5283 4841"/>
                <a:gd name="T115" fmla="*/ 5283 h 1080"/>
                <a:gd name="T116" fmla="+- 0 9936 6965"/>
                <a:gd name="T117" fmla="*/ T116 w 3226"/>
                <a:gd name="T118" fmla="+- 0 5187 4841"/>
                <a:gd name="T119" fmla="*/ 5187 h 1080"/>
                <a:gd name="T120" fmla="+- 0 10022 6965"/>
                <a:gd name="T121" fmla="*/ T120 w 3226"/>
                <a:gd name="T122" fmla="+- 0 5081 4841"/>
                <a:gd name="T123" fmla="*/ 5081 h 1080"/>
                <a:gd name="T124" fmla="+- 0 10109 6965"/>
                <a:gd name="T125" fmla="*/ T124 w 3226"/>
                <a:gd name="T126" fmla="+- 0 4966 4841"/>
                <a:gd name="T127" fmla="*/ 4966 h 1080"/>
                <a:gd name="T128" fmla="+- 0 10190 6965"/>
                <a:gd name="T129" fmla="*/ T128 w 3226"/>
                <a:gd name="T130" fmla="+- 0 4851 4841"/>
                <a:gd name="T131" fmla="*/ 4851 h 10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3226" h="1080">
                  <a:moveTo>
                    <a:pt x="0" y="0"/>
                  </a:moveTo>
                  <a:lnTo>
                    <a:pt x="122" y="139"/>
                  </a:lnTo>
                  <a:lnTo>
                    <a:pt x="247" y="274"/>
                  </a:lnTo>
                  <a:lnTo>
                    <a:pt x="367" y="394"/>
                  </a:lnTo>
                  <a:lnTo>
                    <a:pt x="487" y="504"/>
                  </a:lnTo>
                  <a:lnTo>
                    <a:pt x="602" y="605"/>
                  </a:lnTo>
                  <a:lnTo>
                    <a:pt x="717" y="696"/>
                  </a:lnTo>
                  <a:lnTo>
                    <a:pt x="833" y="778"/>
                  </a:lnTo>
                  <a:lnTo>
                    <a:pt x="943" y="850"/>
                  </a:lnTo>
                  <a:lnTo>
                    <a:pt x="1053" y="907"/>
                  </a:lnTo>
                  <a:lnTo>
                    <a:pt x="1159" y="960"/>
                  </a:lnTo>
                  <a:lnTo>
                    <a:pt x="1269" y="1003"/>
                  </a:lnTo>
                  <a:lnTo>
                    <a:pt x="1375" y="1037"/>
                  </a:lnTo>
                  <a:lnTo>
                    <a:pt x="1476" y="1061"/>
                  </a:lnTo>
                  <a:lnTo>
                    <a:pt x="1581" y="1075"/>
                  </a:lnTo>
                  <a:lnTo>
                    <a:pt x="1682" y="1080"/>
                  </a:lnTo>
                  <a:lnTo>
                    <a:pt x="1778" y="1080"/>
                  </a:lnTo>
                  <a:lnTo>
                    <a:pt x="1879" y="1070"/>
                  </a:lnTo>
                  <a:lnTo>
                    <a:pt x="1975" y="1051"/>
                  </a:lnTo>
                  <a:lnTo>
                    <a:pt x="2071" y="1022"/>
                  </a:lnTo>
                  <a:lnTo>
                    <a:pt x="2167" y="989"/>
                  </a:lnTo>
                  <a:lnTo>
                    <a:pt x="2258" y="946"/>
                  </a:lnTo>
                  <a:lnTo>
                    <a:pt x="2357" y="898"/>
                  </a:lnTo>
                  <a:lnTo>
                    <a:pt x="2448" y="840"/>
                  </a:lnTo>
                  <a:lnTo>
                    <a:pt x="2534" y="773"/>
                  </a:lnTo>
                  <a:lnTo>
                    <a:pt x="2625" y="701"/>
                  </a:lnTo>
                  <a:lnTo>
                    <a:pt x="2712" y="619"/>
                  </a:lnTo>
                  <a:lnTo>
                    <a:pt x="2803" y="538"/>
                  </a:lnTo>
                  <a:lnTo>
                    <a:pt x="2889" y="442"/>
                  </a:lnTo>
                  <a:lnTo>
                    <a:pt x="2971" y="346"/>
                  </a:lnTo>
                  <a:lnTo>
                    <a:pt x="3057" y="240"/>
                  </a:lnTo>
                  <a:lnTo>
                    <a:pt x="3144" y="125"/>
                  </a:lnTo>
                  <a:lnTo>
                    <a:pt x="3225" y="10"/>
                  </a:lnTo>
                </a:path>
              </a:pathLst>
            </a:custGeom>
            <a:noFill/>
            <a:ln w="9131">
              <a:solidFill>
                <a:srgbClr val="1A1A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0056" y="2411"/>
              <a:ext cx="24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000"/>
                </a:lnSpc>
                <a:spcAft>
                  <a:spcPts val="0"/>
                </a:spcAft>
              </a:pPr>
              <a:r>
                <a:rPr lang="en-US" sz="900" i="1">
                  <a:solidFill>
                    <a:srgbClr val="1A1A1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AP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8925" y="3208"/>
              <a:ext cx="1500" cy="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396240" marR="365125" algn="ctr">
                <a:lnSpc>
                  <a:spcPts val="1000"/>
                </a:lnSpc>
                <a:spcAft>
                  <a:spcPts val="0"/>
                </a:spcAft>
              </a:pPr>
              <a:r>
                <a:rPr lang="en-US" sz="900" i="1">
                  <a:solidFill>
                    <a:srgbClr val="1A1A1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MP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857250" algn="ctr">
                <a:lnSpc>
                  <a:spcPts val="935"/>
                </a:lnSpc>
                <a:spcBef>
                  <a:spcPts val="210"/>
                </a:spcBef>
                <a:spcAft>
                  <a:spcPts val="0"/>
                </a:spcAft>
              </a:pPr>
              <a:r>
                <a:rPr lang="en-US" sz="900" i="1">
                  <a:solidFill>
                    <a:srgbClr val="1A1A1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X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lnSpc>
                  <a:spcPts val="935"/>
                </a:lnSpc>
                <a:spcAft>
                  <a:spcPts val="0"/>
                </a:spcAft>
              </a:pPr>
              <a:r>
                <a:rPr lang="en-US" sz="900">
                  <a:solidFill>
                    <a:srgbClr val="1A1A1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Quantity</a:t>
              </a:r>
              <a:r>
                <a:rPr lang="en-US" sz="900" spc="-15">
                  <a:solidFill>
                    <a:srgbClr val="1A1A1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900">
                  <a:solidFill>
                    <a:srgbClr val="1A1A1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of</a:t>
              </a:r>
              <a:r>
                <a:rPr lang="en-US" sz="900" spc="-10">
                  <a:solidFill>
                    <a:srgbClr val="1A1A1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900">
                  <a:solidFill>
                    <a:srgbClr val="1A1A1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Labour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537845">
                <a:spcBef>
                  <a:spcPts val="625"/>
                </a:spcBef>
                <a:spcAft>
                  <a:spcPts val="0"/>
                </a:spcAft>
              </a:pPr>
              <a:r>
                <a:rPr lang="en-US" sz="900" i="1">
                  <a:solidFill>
                    <a:srgbClr val="1A1A1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MC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0094" y="4607"/>
              <a:ext cx="34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000"/>
                </a:lnSpc>
                <a:spcAft>
                  <a:spcPts val="0"/>
                </a:spcAft>
              </a:pPr>
              <a:r>
                <a:rPr lang="en-US" sz="900" i="1" spc="-10">
                  <a:solidFill>
                    <a:srgbClr val="1A1A1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AVC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8460" y="3587"/>
              <a:ext cx="227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205"/>
                </a:lnSpc>
                <a:spcAft>
                  <a:spcPts val="0"/>
                </a:spcAft>
              </a:pPr>
              <a:r>
                <a:rPr lang="en-US" sz="900" i="1">
                  <a:solidFill>
                    <a:srgbClr val="1A1A1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</a:t>
              </a:r>
              <a:r>
                <a:rPr lang="en-US" sz="700">
                  <a:solidFill>
                    <a:srgbClr val="1A1A1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821" y="3583"/>
              <a:ext cx="22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95000"/>
                </a:lnSpc>
                <a:spcAft>
                  <a:spcPts val="0"/>
                </a:spcAft>
              </a:pPr>
              <a:r>
                <a:rPr lang="en-US" sz="900" i="1">
                  <a:solidFill>
                    <a:srgbClr val="1A1A1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</a:t>
              </a:r>
              <a:r>
                <a:rPr lang="en-US" sz="700">
                  <a:solidFill>
                    <a:srgbClr val="1A1A1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8" name="Text Box 2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3167149" y="1787525"/>
            <a:ext cx="5478087" cy="425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vert270" wrap="square" lIns="0" tIns="0" rIns="0" bIns="0" anchor="t" anchorCtr="0" upright="1">
            <a:noAutofit/>
          </a:bodyPr>
          <a:lstStyle/>
          <a:p>
            <a:pPr marL="82550" marR="7620" indent="-70485">
              <a:lnSpc>
                <a:spcPct val="87000"/>
              </a:lnSpc>
              <a:spcBef>
                <a:spcPts val="165"/>
              </a:spcBef>
              <a:spcAft>
                <a:spcPts val="0"/>
              </a:spcAft>
            </a:pP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25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556808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Continue…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157" y="1895301"/>
            <a:ext cx="9742516" cy="393192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 smtClean="0"/>
              <a:t>Opportunity Cost</a:t>
            </a:r>
          </a:p>
          <a:p>
            <a:pPr algn="l"/>
            <a:r>
              <a:rPr lang="en-US" dirty="0" smtClean="0"/>
              <a:t>Professor </a:t>
            </a:r>
            <a:r>
              <a:rPr lang="en-US" dirty="0" err="1" smtClean="0"/>
              <a:t>Benham</a:t>
            </a:r>
            <a:r>
              <a:rPr lang="en-US" dirty="0" smtClean="0"/>
              <a:t> defines the opportunity costs thus : “</a:t>
            </a:r>
            <a:r>
              <a:rPr lang="en-US" i="1" dirty="0" smtClean="0"/>
              <a:t>the opportunity cost of anything is the next best alternative that could be produced instead by the same factors or by a equivalent group of factors, costing the same amount of money.</a:t>
            </a:r>
          </a:p>
          <a:p>
            <a:pPr algn="l"/>
            <a:r>
              <a:rPr lang="en-US" b="1" dirty="0" smtClean="0"/>
              <a:t>Private Cost Versus Social Cost</a:t>
            </a:r>
            <a:endParaRPr lang="en-US" dirty="0" smtClean="0"/>
          </a:p>
          <a:p>
            <a:pPr algn="l"/>
            <a:r>
              <a:rPr lang="en-US" dirty="0" smtClean="0"/>
              <a:t>The </a:t>
            </a:r>
            <a:r>
              <a:rPr lang="en-US" i="1" dirty="0" smtClean="0"/>
              <a:t>production of a commodity by a firm bestows some benefits or causes some damage or loss to others which he does not take into account while taking decisions regarding price and output of the commodity</a:t>
            </a:r>
            <a:r>
              <a:rPr lang="en-US" dirty="0" smtClean="0"/>
              <a:t>. </a:t>
            </a:r>
          </a:p>
          <a:p>
            <a:pPr algn="l"/>
            <a:r>
              <a:rPr lang="en-US" i="1" dirty="0" smtClean="0"/>
              <a:t>The social costs are the sum of the </a:t>
            </a:r>
            <a:r>
              <a:rPr lang="en-US" b="1" i="1" u="sng" dirty="0" smtClean="0"/>
              <a:t>private costs and the net of negative externalities over positive externalities.</a:t>
            </a:r>
          </a:p>
          <a:p>
            <a:pPr algn="l"/>
            <a:r>
              <a:rPr lang="en-US" dirty="0"/>
              <a:t>If there are no any negative externalities, social cost will be greater than private costs</a:t>
            </a:r>
            <a:endParaRPr lang="en-US" b="1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23557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Continue…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03862"/>
            <a:ext cx="9144000" cy="389866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/>
              <a:t>Opportunity Cost</a:t>
            </a:r>
          </a:p>
          <a:p>
            <a:pPr algn="l"/>
            <a:r>
              <a:rPr lang="en-US" sz="2000" dirty="0" smtClean="0"/>
              <a:t>Professor </a:t>
            </a:r>
            <a:r>
              <a:rPr lang="en-US" sz="2000" dirty="0" err="1" smtClean="0"/>
              <a:t>Benham</a:t>
            </a:r>
            <a:r>
              <a:rPr lang="en-US" sz="2000" dirty="0" smtClean="0"/>
              <a:t> defines the opportunity costs thus : “</a:t>
            </a:r>
            <a:r>
              <a:rPr lang="en-US" sz="2000" i="1" dirty="0" smtClean="0"/>
              <a:t>the opportunity cost of anything is the next best alternative that could be produced instead by the same factors or by a equivalent group of factors, costing the same amount of money”.</a:t>
            </a:r>
          </a:p>
          <a:p>
            <a:pPr algn="l"/>
            <a:endParaRPr lang="en-US" sz="2000" b="1" dirty="0" smtClean="0"/>
          </a:p>
          <a:p>
            <a:pPr algn="l"/>
            <a:r>
              <a:rPr lang="en-US" sz="2000" b="1" dirty="0" smtClean="0"/>
              <a:t>Private Cost Versus Social Cost</a:t>
            </a:r>
            <a:endParaRPr lang="en-US" sz="2000" dirty="0" smtClean="0"/>
          </a:p>
          <a:p>
            <a:pPr algn="l"/>
            <a:r>
              <a:rPr lang="en-US" sz="2000" dirty="0" smtClean="0"/>
              <a:t>The </a:t>
            </a:r>
            <a:r>
              <a:rPr lang="en-US" sz="2000" i="1" dirty="0" smtClean="0"/>
              <a:t>production of a commodity by a firm bestows some benefits or causes some damage or loss to others which he does not take into account while taking decisions regarding price and output of the commodity</a:t>
            </a:r>
            <a:r>
              <a:rPr lang="en-US" sz="2000" dirty="0" smtClean="0"/>
              <a:t>. </a:t>
            </a:r>
          </a:p>
          <a:p>
            <a:pPr algn="l"/>
            <a:r>
              <a:rPr lang="en-US" sz="2000" i="1" dirty="0" smtClean="0"/>
              <a:t>The social costs are the sum of the private costs and the net of negative externalities over positive externalities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8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3520" y="1138989"/>
            <a:ext cx="9144000" cy="465368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/>
              <a:t>Continue…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1712422"/>
            <a:ext cx="9144000" cy="4455622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Short Run and Long Run Defined</a:t>
            </a:r>
            <a:endParaRPr lang="en-US" dirty="0"/>
          </a:p>
          <a:p>
            <a:pPr algn="l"/>
            <a:r>
              <a:rPr lang="en-US" dirty="0" smtClean="0"/>
              <a:t>Factors </a:t>
            </a:r>
            <a:r>
              <a:rPr lang="en-US" dirty="0"/>
              <a:t>such as </a:t>
            </a:r>
            <a:r>
              <a:rPr lang="en-US" b="1" i="1" u="sng" dirty="0" smtClean="0"/>
              <a:t>labor, </a:t>
            </a:r>
            <a:r>
              <a:rPr lang="en-US" b="1" i="1" u="sng" dirty="0"/>
              <a:t>raw materials, chemicals </a:t>
            </a:r>
            <a:r>
              <a:rPr lang="en-US" i="1" dirty="0"/>
              <a:t>etc., which can be readily varied with the change in output are called variable </a:t>
            </a:r>
            <a:r>
              <a:rPr lang="en-US" i="1" dirty="0" smtClean="0"/>
              <a:t>factors.</a:t>
            </a:r>
          </a:p>
          <a:p>
            <a:pPr algn="l"/>
            <a:r>
              <a:rPr lang="en-US" i="1" dirty="0" smtClean="0"/>
              <a:t>Factors </a:t>
            </a:r>
            <a:r>
              <a:rPr lang="en-US" i="1" dirty="0"/>
              <a:t>such as </a:t>
            </a:r>
            <a:r>
              <a:rPr lang="en-US" b="1" i="1" dirty="0"/>
              <a:t>capital equipment, factory building </a:t>
            </a:r>
            <a:r>
              <a:rPr lang="en-US" i="1" dirty="0"/>
              <a:t>which cannot be readily varied and require comparatively a long time to make adjust- </a:t>
            </a:r>
            <a:r>
              <a:rPr lang="en-US" i="1" dirty="0" err="1"/>
              <a:t>ment</a:t>
            </a:r>
            <a:r>
              <a:rPr lang="en-US" i="1" dirty="0"/>
              <a:t> in them are called fixed factors</a:t>
            </a:r>
            <a:r>
              <a:rPr lang="en-US" dirty="0" smtClean="0"/>
              <a:t>.</a:t>
            </a:r>
          </a:p>
          <a:p>
            <a:pPr algn="l"/>
            <a:r>
              <a:rPr lang="en-US" i="1" dirty="0"/>
              <a:t>The </a:t>
            </a:r>
            <a:r>
              <a:rPr lang="en-US" b="1" i="1" u="sng" dirty="0"/>
              <a:t>short run </a:t>
            </a:r>
            <a:r>
              <a:rPr lang="en-US" i="1" dirty="0"/>
              <a:t>is a period of time in which output can be increased or decreased by changing only the amount of variable factors such as </a:t>
            </a:r>
            <a:r>
              <a:rPr lang="en-US" i="1" dirty="0" err="1"/>
              <a:t>labour</a:t>
            </a:r>
            <a:r>
              <a:rPr lang="en-US" i="1" dirty="0"/>
              <a:t>, raw materials, chemicals, etc</a:t>
            </a:r>
            <a:r>
              <a:rPr lang="en-US" dirty="0"/>
              <a:t>. </a:t>
            </a:r>
            <a:endParaRPr lang="en-US" dirty="0" smtClean="0"/>
          </a:p>
          <a:p>
            <a:pPr algn="l"/>
            <a:r>
              <a:rPr lang="en-US" dirty="0" smtClean="0"/>
              <a:t>On </a:t>
            </a:r>
            <a:r>
              <a:rPr lang="en-US" dirty="0"/>
              <a:t>the other hand, in </a:t>
            </a:r>
            <a:r>
              <a:rPr lang="en-US" b="1" i="1" u="sng" dirty="0"/>
              <a:t>the long run</a:t>
            </a:r>
            <a:r>
              <a:rPr lang="en-US" dirty="0"/>
              <a:t>, quantities of the fixed factors such as capital equipment, factory building, etc., can also be varied for making changes in output.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8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47898"/>
            <a:ext cx="9144000" cy="423949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/>
              <a:t>Continue…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54479"/>
            <a:ext cx="9144000" cy="4605252"/>
          </a:xfrm>
        </p:spPr>
        <p:txBody>
          <a:bodyPr/>
          <a:lstStyle/>
          <a:p>
            <a:pPr algn="l"/>
            <a:r>
              <a:rPr lang="en-US" b="1" dirty="0"/>
              <a:t>Short Run Costs : Total Fixed and Variable </a:t>
            </a:r>
            <a:r>
              <a:rPr lang="en-US" b="1" dirty="0" smtClean="0"/>
              <a:t>Costs</a:t>
            </a:r>
          </a:p>
          <a:p>
            <a:pPr algn="l"/>
            <a:r>
              <a:rPr lang="en-US" b="1" i="1" u="sng" dirty="0"/>
              <a:t>Fixed costs </a:t>
            </a:r>
            <a:r>
              <a:rPr lang="en-US" dirty="0"/>
              <a:t>are those which are </a:t>
            </a:r>
            <a:r>
              <a:rPr lang="en-US" b="1" i="1" u="sng" dirty="0"/>
              <a:t>independent of output</a:t>
            </a:r>
            <a:r>
              <a:rPr lang="en-US" dirty="0"/>
              <a:t>, that is, they do not change with changes in output. These costs are a fixed amount which must be incurred by a firm in the short run, whether output is small or </a:t>
            </a:r>
            <a:r>
              <a:rPr lang="en-US" dirty="0" smtClean="0"/>
              <a:t>large.</a:t>
            </a:r>
            <a:r>
              <a:rPr lang="en-US" dirty="0"/>
              <a:t> Thus </a:t>
            </a:r>
            <a:r>
              <a:rPr lang="en-US" i="1" dirty="0"/>
              <a:t>fixed costs are those which are incurred in hiring the </a:t>
            </a:r>
            <a:r>
              <a:rPr lang="en-US" b="1" i="1" u="sng" dirty="0"/>
              <a:t>fixed factors of production </a:t>
            </a:r>
            <a:r>
              <a:rPr lang="en-US" i="1" dirty="0"/>
              <a:t>whose amount cannot be altered in the short </a:t>
            </a:r>
            <a:r>
              <a:rPr lang="en-US" i="1" dirty="0" smtClean="0"/>
              <a:t>run.</a:t>
            </a:r>
            <a:r>
              <a:rPr lang="en-US" dirty="0"/>
              <a:t> </a:t>
            </a:r>
            <a:endParaRPr lang="en-US" dirty="0" smtClean="0"/>
          </a:p>
          <a:p>
            <a:pPr algn="l"/>
            <a:r>
              <a:rPr lang="en-US" dirty="0" smtClean="0"/>
              <a:t>Fixed </a:t>
            </a:r>
            <a:r>
              <a:rPr lang="en-US" dirty="0"/>
              <a:t>costs are also known as </a:t>
            </a:r>
            <a:r>
              <a:rPr lang="en-US" b="1" u="sng" dirty="0"/>
              <a:t>overhead costs </a:t>
            </a:r>
            <a:r>
              <a:rPr lang="en-US" dirty="0"/>
              <a:t>and include charges such as contractual rent, insurance fee, maintenance costs, property taxes, interest on the capital invested, minimum administrative expenses such as manager’s salary, watchman’s wages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5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27" y="1072486"/>
            <a:ext cx="9144000" cy="490307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Continue…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95795"/>
            <a:ext cx="9144000" cy="380722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600" b="1" i="1" u="sng" dirty="0"/>
              <a:t>Variable costs, </a:t>
            </a:r>
            <a:r>
              <a:rPr lang="en-US" sz="2600" i="1" dirty="0"/>
              <a:t>on the other hand, are those costs which are incurred on the employment of variable factors of production whose amount can be altered in the short run</a:t>
            </a:r>
            <a:r>
              <a:rPr lang="en-US" sz="2600" dirty="0"/>
              <a:t>. Thus the total variable costs change with changes in output in the short run, </a:t>
            </a:r>
            <a:r>
              <a:rPr lang="en-US" sz="2600" i="1" dirty="0"/>
              <a:t>i.e</a:t>
            </a:r>
            <a:r>
              <a:rPr lang="en-US" sz="2600" dirty="0"/>
              <a:t>., they increase or decrease when the output rises or falls</a:t>
            </a:r>
            <a:r>
              <a:rPr lang="en-US" sz="2600" dirty="0" smtClean="0"/>
              <a:t>.</a:t>
            </a:r>
          </a:p>
          <a:p>
            <a:pPr algn="l"/>
            <a:r>
              <a:rPr lang="en-US" sz="2600" dirty="0"/>
              <a:t>Variable costs are also called </a:t>
            </a:r>
            <a:r>
              <a:rPr lang="en-US" sz="2600" b="1" i="1" u="sng" dirty="0"/>
              <a:t>prime costs or direct </a:t>
            </a:r>
            <a:r>
              <a:rPr lang="en-US" sz="2600" b="1" i="1" u="sng" dirty="0" smtClean="0"/>
              <a:t>costs</a:t>
            </a:r>
            <a:r>
              <a:rPr lang="en-US" sz="2600" i="1" dirty="0" smtClean="0"/>
              <a:t>.</a:t>
            </a:r>
            <a:r>
              <a:rPr lang="en-US" sz="2600" dirty="0"/>
              <a:t> These costs include payments such as wages of </a:t>
            </a:r>
            <a:r>
              <a:rPr lang="en-US" sz="2600" dirty="0" smtClean="0"/>
              <a:t>labor </a:t>
            </a:r>
            <a:r>
              <a:rPr lang="en-US" sz="2600" dirty="0"/>
              <a:t>employed, prices of the raw materials, fuel and power used, the expenses incurred on transporting and the </a:t>
            </a:r>
            <a:r>
              <a:rPr lang="en-US" sz="2600" dirty="0" smtClean="0"/>
              <a:t>like</a:t>
            </a:r>
          </a:p>
          <a:p>
            <a:pPr algn="l"/>
            <a:r>
              <a:rPr lang="en-US" sz="2600" dirty="0" smtClean="0"/>
              <a:t>Total </a:t>
            </a:r>
            <a:r>
              <a:rPr lang="en-US" sz="2600" dirty="0"/>
              <a:t>costs of a business is the sum of its total variable costs and total fixed costs. Thus:</a:t>
            </a:r>
          </a:p>
          <a:p>
            <a:r>
              <a:rPr lang="en-US" sz="2600" i="1" dirty="0"/>
              <a:t>TC </a:t>
            </a:r>
            <a:r>
              <a:rPr lang="en-US" sz="2600" dirty="0"/>
              <a:t>= </a:t>
            </a:r>
            <a:r>
              <a:rPr lang="en-US" sz="2600" i="1" dirty="0"/>
              <a:t>TFC </a:t>
            </a:r>
            <a:r>
              <a:rPr lang="en-US" sz="2600" dirty="0"/>
              <a:t>+ </a:t>
            </a:r>
            <a:r>
              <a:rPr lang="en-US" sz="2600" i="1" dirty="0"/>
              <a:t>TVC</a:t>
            </a:r>
            <a:endParaRPr lang="en-US" sz="2600" dirty="0"/>
          </a:p>
          <a:p>
            <a:r>
              <a:rPr lang="en-US" sz="2600" dirty="0"/>
              <a:t>where </a:t>
            </a:r>
            <a:r>
              <a:rPr lang="en-US" sz="2600" i="1" dirty="0"/>
              <a:t>TC </a:t>
            </a:r>
            <a:r>
              <a:rPr lang="en-US" sz="2600" dirty="0"/>
              <a:t>stands for total cost, </a:t>
            </a:r>
            <a:r>
              <a:rPr lang="en-US" sz="2600" i="1" dirty="0"/>
              <a:t>TFC </a:t>
            </a:r>
            <a:r>
              <a:rPr lang="en-US" sz="2600" dirty="0"/>
              <a:t>for total fixed cost and </a:t>
            </a:r>
            <a:r>
              <a:rPr lang="en-US" sz="2600" i="1" dirty="0"/>
              <a:t>TVC </a:t>
            </a:r>
            <a:r>
              <a:rPr lang="en-US" sz="2600" dirty="0"/>
              <a:t>for total variable cost.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9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792" y="507076"/>
            <a:ext cx="9144000" cy="55695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Continue…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364" y="1446416"/>
            <a:ext cx="9144000" cy="4929446"/>
          </a:xfrm>
        </p:spPr>
        <p:txBody>
          <a:bodyPr/>
          <a:lstStyle/>
          <a:p>
            <a:pPr algn="l"/>
            <a:r>
              <a:rPr lang="en-US" dirty="0" smtClean="0"/>
              <a:t>Total costs of a business is the sum of its total variable costs and total fixed costs. Thus:</a:t>
            </a:r>
          </a:p>
          <a:p>
            <a:r>
              <a:rPr lang="en-US" i="1" dirty="0" smtClean="0"/>
              <a:t>TC </a:t>
            </a:r>
            <a:r>
              <a:rPr lang="en-US" dirty="0" smtClean="0"/>
              <a:t>= </a:t>
            </a:r>
            <a:r>
              <a:rPr lang="en-US" i="1" dirty="0" smtClean="0"/>
              <a:t>TFC </a:t>
            </a:r>
            <a:r>
              <a:rPr lang="en-US" dirty="0" smtClean="0"/>
              <a:t>+ </a:t>
            </a:r>
            <a:r>
              <a:rPr lang="en-US" i="1" dirty="0" smtClean="0"/>
              <a:t>TVC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i="1" dirty="0" smtClean="0"/>
              <a:t>TC </a:t>
            </a:r>
            <a:r>
              <a:rPr lang="en-US" dirty="0" smtClean="0"/>
              <a:t>stands for total cost, </a:t>
            </a:r>
            <a:r>
              <a:rPr lang="en-US" i="1" dirty="0" smtClean="0"/>
              <a:t>TFC </a:t>
            </a:r>
            <a:r>
              <a:rPr lang="en-US" dirty="0" smtClean="0"/>
              <a:t>for total fixed cost and </a:t>
            </a:r>
            <a:r>
              <a:rPr lang="en-US" i="1" dirty="0" smtClean="0"/>
              <a:t>TVC </a:t>
            </a:r>
            <a:r>
              <a:rPr lang="en-US" dirty="0" smtClean="0"/>
              <a:t>for total variable cost.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362818"/>
              </p:ext>
            </p:extLst>
          </p:nvPr>
        </p:nvGraphicFramePr>
        <p:xfrm>
          <a:off x="1014152" y="3640969"/>
          <a:ext cx="4148051" cy="246057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36079">
                  <a:extLst>
                    <a:ext uri="{9D8B030D-6E8A-4147-A177-3AD203B41FA5}">
                      <a16:colId xmlns:a16="http://schemas.microsoft.com/office/drawing/2014/main" val="2933446667"/>
                    </a:ext>
                  </a:extLst>
                </a:gridCol>
                <a:gridCol w="1034833">
                  <a:extLst>
                    <a:ext uri="{9D8B030D-6E8A-4147-A177-3AD203B41FA5}">
                      <a16:colId xmlns:a16="http://schemas.microsoft.com/office/drawing/2014/main" val="1236963927"/>
                    </a:ext>
                  </a:extLst>
                </a:gridCol>
                <a:gridCol w="1034833">
                  <a:extLst>
                    <a:ext uri="{9D8B030D-6E8A-4147-A177-3AD203B41FA5}">
                      <a16:colId xmlns:a16="http://schemas.microsoft.com/office/drawing/2014/main" val="1035608968"/>
                    </a:ext>
                  </a:extLst>
                </a:gridCol>
                <a:gridCol w="1042306">
                  <a:extLst>
                    <a:ext uri="{9D8B030D-6E8A-4147-A177-3AD203B41FA5}">
                      <a16:colId xmlns:a16="http://schemas.microsoft.com/office/drawing/2014/main" val="3870195182"/>
                    </a:ext>
                  </a:extLst>
                </a:gridCol>
              </a:tblGrid>
              <a:tr h="311672">
                <a:tc>
                  <a:txBody>
                    <a:bodyPr/>
                    <a:lstStyle/>
                    <a:p>
                      <a:pPr marL="17145" marR="3175" algn="ctr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Q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TFC</a:t>
                      </a:r>
                      <a:r>
                        <a:rPr lang="en-US" sz="900" spc="25">
                          <a:effectLst/>
                        </a:rPr>
                        <a:t> </a:t>
                      </a:r>
                      <a:r>
                        <a:rPr lang="en-US" sz="900" spc="-25">
                          <a:effectLst/>
                        </a:rPr>
                        <a:t>($)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marR="635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TVC</a:t>
                      </a:r>
                      <a:r>
                        <a:rPr lang="en-US" sz="900" spc="20">
                          <a:effectLst/>
                        </a:rPr>
                        <a:t> </a:t>
                      </a:r>
                      <a:r>
                        <a:rPr lang="en-US" sz="900" spc="-25">
                          <a:effectLst/>
                        </a:rPr>
                        <a:t>($)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marR="57785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TC</a:t>
                      </a:r>
                      <a:r>
                        <a:rPr lang="en-US" sz="900" spc="25">
                          <a:effectLst/>
                        </a:rPr>
                        <a:t> </a:t>
                      </a:r>
                      <a:r>
                        <a:rPr lang="en-US" sz="900" spc="-25">
                          <a:effectLst/>
                        </a:rPr>
                        <a:t>($)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71596408"/>
                  </a:ext>
                </a:extLst>
              </a:tr>
              <a:tr h="306848">
                <a:tc>
                  <a:txBody>
                    <a:bodyPr/>
                    <a:lstStyle/>
                    <a:p>
                      <a:pPr marL="17145" marR="317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900" spc="-25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marR="63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900" spc="-25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70573635"/>
                  </a:ext>
                </a:extLst>
              </a:tr>
              <a:tr h="306848">
                <a:tc>
                  <a:txBody>
                    <a:bodyPr/>
                    <a:lstStyle/>
                    <a:p>
                      <a:pPr marL="17145" marR="317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900" spc="-25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900" spc="-25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marR="63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900" spc="-25">
                          <a:effectLst/>
                        </a:rPr>
                        <a:t>90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93500446"/>
                  </a:ext>
                </a:extLst>
              </a:tr>
              <a:tr h="306848">
                <a:tc>
                  <a:txBody>
                    <a:bodyPr/>
                    <a:lstStyle/>
                    <a:p>
                      <a:pPr marL="17145" marR="317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900" spc="-25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900" spc="-25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marR="5715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900" spc="-25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82445954"/>
                  </a:ext>
                </a:extLst>
              </a:tr>
              <a:tr h="306848">
                <a:tc>
                  <a:txBody>
                    <a:bodyPr/>
                    <a:lstStyle/>
                    <a:p>
                      <a:pPr marL="17145" marR="317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900" spc="-25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900" spc="-25">
                          <a:effectLst/>
                        </a:rPr>
                        <a:t>45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marR="5715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900" spc="-25">
                          <a:effectLst/>
                        </a:rPr>
                        <a:t>105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1185612"/>
                  </a:ext>
                </a:extLst>
              </a:tr>
              <a:tr h="306848">
                <a:tc>
                  <a:txBody>
                    <a:bodyPr/>
                    <a:lstStyle/>
                    <a:p>
                      <a:pPr marL="17145" marR="317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900" spc="-25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900" spc="-25">
                          <a:effectLst/>
                        </a:rPr>
                        <a:t>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marR="5715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900" spc="-25">
                          <a:effectLst/>
                        </a:rPr>
                        <a:t>115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95444819"/>
                  </a:ext>
                </a:extLst>
              </a:tr>
              <a:tr h="306848">
                <a:tc>
                  <a:txBody>
                    <a:bodyPr/>
                    <a:lstStyle/>
                    <a:p>
                      <a:pPr marL="17145" marR="317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900" spc="-25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900" spc="-25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marR="5715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900" spc="-25">
                          <a:effectLst/>
                        </a:rPr>
                        <a:t>135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68180743"/>
                  </a:ext>
                </a:extLst>
              </a:tr>
              <a:tr h="307812">
                <a:tc>
                  <a:txBody>
                    <a:bodyPr/>
                    <a:lstStyle/>
                    <a:p>
                      <a:pPr marL="17145" marR="317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900" spc="-25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marR="63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900" spc="-25">
                          <a:effectLst/>
                        </a:rPr>
                        <a:t>120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marR="5715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900" spc="-25" dirty="0">
                          <a:effectLst/>
                        </a:rPr>
                        <a:t>180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32678646"/>
                  </a:ext>
                </a:extLst>
              </a:tr>
            </a:tbl>
          </a:graphicData>
        </a:graphic>
      </p:graphicFrame>
      <p:pic>
        <p:nvPicPr>
          <p:cNvPr id="6" name="Image 80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9652" y="3640968"/>
            <a:ext cx="4351712" cy="246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69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7855" y="1263536"/>
            <a:ext cx="989214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Total fixed cost and total variable costs are portrayed in Fig. 19.1 where output is measured on the </a:t>
            </a:r>
            <a:r>
              <a:rPr lang="en-US" i="1" dirty="0" smtClean="0"/>
              <a:t>X</a:t>
            </a:r>
            <a:r>
              <a:rPr lang="en-US" dirty="0" smtClean="0"/>
              <a:t>-axis and cost on the </a:t>
            </a:r>
            <a:r>
              <a:rPr lang="en-US" i="1" dirty="0" smtClean="0"/>
              <a:t>Y</a:t>
            </a:r>
            <a:r>
              <a:rPr lang="en-US" dirty="0" smtClean="0"/>
              <a:t>-axis. </a:t>
            </a:r>
          </a:p>
          <a:p>
            <a:pPr algn="just"/>
            <a:r>
              <a:rPr lang="en-US" dirty="0"/>
              <a:t>It should be noted that total cost (</a:t>
            </a:r>
            <a:r>
              <a:rPr lang="en-US" i="1" dirty="0"/>
              <a:t>TC</a:t>
            </a:r>
            <a:r>
              <a:rPr lang="en-US" dirty="0"/>
              <a:t>) is a function of total output (</a:t>
            </a:r>
            <a:r>
              <a:rPr lang="en-US" i="1" dirty="0"/>
              <a:t>Q</a:t>
            </a:r>
            <a:r>
              <a:rPr lang="en-US" dirty="0"/>
              <a:t>); the greater the output, the greater will be the total cost. In symbols, we can write:</a:t>
            </a:r>
          </a:p>
          <a:p>
            <a:pPr algn="ctr"/>
            <a:r>
              <a:rPr lang="en-US" i="1" dirty="0" smtClean="0"/>
              <a:t>Total Cost (TC) </a:t>
            </a:r>
            <a:r>
              <a:rPr lang="en-US" dirty="0"/>
              <a:t>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 smtClean="0"/>
              <a:t>)</a:t>
            </a:r>
          </a:p>
          <a:p>
            <a:pPr algn="just"/>
            <a:r>
              <a:rPr lang="en-US" dirty="0"/>
              <a:t>We can prove this as follows :</a:t>
            </a:r>
          </a:p>
          <a:p>
            <a:pPr algn="ctr"/>
            <a:r>
              <a:rPr lang="en-US" i="1" dirty="0"/>
              <a:t>TC </a:t>
            </a:r>
            <a:r>
              <a:rPr lang="en-US" dirty="0"/>
              <a:t>= </a:t>
            </a:r>
            <a:r>
              <a:rPr lang="en-US" i="1" dirty="0"/>
              <a:t>TFC </a:t>
            </a:r>
            <a:r>
              <a:rPr lang="en-US" dirty="0"/>
              <a:t>+ </a:t>
            </a:r>
            <a:r>
              <a:rPr lang="en-US" i="1" dirty="0"/>
              <a:t>TVC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Suppose </a:t>
            </a:r>
            <a:r>
              <a:rPr lang="en-US" i="1" dirty="0"/>
              <a:t>TFC </a:t>
            </a:r>
            <a:r>
              <a:rPr lang="en-US" dirty="0"/>
              <a:t>is equal to </a:t>
            </a:r>
            <a:r>
              <a:rPr lang="en-US" i="1" dirty="0"/>
              <a:t>K </a:t>
            </a:r>
            <a:r>
              <a:rPr lang="en-US" dirty="0" smtClean="0"/>
              <a:t>which </a:t>
            </a:r>
            <a:r>
              <a:rPr lang="en-US" dirty="0"/>
              <a:t>is a </a:t>
            </a:r>
            <a:r>
              <a:rPr lang="en-US" dirty="0" smtClean="0"/>
              <a:t>constant </a:t>
            </a:r>
            <a:r>
              <a:rPr lang="en-US" dirty="0"/>
              <a:t>amount whatever the level of output. </a:t>
            </a:r>
            <a:r>
              <a:rPr lang="en-US" i="1" dirty="0"/>
              <a:t>TVC </a:t>
            </a:r>
            <a:r>
              <a:rPr lang="en-US" dirty="0"/>
              <a:t>is equal to the amount used of the variable factor, say, </a:t>
            </a:r>
            <a:r>
              <a:rPr lang="en-US" i="1" dirty="0"/>
              <a:t>L</a:t>
            </a:r>
            <a:r>
              <a:rPr lang="en-US" dirty="0"/>
              <a:t>, multiplied by the given price of the </a:t>
            </a:r>
            <a:r>
              <a:rPr lang="en-US" dirty="0" smtClean="0"/>
              <a:t>variable</a:t>
            </a:r>
            <a:r>
              <a:rPr lang="en-US" dirty="0"/>
              <a:t>, say</a:t>
            </a:r>
            <a:r>
              <a:rPr lang="en-US" dirty="0" smtClean="0"/>
              <a:t>, </a:t>
            </a:r>
            <a:r>
              <a:rPr lang="en-US" i="1" dirty="0" smtClean="0"/>
              <a:t>w</a:t>
            </a:r>
            <a:r>
              <a:rPr lang="en-US" dirty="0" smtClean="0"/>
              <a:t> </a:t>
            </a:r>
          </a:p>
          <a:p>
            <a:pPr algn="just"/>
            <a:endParaRPr lang="en-US" dirty="0"/>
          </a:p>
          <a:p>
            <a:pPr algn="ctr"/>
            <a:r>
              <a:rPr lang="en-US" i="1" dirty="0"/>
              <a:t>TVC </a:t>
            </a:r>
            <a:r>
              <a:rPr lang="en-US" dirty="0"/>
              <a:t>= </a:t>
            </a:r>
            <a:r>
              <a:rPr lang="en-US" i="1" dirty="0" err="1"/>
              <a:t>L.w</a:t>
            </a:r>
            <a:r>
              <a:rPr lang="en-US" i="1" dirty="0"/>
              <a:t>	</a:t>
            </a:r>
            <a:r>
              <a:rPr lang="en-US" dirty="0"/>
              <a:t>. . </a:t>
            </a:r>
            <a:r>
              <a:rPr lang="en-US" dirty="0" smtClean="0"/>
              <a:t>.   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 smtClean="0"/>
              <a:t>)</a:t>
            </a:r>
          </a:p>
          <a:p>
            <a:pPr algn="ctr"/>
            <a:r>
              <a:rPr lang="en-US" i="1" dirty="0" smtClean="0"/>
              <a:t>TC </a:t>
            </a:r>
            <a:r>
              <a:rPr lang="en-US" dirty="0"/>
              <a:t>= </a:t>
            </a:r>
            <a:r>
              <a:rPr lang="en-US" i="1" dirty="0"/>
              <a:t>K </a:t>
            </a:r>
            <a:r>
              <a:rPr lang="en-US" dirty="0"/>
              <a:t>+ </a:t>
            </a:r>
            <a:r>
              <a:rPr lang="en-US" i="1" dirty="0" err="1"/>
              <a:t>L</a:t>
            </a:r>
            <a:r>
              <a:rPr lang="en-US" dirty="0" err="1"/>
              <a:t>.</a:t>
            </a:r>
            <a:r>
              <a:rPr lang="en-US" i="1" dirty="0" err="1"/>
              <a:t>w</a:t>
            </a:r>
            <a:r>
              <a:rPr lang="en-US" i="1" dirty="0"/>
              <a:t> </a:t>
            </a:r>
            <a:r>
              <a:rPr lang="en-US" dirty="0"/>
              <a:t>. . . (ii)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673186"/>
          </a:xfrm>
        </p:spPr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hlinkClick r:id="rId2" action="ppaction://hlinkfile"/>
              </a:rPr>
              <a:t>SHORT-RUN PER-UNIT COST CURVES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5978" y="1521229"/>
            <a:ext cx="9144000" cy="4655125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Although total cost curves are very important, per-unit cost curves are even more important in the short-run analysis of the firm. The short-run per-unit cost curves that we will consider are the average fixed cost, the average variable cost, the average cost, and the marginal cost </a:t>
            </a:r>
            <a:r>
              <a:rPr lang="en-US" sz="2000" dirty="0" smtClean="0"/>
              <a:t>curves.</a:t>
            </a:r>
          </a:p>
          <a:p>
            <a:pPr algn="l"/>
            <a:r>
              <a:rPr lang="en-US" sz="2000" b="1" i="1" u="sng" dirty="0"/>
              <a:t>Average fixed cost </a:t>
            </a:r>
            <a:r>
              <a:rPr lang="en-US" sz="2000" b="1" u="sng" dirty="0"/>
              <a:t>(AFC) </a:t>
            </a:r>
            <a:r>
              <a:rPr lang="en-US" sz="2000" dirty="0"/>
              <a:t>equals total fixed costs divided by output. </a:t>
            </a:r>
            <a:r>
              <a:rPr lang="en-US" sz="2000" i="1" dirty="0"/>
              <a:t>Average variable cost </a:t>
            </a:r>
            <a:r>
              <a:rPr lang="en-US" sz="2000" dirty="0"/>
              <a:t>(AVC) equals total variable costs divided by output. </a:t>
            </a:r>
            <a:r>
              <a:rPr lang="en-US" sz="2000" i="1" dirty="0"/>
              <a:t>Average cost </a:t>
            </a:r>
            <a:r>
              <a:rPr lang="en-US" sz="2000" dirty="0"/>
              <a:t>(AC) equals total costs divided by output; AC also equals AFC plus AVC. </a:t>
            </a:r>
            <a:r>
              <a:rPr lang="en-US" sz="2000" i="1" dirty="0"/>
              <a:t>Marginal cost </a:t>
            </a:r>
            <a:r>
              <a:rPr lang="en-US" sz="2000" dirty="0"/>
              <a:t>(MC) equals the change in TC or the change in TVC per unit </a:t>
            </a:r>
            <a:r>
              <a:rPr lang="en-US" sz="2000" dirty="0" smtClean="0"/>
              <a:t>change </a:t>
            </a:r>
            <a:r>
              <a:rPr lang="en-US" sz="2000" dirty="0"/>
              <a:t>in </a:t>
            </a:r>
            <a:r>
              <a:rPr lang="en-US" sz="2000" dirty="0" smtClean="0"/>
              <a:t>output.</a:t>
            </a:r>
          </a:p>
          <a:p>
            <a:pPr algn="l"/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482139"/>
              </p:ext>
            </p:extLst>
          </p:nvPr>
        </p:nvGraphicFramePr>
        <p:xfrm>
          <a:off x="725977" y="4162594"/>
          <a:ext cx="4652360" cy="228808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61194">
                  <a:extLst>
                    <a:ext uri="{9D8B030D-6E8A-4147-A177-3AD203B41FA5}">
                      <a16:colId xmlns:a16="http://schemas.microsoft.com/office/drawing/2014/main" val="2605217111"/>
                    </a:ext>
                  </a:extLst>
                </a:gridCol>
                <a:gridCol w="561194">
                  <a:extLst>
                    <a:ext uri="{9D8B030D-6E8A-4147-A177-3AD203B41FA5}">
                      <a16:colId xmlns:a16="http://schemas.microsoft.com/office/drawing/2014/main" val="4081481312"/>
                    </a:ext>
                  </a:extLst>
                </a:gridCol>
                <a:gridCol w="561945">
                  <a:extLst>
                    <a:ext uri="{9D8B030D-6E8A-4147-A177-3AD203B41FA5}">
                      <a16:colId xmlns:a16="http://schemas.microsoft.com/office/drawing/2014/main" val="1960981090"/>
                    </a:ext>
                  </a:extLst>
                </a:gridCol>
                <a:gridCol w="561945">
                  <a:extLst>
                    <a:ext uri="{9D8B030D-6E8A-4147-A177-3AD203B41FA5}">
                      <a16:colId xmlns:a16="http://schemas.microsoft.com/office/drawing/2014/main" val="2616928486"/>
                    </a:ext>
                  </a:extLst>
                </a:gridCol>
                <a:gridCol w="561194">
                  <a:extLst>
                    <a:ext uri="{9D8B030D-6E8A-4147-A177-3AD203B41FA5}">
                      <a16:colId xmlns:a16="http://schemas.microsoft.com/office/drawing/2014/main" val="2494714822"/>
                    </a:ext>
                  </a:extLst>
                </a:gridCol>
                <a:gridCol w="717248">
                  <a:extLst>
                    <a:ext uri="{9D8B030D-6E8A-4147-A177-3AD203B41FA5}">
                      <a16:colId xmlns:a16="http://schemas.microsoft.com/office/drawing/2014/main" val="2313084076"/>
                    </a:ext>
                  </a:extLst>
                </a:gridCol>
                <a:gridCol w="561945">
                  <a:extLst>
                    <a:ext uri="{9D8B030D-6E8A-4147-A177-3AD203B41FA5}">
                      <a16:colId xmlns:a16="http://schemas.microsoft.com/office/drawing/2014/main" val="3863699084"/>
                    </a:ext>
                  </a:extLst>
                </a:gridCol>
                <a:gridCol w="565695">
                  <a:extLst>
                    <a:ext uri="{9D8B030D-6E8A-4147-A177-3AD203B41FA5}">
                      <a16:colId xmlns:a16="http://schemas.microsoft.com/office/drawing/2014/main" val="1669898612"/>
                    </a:ext>
                  </a:extLst>
                </a:gridCol>
              </a:tblGrid>
              <a:tr h="224794">
                <a:tc>
                  <a:txBody>
                    <a:bodyPr/>
                    <a:lstStyle/>
                    <a:p>
                      <a:pPr marL="15875" marR="63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(1)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marR="127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(2)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(3)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(4)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marR="127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(5)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marR="5651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(6)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(7)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marR="1905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(8)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45044919"/>
                  </a:ext>
                </a:extLst>
              </a:tr>
              <a:tr h="714523">
                <a:tc>
                  <a:txBody>
                    <a:bodyPr/>
                    <a:lstStyle/>
                    <a:p>
                      <a:pPr algn="l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1587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50">
                          <a:effectLst/>
                        </a:rPr>
                        <a:t>Q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5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14605" marR="63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TFC</a:t>
                      </a:r>
                      <a:r>
                        <a:rPr lang="en-US" sz="1400" spc="-35">
                          <a:effectLst/>
                        </a:rPr>
                        <a:t> </a:t>
                      </a:r>
                      <a:r>
                        <a:rPr lang="en-US" sz="1400" spc="-25">
                          <a:effectLst/>
                        </a:rPr>
                        <a:t>($)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25" dirty="0">
                          <a:effectLst/>
                        </a:rPr>
                        <a:t>TVC</a:t>
                      </a:r>
                      <a:endParaRPr lang="en-US" sz="1400" dirty="0">
                        <a:effectLst/>
                      </a:endParaRPr>
                    </a:p>
                    <a:p>
                      <a:pPr marL="14605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400" spc="-25" dirty="0">
                          <a:effectLst/>
                        </a:rPr>
                        <a:t>($)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5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1397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TC</a:t>
                      </a:r>
                      <a:r>
                        <a:rPr lang="en-US" sz="1400" spc="25">
                          <a:effectLst/>
                        </a:rPr>
                        <a:t> </a:t>
                      </a:r>
                      <a:r>
                        <a:rPr lang="en-US" sz="1400" spc="-25">
                          <a:effectLst/>
                        </a:rPr>
                        <a:t>($)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marR="127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AFC</a:t>
                      </a:r>
                      <a:endParaRPr lang="en-US" sz="1400">
                        <a:effectLst/>
                      </a:endParaRPr>
                    </a:p>
                    <a:p>
                      <a:pPr marL="14605" marR="127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($)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5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70485" marR="5651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AVC</a:t>
                      </a:r>
                      <a:r>
                        <a:rPr lang="en-US" sz="1400" spc="20">
                          <a:effectLst/>
                        </a:rPr>
                        <a:t> </a:t>
                      </a:r>
                      <a:r>
                        <a:rPr lang="en-US" sz="1400" spc="-25">
                          <a:effectLst/>
                        </a:rPr>
                        <a:t>($)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5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1460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</a:t>
                      </a:r>
                      <a:r>
                        <a:rPr lang="en-US" sz="1400" spc="25">
                          <a:effectLst/>
                        </a:rPr>
                        <a:t> </a:t>
                      </a:r>
                      <a:r>
                        <a:rPr lang="en-US" sz="1400" spc="-25">
                          <a:effectLst/>
                        </a:rPr>
                        <a:t>($)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5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35560" marR="1905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MC</a:t>
                      </a:r>
                      <a:r>
                        <a:rPr lang="en-US" sz="1400" spc="20">
                          <a:effectLst/>
                        </a:rPr>
                        <a:t> </a:t>
                      </a:r>
                      <a:r>
                        <a:rPr lang="en-US" sz="1400" spc="-25">
                          <a:effectLst/>
                        </a:rPr>
                        <a:t>($)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83667221"/>
                  </a:ext>
                </a:extLst>
              </a:tr>
              <a:tr h="224794">
                <a:tc>
                  <a:txBody>
                    <a:bodyPr/>
                    <a:lstStyle/>
                    <a:p>
                      <a:pPr marL="1587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5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60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 marR="317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30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 marR="254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90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marR="127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25" dirty="0">
                          <a:effectLst/>
                        </a:rPr>
                        <a:t>60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marR="5651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30.00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90.00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400" spc="45">
                          <a:effectLst/>
                        </a:rPr>
                        <a:t>..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97499026"/>
                  </a:ext>
                </a:extLst>
              </a:tr>
              <a:tr h="224794">
                <a:tc>
                  <a:txBody>
                    <a:bodyPr/>
                    <a:lstStyle/>
                    <a:p>
                      <a:pPr marL="1587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5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60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 marR="317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40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100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marR="127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25" dirty="0">
                          <a:effectLst/>
                        </a:rPr>
                        <a:t>30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marR="5651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20.00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10" dirty="0">
                          <a:effectLst/>
                        </a:rPr>
                        <a:t>50.00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marR="1841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25725980"/>
                  </a:ext>
                </a:extLst>
              </a:tr>
              <a:tr h="224794">
                <a:tc>
                  <a:txBody>
                    <a:bodyPr/>
                    <a:lstStyle/>
                    <a:p>
                      <a:pPr marL="15875" algn="ctr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400" spc="-5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algn="ctr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60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 marR="3175" algn="ctr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45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algn="ctr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400" spc="-25" dirty="0">
                          <a:effectLst/>
                        </a:rPr>
                        <a:t>105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marR="1270" algn="ctr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400" spc="-25" dirty="0">
                          <a:effectLst/>
                        </a:rPr>
                        <a:t>20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marR="56515" algn="ctr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15.00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algn="ctr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35.00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 algn="ctr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400" spc="-5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44186527"/>
                  </a:ext>
                </a:extLst>
              </a:tr>
              <a:tr h="224794">
                <a:tc>
                  <a:txBody>
                    <a:bodyPr/>
                    <a:lstStyle/>
                    <a:p>
                      <a:pPr marL="15875" algn="ctr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400" spc="-5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algn="ctr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60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 marR="3175" algn="ctr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400" spc="-25" dirty="0">
                          <a:effectLst/>
                        </a:rPr>
                        <a:t>55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algn="ctr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115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marR="1270" algn="ctr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marR="56515" algn="ctr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400" spc="-10" dirty="0">
                          <a:effectLst/>
                        </a:rPr>
                        <a:t>13.75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algn="ctr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28.75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marR="18415" algn="ctr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89932229"/>
                  </a:ext>
                </a:extLst>
              </a:tr>
              <a:tr h="224794">
                <a:tc>
                  <a:txBody>
                    <a:bodyPr/>
                    <a:lstStyle/>
                    <a:p>
                      <a:pPr marL="1587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5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60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 marR="317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75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135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marR="127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marR="5651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15.00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27.00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marR="1841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20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88819156"/>
                  </a:ext>
                </a:extLst>
              </a:tr>
              <a:tr h="224794">
                <a:tc>
                  <a:txBody>
                    <a:bodyPr/>
                    <a:lstStyle/>
                    <a:p>
                      <a:pPr marL="1587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5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60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120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180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marR="127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marR="5651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20.00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30.00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marR="1905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spc="-25" dirty="0">
                          <a:effectLst/>
                        </a:rPr>
                        <a:t>45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19301217"/>
                  </a:ext>
                </a:extLst>
              </a:tr>
            </a:tbl>
          </a:graphicData>
        </a:graphic>
      </p:graphicFrame>
      <p:pic>
        <p:nvPicPr>
          <p:cNvPr id="5" name="Image 8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3601" y="4162593"/>
            <a:ext cx="4555374" cy="228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5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1244</Words>
  <Application>Microsoft Office PowerPoint</Application>
  <PresentationFormat>Widescreen</PresentationFormat>
  <Paragraphs>167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CONCEPT OF COST OF PRODUCTION AND COST CURV</vt:lpstr>
      <vt:lpstr>Continue…</vt:lpstr>
      <vt:lpstr>Continue…</vt:lpstr>
      <vt:lpstr>Continue…</vt:lpstr>
      <vt:lpstr>Continue…</vt:lpstr>
      <vt:lpstr>Continue…</vt:lpstr>
      <vt:lpstr>Continue…</vt:lpstr>
      <vt:lpstr>PowerPoint Presentation</vt:lpstr>
      <vt:lpstr>SHORT-RUN PER-UNIT COST CURVES </vt:lpstr>
      <vt:lpstr>  The Relationship between Marginal Cost and Marginal Product of a Variable Factor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OF COST OF PRODUCTION AND COST CURV</dc:title>
  <dc:creator>Administrator</dc:creator>
  <cp:lastModifiedBy>Administrator</cp:lastModifiedBy>
  <cp:revision>15</cp:revision>
  <dcterms:created xsi:type="dcterms:W3CDTF">2024-10-07T03:41:20Z</dcterms:created>
  <dcterms:modified xsi:type="dcterms:W3CDTF">2024-10-07T05:18:39Z</dcterms:modified>
</cp:coreProperties>
</file>