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  <p:sldMasterId id="2147483677" r:id="rId4"/>
    <p:sldMasterId id="2147483669" r:id="rId5"/>
    <p:sldMasterId id="2147483672" r:id="rId6"/>
  </p:sldMasterIdLst>
  <p:notesMasterIdLst>
    <p:notesMasterId r:id="rId82"/>
  </p:notesMasterIdLst>
  <p:handoutMasterIdLst>
    <p:handoutMasterId r:id="rId83"/>
  </p:handoutMasterIdLst>
  <p:sldIdLst>
    <p:sldId id="25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42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7" r:id="rId72"/>
    <p:sldId id="343" r:id="rId73"/>
    <p:sldId id="336" r:id="rId74"/>
    <p:sldId id="344" r:id="rId75"/>
    <p:sldId id="345" r:id="rId76"/>
    <p:sldId id="346" r:id="rId77"/>
    <p:sldId id="338" r:id="rId78"/>
    <p:sldId id="339" r:id="rId79"/>
    <p:sldId id="340" r:id="rId80"/>
    <p:sldId id="341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 autoAdjust="0"/>
    <p:restoredTop sz="83799" autoAdjust="0"/>
  </p:normalViewPr>
  <p:slideViewPr>
    <p:cSldViewPr>
      <p:cViewPr varScale="1">
        <p:scale>
          <a:sx n="70" d="100"/>
          <a:sy n="70" d="100"/>
        </p:scale>
        <p:origin x="99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3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presProps" Target="pres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tableStyles" Target="tableStyles.xml"/><Relationship Id="rId61" Type="http://schemas.openxmlformats.org/officeDocument/2006/relationships/slide" Target="slides/slide55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3143B-620F-4987-B4C6-8DA41D14F5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E537F-0D91-4DE0-B9F5-55E2B211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2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A522-1067-4090-8338-D2D3A24AAA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A4D4-42B8-482F-A3F9-BD6E0B3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9A4D4-42B8-482F-A3F9-BD6E0B3BC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971800"/>
            <a:ext cx="9144000" cy="1676400"/>
          </a:xfrm>
          <a:prstGeom prst="rect">
            <a:avLst/>
          </a:prstGeom>
          <a:noFill/>
        </p:spPr>
        <p:txBody>
          <a:bodyPr/>
          <a:lstStyle>
            <a:lvl1pPr marL="91440">
              <a:lnSpc>
                <a:spcPct val="100000"/>
              </a:lnSpc>
              <a:spcBef>
                <a:spcPts val="600"/>
              </a:spcBef>
              <a:defRPr sz="5400" b="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				Master title style</a:t>
            </a:r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-76200" y="0"/>
            <a:ext cx="9220200" cy="609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0" tIns="182880" rIns="0" bIns="45720" rtlCol="0" anchor="ctr">
            <a:noAutofit/>
          </a:bodyPr>
          <a:lstStyle>
            <a:lvl1pPr algn="ctr" defTabSz="914400" rtl="0" eaLnBrk="1" latinLnBrk="0" hangingPunct="1">
              <a:lnSpc>
                <a:spcPct val="200000"/>
              </a:lnSpc>
              <a:spcBef>
                <a:spcPct val="0"/>
              </a:spcBef>
              <a:buNone/>
              <a:defRPr sz="4400" b="0" kern="1200" baseline="30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Walter Nicholson | Christopher Snyder	 12th edition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079196-2514-49FB-B48C-98AEBE75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CF9F2-1022-4C47-AC3A-FA21E418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1000" y="53340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002060"/>
                </a:solidFill>
              </a:defRPr>
            </a:lvl1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352800"/>
            <a:ext cx="8305800" cy="289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74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>
            <a:lvl1pPr>
              <a:defRPr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181600"/>
          </a:xfrm>
        </p:spPr>
        <p:txBody>
          <a:bodyPr>
            <a:no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B335A-255B-4303-A333-FBB711D6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>
            <a:lvl1pPr>
              <a:defRPr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2819400"/>
          </a:xfrm>
        </p:spPr>
        <p:txBody>
          <a:bodyPr>
            <a:no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B335A-255B-4303-A333-FBB711D61B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4114800"/>
            <a:ext cx="8534400" cy="213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4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971800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CF9F2-1022-4C47-AC3A-FA21E418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2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971800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CF9F2-1022-4C47-AC3A-FA21E418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CF9F2-1022-4C47-AC3A-FA21E418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1000" y="533400"/>
            <a:ext cx="8382000" cy="5867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002060"/>
                </a:solidFill>
              </a:defRPr>
            </a:lvl1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569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CF9F2-1022-4C47-AC3A-FA21E418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1000" y="533400"/>
            <a:ext cx="8382000" cy="2667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3429000"/>
            <a:ext cx="8382000" cy="2743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91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CF9F2-1022-4C47-AC3A-FA21E418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CF9F2-1022-4C47-AC3A-FA21E418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1000" y="533400"/>
            <a:ext cx="8382000" cy="5867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002060"/>
                </a:solidFill>
              </a:defRPr>
            </a:lvl1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ndreea\Desktop\Cengage\Nicholson 12e\cover\ch bk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377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ea\Desktop\Cengage\Nicholson 12e\cover\M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184"/>
            <a:ext cx="9144000" cy="224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686800" cy="457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9196-2514-49FB-B48C-98AEBE754E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5105400" y="5562600"/>
            <a:ext cx="4038600" cy="914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>
                <a:latin typeface="Arial" pitchFamily="34" charset="0"/>
              </a:rPr>
              <a:t>PowerPoint Slides prepared by: </a:t>
            </a:r>
          </a:p>
          <a:p>
            <a:pPr>
              <a:defRPr/>
            </a:pPr>
            <a:r>
              <a:rPr lang="en-US" sz="1600">
                <a:latin typeface="Arial" pitchFamily="34" charset="0"/>
              </a:rPr>
              <a:t>V. Andreea CHIRITESCU</a:t>
            </a:r>
          </a:p>
          <a:p>
            <a:pPr>
              <a:defRPr/>
            </a:pPr>
            <a:r>
              <a:rPr lang="en-US" sz="1600">
                <a:latin typeface="Arial" pitchFamily="34" charset="0"/>
              </a:rPr>
              <a:t>Eastern Illinois University</a:t>
            </a:r>
            <a:endParaRPr lang="en-US" sz="16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lnSpc>
          <a:spcPct val="200000"/>
        </a:lnSpc>
        <a:spcBef>
          <a:spcPct val="0"/>
        </a:spcBef>
        <a:buNone/>
        <a:defRPr sz="4400" b="0" kern="1200" baseline="300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8" y="1143000"/>
            <a:ext cx="8601072" cy="5335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86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335A-255B-4303-A333-FBB711D61B6F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:\Users\Andreea\Desktop\Cengage\Nicholson 12e\cover\red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043235" y="3043235"/>
            <a:ext cx="6400800" cy="31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ndreea\Desktop\Cengage\Nicholson 12e\cover\red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4328" y="985836"/>
            <a:ext cx="8829672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287" y="471488"/>
            <a:ext cx="8953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48650" y="457200"/>
            <a:ext cx="8953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47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00801"/>
            <a:ext cx="8696325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6324" y="6492875"/>
            <a:ext cx="447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F9F2-1022-4C47-AC3A-FA21E418CE1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43001" cy="47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36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287" y="471488"/>
            <a:ext cx="8953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48650" y="457200"/>
            <a:ext cx="8953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47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150" y="0"/>
            <a:ext cx="794385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00801"/>
            <a:ext cx="8696325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6324" y="6492875"/>
            <a:ext cx="447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F9F2-1022-4C47-AC3A-FA21E418CE1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1" y="5505448"/>
            <a:ext cx="9144000" cy="895351"/>
            <a:chOff x="138110" y="3505200"/>
            <a:chExt cx="9144000" cy="895351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23823" y="3519488"/>
              <a:ext cx="89535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6760" y="3505200"/>
              <a:ext cx="89535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499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85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00712" y="3414712"/>
            <a:ext cx="6477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033712" y="3414712"/>
            <a:ext cx="6477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47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4344" y="0"/>
            <a:ext cx="737965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00801"/>
            <a:ext cx="8696325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6324" y="6492875"/>
            <a:ext cx="447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F9F2-1022-4C47-AC3A-FA21E418CE1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764345" cy="47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09600"/>
            <a:ext cx="82296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88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79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10213" y="3224211"/>
            <a:ext cx="685800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95600" y="3095624"/>
            <a:ext cx="620077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00801"/>
            <a:ext cx="8696325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6324" y="6492875"/>
            <a:ext cx="447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F9F2-1022-4C47-AC3A-FA21E418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8229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28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2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2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895600"/>
            <a:ext cx="8991600" cy="1676400"/>
          </a:xfrm>
        </p:spPr>
        <p:txBody>
          <a:bodyPr/>
          <a:lstStyle/>
          <a:p>
            <a:pPr algn="l"/>
            <a:r>
              <a:rPr lang="en-US" dirty="0"/>
              <a:t>CHAPTER</a:t>
            </a:r>
            <a:r>
              <a:rPr lang="en-US" b="1" baseline="0" dirty="0"/>
              <a:t> 	</a:t>
            </a:r>
            <a:r>
              <a:rPr lang="en-US" sz="4800" b="1" baseline="0" dirty="0"/>
              <a:t> 		</a:t>
            </a:r>
            <a:r>
              <a:rPr lang="en-US" b="1" baseline="0" dirty="0"/>
              <a:t>Cost</a:t>
            </a:r>
            <a:br>
              <a:rPr lang="en-US" dirty="0"/>
            </a:br>
            <a:r>
              <a:rPr lang="en-US" baseline="0" dirty="0"/>
              <a:t> 10</a:t>
            </a:r>
            <a:r>
              <a:rPr lang="en-US" b="1" baseline="0" dirty="0"/>
              <a:t>	 		 	Functions</a:t>
            </a:r>
            <a:br>
              <a:rPr lang="en-US" b="1" baseline="0" dirty="0"/>
            </a:br>
            <a:endParaRPr 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079196-2514-49FB-B48C-98AEBE754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Cost-Minimizing Input Choices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Minimum cost </a:t>
            </a:r>
          </a:p>
          <a:p>
            <a:pPr lvl="1"/>
            <a:r>
              <a:rPr lang="en-US" altLang="en-US"/>
              <a:t>Occurs where the </a:t>
            </a:r>
            <a:r>
              <a:rPr lang="en-US" altLang="en-US" i="1"/>
              <a:t>RTS</a:t>
            </a:r>
            <a:r>
              <a:rPr lang="en-US" altLang="en-US"/>
              <a:t> = </a:t>
            </a:r>
            <a:r>
              <a:rPr lang="en-US" altLang="en-US" i="1"/>
              <a:t>w</a:t>
            </a:r>
            <a:r>
              <a:rPr lang="en-US" altLang="en-US"/>
              <a:t>/</a:t>
            </a:r>
            <a:r>
              <a:rPr lang="en-US" altLang="en-US" i="1"/>
              <a:t>v</a:t>
            </a:r>
            <a:endParaRPr lang="en-US" altLang="en-US"/>
          </a:p>
          <a:p>
            <a:pPr lvl="1"/>
            <a:r>
              <a:rPr lang="en-US" altLang="en-US"/>
              <a:t>The rate at which </a:t>
            </a:r>
            <a:r>
              <a:rPr lang="en-US" altLang="en-US" i="1"/>
              <a:t>k </a:t>
            </a:r>
            <a:r>
              <a:rPr lang="en-US" altLang="en-US"/>
              <a:t>can be traded for </a:t>
            </a:r>
            <a:r>
              <a:rPr lang="en-US" altLang="en-US" i="1">
                <a:latin typeface="Times New Roman" pitchFamily="18" charset="0"/>
              </a:rPr>
              <a:t>l</a:t>
            </a:r>
            <a:r>
              <a:rPr lang="en-US" altLang="en-US"/>
              <a:t> in the production process  =  the rate at which they can be traded in the marketplace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EE206C-AB94-4298-8ED8-E6AFB8BC8EE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Cost-Minimizing Input Choices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Minimize total costs given </a:t>
            </a:r>
            <a:r>
              <a:rPr lang="en-US" altLang="en-US" i="1" dirty="0">
                <a:solidFill>
                  <a:srgbClr val="002D56"/>
                </a:solidFill>
              </a:rPr>
              <a:t>q</a:t>
            </a:r>
            <a:r>
              <a:rPr lang="en-US" altLang="en-US" dirty="0">
                <a:solidFill>
                  <a:srgbClr val="002D56"/>
                </a:solidFill>
              </a:rPr>
              <a:t> = </a:t>
            </a:r>
            <a:r>
              <a:rPr lang="en-US" altLang="en-US" i="1" dirty="0">
                <a:solidFill>
                  <a:srgbClr val="002D56"/>
                </a:solidFill>
              </a:rPr>
              <a:t>f</a:t>
            </a:r>
            <a:r>
              <a:rPr lang="en-US" altLang="en-US" dirty="0">
                <a:solidFill>
                  <a:srgbClr val="002D56"/>
                </a:solidFill>
              </a:rPr>
              <a:t>(</a:t>
            </a:r>
            <a:r>
              <a:rPr lang="en-US" altLang="en-US" i="1" dirty="0" err="1">
                <a:solidFill>
                  <a:srgbClr val="002D56"/>
                </a:solidFill>
              </a:rPr>
              <a:t>k</a:t>
            </a:r>
            <a:r>
              <a:rPr lang="en-US" altLang="en-US" dirty="0" err="1">
                <a:solidFill>
                  <a:srgbClr val="002D56"/>
                </a:solidFill>
              </a:rPr>
              <a:t>,</a:t>
            </a:r>
            <a:r>
              <a:rPr lang="en-US" altLang="en-US" i="1" dirty="0" err="1">
                <a:solidFill>
                  <a:srgbClr val="002D56"/>
                </a:solidFill>
                <a:latin typeface="Times New Roman" pitchFamily="18" charset="0"/>
              </a:rPr>
              <a:t>l</a:t>
            </a:r>
            <a:r>
              <a:rPr lang="en-US" altLang="en-US" dirty="0">
                <a:solidFill>
                  <a:srgbClr val="002D56"/>
                </a:solidFill>
              </a:rPr>
              <a:t>) = </a:t>
            </a:r>
            <a:r>
              <a:rPr lang="en-US" altLang="en-US" i="1" dirty="0">
                <a:solidFill>
                  <a:srgbClr val="002D56"/>
                </a:solidFill>
              </a:rPr>
              <a:t>q</a:t>
            </a:r>
            <a:r>
              <a:rPr lang="en-US" altLang="en-US" baseline="-25000" dirty="0">
                <a:solidFill>
                  <a:srgbClr val="002D56"/>
                </a:solidFill>
              </a:rPr>
              <a:t>0</a:t>
            </a:r>
            <a:endParaRPr lang="en-US" altLang="en-US" dirty="0">
              <a:solidFill>
                <a:srgbClr val="002D56"/>
              </a:solidFill>
            </a:endParaRPr>
          </a:p>
          <a:p>
            <a:r>
              <a:rPr lang="en-US" altLang="en-US" dirty="0"/>
              <a:t>Setting up the </a:t>
            </a:r>
            <a:r>
              <a:rPr lang="en-US" altLang="en-US" dirty="0" err="1"/>
              <a:t>Lagrangian</a:t>
            </a:r>
            <a:r>
              <a:rPr lang="en-US" altLang="en-US" dirty="0"/>
              <a:t>: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sz="3200" b="1" dirty="0">
                <a:solidFill>
                  <a:srgbClr val="002D5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sz="3200" dirty="0">
                <a:solidFill>
                  <a:srgbClr val="002D56"/>
                </a:solidFill>
              </a:rPr>
              <a:t> = </a:t>
            </a:r>
            <a:r>
              <a:rPr lang="en-US" altLang="en-US" sz="3200" i="1" dirty="0" err="1">
                <a:solidFill>
                  <a:srgbClr val="002D56"/>
                </a:solidFill>
              </a:rPr>
              <a:t>w</a:t>
            </a:r>
            <a:r>
              <a:rPr lang="en-US" altLang="en-US" sz="3200" i="1" dirty="0" err="1">
                <a:solidFill>
                  <a:srgbClr val="002D56"/>
                </a:solidFill>
                <a:latin typeface="Times New Roman" pitchFamily="18" charset="0"/>
              </a:rPr>
              <a:t>l</a:t>
            </a:r>
            <a:r>
              <a:rPr lang="en-US" altLang="en-US" sz="3200" dirty="0">
                <a:solidFill>
                  <a:srgbClr val="002D56"/>
                </a:solidFill>
              </a:rPr>
              <a:t> + </a:t>
            </a:r>
            <a:r>
              <a:rPr lang="en-US" altLang="en-US" sz="3200" i="1" dirty="0" err="1">
                <a:solidFill>
                  <a:srgbClr val="002D56"/>
                </a:solidFill>
              </a:rPr>
              <a:t>vk</a:t>
            </a:r>
            <a:r>
              <a:rPr lang="en-US" altLang="en-US" sz="3200" dirty="0">
                <a:solidFill>
                  <a:srgbClr val="002D56"/>
                </a:solidFill>
              </a:rPr>
              <a:t> + 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[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q</a:t>
            </a:r>
            <a:r>
              <a:rPr lang="en-US" altLang="en-US" sz="3200" baseline="-25000" dirty="0">
                <a:solidFill>
                  <a:srgbClr val="002D56"/>
                </a:solidFill>
                <a:sym typeface="Symbol" pitchFamily="18" charset="2"/>
              </a:rPr>
              <a:t>0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 - 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f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(</a:t>
            </a:r>
            <a:r>
              <a:rPr lang="en-US" altLang="en-US" sz="3200" i="1" dirty="0" err="1">
                <a:solidFill>
                  <a:srgbClr val="002D56"/>
                </a:solidFill>
                <a:sym typeface="Symbol" pitchFamily="18" charset="2"/>
              </a:rPr>
              <a:t>k</a:t>
            </a:r>
            <a:r>
              <a:rPr lang="en-US" altLang="en-US" sz="3200" dirty="0" err="1">
                <a:solidFill>
                  <a:srgbClr val="002D56"/>
                </a:solidFill>
                <a:sym typeface="Symbol" pitchFamily="18" charset="2"/>
              </a:rPr>
              <a:t>,</a:t>
            </a:r>
            <a:r>
              <a:rPr lang="en-US" altLang="en-US" sz="3200" i="1" dirty="0" err="1">
                <a:solidFill>
                  <a:srgbClr val="002D56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)]</a:t>
            </a:r>
          </a:p>
          <a:p>
            <a:r>
              <a:rPr lang="en-US" altLang="en-US" dirty="0"/>
              <a:t>First-order conditions: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</a:t>
            </a:r>
            <a:r>
              <a:rPr lang="en-US" altLang="en-US" sz="3200" b="1" dirty="0">
                <a:solidFill>
                  <a:srgbClr val="002D5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sz="3200" dirty="0">
                <a:solidFill>
                  <a:srgbClr val="002D56"/>
                </a:solidFill>
              </a:rPr>
              <a:t> 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/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</a:t>
            </a:r>
            <a:r>
              <a:rPr lang="en-US" altLang="en-US" sz="3200" i="1" dirty="0">
                <a:solidFill>
                  <a:srgbClr val="002D56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 = 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w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 - (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f/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</a:t>
            </a:r>
            <a:r>
              <a:rPr lang="en-US" altLang="en-US" sz="3200" i="1" dirty="0">
                <a:solidFill>
                  <a:srgbClr val="002D56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) = 0</a:t>
            </a:r>
            <a:endParaRPr lang="en-US" altLang="en-US" sz="3200" dirty="0">
              <a:solidFill>
                <a:srgbClr val="002D56"/>
              </a:solidFill>
            </a:endParaRP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</a:t>
            </a:r>
            <a:r>
              <a:rPr lang="en-US" altLang="en-US" sz="3200" b="1" dirty="0">
                <a:solidFill>
                  <a:srgbClr val="002D5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sz="3200" dirty="0">
                <a:solidFill>
                  <a:srgbClr val="002D56"/>
                </a:solidFill>
              </a:rPr>
              <a:t> 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/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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k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 = 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v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 - (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f/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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k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) = 0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</a:t>
            </a:r>
            <a:r>
              <a:rPr lang="en-US" altLang="en-US" sz="3200" b="1" dirty="0">
                <a:solidFill>
                  <a:srgbClr val="002D5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sz="3200" dirty="0">
                <a:solidFill>
                  <a:srgbClr val="002D56"/>
                </a:solidFill>
              </a:rPr>
              <a:t> 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/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 = 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q</a:t>
            </a:r>
            <a:r>
              <a:rPr lang="en-US" altLang="en-US" sz="3200" baseline="-25000" dirty="0">
                <a:solidFill>
                  <a:srgbClr val="002D56"/>
                </a:solidFill>
                <a:sym typeface="Symbol" pitchFamily="18" charset="2"/>
              </a:rPr>
              <a:t>0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 - 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f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(</a:t>
            </a:r>
            <a:r>
              <a:rPr lang="en-US" altLang="en-US" sz="3200" i="1" dirty="0" err="1">
                <a:solidFill>
                  <a:srgbClr val="002D56"/>
                </a:solidFill>
                <a:sym typeface="Symbol" pitchFamily="18" charset="2"/>
              </a:rPr>
              <a:t>k</a:t>
            </a:r>
            <a:r>
              <a:rPr lang="en-US" altLang="en-US" sz="3200" dirty="0" err="1">
                <a:solidFill>
                  <a:srgbClr val="002D56"/>
                </a:solidFill>
                <a:sym typeface="Symbol" pitchFamily="18" charset="2"/>
              </a:rPr>
              <a:t>,</a:t>
            </a:r>
            <a:r>
              <a:rPr lang="en-US" altLang="en-US" sz="3200" i="1" dirty="0" err="1">
                <a:solidFill>
                  <a:srgbClr val="002D56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) =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0EE1A7-F2BF-47D2-80E0-5D42C7B239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Cost-Minimizing Input Choices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Dividing the first two conditions we get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FEED2E-AF9D-461B-BC2E-EBBD152A782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81000" y="3657600"/>
            <a:ext cx="8534400" cy="2590800"/>
          </a:xfrm>
        </p:spPr>
        <p:txBody>
          <a:bodyPr/>
          <a:lstStyle/>
          <a:p>
            <a:pPr lvl="1"/>
            <a:r>
              <a:rPr lang="en-US" dirty="0"/>
              <a:t>The cost-minimizing firm should equate the RTS for the two inputs to the ratio of their prices</a:t>
            </a:r>
          </a:p>
        </p:txBody>
      </p:sp>
      <p:graphicFrame>
        <p:nvGraphicFramePr>
          <p:cNvPr id="6297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132498"/>
              </p:ext>
            </p:extLst>
          </p:nvPr>
        </p:nvGraphicFramePr>
        <p:xfrm>
          <a:off x="2102599" y="2038350"/>
          <a:ext cx="4928136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444240" progId="Equation.DSMT4">
                  <p:embed/>
                </p:oleObj>
              </mc:Choice>
              <mc:Fallback>
                <p:oleObj name="Equation" r:id="rId2" imgW="1485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599" y="2038350"/>
                        <a:ext cx="4928136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43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Cost-Minimizing Input Choices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Cross-multiplying, we get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E78661-28F4-4428-B451-D9AB65B87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81000" y="3505200"/>
            <a:ext cx="8534400" cy="2667000"/>
          </a:xfrm>
        </p:spPr>
        <p:txBody>
          <a:bodyPr/>
          <a:lstStyle/>
          <a:p>
            <a:pPr lvl="1"/>
            <a:r>
              <a:rPr lang="en-US" dirty="0"/>
              <a:t>For costs to be minimized, the marginal productivity per dollar spent should be the same for all inputs</a:t>
            </a:r>
          </a:p>
        </p:txBody>
      </p:sp>
      <p:graphicFrame>
        <p:nvGraphicFramePr>
          <p:cNvPr id="6809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08114"/>
              </p:ext>
            </p:extLst>
          </p:nvPr>
        </p:nvGraphicFramePr>
        <p:xfrm>
          <a:off x="2870199" y="1700213"/>
          <a:ext cx="1945487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393480" progId="Equation.DSMT4">
                  <p:embed/>
                </p:oleObj>
              </mc:Choice>
              <mc:Fallback>
                <p:oleObj name="Equation" r:id="rId2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199" y="1700213"/>
                        <a:ext cx="1945487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63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Cost-Minimizing Input Choices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Useful reciprocal relationship: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DAA61-5159-4575-89E0-B5FB9C1148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81000" y="3733801"/>
            <a:ext cx="8534400" cy="2514600"/>
          </a:xfrm>
        </p:spPr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 err="1"/>
              <a:t>Lagrangian</a:t>
            </a:r>
            <a:r>
              <a:rPr lang="en-US" dirty="0"/>
              <a:t> multiplier shows how the extra costs that would be incurred by increasing the output constraint slightly</a:t>
            </a:r>
          </a:p>
        </p:txBody>
      </p:sp>
      <p:graphicFrame>
        <p:nvGraphicFramePr>
          <p:cNvPr id="681988" name="Object 2"/>
          <p:cNvGraphicFramePr>
            <a:graphicFrameLocks noChangeAspect="1"/>
          </p:cNvGraphicFramePr>
          <p:nvPr/>
        </p:nvGraphicFramePr>
        <p:xfrm>
          <a:off x="2493963" y="2216150"/>
          <a:ext cx="2459037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431640" progId="Equation.DSMT4">
                  <p:embed/>
                </p:oleObj>
              </mc:Choice>
              <mc:Fallback>
                <p:oleObj name="Equation" r:id="rId2" imgW="761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216150"/>
                        <a:ext cx="2459037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47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10.1	Minimization of Costs of Reducing q</a:t>
            </a:r>
            <a:r>
              <a:rPr lang="en-US" altLang="en-US" baseline="-25000" dirty="0"/>
              <a:t>0</a:t>
            </a:r>
            <a:endParaRPr lang="en-US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sz="half" idx="1"/>
          </p:nvPr>
        </p:nvSpPr>
        <p:spPr>
          <a:xfrm>
            <a:off x="304800" y="4881562"/>
            <a:ext cx="8458200" cy="1443037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 firm is assumed to choose </a:t>
            </a:r>
            <a:r>
              <a:rPr lang="en-US" altLang="en-US" i="1" dirty="0"/>
              <a:t>k</a:t>
            </a:r>
            <a:r>
              <a:rPr lang="en-US" altLang="en-US" dirty="0"/>
              <a:t> and</a:t>
            </a:r>
            <a:r>
              <a:rPr lang="en-US" altLang="en-US" i="1" dirty="0"/>
              <a:t> l </a:t>
            </a:r>
            <a:r>
              <a:rPr lang="en-US" altLang="en-US" dirty="0"/>
              <a:t>to minimize total costs. The condition for this minimization is that the rate at which k and l can be traded technically (while keeping </a:t>
            </a:r>
            <a:r>
              <a:rPr lang="en-US" altLang="en-US" i="1" dirty="0"/>
              <a:t>q = q</a:t>
            </a:r>
            <a:r>
              <a:rPr lang="en-US" altLang="en-US" i="1" baseline="-25000" dirty="0"/>
              <a:t>0</a:t>
            </a:r>
            <a:r>
              <a:rPr lang="en-US" altLang="en-US" dirty="0"/>
              <a:t>) should be equal to the rate at which these inputs can be traded in the market. In other words, the </a:t>
            </a:r>
            <a:r>
              <a:rPr lang="en-US" altLang="en-US" i="1" dirty="0"/>
              <a:t>RTS</a:t>
            </a:r>
            <a:r>
              <a:rPr lang="en-US" altLang="en-US" dirty="0"/>
              <a:t> (of </a:t>
            </a:r>
            <a:r>
              <a:rPr lang="en-US" altLang="en-US" i="1" dirty="0"/>
              <a:t>l for k</a:t>
            </a:r>
            <a:r>
              <a:rPr lang="en-US" altLang="en-US" dirty="0"/>
              <a:t>) should be set equal to the price ratio </a:t>
            </a:r>
            <a:r>
              <a:rPr lang="en-US" altLang="en-US" i="1" dirty="0"/>
              <a:t>w/v</a:t>
            </a:r>
            <a:r>
              <a:rPr lang="en-US" altLang="en-US" dirty="0"/>
              <a:t>. This tangency is shown in the figure; costs are minimized at 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/>
              <a:t>by choosing inputs </a:t>
            </a:r>
            <a:r>
              <a:rPr lang="en-US" altLang="en-US" i="1" dirty="0"/>
              <a:t>k</a:t>
            </a:r>
            <a:r>
              <a:rPr lang="en-US" altLang="en-US" i="1" baseline="30000" dirty="0"/>
              <a:t>c</a:t>
            </a:r>
            <a:r>
              <a:rPr lang="en-US" altLang="en-US" baseline="30000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30000" dirty="0" err="1"/>
              <a:t>c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endParaRPr lang="en-US" altLang="en-US" baseline="-25000" dirty="0"/>
          </a:p>
        </p:txBody>
      </p:sp>
      <p:sp>
        <p:nvSpPr>
          <p:cNvPr id="4608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0C6EE2-3063-4F73-8AFA-C4DEE1226BD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2" name="Group 30"/>
          <p:cNvGrpSpPr>
            <a:grpSpLocks/>
          </p:cNvGrpSpPr>
          <p:nvPr/>
        </p:nvGrpSpPr>
        <p:grpSpPr bwMode="auto">
          <a:xfrm>
            <a:off x="2586038" y="2988009"/>
            <a:ext cx="1909762" cy="1561766"/>
            <a:chOff x="2412512" y="3059715"/>
            <a:chExt cx="1910004" cy="1561766"/>
          </a:xfrm>
        </p:grpSpPr>
        <p:sp>
          <p:nvSpPr>
            <p:cNvPr id="46113" name="Line 19"/>
            <p:cNvSpPr>
              <a:spLocks noChangeShapeType="1"/>
            </p:cNvSpPr>
            <p:nvPr/>
          </p:nvSpPr>
          <p:spPr bwMode="auto">
            <a:xfrm>
              <a:off x="2412512" y="3059715"/>
              <a:ext cx="1621140" cy="1561766"/>
            </a:xfrm>
            <a:prstGeom prst="line">
              <a:avLst/>
            </a:prstGeom>
            <a:noFill/>
            <a:ln w="28575">
              <a:solidFill>
                <a:srgbClr val="177B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6114" name="Text Box 20"/>
            <p:cNvSpPr txBox="1">
              <a:spLocks noChangeArrowheads="1"/>
            </p:cNvSpPr>
            <p:nvPr/>
          </p:nvSpPr>
          <p:spPr bwMode="auto">
            <a:xfrm>
              <a:off x="3886178" y="4216699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solidFill>
                    <a:srgbClr val="177B21"/>
                  </a:solidFill>
                </a:rPr>
                <a:t>C</a:t>
              </a:r>
              <a:r>
                <a:rPr lang="en-US" altLang="en-US" sz="1800" i="1" baseline="-25000" dirty="0">
                  <a:solidFill>
                    <a:srgbClr val="177B21"/>
                  </a:solidFill>
                </a:rPr>
                <a:t>1</a:t>
              </a:r>
              <a:endParaRPr lang="en-US" altLang="en-US" sz="1800" i="1" dirty="0">
                <a:solidFill>
                  <a:srgbClr val="177B21"/>
                </a:solidFill>
              </a:endParaRPr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2586038" y="2209801"/>
            <a:ext cx="2671762" cy="2339975"/>
            <a:chOff x="2265859" y="2281206"/>
            <a:chExt cx="2671762" cy="2340275"/>
          </a:xfrm>
        </p:grpSpPr>
        <p:sp>
          <p:nvSpPr>
            <p:cNvPr id="46110" name="Line 18"/>
            <p:cNvSpPr>
              <a:spLocks noChangeShapeType="1"/>
            </p:cNvSpPr>
            <p:nvPr/>
          </p:nvSpPr>
          <p:spPr bwMode="auto">
            <a:xfrm>
              <a:off x="2265859" y="2281206"/>
              <a:ext cx="2453593" cy="2340275"/>
            </a:xfrm>
            <a:prstGeom prst="line">
              <a:avLst/>
            </a:prstGeom>
            <a:noFill/>
            <a:ln w="28575">
              <a:solidFill>
                <a:srgbClr val="177B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6111" name="Text Box 22"/>
            <p:cNvSpPr txBox="1">
              <a:spLocks noChangeArrowheads="1"/>
            </p:cNvSpPr>
            <p:nvPr/>
          </p:nvSpPr>
          <p:spPr bwMode="auto">
            <a:xfrm>
              <a:off x="4501283" y="4224299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solidFill>
                    <a:srgbClr val="177B21"/>
                  </a:solidFill>
                </a:rPr>
                <a:t>C</a:t>
              </a:r>
              <a:r>
                <a:rPr lang="en-US" altLang="en-US" sz="1800" i="1" baseline="-25000" dirty="0">
                  <a:solidFill>
                    <a:srgbClr val="177B21"/>
                  </a:solidFill>
                </a:rPr>
                <a:t>2</a:t>
              </a:r>
              <a:endParaRPr lang="en-US" altLang="en-US" sz="1800" i="1" dirty="0">
                <a:solidFill>
                  <a:srgbClr val="177B21"/>
                </a:solidFill>
              </a:endParaRPr>
            </a:p>
          </p:txBody>
        </p:sp>
      </p:grpSp>
      <p:grpSp>
        <p:nvGrpSpPr>
          <p:cNvPr id="29" name="Group 31"/>
          <p:cNvGrpSpPr>
            <a:grpSpLocks/>
          </p:cNvGrpSpPr>
          <p:nvPr/>
        </p:nvGrpSpPr>
        <p:grpSpPr bwMode="auto">
          <a:xfrm>
            <a:off x="2586038" y="1497546"/>
            <a:ext cx="3509962" cy="3052230"/>
            <a:chOff x="2238127" y="1568140"/>
            <a:chExt cx="3509962" cy="3053341"/>
          </a:xfrm>
        </p:grpSpPr>
        <p:sp>
          <p:nvSpPr>
            <p:cNvPr id="46107" name="Line 17"/>
            <p:cNvSpPr>
              <a:spLocks noChangeShapeType="1"/>
            </p:cNvSpPr>
            <p:nvPr/>
          </p:nvSpPr>
          <p:spPr bwMode="auto">
            <a:xfrm>
              <a:off x="2238127" y="1568140"/>
              <a:ext cx="3167125" cy="3053341"/>
            </a:xfrm>
            <a:prstGeom prst="line">
              <a:avLst/>
            </a:prstGeom>
            <a:noFill/>
            <a:ln w="28575">
              <a:solidFill>
                <a:srgbClr val="177B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6108" name="Text Box 24"/>
            <p:cNvSpPr txBox="1">
              <a:spLocks noChangeArrowheads="1"/>
            </p:cNvSpPr>
            <p:nvPr/>
          </p:nvSpPr>
          <p:spPr bwMode="auto">
            <a:xfrm>
              <a:off x="5311751" y="4248783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solidFill>
                    <a:srgbClr val="177B21"/>
                  </a:solidFill>
                </a:rPr>
                <a:t>C</a:t>
              </a:r>
              <a:r>
                <a:rPr lang="en-US" altLang="en-US" sz="1800" i="1" baseline="-25000" dirty="0">
                  <a:solidFill>
                    <a:srgbClr val="177B21"/>
                  </a:solidFill>
                </a:rPr>
                <a:t>3</a:t>
              </a:r>
              <a:endParaRPr lang="en-US" altLang="en-US" sz="1800" i="1" dirty="0">
                <a:solidFill>
                  <a:srgbClr val="177B21"/>
                </a:solidFill>
              </a:endParaRPr>
            </a:p>
          </p:txBody>
        </p:sp>
      </p:grpSp>
      <p:grpSp>
        <p:nvGrpSpPr>
          <p:cNvPr id="30" name="Group 35"/>
          <p:cNvGrpSpPr>
            <a:grpSpLocks/>
          </p:cNvGrpSpPr>
          <p:nvPr/>
        </p:nvGrpSpPr>
        <p:grpSpPr bwMode="auto">
          <a:xfrm>
            <a:off x="2667000" y="2204220"/>
            <a:ext cx="3386138" cy="2209800"/>
            <a:chOff x="2857744" y="1927127"/>
            <a:chExt cx="3385708" cy="2209095"/>
          </a:xfrm>
        </p:grpSpPr>
        <p:sp>
          <p:nvSpPr>
            <p:cNvPr id="46105" name="Freeform 13"/>
            <p:cNvSpPr>
              <a:spLocks/>
            </p:cNvSpPr>
            <p:nvPr/>
          </p:nvSpPr>
          <p:spPr bwMode="auto">
            <a:xfrm>
              <a:off x="2857744" y="1927127"/>
              <a:ext cx="2362200" cy="1981200"/>
            </a:xfrm>
            <a:custGeom>
              <a:avLst/>
              <a:gdLst>
                <a:gd name="T0" fmla="*/ 0 w 1488"/>
                <a:gd name="T1" fmla="*/ 0 h 1248"/>
                <a:gd name="T2" fmla="*/ 432 w 1488"/>
                <a:gd name="T3" fmla="*/ 960 h 1248"/>
                <a:gd name="T4" fmla="*/ 1488 w 1488"/>
                <a:gd name="T5" fmla="*/ 1248 h 1248"/>
                <a:gd name="T6" fmla="*/ 0 60000 65536"/>
                <a:gd name="T7" fmla="*/ 0 60000 65536"/>
                <a:gd name="T8" fmla="*/ 0 60000 65536"/>
                <a:gd name="T9" fmla="*/ 0 w 1488"/>
                <a:gd name="T10" fmla="*/ 0 h 1248"/>
                <a:gd name="T11" fmla="*/ 1488 w 1488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1248">
                  <a:moveTo>
                    <a:pt x="0" y="0"/>
                  </a:moveTo>
                  <a:cubicBezTo>
                    <a:pt x="92" y="376"/>
                    <a:pt x="184" y="752"/>
                    <a:pt x="432" y="960"/>
                  </a:cubicBezTo>
                  <a:cubicBezTo>
                    <a:pt x="680" y="1168"/>
                    <a:pt x="1084" y="1208"/>
                    <a:pt x="1488" y="1248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106" name="Text Box 14"/>
            <p:cNvSpPr txBox="1">
              <a:spLocks noChangeArrowheads="1"/>
            </p:cNvSpPr>
            <p:nvPr/>
          </p:nvSpPr>
          <p:spPr bwMode="auto">
            <a:xfrm>
              <a:off x="5252852" y="3766890"/>
              <a:ext cx="990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i="1">
                  <a:solidFill>
                    <a:srgbClr val="5D0D8F"/>
                  </a:solidFill>
                </a:rPr>
                <a:t>q</a:t>
              </a:r>
              <a:r>
                <a:rPr lang="en-US" altLang="en-US" sz="1800" i="1" baseline="-25000">
                  <a:solidFill>
                    <a:srgbClr val="5D0D8F"/>
                  </a:solidFill>
                </a:rPr>
                <a:t>0</a:t>
              </a:r>
              <a:endParaRPr lang="en-US" altLang="en-US" sz="1800" i="1">
                <a:solidFill>
                  <a:srgbClr val="5D0D8F"/>
                </a:solidFill>
              </a:endParaRPr>
            </a:p>
          </p:txBody>
        </p:sp>
      </p:grpSp>
      <p:grpSp>
        <p:nvGrpSpPr>
          <p:cNvPr id="31" name="Group 34"/>
          <p:cNvGrpSpPr>
            <a:grpSpLocks/>
          </p:cNvGrpSpPr>
          <p:nvPr/>
        </p:nvGrpSpPr>
        <p:grpSpPr bwMode="auto">
          <a:xfrm>
            <a:off x="1538288" y="1042988"/>
            <a:ext cx="5222875" cy="3922712"/>
            <a:chOff x="1538102" y="1114972"/>
            <a:chExt cx="5223772" cy="3921476"/>
          </a:xfrm>
        </p:grpSpPr>
        <p:grpSp>
          <p:nvGrpSpPr>
            <p:cNvPr id="46099" name="Group 32"/>
            <p:cNvGrpSpPr>
              <a:grpSpLocks/>
            </p:cNvGrpSpPr>
            <p:nvPr/>
          </p:nvGrpSpPr>
          <p:grpSpPr bwMode="auto">
            <a:xfrm>
              <a:off x="2585852" y="4621481"/>
              <a:ext cx="4176022" cy="414967"/>
              <a:chOff x="2585852" y="4621481"/>
              <a:chExt cx="4176022" cy="414967"/>
            </a:xfrm>
          </p:grpSpPr>
          <p:sp>
            <p:nvSpPr>
              <p:cNvPr id="46103" name="Line 4"/>
              <p:cNvSpPr>
                <a:spLocks noChangeShapeType="1"/>
              </p:cNvSpPr>
              <p:nvPr/>
            </p:nvSpPr>
            <p:spPr bwMode="auto">
              <a:xfrm>
                <a:off x="2585852" y="4621481"/>
                <a:ext cx="3276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4" name="Text Box 5"/>
              <p:cNvSpPr txBox="1">
                <a:spLocks noChangeArrowheads="1"/>
              </p:cNvSpPr>
              <p:nvPr/>
            </p:nvSpPr>
            <p:spPr bwMode="auto">
              <a:xfrm>
                <a:off x="5410222" y="4667116"/>
                <a:ext cx="13516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 i="1">
                    <a:latin typeface="Times New Roman" pitchFamily="18" charset="0"/>
                  </a:rPr>
                  <a:t>l</a:t>
                </a:r>
                <a:r>
                  <a:rPr lang="en-US" altLang="en-US" sz="1800"/>
                  <a:t> per period</a:t>
                </a:r>
              </a:p>
            </p:txBody>
          </p:sp>
        </p:grpSp>
        <p:grpSp>
          <p:nvGrpSpPr>
            <p:cNvPr id="46100" name="Group 33"/>
            <p:cNvGrpSpPr>
              <a:grpSpLocks/>
            </p:cNvGrpSpPr>
            <p:nvPr/>
          </p:nvGrpSpPr>
          <p:grpSpPr bwMode="auto">
            <a:xfrm>
              <a:off x="1538102" y="1114972"/>
              <a:ext cx="1402948" cy="3506509"/>
              <a:chOff x="1538102" y="1114972"/>
              <a:chExt cx="1402948" cy="3506509"/>
            </a:xfrm>
          </p:grpSpPr>
          <p:sp>
            <p:nvSpPr>
              <p:cNvPr id="46101" name="Line 3"/>
              <p:cNvSpPr>
                <a:spLocks noChangeShapeType="1"/>
              </p:cNvSpPr>
              <p:nvPr/>
            </p:nvSpPr>
            <p:spPr bwMode="auto">
              <a:xfrm>
                <a:off x="2585852" y="1497281"/>
                <a:ext cx="0" cy="3124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2" name="Text Box 6"/>
              <p:cNvSpPr txBox="1">
                <a:spLocks noChangeArrowheads="1"/>
              </p:cNvSpPr>
              <p:nvPr/>
            </p:nvSpPr>
            <p:spPr bwMode="auto">
              <a:xfrm>
                <a:off x="1538102" y="1114972"/>
                <a:ext cx="14029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 i="1"/>
                  <a:t>k</a:t>
                </a:r>
                <a:r>
                  <a:rPr lang="en-US" altLang="en-US" sz="1800"/>
                  <a:t> per period</a:t>
                </a:r>
              </a:p>
            </p:txBody>
          </p:sp>
        </p:grpSp>
      </p:grpSp>
      <p:grpSp>
        <p:nvGrpSpPr>
          <p:cNvPr id="34" name="Group 27"/>
          <p:cNvGrpSpPr>
            <a:grpSpLocks/>
          </p:cNvGrpSpPr>
          <p:nvPr/>
        </p:nvGrpSpPr>
        <p:grpSpPr bwMode="auto">
          <a:xfrm>
            <a:off x="3179763" y="3733798"/>
            <a:ext cx="325437" cy="1147765"/>
            <a:chOff x="3465327" y="3891621"/>
            <a:chExt cx="325730" cy="1060577"/>
          </a:xfrm>
        </p:grpSpPr>
        <p:sp>
          <p:nvSpPr>
            <p:cNvPr id="46097" name="Line 8"/>
            <p:cNvSpPr>
              <a:spLocks noChangeShapeType="1"/>
            </p:cNvSpPr>
            <p:nvPr/>
          </p:nvSpPr>
          <p:spPr bwMode="auto">
            <a:xfrm>
              <a:off x="3604665" y="3891621"/>
              <a:ext cx="1" cy="7377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6098" name="Text Box 11"/>
            <p:cNvSpPr txBox="1">
              <a:spLocks noChangeArrowheads="1"/>
            </p:cNvSpPr>
            <p:nvPr/>
          </p:nvSpPr>
          <p:spPr bwMode="auto">
            <a:xfrm>
              <a:off x="3465327" y="4582866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i="1" dirty="0" err="1">
                  <a:latin typeface="Times New Roman" pitchFamily="18" charset="0"/>
                </a:rPr>
                <a:t>l</a:t>
              </a:r>
              <a:r>
                <a:rPr lang="en-US" altLang="en-US" sz="1800" i="1" baseline="30000" dirty="0" err="1"/>
                <a:t>c</a:t>
              </a:r>
              <a:endParaRPr lang="en-US" altLang="en-US" sz="1800" i="1" baseline="30000" dirty="0"/>
            </a:p>
          </p:txBody>
        </p:sp>
      </p:grpSp>
      <p:grpSp>
        <p:nvGrpSpPr>
          <p:cNvPr id="35" name="Group 28"/>
          <p:cNvGrpSpPr>
            <a:grpSpLocks/>
          </p:cNvGrpSpPr>
          <p:nvPr/>
        </p:nvGrpSpPr>
        <p:grpSpPr bwMode="auto">
          <a:xfrm>
            <a:off x="2128838" y="3516312"/>
            <a:ext cx="1223942" cy="369888"/>
            <a:chOff x="2128652" y="3211265"/>
            <a:chExt cx="1224265" cy="369332"/>
          </a:xfrm>
        </p:grpSpPr>
        <p:sp>
          <p:nvSpPr>
            <p:cNvPr id="46094" name="Line 7"/>
            <p:cNvSpPr>
              <a:spLocks noChangeShapeType="1"/>
            </p:cNvSpPr>
            <p:nvPr/>
          </p:nvSpPr>
          <p:spPr bwMode="auto">
            <a:xfrm flipH="1">
              <a:off x="2574739" y="3380056"/>
              <a:ext cx="725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6095" name="Text Box 10"/>
            <p:cNvSpPr txBox="1">
              <a:spLocks noChangeArrowheads="1"/>
            </p:cNvSpPr>
            <p:nvPr/>
          </p:nvSpPr>
          <p:spPr bwMode="auto">
            <a:xfrm>
              <a:off x="2128652" y="3211265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i="1"/>
                <a:t>k</a:t>
              </a:r>
              <a:r>
                <a:rPr lang="en-US" altLang="en-US" sz="1800" i="1" baseline="30000"/>
                <a:t>c</a:t>
              </a:r>
            </a:p>
          </p:txBody>
        </p:sp>
        <p:sp>
          <p:nvSpPr>
            <p:cNvPr id="46096" name="Oval 9"/>
            <p:cNvSpPr>
              <a:spLocks noChangeArrowheads="1"/>
            </p:cNvSpPr>
            <p:nvPr/>
          </p:nvSpPr>
          <p:spPr bwMode="auto">
            <a:xfrm>
              <a:off x="3276717" y="3345619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47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Contingent Demand for Inputs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Cost minimization </a:t>
            </a:r>
          </a:p>
          <a:p>
            <a:pPr lvl="1"/>
            <a:r>
              <a:rPr lang="en-US" altLang="en-US"/>
              <a:t>Leads to a demand for capital and labor that is contingent on the level of output being produced</a:t>
            </a:r>
          </a:p>
          <a:p>
            <a:r>
              <a:rPr lang="en-US" altLang="en-US"/>
              <a:t>The demand for an input is a derived demand</a:t>
            </a:r>
          </a:p>
          <a:p>
            <a:pPr lvl="1"/>
            <a:r>
              <a:rPr lang="en-US" altLang="en-US"/>
              <a:t>It is based on the level of the firm’s output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AE5374-B6DE-4028-81C7-23DB6D542EB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7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Firm’s Expansion Path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firm can determine </a:t>
            </a:r>
          </a:p>
          <a:p>
            <a:pPr lvl="1"/>
            <a:r>
              <a:rPr lang="en-US" altLang="en-US"/>
              <a:t>The cost-minimizing combinations of </a:t>
            </a:r>
            <a:r>
              <a:rPr lang="en-US" altLang="en-US" i="1"/>
              <a:t>k</a:t>
            </a:r>
            <a:r>
              <a:rPr lang="en-US" altLang="en-US"/>
              <a:t> and </a:t>
            </a:r>
            <a:r>
              <a:rPr lang="en-US" altLang="en-US" i="1">
                <a:latin typeface="Times New Roman" pitchFamily="18" charset="0"/>
              </a:rPr>
              <a:t>l</a:t>
            </a:r>
            <a:r>
              <a:rPr lang="en-US" altLang="en-US"/>
              <a:t> for every level of output</a:t>
            </a:r>
          </a:p>
          <a:p>
            <a:r>
              <a:rPr lang="en-US" altLang="en-US"/>
              <a:t>If input costs remain constant for all amounts of </a:t>
            </a:r>
            <a:r>
              <a:rPr lang="en-US" altLang="en-US" i="1"/>
              <a:t>k</a:t>
            </a:r>
            <a:r>
              <a:rPr lang="en-US" altLang="en-US"/>
              <a:t> and </a:t>
            </a:r>
            <a:r>
              <a:rPr lang="en-US" altLang="en-US" i="1">
                <a:latin typeface="Times New Roman" pitchFamily="18" charset="0"/>
              </a:rPr>
              <a:t>l</a:t>
            </a:r>
          </a:p>
          <a:p>
            <a:pPr lvl="1"/>
            <a:r>
              <a:rPr lang="en-US" altLang="en-US"/>
              <a:t>We can trace the locus of cost-minimizing choices</a:t>
            </a:r>
          </a:p>
          <a:p>
            <a:pPr lvl="2"/>
            <a:r>
              <a:rPr lang="en-US" altLang="en-US"/>
              <a:t>Called the firm’s expansion path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0FF4E-8AF2-442E-A48E-C32D4EB8C8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10.2	Firm’s Expansion Path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9155" name="Text Placeholder 2"/>
          <p:cNvSpPr>
            <a:spLocks noGrp="1"/>
          </p:cNvSpPr>
          <p:nvPr>
            <p:ph sz="half" idx="1"/>
          </p:nvPr>
        </p:nvSpPr>
        <p:spPr>
          <a:xfrm>
            <a:off x="274638" y="5154613"/>
            <a:ext cx="8259762" cy="118498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The firm’s expansion path is the locus of cost-minimizing tangencies. Assuming fixed input prices, the curve shows how inputs increase as output increases.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915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54AA0-8BE4-4F32-9975-0C5B66C2342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685800"/>
            <a:ext cx="57816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Firm’s Expansion Path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expansion path does not have to be a straight line</a:t>
            </a:r>
          </a:p>
          <a:p>
            <a:pPr lvl="1"/>
            <a:r>
              <a:rPr lang="en-US" altLang="en-US"/>
              <a:t>The use of some inputs may increase faster than others as output expands</a:t>
            </a:r>
          </a:p>
          <a:p>
            <a:pPr lvl="2"/>
            <a:r>
              <a:rPr lang="en-US" altLang="en-US"/>
              <a:t>Depends on the shape of the isoquants</a:t>
            </a:r>
          </a:p>
          <a:p>
            <a:r>
              <a:rPr lang="en-US" altLang="en-US"/>
              <a:t>The expansion path does not have to be upward sloping</a:t>
            </a:r>
          </a:p>
          <a:p>
            <a:pPr lvl="1"/>
            <a:r>
              <a:rPr lang="en-US" altLang="en-US"/>
              <a:t>If the use of an input falls as output expands, that input is an inferior input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8E31D2-42E1-4851-8C89-D787D1BBC9D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2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Definitions of Costs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is important to differentiate between </a:t>
            </a:r>
            <a:r>
              <a:rPr lang="en-US" altLang="en-US" u="sng" dirty="0"/>
              <a:t>accounting cost </a:t>
            </a:r>
            <a:r>
              <a:rPr lang="en-US" altLang="en-US" dirty="0"/>
              <a:t>and </a:t>
            </a:r>
            <a:r>
              <a:rPr lang="en-US" altLang="en-US" u="sng" dirty="0"/>
              <a:t>economic cost</a:t>
            </a:r>
          </a:p>
          <a:p>
            <a:pPr lvl="1"/>
            <a:r>
              <a:rPr lang="en-US" altLang="en-US" dirty="0"/>
              <a:t>Accountants: out-of-pocket expenses, historical costs, depreciation, and other bookkeeping entries</a:t>
            </a:r>
          </a:p>
          <a:p>
            <a:pPr lvl="1"/>
            <a:r>
              <a:rPr lang="en-US" altLang="en-US" dirty="0"/>
              <a:t>Economists focus more on opportunity cost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AB1E77-5980-445F-A2F8-410CCE5E84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/>
              <a:t>10.3	Input Inferiority</a:t>
            </a:r>
            <a:endParaRPr lang="en-US" altLang="en-US" dirty="0">
              <a:solidFill>
                <a:srgbClr val="002D56"/>
              </a:solidFill>
            </a:endParaRPr>
          </a:p>
        </p:txBody>
      </p:sp>
      <p:sp>
        <p:nvSpPr>
          <p:cNvPr id="51203" name="Text Placeholder 2"/>
          <p:cNvSpPr>
            <a:spLocks noGrp="1"/>
          </p:cNvSpPr>
          <p:nvPr>
            <p:ph sz="half" idx="1"/>
          </p:nvPr>
        </p:nvSpPr>
        <p:spPr>
          <a:xfrm>
            <a:off x="381000" y="5517318"/>
            <a:ext cx="8382000" cy="73108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With this particular set of isoquants, labor is an inferior input because less l is chosen as output expands beyond q</a:t>
            </a:r>
            <a:r>
              <a:rPr lang="en-US" altLang="en-US" baseline="-25000" dirty="0"/>
              <a:t>2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0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1AA3B3-4AE1-4147-AD45-3DF7DEDA617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36" y="838200"/>
            <a:ext cx="620192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4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10.1 	Cost Minimization</a:t>
            </a: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6E78C91-262A-4A1E-BE90-4BEBB826E65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Cobb-Douglas production function: </a:t>
            </a:r>
            <a:r>
              <a:rPr lang="en-US" altLang="en-US" i="1" dirty="0">
                <a:solidFill>
                  <a:srgbClr val="FF0000"/>
                </a:solidFill>
              </a:rPr>
              <a:t>q</a:t>
            </a:r>
            <a:r>
              <a:rPr lang="en-US" altLang="en-US" dirty="0">
                <a:solidFill>
                  <a:srgbClr val="FF0000"/>
                </a:solidFill>
              </a:rPr>
              <a:t> = </a:t>
            </a:r>
            <a:r>
              <a:rPr lang="en-US" altLang="en-US" i="1" dirty="0">
                <a:solidFill>
                  <a:srgbClr val="FF0000"/>
                </a:solidFill>
              </a:rPr>
              <a:t>k</a:t>
            </a:r>
            <a:r>
              <a:rPr lang="en-US" altLang="en-US" i="1" baseline="30000" dirty="0">
                <a:solidFill>
                  <a:srgbClr val="FF0000"/>
                </a:solidFill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en-US" i="1" baseline="30000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baseline="30000" dirty="0">
                <a:solidFill>
                  <a:srgbClr val="FF0000"/>
                </a:solidFill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</a:t>
            </a:r>
            <a:endParaRPr lang="en-US" altLang="en-US" dirty="0">
              <a:solidFill>
                <a:srgbClr val="FF0000"/>
              </a:solidFill>
              <a:sym typeface="Symbol" pitchFamily="18" charset="2"/>
            </a:endParaRPr>
          </a:p>
          <a:p>
            <a:pPr lvl="1"/>
            <a:r>
              <a:rPr lang="en-US" altLang="en-US" dirty="0"/>
              <a:t>The </a:t>
            </a:r>
            <a:r>
              <a:rPr lang="en-US" altLang="en-US" dirty="0" err="1"/>
              <a:t>Lagrangian</a:t>
            </a:r>
            <a:r>
              <a:rPr lang="en-US" altLang="en-US" dirty="0"/>
              <a:t> expression for cost minimization of producing </a:t>
            </a:r>
            <a:r>
              <a:rPr lang="en-US" altLang="en-US" i="1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is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dirty="0">
                <a:solidFill>
                  <a:srgbClr val="FF0000"/>
                </a:solidFill>
              </a:rPr>
              <a:t> = </a:t>
            </a:r>
            <a:r>
              <a:rPr lang="en-US" altLang="en-US" i="1" dirty="0" err="1">
                <a:solidFill>
                  <a:srgbClr val="FF0000"/>
                </a:solidFill>
              </a:rPr>
              <a:t>vk</a:t>
            </a:r>
            <a:r>
              <a:rPr lang="en-US" altLang="en-US" dirty="0">
                <a:solidFill>
                  <a:srgbClr val="FF0000"/>
                </a:solidFill>
              </a:rPr>
              <a:t> + </a:t>
            </a:r>
            <a:r>
              <a:rPr lang="en-US" altLang="en-US" i="1" dirty="0" err="1">
                <a:solidFill>
                  <a:srgbClr val="FF0000"/>
                </a:solidFill>
              </a:rPr>
              <a:t>w</a:t>
            </a:r>
            <a:r>
              <a:rPr lang="en-US" altLang="en-US" i="1" dirty="0" err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dirty="0">
                <a:solidFill>
                  <a:srgbClr val="FF0000"/>
                </a:solidFill>
              </a:rPr>
              <a:t> +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(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-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 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 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/>
              <a:t>First-order conditions for a minimum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</a:t>
            </a:r>
            <a:r>
              <a:rPr lang="en-US" altLang="en-US" b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=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- 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i="1" baseline="30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-1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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= 0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</a:t>
            </a:r>
            <a:r>
              <a:rPr lang="en-US" altLang="en-US" b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=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- 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i="1" baseline="30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i="1" baseline="30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-1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= 0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</a:t>
            </a:r>
            <a:r>
              <a:rPr lang="en-US" altLang="en-US" b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 =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-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 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 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404811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10.1 	Cost Minimization</a:t>
            </a:r>
          </a:p>
        </p:txBody>
      </p:sp>
      <p:sp>
        <p:nvSpPr>
          <p:cNvPr id="4102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A8D6402-CD6D-4109-ACDB-816983139D3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100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en-US"/>
              <a:t>Dividing the first equation by the second gives us</a:t>
            </a:r>
            <a:endParaRPr lang="en-US" altLang="en-US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eaLnBrk="0" hangingPunct="0">
              <a:buFontTx/>
              <a:buChar char="•"/>
              <a:defRPr/>
            </a:pPr>
            <a:r>
              <a:rPr lang="en-US" kern="0" dirty="0"/>
              <a:t>This production function is homothetic</a:t>
            </a:r>
          </a:p>
          <a:p>
            <a:pPr lvl="2" eaLnBrk="0" hangingPunct="0">
              <a:buFontTx/>
              <a:buChar char="–"/>
              <a:defRPr/>
            </a:pPr>
            <a:r>
              <a:rPr lang="en-US" sz="2800" kern="0" dirty="0"/>
              <a:t>The RTS depends only on the ratio of the two inputs</a:t>
            </a:r>
          </a:p>
          <a:p>
            <a:pPr lvl="2" eaLnBrk="0" hangingPunct="0">
              <a:buFontTx/>
              <a:buChar char="–"/>
              <a:defRPr/>
            </a:pPr>
            <a:r>
              <a:rPr lang="en-US" sz="2800" kern="0" dirty="0"/>
              <a:t>The expansion path is a straight line</a:t>
            </a:r>
            <a:endParaRPr lang="en-US" sz="2800" kern="0" dirty="0">
              <a:sym typeface="Symbol" pitchFamily="18" charset="2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125663" y="1250950"/>
          <a:ext cx="437038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DSMT4">
                  <p:embed/>
                </p:oleObj>
              </mc:Choice>
              <mc:Fallback>
                <p:oleObj name="Equation" r:id="rId2" imgW="1714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1250950"/>
                        <a:ext cx="4370387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48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10.1 	Cost Minimization</a:t>
            </a: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22E6DB6-F933-429C-A1A9-567F63B4202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CES production function: </a:t>
            </a:r>
            <a:r>
              <a:rPr lang="en-US" altLang="en-US" i="1" dirty="0">
                <a:solidFill>
                  <a:srgbClr val="FF0000"/>
                </a:solidFill>
              </a:rPr>
              <a:t>q</a:t>
            </a:r>
            <a:r>
              <a:rPr lang="en-US" altLang="en-US" dirty="0">
                <a:solidFill>
                  <a:srgbClr val="FF0000"/>
                </a:solidFill>
              </a:rPr>
              <a:t> = (</a:t>
            </a:r>
            <a:r>
              <a:rPr lang="en-US" altLang="en-US" i="1" dirty="0">
                <a:solidFill>
                  <a:srgbClr val="FF0000"/>
                </a:solidFill>
              </a:rPr>
              <a:t>k</a:t>
            </a:r>
            <a:r>
              <a:rPr lang="en-US" altLang="en-US" i="1" baseline="30000" dirty="0">
                <a:solidFill>
                  <a:srgbClr val="FF0000"/>
                </a:solidFill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+</a:t>
            </a:r>
            <a:r>
              <a:rPr lang="en-US" altLang="en-US" i="1" baseline="30000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baseline="30000" dirty="0">
                <a:solidFill>
                  <a:srgbClr val="FF0000"/>
                </a:solidFill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/</a:t>
            </a:r>
            <a:endParaRPr lang="en-US" altLang="en-US" dirty="0">
              <a:solidFill>
                <a:srgbClr val="FF0000"/>
              </a:solidFill>
              <a:sym typeface="Symbol" pitchFamily="18" charset="2"/>
            </a:endParaRPr>
          </a:p>
          <a:p>
            <a:pPr lvl="1"/>
            <a:r>
              <a:rPr lang="en-US" altLang="en-US" dirty="0"/>
              <a:t>The </a:t>
            </a:r>
            <a:r>
              <a:rPr lang="en-US" altLang="en-US" dirty="0" err="1"/>
              <a:t>Lagrangian</a:t>
            </a:r>
            <a:r>
              <a:rPr lang="en-US" altLang="en-US" dirty="0"/>
              <a:t> expression for cost minimization of producing </a:t>
            </a:r>
            <a:r>
              <a:rPr lang="en-US" altLang="en-US" i="1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is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dirty="0">
                <a:solidFill>
                  <a:srgbClr val="FF0000"/>
                </a:solidFill>
              </a:rPr>
              <a:t> = </a:t>
            </a:r>
            <a:r>
              <a:rPr lang="en-US" altLang="en-US" i="1" dirty="0" err="1">
                <a:solidFill>
                  <a:srgbClr val="FF0000"/>
                </a:solidFill>
              </a:rPr>
              <a:t>vk</a:t>
            </a:r>
            <a:r>
              <a:rPr lang="en-US" altLang="en-US" dirty="0">
                <a:solidFill>
                  <a:srgbClr val="FF0000"/>
                </a:solidFill>
              </a:rPr>
              <a:t> + </a:t>
            </a:r>
            <a:r>
              <a:rPr lang="en-US" altLang="en-US" i="1" dirty="0" err="1">
                <a:solidFill>
                  <a:srgbClr val="FF0000"/>
                </a:solidFill>
              </a:rPr>
              <a:t>w</a:t>
            </a:r>
            <a:r>
              <a:rPr lang="en-US" altLang="en-US" i="1" dirty="0" err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dirty="0">
                <a:solidFill>
                  <a:srgbClr val="FF0000"/>
                </a:solidFill>
              </a:rPr>
              <a:t> +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[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-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k</a:t>
            </a:r>
            <a:r>
              <a:rPr lang="en-US" altLang="en-US" i="1" baseline="30000" dirty="0">
                <a:solidFill>
                  <a:srgbClr val="FF0000"/>
                </a:solidFill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+</a:t>
            </a:r>
            <a:r>
              <a:rPr lang="en-US" altLang="en-US" i="1" baseline="30000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baseline="30000" dirty="0">
                <a:solidFill>
                  <a:srgbClr val="FF0000"/>
                </a:solidFill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/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en-US" dirty="0"/>
              <a:t>First-order conditions for a minimum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</a:t>
            </a:r>
            <a:r>
              <a:rPr lang="en-US" altLang="en-US" b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=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- (/)(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+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(-)/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()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-1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= 0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</a:t>
            </a:r>
            <a:r>
              <a:rPr lang="en-US" altLang="en-US" b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=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- (/)(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+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(-)/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()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-1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= 0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</a:t>
            </a:r>
            <a:r>
              <a:rPr lang="en-US" altLang="en-US" b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ℒ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 =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-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k</a:t>
            </a:r>
            <a:r>
              <a:rPr lang="en-US" altLang="en-US" i="1" baseline="30000" dirty="0">
                <a:solidFill>
                  <a:srgbClr val="FF0000"/>
                </a:solidFill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+</a:t>
            </a:r>
            <a:r>
              <a:rPr lang="en-US" altLang="en-US" i="1" baseline="30000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baseline="30000" dirty="0">
                <a:solidFill>
                  <a:srgbClr val="FF0000"/>
                </a:solidFill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(-)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= 0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7B33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10.1 	Cost Minimization</a:t>
            </a:r>
          </a:p>
        </p:txBody>
      </p:sp>
      <p:sp>
        <p:nvSpPr>
          <p:cNvPr id="5126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4AB587B-C54E-436C-B072-E4022F0036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124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endParaRPr lang="en-US" altLang="en-US" dirty="0"/>
          </a:p>
          <a:p>
            <a:pPr lvl="1"/>
            <a:r>
              <a:rPr lang="en-US" altLang="en-US" dirty="0"/>
              <a:t>Dividing the first equation by the second gives us</a:t>
            </a:r>
            <a:endParaRPr lang="en-US" altLang="en-US" sz="2000" dirty="0">
              <a:solidFill>
                <a:srgbClr val="5858D4"/>
              </a:solidFill>
              <a:sym typeface="Symbol" pitchFamily="18" charset="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kern="0" dirty="0"/>
              <a:t>This production function is also homothetic</a:t>
            </a:r>
            <a:endParaRPr lang="en-US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922463" y="1658938"/>
          <a:ext cx="46291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469800" progId="Equation.DSMT4">
                  <p:embed/>
                </p:oleObj>
              </mc:Choice>
              <mc:Fallback>
                <p:oleObj name="Equation" r:id="rId2" imgW="1854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658938"/>
                        <a:ext cx="462915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5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Total Cost Function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Total cost function </a:t>
            </a:r>
          </a:p>
          <a:p>
            <a:pPr lvl="1"/>
            <a:r>
              <a:rPr lang="en-US" altLang="en-US"/>
              <a:t>Shows that for any set of input costs and for any output level</a:t>
            </a:r>
          </a:p>
          <a:p>
            <a:pPr lvl="1"/>
            <a:r>
              <a:rPr lang="en-US" altLang="en-US"/>
              <a:t>The minimum cost incurred by the firm is</a:t>
            </a:r>
          </a:p>
          <a:p>
            <a:pPr algn="ctr">
              <a:buFontTx/>
              <a:buNone/>
            </a:pPr>
            <a:r>
              <a:rPr lang="en-US" altLang="en-US" sz="3200" i="1">
                <a:solidFill>
                  <a:srgbClr val="FF0000"/>
                </a:solidFill>
              </a:rPr>
              <a:t>C</a:t>
            </a:r>
            <a:r>
              <a:rPr lang="en-US" altLang="en-US" sz="3200">
                <a:solidFill>
                  <a:srgbClr val="FF0000"/>
                </a:solidFill>
              </a:rPr>
              <a:t> = </a:t>
            </a:r>
            <a:r>
              <a:rPr lang="en-US" altLang="en-US" sz="3200" i="1">
                <a:solidFill>
                  <a:srgbClr val="FF0000"/>
                </a:solidFill>
              </a:rPr>
              <a:t>C</a:t>
            </a:r>
            <a:r>
              <a:rPr lang="en-US" altLang="en-US" sz="3200">
                <a:solidFill>
                  <a:srgbClr val="FF0000"/>
                </a:solidFill>
              </a:rPr>
              <a:t>(</a:t>
            </a:r>
            <a:r>
              <a:rPr lang="en-US" altLang="en-US" sz="3200" i="1">
                <a:solidFill>
                  <a:srgbClr val="FF0000"/>
                </a:solidFill>
              </a:rPr>
              <a:t>v</a:t>
            </a:r>
            <a:r>
              <a:rPr lang="en-US" altLang="en-US" sz="3200">
                <a:solidFill>
                  <a:srgbClr val="FF0000"/>
                </a:solidFill>
              </a:rPr>
              <a:t>,</a:t>
            </a:r>
            <a:r>
              <a:rPr lang="en-US" altLang="en-US" sz="3200" i="1">
                <a:solidFill>
                  <a:srgbClr val="FF0000"/>
                </a:solidFill>
              </a:rPr>
              <a:t>w</a:t>
            </a:r>
            <a:r>
              <a:rPr lang="en-US" altLang="en-US" sz="3200">
                <a:solidFill>
                  <a:srgbClr val="FF0000"/>
                </a:solidFill>
              </a:rPr>
              <a:t>,</a:t>
            </a:r>
            <a:r>
              <a:rPr lang="en-US" altLang="en-US" sz="3200" i="1">
                <a:solidFill>
                  <a:srgbClr val="FF0000"/>
                </a:solidFill>
              </a:rPr>
              <a:t>q</a:t>
            </a:r>
            <a:r>
              <a:rPr lang="en-US" altLang="en-US" sz="320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/>
              <a:t>As output (</a:t>
            </a:r>
            <a:r>
              <a:rPr lang="en-US" altLang="en-US" i="1"/>
              <a:t>q</a:t>
            </a:r>
            <a:r>
              <a:rPr lang="en-US" altLang="en-US"/>
              <a:t>) increases, total costs increase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2F6805-051E-4047-8C25-60CD990A9F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Average and Marginal Cost Functions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Average cost function (</a:t>
            </a:r>
            <a:r>
              <a:rPr lang="en-US" altLang="en-US" i="1"/>
              <a:t>AC</a:t>
            </a:r>
            <a:r>
              <a:rPr lang="en-US" altLang="en-US"/>
              <a:t>) </a:t>
            </a:r>
          </a:p>
          <a:p>
            <a:pPr lvl="1"/>
            <a:r>
              <a:rPr lang="en-US" altLang="en-US"/>
              <a:t>Is found by computing total costs per unit of output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4FD98F-7AFC-4676-A2F9-187F1F5C3AC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4800" y="3657600"/>
            <a:ext cx="8534400" cy="2438400"/>
          </a:xfrm>
        </p:spPr>
        <p:txBody>
          <a:bodyPr/>
          <a:lstStyle/>
          <a:p>
            <a:r>
              <a:rPr lang="en-US" dirty="0"/>
              <a:t>Marginal cost function (MC) </a:t>
            </a:r>
          </a:p>
          <a:p>
            <a:pPr lvl="1"/>
            <a:r>
              <a:rPr lang="en-US" dirty="0"/>
              <a:t>Is found by computing the change in total costs for a change in output produced</a:t>
            </a:r>
          </a:p>
          <a:p>
            <a:endParaRPr lang="en-US" dirty="0"/>
          </a:p>
        </p:txBody>
      </p:sp>
      <p:graphicFrame>
        <p:nvGraphicFramePr>
          <p:cNvPr id="6461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473113"/>
              </p:ext>
            </p:extLst>
          </p:nvPr>
        </p:nvGraphicFramePr>
        <p:xfrm>
          <a:off x="962025" y="2613025"/>
          <a:ext cx="65976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419040" progId="Equation.DSMT4">
                  <p:embed/>
                </p:oleObj>
              </mc:Choice>
              <mc:Fallback>
                <p:oleObj name="Equation" r:id="rId2" imgW="2463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613025"/>
                        <a:ext cx="659765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965200" y="5287963"/>
          <a:ext cx="67913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320" imgH="419040" progId="Equation.DSMT4">
                  <p:embed/>
                </p:oleObj>
              </mc:Choice>
              <mc:Fallback>
                <p:oleObj name="Equation" r:id="rId4" imgW="2641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287963"/>
                        <a:ext cx="67913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5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Graphical Analysis of Total Costs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produce one unit of output we need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1</a:t>
            </a:r>
            <a:r>
              <a:rPr lang="en-US" altLang="en-US" dirty="0"/>
              <a:t> units of capital </a:t>
            </a:r>
          </a:p>
          <a:p>
            <a:pPr lvl="1"/>
            <a:r>
              <a:rPr lang="en-US" altLang="en-US" dirty="0"/>
              <a:t>And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baseline="-25000" dirty="0"/>
              <a:t>1</a:t>
            </a:r>
            <a:r>
              <a:rPr lang="en-US" altLang="en-US" dirty="0"/>
              <a:t> units of labor input  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3200" i="1" dirty="0">
                <a:solidFill>
                  <a:srgbClr val="FF0000"/>
                </a:solidFill>
              </a:rPr>
              <a:t>C(v,w,1) </a:t>
            </a:r>
            <a:r>
              <a:rPr lang="en-US" altLang="en-US" sz="3200" dirty="0">
                <a:solidFill>
                  <a:srgbClr val="FF0000"/>
                </a:solidFill>
              </a:rPr>
              <a:t>= </a:t>
            </a:r>
            <a:r>
              <a:rPr lang="en-US" altLang="en-US" sz="3200" i="1" dirty="0">
                <a:solidFill>
                  <a:srgbClr val="FF0000"/>
                </a:solidFill>
              </a:rPr>
              <a:t>vk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1</a:t>
            </a:r>
            <a:r>
              <a:rPr lang="en-US" altLang="en-US" sz="3200" dirty="0">
                <a:solidFill>
                  <a:srgbClr val="FF0000"/>
                </a:solidFill>
              </a:rPr>
              <a:t> + </a:t>
            </a:r>
            <a:r>
              <a:rPr lang="en-US" altLang="en-US" sz="3200" i="1" dirty="0">
                <a:solidFill>
                  <a:srgbClr val="FF0000"/>
                </a:solidFill>
              </a:rPr>
              <a:t>w</a:t>
            </a:r>
            <a:r>
              <a:rPr lang="en-US" altLang="en-US" sz="3200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en-US" dirty="0"/>
              <a:t>To produce </a:t>
            </a:r>
            <a:r>
              <a:rPr lang="en-US" altLang="en-US" i="1" dirty="0"/>
              <a:t>m</a:t>
            </a:r>
            <a:r>
              <a:rPr lang="en-US" altLang="en-US" dirty="0"/>
              <a:t> units of output</a:t>
            </a:r>
          </a:p>
          <a:p>
            <a:pPr lvl="1"/>
            <a:r>
              <a:rPr lang="en-US" altLang="en-US" dirty="0"/>
              <a:t>Assuming constant returns to scale</a:t>
            </a:r>
          </a:p>
          <a:p>
            <a:pPr algn="ctr">
              <a:buFontTx/>
              <a:buNone/>
            </a:pPr>
            <a:r>
              <a:rPr lang="en-US" altLang="en-US" sz="3200" i="1" dirty="0">
                <a:solidFill>
                  <a:srgbClr val="FF0000"/>
                </a:solidFill>
              </a:rPr>
              <a:t>C(</a:t>
            </a:r>
            <a:r>
              <a:rPr lang="en-US" altLang="en-US" sz="3200" i="1" dirty="0" err="1">
                <a:solidFill>
                  <a:srgbClr val="FF0000"/>
                </a:solidFill>
              </a:rPr>
              <a:t>v,w,m</a:t>
            </a:r>
            <a:r>
              <a:rPr lang="en-US" altLang="en-US" sz="3200" i="1" dirty="0">
                <a:solidFill>
                  <a:srgbClr val="FF0000"/>
                </a:solidFill>
              </a:rPr>
              <a:t>)</a:t>
            </a:r>
            <a:r>
              <a:rPr lang="en-US" altLang="en-US" sz="3200" dirty="0">
                <a:solidFill>
                  <a:srgbClr val="FF0000"/>
                </a:solidFill>
              </a:rPr>
              <a:t> = </a:t>
            </a:r>
            <a:r>
              <a:rPr lang="en-US" altLang="en-US" sz="3200" i="1" dirty="0">
                <a:solidFill>
                  <a:srgbClr val="FF0000"/>
                </a:solidFill>
              </a:rPr>
              <a:t>vmk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1</a:t>
            </a:r>
            <a:r>
              <a:rPr lang="en-US" altLang="en-US" sz="3200" dirty="0">
                <a:solidFill>
                  <a:srgbClr val="FF0000"/>
                </a:solidFill>
              </a:rPr>
              <a:t> + </a:t>
            </a:r>
            <a:r>
              <a:rPr lang="en-US" altLang="en-US" sz="3200" i="1" dirty="0">
                <a:solidFill>
                  <a:srgbClr val="FF0000"/>
                </a:solidFill>
              </a:rPr>
              <a:t>wm</a:t>
            </a:r>
            <a:r>
              <a:rPr lang="en-US" altLang="en-US" sz="3200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1</a:t>
            </a:r>
            <a:r>
              <a:rPr lang="en-US" altLang="en-US" sz="3200" dirty="0">
                <a:solidFill>
                  <a:srgbClr val="FF0000"/>
                </a:solidFill>
              </a:rPr>
              <a:t> = </a:t>
            </a:r>
            <a:r>
              <a:rPr lang="en-US" altLang="en-US" sz="3200" i="1" dirty="0">
                <a:solidFill>
                  <a:srgbClr val="FF0000"/>
                </a:solidFill>
              </a:rPr>
              <a:t>m</a:t>
            </a:r>
            <a:r>
              <a:rPr lang="en-US" altLang="en-US" sz="3200" dirty="0">
                <a:solidFill>
                  <a:srgbClr val="FF0000"/>
                </a:solidFill>
              </a:rPr>
              <a:t>(</a:t>
            </a:r>
            <a:r>
              <a:rPr lang="en-US" altLang="en-US" sz="3200" i="1" dirty="0">
                <a:solidFill>
                  <a:srgbClr val="FF0000"/>
                </a:solidFill>
              </a:rPr>
              <a:t>vk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1</a:t>
            </a:r>
            <a:r>
              <a:rPr lang="en-US" altLang="en-US" sz="3200" dirty="0">
                <a:solidFill>
                  <a:srgbClr val="FF0000"/>
                </a:solidFill>
              </a:rPr>
              <a:t> + </a:t>
            </a:r>
            <a:r>
              <a:rPr lang="en-US" altLang="en-US" sz="3200" i="1" dirty="0">
                <a:solidFill>
                  <a:srgbClr val="FF0000"/>
                </a:solidFill>
              </a:rPr>
              <a:t>w</a:t>
            </a:r>
            <a:r>
              <a:rPr lang="en-US" altLang="en-US" sz="3200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1</a:t>
            </a:r>
            <a:r>
              <a:rPr lang="en-US" altLang="en-US" sz="3200" dirty="0">
                <a:solidFill>
                  <a:srgbClr val="FF0000"/>
                </a:solidFill>
              </a:rPr>
              <a:t>)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3200" i="1" dirty="0">
                <a:solidFill>
                  <a:srgbClr val="FF0000"/>
                </a:solidFill>
              </a:rPr>
              <a:t>C(</a:t>
            </a:r>
            <a:r>
              <a:rPr lang="en-US" altLang="en-US" sz="3200" i="1" dirty="0" err="1">
                <a:solidFill>
                  <a:srgbClr val="FF0000"/>
                </a:solidFill>
              </a:rPr>
              <a:t>v,w,m</a:t>
            </a:r>
            <a:r>
              <a:rPr lang="en-US" altLang="en-US" sz="3200" i="1" dirty="0">
                <a:solidFill>
                  <a:srgbClr val="FF0000"/>
                </a:solidFill>
              </a:rPr>
              <a:t>)</a:t>
            </a:r>
            <a:r>
              <a:rPr lang="en-US" altLang="en-US" sz="3200" dirty="0">
                <a:solidFill>
                  <a:srgbClr val="FF0000"/>
                </a:solidFill>
              </a:rPr>
              <a:t> = </a:t>
            </a:r>
            <a:r>
              <a:rPr lang="en-US" altLang="en-US" sz="3200" i="1" dirty="0">
                <a:solidFill>
                  <a:srgbClr val="FF0000"/>
                </a:solidFill>
              </a:rPr>
              <a:t>m</a:t>
            </a: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  </a:t>
            </a:r>
            <a:r>
              <a:rPr lang="en-US" altLang="en-US" sz="3200" i="1" dirty="0">
                <a:solidFill>
                  <a:srgbClr val="FF0000"/>
                </a:solidFill>
              </a:rPr>
              <a:t>C(v,w,1)</a:t>
            </a:r>
            <a:endParaRPr lang="en-US" altLang="en-US" sz="32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0049E5-BDBC-4CEE-82A6-D39F912521C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48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 bwMode="auto">
          <a:xfrm>
            <a:off x="1143000" y="0"/>
            <a:ext cx="80010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10.4 (a)	Cost Curves in the Constant 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dirty="0">
                <a:solidFill>
                  <a:srgbClr val="002D56"/>
                </a:solidFill>
              </a:rPr>
              <a:t>Returns-to-Scale Case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sz="half" idx="1"/>
          </p:nvPr>
        </p:nvSpPr>
        <p:spPr>
          <a:xfrm>
            <a:off x="533400" y="5486400"/>
            <a:ext cx="7848600" cy="6397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In (a) total costs are proportional to output level. 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632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D2F6B8-F548-4AC0-A1BE-FBCDA5E9EDB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41388" y="1308100"/>
            <a:ext cx="6356350" cy="3948113"/>
            <a:chOff x="685800" y="2209800"/>
            <a:chExt cx="6356350" cy="3948113"/>
          </a:xfrm>
        </p:grpSpPr>
        <p:grpSp>
          <p:nvGrpSpPr>
            <p:cNvPr id="56331" name="Group 15"/>
            <p:cNvGrpSpPr>
              <a:grpSpLocks/>
            </p:cNvGrpSpPr>
            <p:nvPr/>
          </p:nvGrpSpPr>
          <p:grpSpPr bwMode="auto">
            <a:xfrm>
              <a:off x="1524000" y="5791200"/>
              <a:ext cx="5518150" cy="366713"/>
              <a:chOff x="1524000" y="5791200"/>
              <a:chExt cx="5518150" cy="366713"/>
            </a:xfrm>
          </p:grpSpPr>
          <p:sp>
            <p:nvSpPr>
              <p:cNvPr id="56335" name="Line 4"/>
              <p:cNvSpPr>
                <a:spLocks noChangeShapeType="1"/>
              </p:cNvSpPr>
              <p:nvPr/>
            </p:nvSpPr>
            <p:spPr bwMode="auto">
              <a:xfrm>
                <a:off x="1524000" y="6019800"/>
                <a:ext cx="4572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336" name="Text Box 5"/>
              <p:cNvSpPr txBox="1">
                <a:spLocks noChangeArrowheads="1"/>
              </p:cNvSpPr>
              <p:nvPr/>
            </p:nvSpPr>
            <p:spPr bwMode="auto">
              <a:xfrm>
                <a:off x="6172200" y="5791200"/>
                <a:ext cx="8699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Output</a:t>
                </a:r>
              </a:p>
            </p:txBody>
          </p:sp>
        </p:grpSp>
        <p:grpSp>
          <p:nvGrpSpPr>
            <p:cNvPr id="56332" name="Group 14"/>
            <p:cNvGrpSpPr>
              <a:grpSpLocks/>
            </p:cNvGrpSpPr>
            <p:nvPr/>
          </p:nvGrpSpPr>
          <p:grpSpPr bwMode="auto">
            <a:xfrm>
              <a:off x="685800" y="2209800"/>
              <a:ext cx="838200" cy="3810000"/>
              <a:chOff x="685800" y="2209800"/>
              <a:chExt cx="838200" cy="3810000"/>
            </a:xfrm>
          </p:grpSpPr>
          <p:sp>
            <p:nvSpPr>
              <p:cNvPr id="56333" name="Line 3"/>
              <p:cNvSpPr>
                <a:spLocks noChangeShapeType="1"/>
              </p:cNvSpPr>
              <p:nvPr/>
            </p:nvSpPr>
            <p:spPr bwMode="auto">
              <a:xfrm>
                <a:off x="1524000" y="2590800"/>
                <a:ext cx="0" cy="3429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334" name="Text Box 6"/>
              <p:cNvSpPr txBox="1">
                <a:spLocks noChangeArrowheads="1"/>
              </p:cNvSpPr>
              <p:nvPr/>
            </p:nvSpPr>
            <p:spPr bwMode="auto">
              <a:xfrm>
                <a:off x="685800" y="2209800"/>
                <a:ext cx="7175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Total</a:t>
                </a:r>
              </a:p>
              <a:p>
                <a:pPr eaLnBrk="1" hangingPunct="1"/>
                <a:r>
                  <a:rPr lang="en-US" altLang="en-US" sz="1800"/>
                  <a:t>costs</a:t>
                </a:r>
              </a:p>
            </p:txBody>
          </p:sp>
        </p:grp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779588" y="2660650"/>
            <a:ext cx="4313237" cy="2457450"/>
            <a:chOff x="960" y="2244"/>
            <a:chExt cx="2717" cy="1548"/>
          </a:xfrm>
        </p:grpSpPr>
        <p:sp>
          <p:nvSpPr>
            <p:cNvPr id="56329" name="Line 7"/>
            <p:cNvSpPr>
              <a:spLocks noChangeShapeType="1"/>
            </p:cNvSpPr>
            <p:nvPr/>
          </p:nvSpPr>
          <p:spPr bwMode="auto">
            <a:xfrm flipV="1">
              <a:off x="960" y="2388"/>
              <a:ext cx="2496" cy="1404"/>
            </a:xfrm>
            <a:prstGeom prst="line">
              <a:avLst/>
            </a:prstGeom>
            <a:noFill/>
            <a:ln w="28575">
              <a:solidFill>
                <a:srgbClr val="177B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330" name="Text Box 8"/>
            <p:cNvSpPr txBox="1">
              <a:spLocks noChangeArrowheads="1"/>
            </p:cNvSpPr>
            <p:nvPr/>
          </p:nvSpPr>
          <p:spPr bwMode="auto">
            <a:xfrm>
              <a:off x="3456" y="2244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177B2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 bwMode="auto">
          <a:xfrm>
            <a:off x="1143000" y="0"/>
            <a:ext cx="80010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10.4 (b)	Cost Curves in the Constant 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dirty="0">
                <a:solidFill>
                  <a:srgbClr val="002D56"/>
                </a:solidFill>
              </a:rPr>
              <a:t>Returns-to-Scale Case</a:t>
            </a:r>
            <a:endParaRPr lang="en-US" altLang="en-US" dirty="0"/>
          </a:p>
        </p:txBody>
      </p:sp>
      <p:sp>
        <p:nvSpPr>
          <p:cNvPr id="57347" name="Text Placeholder 2"/>
          <p:cNvSpPr>
            <a:spLocks noGrp="1"/>
          </p:cNvSpPr>
          <p:nvPr>
            <p:ph sz="half" idx="1"/>
          </p:nvPr>
        </p:nvSpPr>
        <p:spPr>
          <a:xfrm>
            <a:off x="457200" y="5562600"/>
            <a:ext cx="8229600" cy="563563"/>
          </a:xfrm>
        </p:spPr>
        <p:txBody>
          <a:bodyPr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Average and marginal costs, as shown in (b), are equal and constant for all output levels.</a:t>
            </a:r>
          </a:p>
        </p:txBody>
      </p:sp>
      <p:sp>
        <p:nvSpPr>
          <p:cNvPr id="5735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299277-0EB1-43F7-A791-AD1FF9D637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8287" y="1403350"/>
            <a:ext cx="8570913" cy="4011613"/>
            <a:chOff x="-256032" y="2304845"/>
            <a:chExt cx="8570976" cy="4012872"/>
          </a:xfrm>
        </p:grpSpPr>
        <p:grpSp>
          <p:nvGrpSpPr>
            <p:cNvPr id="57355" name="Group 15"/>
            <p:cNvGrpSpPr>
              <a:grpSpLocks/>
            </p:cNvGrpSpPr>
            <p:nvPr/>
          </p:nvGrpSpPr>
          <p:grpSpPr bwMode="auto">
            <a:xfrm>
              <a:off x="1524000" y="5948385"/>
              <a:ext cx="6790944" cy="369332"/>
              <a:chOff x="1524000" y="5948385"/>
              <a:chExt cx="6790944" cy="369332"/>
            </a:xfrm>
          </p:grpSpPr>
          <p:sp>
            <p:nvSpPr>
              <p:cNvPr id="57359" name="Line 4"/>
              <p:cNvSpPr>
                <a:spLocks noChangeShapeType="1"/>
              </p:cNvSpPr>
              <p:nvPr/>
            </p:nvSpPr>
            <p:spPr bwMode="auto">
              <a:xfrm>
                <a:off x="1524000" y="6019800"/>
                <a:ext cx="4572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360" name="Text Box 5"/>
              <p:cNvSpPr txBox="1">
                <a:spLocks noChangeArrowheads="1"/>
              </p:cNvSpPr>
              <p:nvPr/>
            </p:nvSpPr>
            <p:spPr bwMode="auto">
              <a:xfrm>
                <a:off x="6184392" y="5948385"/>
                <a:ext cx="21305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Output per period</a:t>
                </a:r>
              </a:p>
            </p:txBody>
          </p:sp>
        </p:grpSp>
        <p:grpSp>
          <p:nvGrpSpPr>
            <p:cNvPr id="57356" name="Group 14"/>
            <p:cNvGrpSpPr>
              <a:grpSpLocks/>
            </p:cNvGrpSpPr>
            <p:nvPr/>
          </p:nvGrpSpPr>
          <p:grpSpPr bwMode="auto">
            <a:xfrm>
              <a:off x="-256032" y="2304845"/>
              <a:ext cx="1780032" cy="3714955"/>
              <a:chOff x="-256032" y="2304845"/>
              <a:chExt cx="1780032" cy="3714955"/>
            </a:xfrm>
          </p:grpSpPr>
          <p:sp>
            <p:nvSpPr>
              <p:cNvPr id="57357" name="Line 3"/>
              <p:cNvSpPr>
                <a:spLocks noChangeShapeType="1"/>
              </p:cNvSpPr>
              <p:nvPr/>
            </p:nvSpPr>
            <p:spPr bwMode="auto">
              <a:xfrm>
                <a:off x="1524000" y="2590800"/>
                <a:ext cx="0" cy="3429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358" name="Text Box 6"/>
              <p:cNvSpPr txBox="1">
                <a:spLocks noChangeArrowheads="1"/>
              </p:cNvSpPr>
              <p:nvPr/>
            </p:nvSpPr>
            <p:spPr bwMode="auto">
              <a:xfrm>
                <a:off x="-256032" y="2304845"/>
                <a:ext cx="167225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Average and</a:t>
                </a:r>
              </a:p>
              <a:p>
                <a:pPr eaLnBrk="1" hangingPunct="1"/>
                <a:r>
                  <a:rPr lang="en-US" altLang="en-US" sz="1800"/>
                  <a:t>marginal costs</a:t>
                </a:r>
              </a:p>
            </p:txBody>
          </p:sp>
        </p:grp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2047875" y="4098925"/>
            <a:ext cx="5021262" cy="369888"/>
            <a:chOff x="960" y="3150"/>
            <a:chExt cx="3163" cy="233"/>
          </a:xfrm>
        </p:grpSpPr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 flipV="1">
              <a:off x="960" y="3302"/>
              <a:ext cx="2504" cy="0"/>
            </a:xfrm>
            <a:prstGeom prst="line">
              <a:avLst/>
            </a:prstGeom>
            <a:noFill/>
            <a:ln w="28575">
              <a:solidFill>
                <a:srgbClr val="177B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354" name="Text Box 8"/>
            <p:cNvSpPr txBox="1">
              <a:spLocks noChangeArrowheads="1"/>
            </p:cNvSpPr>
            <p:nvPr/>
          </p:nvSpPr>
          <p:spPr bwMode="auto">
            <a:xfrm>
              <a:off x="3494" y="3150"/>
              <a:ext cx="6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177B21"/>
                  </a:solidFill>
                </a:rPr>
                <a:t>AC=MC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Definitions of Costs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Labor Costs</a:t>
            </a:r>
          </a:p>
          <a:p>
            <a:pPr lvl="1"/>
            <a:r>
              <a:rPr lang="en-US" altLang="en-US" dirty="0"/>
              <a:t>Accountants: expenditures on labor are current expenses </a:t>
            </a:r>
          </a:p>
          <a:p>
            <a:pPr lvl="1"/>
            <a:r>
              <a:rPr lang="en-US" altLang="en-US" dirty="0"/>
              <a:t>Economists: labor is an </a:t>
            </a:r>
            <a:r>
              <a:rPr lang="en-US" altLang="en-US" u="sng" dirty="0"/>
              <a:t>explicit cost</a:t>
            </a:r>
          </a:p>
          <a:p>
            <a:pPr lvl="2"/>
            <a:r>
              <a:rPr lang="en-US" altLang="en-US" dirty="0"/>
              <a:t>Labor services (labor-hours) are contracted at an hourly wage (</a:t>
            </a:r>
            <a:r>
              <a:rPr lang="en-US" altLang="en-US" i="1" dirty="0"/>
              <a:t>w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It is assumed that this is also what the labor could earn in alternative employment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D6F64A-E3B7-4D64-914C-89566449CF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3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Graphical Analysis of Total Costs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Suppose that total costs start out as concave and then becomes convex as output increases</a:t>
            </a:r>
          </a:p>
          <a:p>
            <a:pPr lvl="1"/>
            <a:r>
              <a:rPr lang="en-US" altLang="en-US"/>
              <a:t>One possible explanation for this is that there is a third factor of production that is fixed as capital and labor usage expands</a:t>
            </a:r>
          </a:p>
          <a:p>
            <a:pPr lvl="1"/>
            <a:r>
              <a:rPr lang="en-US" altLang="en-US"/>
              <a:t>Total costs begin rising rapidly after diminishing returns set 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4CAD46-AAAB-425C-B295-4F82DE74A8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10.5 (a) Total, Average, and Marginal Cost Curves for the Cubic Total Cost Curve Case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9395" name="Text Placeholder 2"/>
          <p:cNvSpPr>
            <a:spLocks noGrp="1"/>
          </p:cNvSpPr>
          <p:nvPr>
            <p:ph sz="half" idx="1"/>
          </p:nvPr>
        </p:nvSpPr>
        <p:spPr>
          <a:xfrm>
            <a:off x="457200" y="5157788"/>
            <a:ext cx="7696200" cy="96837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If the total cost curve has the cubic shape shown in (a), average and marginal cost curves will be U-shaped. 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939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C4D67E-5504-4281-8E83-2B3CCE0345F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99" y="762000"/>
            <a:ext cx="562280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6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10.5 (b) Total, Average, and Marginal Cost Curves for the Cubic Total Cost Curve Case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0419" name="Text Placeholder 2"/>
          <p:cNvSpPr>
            <a:spLocks noGrp="1"/>
          </p:cNvSpPr>
          <p:nvPr>
            <p:ph sz="half" idx="1"/>
          </p:nvPr>
        </p:nvSpPr>
        <p:spPr>
          <a:xfrm>
            <a:off x="457200" y="5380038"/>
            <a:ext cx="7988300" cy="9445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If the total cost curve has the cubic shape shown in (a), average and marginal cost curves will be U-shaped. In (b) the marginal cost curve passes through the low point of the average cost curve at output level q*.</a:t>
            </a:r>
          </a:p>
        </p:txBody>
      </p:sp>
      <p:sp>
        <p:nvSpPr>
          <p:cNvPr id="60422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7DF705-FF87-4612-9A6A-6BC7FD1DC4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81" y="990600"/>
            <a:ext cx="52784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8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Shifts in Cost Curves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Cost curves</a:t>
            </a:r>
          </a:p>
          <a:p>
            <a:pPr lvl="1"/>
            <a:r>
              <a:rPr lang="en-US" altLang="en-US"/>
              <a:t>Are drawn under the assumption that input prices and the level of technology are held constant</a:t>
            </a:r>
          </a:p>
          <a:p>
            <a:pPr lvl="1"/>
            <a:r>
              <a:rPr lang="en-US" altLang="en-US"/>
              <a:t>Any change in these factors will cause the cost curves to shift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551619-CFCF-401A-8163-591B7E1D0E7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84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10.2	 Some Illustrative Cost Functions</a:t>
            </a:r>
          </a:p>
        </p:txBody>
      </p:sp>
      <p:sp>
        <p:nvSpPr>
          <p:cNvPr id="7174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456C282-80F1-4187-A9F6-4F11313AF2B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72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Fixed proportions</a:t>
            </a:r>
          </a:p>
          <a:p>
            <a:pPr algn="ctr">
              <a:buFont typeface="Arial" charset="0"/>
              <a:buNone/>
            </a:pPr>
            <a:r>
              <a:rPr lang="en-US" altLang="en-US" i="1" dirty="0">
                <a:solidFill>
                  <a:srgbClr val="FF0000"/>
                </a:solidFill>
              </a:rPr>
              <a:t>q</a:t>
            </a:r>
            <a:r>
              <a:rPr lang="en-US" altLang="en-US" dirty="0">
                <a:solidFill>
                  <a:srgbClr val="FF0000"/>
                </a:solidFill>
              </a:rPr>
              <a:t> =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 err="1">
                <a:solidFill>
                  <a:srgbClr val="FF0000"/>
                </a:solidFill>
              </a:rPr>
              <a:t>k</a:t>
            </a:r>
            <a:r>
              <a:rPr lang="en-US" altLang="en-US" dirty="0" err="1">
                <a:solidFill>
                  <a:srgbClr val="FF0000"/>
                </a:solidFill>
              </a:rPr>
              <a:t>,</a:t>
            </a:r>
            <a:r>
              <a:rPr lang="en-US" altLang="en-US" i="1" dirty="0" err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dirty="0">
                <a:solidFill>
                  <a:srgbClr val="FF0000"/>
                </a:solidFill>
              </a:rPr>
              <a:t>) = min(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en-US" i="1" dirty="0" err="1">
                <a:solidFill>
                  <a:srgbClr val="FF0000"/>
                </a:solidFill>
              </a:rPr>
              <a:t>k</a:t>
            </a:r>
            <a:r>
              <a:rPr lang="en-US" altLang="en-US" dirty="0" err="1">
                <a:solidFill>
                  <a:srgbClr val="FF0000"/>
                </a:solidFill>
              </a:rPr>
              <a:t>,</a:t>
            </a:r>
            <a:r>
              <a:rPr lang="en-US" altLang="en-US" i="1" dirty="0" err="1">
                <a:solidFill>
                  <a:srgbClr val="FF0000"/>
                </a:solidFill>
                <a:sym typeface="Symbol" pitchFamily="18" charset="2"/>
              </a:rPr>
              <a:t></a:t>
            </a:r>
            <a:r>
              <a:rPr lang="en-US" altLang="en-US" i="1" dirty="0" err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dirty="0"/>
              <a:t>Production will occur at the vertex of the L-shaped isoquants (</a:t>
            </a:r>
            <a:r>
              <a:rPr lang="en-US" altLang="en-US" i="1" dirty="0"/>
              <a:t>q</a:t>
            </a:r>
            <a:r>
              <a:rPr lang="en-US" altLang="en-US" dirty="0"/>
              <a:t> = </a:t>
            </a:r>
            <a:r>
              <a:rPr lang="el-GR" altLang="en-US" dirty="0"/>
              <a:t>α</a:t>
            </a:r>
            <a:r>
              <a:rPr lang="en-US" altLang="en-US" i="1" dirty="0"/>
              <a:t>k = </a:t>
            </a:r>
            <a:r>
              <a:rPr lang="en-US" altLang="en-US" dirty="0"/>
              <a:t>β</a:t>
            </a:r>
            <a:r>
              <a:rPr lang="en-US" altLang="en-US" i="1" dirty="0"/>
              <a:t>l</a:t>
            </a:r>
            <a:r>
              <a:rPr lang="en-US" altLang="en-US" dirty="0"/>
              <a:t>)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i="1" dirty="0">
                <a:solidFill>
                  <a:srgbClr val="FF0000"/>
                </a:solidFill>
              </a:rPr>
              <a:t>C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 err="1">
                <a:solidFill>
                  <a:srgbClr val="FF0000"/>
                </a:solidFill>
              </a:rPr>
              <a:t>w</a:t>
            </a:r>
            <a:r>
              <a:rPr lang="en-US" altLang="en-US" dirty="0" err="1">
                <a:solidFill>
                  <a:srgbClr val="FF0000"/>
                </a:solidFill>
              </a:rPr>
              <a:t>,</a:t>
            </a:r>
            <a:r>
              <a:rPr lang="en-US" altLang="en-US" i="1" dirty="0" err="1">
                <a:solidFill>
                  <a:srgbClr val="FF0000"/>
                </a:solidFill>
              </a:rPr>
              <a:t>v</a:t>
            </a:r>
            <a:r>
              <a:rPr lang="en-US" altLang="en-US" dirty="0" err="1">
                <a:solidFill>
                  <a:srgbClr val="FF0000"/>
                </a:solidFill>
              </a:rPr>
              <a:t>,</a:t>
            </a:r>
            <a:r>
              <a:rPr lang="en-US" altLang="en-US" i="1" dirty="0" err="1">
                <a:solidFill>
                  <a:srgbClr val="FF0000"/>
                </a:solidFill>
              </a:rPr>
              <a:t>q</a:t>
            </a:r>
            <a:r>
              <a:rPr lang="en-US" altLang="en-US" dirty="0">
                <a:solidFill>
                  <a:srgbClr val="FF0000"/>
                </a:solidFill>
              </a:rPr>
              <a:t>) = </a:t>
            </a:r>
            <a:r>
              <a:rPr lang="en-US" altLang="en-US" i="1" dirty="0" err="1">
                <a:solidFill>
                  <a:srgbClr val="FF0000"/>
                </a:solidFill>
              </a:rPr>
              <a:t>vk</a:t>
            </a:r>
            <a:r>
              <a:rPr lang="en-US" altLang="en-US" dirty="0">
                <a:solidFill>
                  <a:srgbClr val="FF0000"/>
                </a:solidFill>
              </a:rPr>
              <a:t> + </a:t>
            </a:r>
            <a:r>
              <a:rPr lang="en-US" altLang="en-US" i="1" dirty="0" err="1">
                <a:solidFill>
                  <a:srgbClr val="FF0000"/>
                </a:solidFill>
              </a:rPr>
              <a:t>wl</a:t>
            </a:r>
            <a:r>
              <a:rPr lang="en-US" altLang="en-US" dirty="0">
                <a:solidFill>
                  <a:srgbClr val="FF0000"/>
                </a:solidFill>
              </a:rPr>
              <a:t> = </a:t>
            </a:r>
            <a:r>
              <a:rPr lang="en-US" altLang="en-US" i="1" dirty="0">
                <a:solidFill>
                  <a:srgbClr val="FF0000"/>
                </a:solidFill>
              </a:rPr>
              <a:t>v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q</a:t>
            </a:r>
            <a:r>
              <a:rPr lang="en-US" altLang="en-US" dirty="0">
                <a:solidFill>
                  <a:srgbClr val="FF0000"/>
                </a:solidFill>
              </a:rPr>
              <a:t>/</a:t>
            </a:r>
            <a:r>
              <a:rPr lang="el-GR" altLang="en-US" dirty="0">
                <a:solidFill>
                  <a:srgbClr val="FF0000"/>
                </a:solidFill>
              </a:rPr>
              <a:t>α</a:t>
            </a:r>
            <a:r>
              <a:rPr lang="en-US" altLang="en-US" dirty="0">
                <a:solidFill>
                  <a:srgbClr val="FF0000"/>
                </a:solidFill>
              </a:rPr>
              <a:t>) + </a:t>
            </a:r>
            <a:r>
              <a:rPr lang="en-US" altLang="en-US" i="1" dirty="0">
                <a:solidFill>
                  <a:srgbClr val="FF0000"/>
                </a:solidFill>
              </a:rPr>
              <a:t>w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q</a:t>
            </a:r>
            <a:r>
              <a:rPr lang="en-US" altLang="en-US" dirty="0">
                <a:solidFill>
                  <a:srgbClr val="FF0000"/>
                </a:solidFill>
              </a:rPr>
              <a:t>/</a:t>
            </a:r>
            <a:r>
              <a:rPr lang="el-GR" altLang="en-US" dirty="0">
                <a:solidFill>
                  <a:srgbClr val="FF0000"/>
                </a:solidFill>
              </a:rPr>
              <a:t>β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Because of constant returns-to-scale:</a:t>
            </a:r>
          </a:p>
          <a:p>
            <a:pPr marL="457200" lvl="1" indent="0" algn="ctr">
              <a:lnSpc>
                <a:spcPct val="120000"/>
              </a:lnSpc>
              <a:buNone/>
            </a:pPr>
            <a:r>
              <a:rPr lang="en-US" altLang="en-US" sz="3200" i="1" dirty="0">
                <a:solidFill>
                  <a:srgbClr val="FF0000"/>
                </a:solidFill>
              </a:rPr>
              <a:t>C</a:t>
            </a:r>
            <a:r>
              <a:rPr lang="en-US" altLang="en-US" sz="3200" dirty="0">
                <a:solidFill>
                  <a:srgbClr val="FF0000"/>
                </a:solidFill>
              </a:rPr>
              <a:t>(</a:t>
            </a:r>
            <a:r>
              <a:rPr lang="en-US" altLang="en-US" sz="3200" i="1" dirty="0" err="1">
                <a:solidFill>
                  <a:srgbClr val="FF0000"/>
                </a:solidFill>
              </a:rPr>
              <a:t>w</a:t>
            </a:r>
            <a:r>
              <a:rPr lang="en-US" altLang="en-US" sz="3200" dirty="0" err="1">
                <a:solidFill>
                  <a:srgbClr val="FF0000"/>
                </a:solidFill>
              </a:rPr>
              <a:t>,</a:t>
            </a:r>
            <a:r>
              <a:rPr lang="en-US" altLang="en-US" sz="3200" i="1" dirty="0" err="1">
                <a:solidFill>
                  <a:srgbClr val="FF0000"/>
                </a:solidFill>
              </a:rPr>
              <a:t>v</a:t>
            </a:r>
            <a:r>
              <a:rPr lang="en-US" altLang="en-US" sz="3200" dirty="0" err="1">
                <a:solidFill>
                  <a:srgbClr val="FF0000"/>
                </a:solidFill>
              </a:rPr>
              <a:t>,</a:t>
            </a:r>
            <a:r>
              <a:rPr lang="en-US" altLang="en-US" sz="3200" i="1" dirty="0" err="1">
                <a:solidFill>
                  <a:srgbClr val="FF0000"/>
                </a:solidFill>
              </a:rPr>
              <a:t>q</a:t>
            </a:r>
            <a:r>
              <a:rPr lang="en-US" altLang="en-US" sz="3200" dirty="0">
                <a:solidFill>
                  <a:srgbClr val="FF0000"/>
                </a:solidFill>
              </a:rPr>
              <a:t>) = </a:t>
            </a:r>
            <a:r>
              <a:rPr lang="en-US" altLang="en-US" sz="3200" i="1" dirty="0" err="1">
                <a:solidFill>
                  <a:srgbClr val="FF0000"/>
                </a:solidFill>
              </a:rPr>
              <a:t>qC</a:t>
            </a:r>
            <a:r>
              <a:rPr lang="en-US" altLang="en-US" sz="3200" dirty="0">
                <a:solidFill>
                  <a:srgbClr val="FF0000"/>
                </a:solidFill>
              </a:rPr>
              <a:t>(</a:t>
            </a:r>
            <a:r>
              <a:rPr lang="en-US" altLang="en-US" sz="3200" i="1" dirty="0">
                <a:solidFill>
                  <a:srgbClr val="FF0000"/>
                </a:solidFill>
              </a:rPr>
              <a:t>w</a:t>
            </a:r>
            <a:r>
              <a:rPr lang="en-US" altLang="en-US" sz="3200" dirty="0">
                <a:solidFill>
                  <a:srgbClr val="FF0000"/>
                </a:solidFill>
              </a:rPr>
              <a:t>,</a:t>
            </a:r>
            <a:r>
              <a:rPr lang="en-US" altLang="en-US" sz="3200" i="1" dirty="0">
                <a:solidFill>
                  <a:srgbClr val="FF0000"/>
                </a:solidFill>
              </a:rPr>
              <a:t>v</a:t>
            </a:r>
            <a:r>
              <a:rPr lang="en-US" altLang="en-US" sz="3200" dirty="0">
                <a:solidFill>
                  <a:srgbClr val="FF0000"/>
                </a:solidFill>
              </a:rPr>
              <a:t>,1)</a:t>
            </a:r>
            <a:endParaRPr lang="en-US" altLang="en-US" sz="32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6242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10.2	 Some Illustrative Cost Functions</a:t>
            </a:r>
          </a:p>
        </p:txBody>
      </p:sp>
      <p:sp>
        <p:nvSpPr>
          <p:cNvPr id="8199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94B875-077D-4A3F-846E-6CA4DEF9F2E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197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Cobb-Douglas,  </a:t>
            </a:r>
            <a:r>
              <a:rPr lang="en-US" altLang="en-US" i="1">
                <a:solidFill>
                  <a:srgbClr val="FF0000"/>
                </a:solidFill>
              </a:rPr>
              <a:t>q</a:t>
            </a:r>
            <a:r>
              <a:rPr lang="en-US" altLang="en-US">
                <a:solidFill>
                  <a:srgbClr val="FF0000"/>
                </a:solidFill>
              </a:rPr>
              <a:t> = </a:t>
            </a:r>
            <a:r>
              <a:rPr lang="en-US" altLang="en-US" i="1">
                <a:solidFill>
                  <a:srgbClr val="FF0000"/>
                </a:solidFill>
              </a:rPr>
              <a:t>f</a:t>
            </a:r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>
                <a:solidFill>
                  <a:srgbClr val="FF0000"/>
                </a:solidFill>
              </a:rPr>
              <a:t>k</a:t>
            </a:r>
            <a:r>
              <a:rPr lang="en-US" altLang="en-US">
                <a:solidFill>
                  <a:srgbClr val="FF0000"/>
                </a:solidFill>
              </a:rPr>
              <a:t>,</a:t>
            </a: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>
                <a:solidFill>
                  <a:srgbClr val="FF0000"/>
                </a:solidFill>
              </a:rPr>
              <a:t>) = </a:t>
            </a:r>
            <a:r>
              <a:rPr lang="en-US" altLang="en-US" i="1">
                <a:solidFill>
                  <a:srgbClr val="FF0000"/>
                </a:solidFill>
              </a:rPr>
              <a:t>k</a:t>
            </a:r>
            <a:r>
              <a:rPr lang="en-US" altLang="en-US" i="1" baseline="30000">
                <a:solidFill>
                  <a:srgbClr val="FF0000"/>
                </a:solidFill>
              </a:rPr>
              <a:t> </a:t>
            </a:r>
            <a:r>
              <a:rPr lang="en-US" altLang="en-US" baseline="300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i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baseline="30000">
                <a:solidFill>
                  <a:srgbClr val="FF0000"/>
                </a:solidFill>
                <a:sym typeface="Symbol" pitchFamily="18" charset="2"/>
              </a:rPr>
              <a:t></a:t>
            </a:r>
            <a:endParaRPr lang="en-US" altLang="en-US">
              <a:solidFill>
                <a:srgbClr val="FF0000"/>
              </a:solidFill>
              <a:sym typeface="Symbol" pitchFamily="18" charset="2"/>
            </a:endParaRPr>
          </a:p>
          <a:p>
            <a:pPr lvl="1"/>
            <a:r>
              <a:rPr lang="en-US" altLang="en-US"/>
              <a:t>Cost minimization requires that: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4800" y="2895600"/>
            <a:ext cx="8382000" cy="3124200"/>
          </a:xfrm>
        </p:spPr>
        <p:txBody>
          <a:bodyPr/>
          <a:lstStyle/>
          <a:p>
            <a:pPr lvl="1"/>
            <a:r>
              <a:rPr lang="en-US" dirty="0"/>
              <a:t>Substitute into the production function and solve for l, then for k 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801813" y="1724025"/>
          <a:ext cx="46466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19040" progId="Equation.DSMT4">
                  <p:embed/>
                </p:oleObj>
              </mc:Choice>
              <mc:Fallback>
                <p:oleObj name="Equation" r:id="rId2" imgW="1828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1724025"/>
                        <a:ext cx="4646612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426900"/>
              </p:ext>
            </p:extLst>
          </p:nvPr>
        </p:nvGraphicFramePr>
        <p:xfrm>
          <a:off x="1422400" y="3744912"/>
          <a:ext cx="6303474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965160" progId="Equation.DSMT4">
                  <p:embed/>
                </p:oleObj>
              </mc:Choice>
              <mc:Fallback>
                <p:oleObj name="Equation" r:id="rId4" imgW="22860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744912"/>
                        <a:ext cx="6303474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08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10.2	 Some Illustrative Cost Functions</a:t>
            </a:r>
          </a:p>
        </p:txBody>
      </p:sp>
      <p:sp>
        <p:nvSpPr>
          <p:cNvPr id="9223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15695A11-629A-4CA0-83AF-C368313A403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221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Cobb-Douglas</a:t>
            </a:r>
            <a:endParaRPr lang="en-US" altLang="en-US">
              <a:solidFill>
                <a:srgbClr val="FF0000"/>
              </a:solidFill>
              <a:sym typeface="Symbol" pitchFamily="18" charset="2"/>
            </a:endParaRPr>
          </a:p>
          <a:p>
            <a:pPr lvl="1"/>
            <a:r>
              <a:rPr lang="en-US" altLang="en-US"/>
              <a:t>Now we can derive total costs as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81000" y="2819400"/>
            <a:ext cx="8382000" cy="2743200"/>
          </a:xfrm>
        </p:spPr>
        <p:txBody>
          <a:bodyPr/>
          <a:lstStyle/>
          <a:p>
            <a:pPr lvl="1"/>
            <a:r>
              <a:rPr lang="en-US" kern="0" dirty="0"/>
              <a:t>Where B is a constant that involves only                                                                                                                                                                            the parameters </a:t>
            </a:r>
            <a:r>
              <a:rPr lang="en-US" kern="0" dirty="0">
                <a:sym typeface="Symbol" pitchFamily="18" charset="2"/>
              </a:rPr>
              <a:t> and </a:t>
            </a:r>
            <a:endParaRPr lang="en-US" kern="0" dirty="0"/>
          </a:p>
          <a:p>
            <a:pPr lvl="1"/>
            <a:endParaRPr lang="en-US" dirty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077353"/>
              </p:ext>
            </p:extLst>
          </p:nvPr>
        </p:nvGraphicFramePr>
        <p:xfrm>
          <a:off x="935038" y="1689100"/>
          <a:ext cx="72755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228600" progId="Equation.DSMT4">
                  <p:embed/>
                </p:oleObj>
              </mc:Choice>
              <mc:Fallback>
                <p:oleObj name="Equation" r:id="rId2" imgW="280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689100"/>
                        <a:ext cx="72755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735698"/>
              </p:ext>
            </p:extLst>
          </p:nvPr>
        </p:nvGraphicFramePr>
        <p:xfrm>
          <a:off x="1692275" y="4114800"/>
          <a:ext cx="46863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228600" progId="Equation.DSMT4">
                  <p:embed/>
                </p:oleObj>
              </mc:Choice>
              <mc:Fallback>
                <p:oleObj name="Equation" r:id="rId4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14800"/>
                        <a:ext cx="46863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5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10.2	 Some Illustrative Cost Functions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A5A9484-6F72-4F52-815C-0B2870AF00A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244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CES:  </a:t>
            </a:r>
            <a:r>
              <a:rPr lang="en-US" altLang="en-US" i="1" dirty="0">
                <a:solidFill>
                  <a:srgbClr val="FF0000"/>
                </a:solidFill>
              </a:rPr>
              <a:t>q</a:t>
            </a:r>
            <a:r>
              <a:rPr lang="en-US" altLang="en-US" dirty="0">
                <a:solidFill>
                  <a:srgbClr val="FF0000"/>
                </a:solidFill>
              </a:rPr>
              <a:t> =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 err="1">
                <a:solidFill>
                  <a:srgbClr val="FF0000"/>
                </a:solidFill>
              </a:rPr>
              <a:t>k</a:t>
            </a:r>
            <a:r>
              <a:rPr lang="en-US" altLang="en-US" dirty="0" err="1">
                <a:solidFill>
                  <a:srgbClr val="FF0000"/>
                </a:solidFill>
              </a:rPr>
              <a:t>,</a:t>
            </a:r>
            <a:r>
              <a:rPr lang="en-US" altLang="en-US" i="1" dirty="0" err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dirty="0">
                <a:solidFill>
                  <a:srgbClr val="FF0000"/>
                </a:solidFill>
              </a:rPr>
              <a:t>) = (</a:t>
            </a:r>
            <a:r>
              <a:rPr lang="en-US" altLang="en-US" i="1" dirty="0">
                <a:solidFill>
                  <a:srgbClr val="FF0000"/>
                </a:solidFill>
              </a:rPr>
              <a:t>k</a:t>
            </a:r>
            <a:r>
              <a:rPr lang="en-US" altLang="en-US" i="1" baseline="30000" dirty="0">
                <a:solidFill>
                  <a:srgbClr val="FF0000"/>
                </a:solidFill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+</a:t>
            </a:r>
            <a:r>
              <a:rPr lang="en-US" altLang="en-US" i="1" baseline="30000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baseline="30000" dirty="0">
                <a:solidFill>
                  <a:srgbClr val="FF0000"/>
                </a:solidFill>
              </a:rPr>
              <a:t> 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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en-US" baseline="30000" dirty="0">
                <a:solidFill>
                  <a:srgbClr val="FF0000"/>
                </a:solidFill>
                <a:sym typeface="Symbol" pitchFamily="18" charset="2"/>
              </a:rPr>
              <a:t>/</a:t>
            </a:r>
            <a:endParaRPr lang="en-US" altLang="en-US" dirty="0">
              <a:solidFill>
                <a:srgbClr val="FF0000"/>
              </a:solidFill>
              <a:sym typeface="Symbol" pitchFamily="18" charset="2"/>
            </a:endParaRPr>
          </a:p>
          <a:p>
            <a:pPr lvl="1"/>
            <a:r>
              <a:rPr lang="en-US" altLang="en-US" dirty="0"/>
              <a:t>To derive the total cost, we would use the same method and eventually get</a:t>
            </a:r>
          </a:p>
          <a:p>
            <a:endParaRPr lang="en-US" altLang="en-US" dirty="0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901393"/>
              </p:ext>
            </p:extLst>
          </p:nvPr>
        </p:nvGraphicFramePr>
        <p:xfrm>
          <a:off x="609600" y="2286000"/>
          <a:ext cx="78581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482400" progId="Equation.DSMT4">
                  <p:embed/>
                </p:oleObj>
              </mc:Choice>
              <mc:Fallback>
                <p:oleObj name="Equation" r:id="rId2" imgW="3035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78581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34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Cost Functions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Homogeneity</a:t>
            </a:r>
          </a:p>
          <a:p>
            <a:pPr lvl="1"/>
            <a:r>
              <a:rPr lang="en-US" altLang="en-US"/>
              <a:t>Cost functions are all homogeneous of degree one in the input prices</a:t>
            </a:r>
          </a:p>
          <a:p>
            <a:pPr lvl="1"/>
            <a:r>
              <a:rPr lang="en-US" altLang="en-US"/>
              <a:t>A doubling of all input prices will not change the levels of inputs purchased</a:t>
            </a:r>
          </a:p>
          <a:p>
            <a:pPr lvl="1"/>
            <a:r>
              <a:rPr lang="en-US" altLang="en-US"/>
              <a:t>Inflation will shift the cost curves up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7D764-2447-4774-95DD-F7C35B7BB04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7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Cost Functions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Nondecreasing in </a:t>
            </a:r>
            <a:r>
              <a:rPr lang="en-US" altLang="en-US" i="1"/>
              <a:t>q</a:t>
            </a:r>
            <a:r>
              <a:rPr lang="en-US" altLang="en-US"/>
              <a:t>, </a:t>
            </a:r>
            <a:r>
              <a:rPr lang="en-US" altLang="en-US" i="1"/>
              <a:t>v</a:t>
            </a:r>
            <a:r>
              <a:rPr lang="en-US" altLang="en-US"/>
              <a:t>, and </a:t>
            </a:r>
            <a:r>
              <a:rPr lang="en-US" altLang="en-US" i="1"/>
              <a:t>w</a:t>
            </a:r>
            <a:endParaRPr lang="en-US" altLang="en-US"/>
          </a:p>
          <a:p>
            <a:pPr lvl="1"/>
            <a:r>
              <a:rPr lang="en-US" altLang="en-US"/>
              <a:t>Cost functions are derived from a cost-minimization process</a:t>
            </a:r>
          </a:p>
          <a:p>
            <a:pPr lvl="1"/>
            <a:r>
              <a:rPr lang="en-US" altLang="en-US"/>
              <a:t>Any decline in costs from an increase in one of the function’s arguments would lead to a contradiction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12FF70-0379-47C8-A956-A62BB9CA9EB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4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Definitions of Costs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Capital Costs</a:t>
            </a:r>
          </a:p>
          <a:p>
            <a:pPr lvl="1"/>
            <a:r>
              <a:rPr lang="en-US" altLang="en-US" dirty="0"/>
              <a:t>Accountants: use the historical price of the capital and apply some depreciation rule to determine current costs</a:t>
            </a:r>
          </a:p>
          <a:p>
            <a:pPr lvl="1"/>
            <a:r>
              <a:rPr lang="en-US" altLang="en-US" dirty="0"/>
              <a:t>Economists: refer to the capital’s original price as a “sunk cost” </a:t>
            </a:r>
          </a:p>
          <a:p>
            <a:pPr lvl="2"/>
            <a:r>
              <a:rPr lang="en-US" altLang="en-US" u="sng" dirty="0"/>
              <a:t>Implicit cost </a:t>
            </a:r>
            <a:r>
              <a:rPr lang="en-US" altLang="en-US" dirty="0"/>
              <a:t>of the capital - what someone else would be willing to pay for its use</a:t>
            </a:r>
          </a:p>
          <a:p>
            <a:pPr lvl="2"/>
            <a:r>
              <a:rPr lang="en-US" altLang="en-US" dirty="0"/>
              <a:t>We will use </a:t>
            </a:r>
            <a:r>
              <a:rPr lang="en-US" altLang="en-US" i="1" dirty="0"/>
              <a:t>v</a:t>
            </a:r>
            <a:r>
              <a:rPr lang="en-US" altLang="en-US" dirty="0"/>
              <a:t> to denote the </a:t>
            </a:r>
            <a:r>
              <a:rPr lang="en-US" altLang="en-US" u="sng" dirty="0"/>
              <a:t>rental rate </a:t>
            </a:r>
            <a:r>
              <a:rPr lang="en-US" altLang="en-US" dirty="0"/>
              <a:t>for capital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739C74-7833-4A68-ACF4-387E4F6F267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5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Cost Functions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Concave in input prices</a:t>
            </a:r>
          </a:p>
          <a:p>
            <a:pPr lvl="1"/>
            <a:r>
              <a:rPr lang="en-US" altLang="en-US"/>
              <a:t>Costs will be lower </a:t>
            </a:r>
          </a:p>
          <a:p>
            <a:pPr lvl="2"/>
            <a:r>
              <a:rPr lang="en-US" altLang="en-US"/>
              <a:t>When a firm faces input prices that fluctuate around a given level </a:t>
            </a:r>
          </a:p>
          <a:p>
            <a:pPr lvl="2"/>
            <a:r>
              <a:rPr lang="en-US" altLang="en-US"/>
              <a:t>Than when they remain constant at that level</a:t>
            </a:r>
          </a:p>
          <a:p>
            <a:pPr lvl="1"/>
            <a:r>
              <a:rPr lang="en-US" altLang="en-US"/>
              <a:t>The firm can adapt its input mix to take advantage of such fluctuations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D7C21D-101D-4477-BEFC-E809B4615AD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6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10.6	Cost Functions Are Concave in Input Prices</a:t>
            </a:r>
          </a:p>
        </p:txBody>
      </p:sp>
      <p:sp>
        <p:nvSpPr>
          <p:cNvPr id="65539" name="Text Placeholder 2"/>
          <p:cNvSpPr>
            <a:spLocks noGrp="1"/>
          </p:cNvSpPr>
          <p:nvPr>
            <p:ph sz="half" idx="1"/>
          </p:nvPr>
        </p:nvSpPr>
        <p:spPr>
          <a:xfrm>
            <a:off x="457200" y="4572000"/>
            <a:ext cx="8077200" cy="15541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With input prices w’ and v’ , total costs of producing q</a:t>
            </a:r>
            <a:r>
              <a:rPr lang="en-US" altLang="en-US" baseline="-25000" dirty="0"/>
              <a:t>0</a:t>
            </a:r>
            <a:r>
              <a:rPr lang="en-US" altLang="en-US" dirty="0"/>
              <a:t> are C (v’, w’, q</a:t>
            </a:r>
            <a:r>
              <a:rPr lang="en-US" altLang="en-US" baseline="-25000" dirty="0"/>
              <a:t>0</a:t>
            </a:r>
            <a:r>
              <a:rPr lang="en-US" altLang="en-US" dirty="0"/>
              <a:t>). If the firm does not change its input mix, costs of producing q</a:t>
            </a:r>
            <a:r>
              <a:rPr lang="en-US" altLang="en-US" baseline="-25000" dirty="0"/>
              <a:t>0</a:t>
            </a:r>
            <a:r>
              <a:rPr lang="en-US" altLang="en-US" dirty="0"/>
              <a:t> would follow the straight line C</a:t>
            </a:r>
            <a:r>
              <a:rPr lang="en-US" altLang="en-US" baseline="-25000" dirty="0"/>
              <a:t>PSEUDO</a:t>
            </a:r>
            <a:r>
              <a:rPr lang="en-US" altLang="en-US" dirty="0"/>
              <a:t>. With input substitution, actual costs C (v’, w, q</a:t>
            </a:r>
            <a:r>
              <a:rPr lang="en-US" altLang="en-US" baseline="-25000" dirty="0"/>
              <a:t>0</a:t>
            </a:r>
            <a:r>
              <a:rPr lang="en-US" altLang="en-US" dirty="0"/>
              <a:t>) will fall below this line, and hence the cost function is concave in w.</a:t>
            </a:r>
          </a:p>
          <a:p>
            <a:pPr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65542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CB8F08-4880-4BC3-B132-1691CAE8AEE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3224213" y="2017713"/>
            <a:ext cx="2759075" cy="1649412"/>
            <a:chOff x="1919" y="2560"/>
            <a:chExt cx="1738" cy="1039"/>
          </a:xfrm>
        </p:grpSpPr>
        <p:sp>
          <p:nvSpPr>
            <p:cNvPr id="65561" name="Arc 3"/>
            <p:cNvSpPr>
              <a:spLocks/>
            </p:cNvSpPr>
            <p:nvPr/>
          </p:nvSpPr>
          <p:spPr bwMode="auto">
            <a:xfrm rot="-5400000">
              <a:off x="1965" y="2641"/>
              <a:ext cx="912" cy="1003"/>
            </a:xfrm>
            <a:custGeom>
              <a:avLst/>
              <a:gdLst>
                <a:gd name="T0" fmla="*/ 0 w 21600"/>
                <a:gd name="T1" fmla="*/ 0 h 21600"/>
                <a:gd name="T2" fmla="*/ 912 w 21600"/>
                <a:gd name="T3" fmla="*/ 1003 h 21600"/>
                <a:gd name="T4" fmla="*/ 0 w 21600"/>
                <a:gd name="T5" fmla="*/ 100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5D0D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562" name="Text Box 4"/>
            <p:cNvSpPr txBox="1">
              <a:spLocks noChangeArrowheads="1"/>
            </p:cNvSpPr>
            <p:nvPr/>
          </p:nvSpPr>
          <p:spPr bwMode="auto">
            <a:xfrm>
              <a:off x="2993" y="2560"/>
              <a:ext cx="6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C(v’,w,q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0</a:t>
              </a:r>
              <a:r>
                <a:rPr lang="en-US" altLang="en-US" sz="1800">
                  <a:solidFill>
                    <a:srgbClr val="5D0D8F"/>
                  </a:solidFill>
                </a:rPr>
                <a:t>)</a:t>
              </a: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2616200" y="1379538"/>
            <a:ext cx="3184525" cy="2073275"/>
            <a:chOff x="1536" y="2150"/>
            <a:chExt cx="2006" cy="1306"/>
          </a:xfrm>
        </p:grpSpPr>
        <p:sp>
          <p:nvSpPr>
            <p:cNvPr id="65559" name="Line 7"/>
            <p:cNvSpPr>
              <a:spLocks noChangeShapeType="1"/>
            </p:cNvSpPr>
            <p:nvPr/>
          </p:nvSpPr>
          <p:spPr bwMode="auto">
            <a:xfrm flipV="1">
              <a:off x="1536" y="2304"/>
              <a:ext cx="1488" cy="1152"/>
            </a:xfrm>
            <a:prstGeom prst="line">
              <a:avLst/>
            </a:prstGeom>
            <a:noFill/>
            <a:ln w="28575">
              <a:solidFill>
                <a:srgbClr val="177B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020" y="2150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177B21"/>
                  </a:solidFill>
                </a:rPr>
                <a:t>C</a:t>
              </a:r>
              <a:r>
                <a:rPr lang="en-US" altLang="en-US" sz="1800" baseline="-25000" dirty="0">
                  <a:solidFill>
                    <a:srgbClr val="177B21"/>
                  </a:solidFill>
                </a:rPr>
                <a:t>PSEUDO</a:t>
              </a: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1127125" y="1319213"/>
            <a:ext cx="4832350" cy="3109912"/>
            <a:chOff x="1126746" y="1319283"/>
            <a:chExt cx="4832350" cy="3109913"/>
          </a:xfrm>
        </p:grpSpPr>
        <p:grpSp>
          <p:nvGrpSpPr>
            <p:cNvPr id="65553" name="Group 21"/>
            <p:cNvGrpSpPr>
              <a:grpSpLocks/>
            </p:cNvGrpSpPr>
            <p:nvPr/>
          </p:nvGrpSpPr>
          <p:grpSpPr bwMode="auto">
            <a:xfrm>
              <a:off x="2006221" y="4062483"/>
              <a:ext cx="3952875" cy="366713"/>
              <a:chOff x="2006221" y="4062483"/>
              <a:chExt cx="3952875" cy="366713"/>
            </a:xfrm>
          </p:grpSpPr>
          <p:sp>
            <p:nvSpPr>
              <p:cNvPr id="65557" name="Line 12"/>
              <p:cNvSpPr>
                <a:spLocks noChangeShapeType="1"/>
              </p:cNvSpPr>
              <p:nvPr/>
            </p:nvSpPr>
            <p:spPr bwMode="auto">
              <a:xfrm>
                <a:off x="2006221" y="4138683"/>
                <a:ext cx="3505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8" name="Text Box 13"/>
              <p:cNvSpPr txBox="1">
                <a:spLocks noChangeArrowheads="1"/>
              </p:cNvSpPr>
              <p:nvPr/>
            </p:nvSpPr>
            <p:spPr bwMode="auto">
              <a:xfrm>
                <a:off x="5609846" y="4062483"/>
                <a:ext cx="3492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w</a:t>
                </a:r>
              </a:p>
            </p:txBody>
          </p:sp>
        </p:grpSp>
        <p:grpSp>
          <p:nvGrpSpPr>
            <p:cNvPr id="65554" name="Group 22"/>
            <p:cNvGrpSpPr>
              <a:grpSpLocks/>
            </p:cNvGrpSpPr>
            <p:nvPr/>
          </p:nvGrpSpPr>
          <p:grpSpPr bwMode="auto">
            <a:xfrm>
              <a:off x="1126746" y="1319283"/>
              <a:ext cx="879475" cy="2819400"/>
              <a:chOff x="1126746" y="1319283"/>
              <a:chExt cx="879475" cy="2819400"/>
            </a:xfrm>
          </p:grpSpPr>
          <p:sp>
            <p:nvSpPr>
              <p:cNvPr id="65555" name="Line 11"/>
              <p:cNvSpPr>
                <a:spLocks noChangeShapeType="1"/>
              </p:cNvSpPr>
              <p:nvPr/>
            </p:nvSpPr>
            <p:spPr bwMode="auto">
              <a:xfrm>
                <a:off x="2006221" y="1624083"/>
                <a:ext cx="0" cy="2514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5556" name="Text Box 14"/>
              <p:cNvSpPr txBox="1">
                <a:spLocks noChangeArrowheads="1"/>
              </p:cNvSpPr>
              <p:nvPr/>
            </p:nvSpPr>
            <p:spPr bwMode="auto">
              <a:xfrm>
                <a:off x="1126746" y="1319283"/>
                <a:ext cx="768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Costs</a:t>
                </a:r>
              </a:p>
            </p:txBody>
          </p:sp>
        </p:grp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722313" y="2370138"/>
            <a:ext cx="3074987" cy="412750"/>
            <a:chOff x="722163" y="2370617"/>
            <a:chExt cx="3074534" cy="411707"/>
          </a:xfrm>
        </p:grpSpPr>
        <p:sp>
          <p:nvSpPr>
            <p:cNvPr id="65551" name="Line 18"/>
            <p:cNvSpPr>
              <a:spLocks noChangeShapeType="1"/>
            </p:cNvSpPr>
            <p:nvPr/>
          </p:nvSpPr>
          <p:spPr bwMode="auto">
            <a:xfrm flipH="1">
              <a:off x="2002822" y="2579271"/>
              <a:ext cx="1793875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552" name="Text Box 20"/>
            <p:cNvSpPr txBox="1">
              <a:spLocks noChangeArrowheads="1"/>
            </p:cNvSpPr>
            <p:nvPr/>
          </p:nvSpPr>
          <p:spPr bwMode="auto">
            <a:xfrm>
              <a:off x="722163" y="2370617"/>
              <a:ext cx="1270498" cy="41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C(v’,w’,q</a:t>
              </a:r>
              <a:r>
                <a:rPr lang="en-US" altLang="en-US" sz="1800" baseline="-25000"/>
                <a:t>0</a:t>
              </a:r>
              <a:r>
                <a:rPr lang="en-US" altLang="en-US" sz="1800"/>
                <a:t>)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3475038" y="2538413"/>
            <a:ext cx="654050" cy="1897062"/>
            <a:chOff x="3454021" y="2538482"/>
            <a:chExt cx="653955" cy="1897040"/>
          </a:xfrm>
        </p:grpSpPr>
        <p:sp>
          <p:nvSpPr>
            <p:cNvPr id="65548" name="Oval 16"/>
            <p:cNvSpPr>
              <a:spLocks noChangeArrowheads="1"/>
            </p:cNvSpPr>
            <p:nvPr/>
          </p:nvSpPr>
          <p:spPr bwMode="auto">
            <a:xfrm>
              <a:off x="3716615" y="2538482"/>
              <a:ext cx="80963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5549" name="Line 19"/>
            <p:cNvSpPr>
              <a:spLocks noChangeShapeType="1"/>
            </p:cNvSpPr>
            <p:nvPr/>
          </p:nvSpPr>
          <p:spPr bwMode="auto">
            <a:xfrm>
              <a:off x="3758821" y="2614683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550" name="Text Box 21"/>
            <p:cNvSpPr txBox="1">
              <a:spLocks noChangeArrowheads="1"/>
            </p:cNvSpPr>
            <p:nvPr/>
          </p:nvSpPr>
          <p:spPr bwMode="auto">
            <a:xfrm>
              <a:off x="3454021" y="4138683"/>
              <a:ext cx="653955" cy="29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 w’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6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Cost Functions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of these properties carry over to average and marginal costs</a:t>
            </a:r>
          </a:p>
          <a:p>
            <a:pPr lvl="1"/>
            <a:r>
              <a:rPr lang="en-US" altLang="en-US"/>
              <a:t>Homogeneity</a:t>
            </a:r>
          </a:p>
          <a:p>
            <a:pPr lvl="1"/>
            <a:r>
              <a:rPr lang="en-US" altLang="en-US"/>
              <a:t>Effects of </a:t>
            </a:r>
            <a:r>
              <a:rPr lang="en-US" altLang="en-US" i="1"/>
              <a:t>v</a:t>
            </a:r>
            <a:r>
              <a:rPr lang="en-US" altLang="en-US"/>
              <a:t>, </a:t>
            </a:r>
            <a:r>
              <a:rPr lang="en-US" altLang="en-US" i="1"/>
              <a:t>w</a:t>
            </a:r>
            <a:r>
              <a:rPr lang="en-US" altLang="en-US"/>
              <a:t>, and </a:t>
            </a:r>
            <a:r>
              <a:rPr lang="en-US" altLang="en-US" i="1"/>
              <a:t>q</a:t>
            </a:r>
            <a:r>
              <a:rPr lang="en-US" altLang="en-US"/>
              <a:t> are ambiguous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66264F-91B8-4608-B639-17082516E75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852734"/>
              </p:ext>
            </p:extLst>
          </p:nvPr>
        </p:nvGraphicFramePr>
        <p:xfrm>
          <a:off x="820271" y="3733800"/>
          <a:ext cx="750345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120" imgH="1079280" progId="Equation.DSMT4">
                  <p:embed/>
                </p:oleObj>
              </mc:Choice>
              <mc:Fallback>
                <p:oleObj name="Equation" r:id="rId2" imgW="35431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271" y="3733800"/>
                        <a:ext cx="7503458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0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Input Substitution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change in the price of an input</a:t>
            </a:r>
          </a:p>
          <a:p>
            <a:pPr lvl="1"/>
            <a:r>
              <a:rPr lang="en-US" altLang="en-US" dirty="0"/>
              <a:t>Will cause the firm to alter its input mix</a:t>
            </a:r>
          </a:p>
          <a:p>
            <a:r>
              <a:rPr lang="en-US" altLang="en-US" dirty="0"/>
              <a:t>Recall the formula for elasticity of substitution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BFF3F-D036-44B9-AC24-4D0C17CDF33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6584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57613"/>
              </p:ext>
            </p:extLst>
          </p:nvPr>
        </p:nvGraphicFramePr>
        <p:xfrm>
          <a:off x="1524000" y="3733800"/>
          <a:ext cx="499885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393480" progId="Equation.DSMT4">
                  <p:embed/>
                </p:oleObj>
              </mc:Choice>
              <mc:Fallback>
                <p:oleObj name="Equation" r:id="rId2" imgW="1879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499885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5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Input Substitution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Cost- minimization principle: </a:t>
            </a:r>
          </a:p>
          <a:p>
            <a:pPr lvl="1"/>
            <a:r>
              <a:rPr lang="en-US" altLang="en-US" i="1" dirty="0"/>
              <a:t>RTS(of l for k) = w/v </a:t>
            </a:r>
            <a:r>
              <a:rPr lang="en-US" altLang="en-US" dirty="0"/>
              <a:t>at an optimum</a:t>
            </a:r>
          </a:p>
          <a:p>
            <a:pPr lvl="1"/>
            <a:r>
              <a:rPr lang="en-US" altLang="en-US" dirty="0"/>
              <a:t>Substituting, we get elasticity of substitution: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E53747-CDE6-4E97-9E70-3204806A9D6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81000" y="4114800"/>
            <a:ext cx="8534400" cy="2209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the two-input case, s must be nonnegative</a:t>
            </a:r>
          </a:p>
          <a:p>
            <a:pPr lvl="1"/>
            <a:r>
              <a:rPr lang="en-US" dirty="0"/>
              <a:t>Large values of s indicate that firms change their input mix significantly if input prices change</a:t>
            </a:r>
          </a:p>
        </p:txBody>
      </p:sp>
      <p:graphicFrame>
        <p:nvGraphicFramePr>
          <p:cNvPr id="6973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3753"/>
              </p:ext>
            </p:extLst>
          </p:nvPr>
        </p:nvGraphicFramePr>
        <p:xfrm>
          <a:off x="1873250" y="2971800"/>
          <a:ext cx="5399088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419040" progId="Equation.DSMT4">
                  <p:embed/>
                </p:oleObj>
              </mc:Choice>
              <mc:Fallback>
                <p:oleObj name="Equation" r:id="rId2" imgW="1917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971800"/>
                        <a:ext cx="5399088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81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Substitution with Many Inputs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Inputs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x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) hired at competitive rental rates (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w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)</a:t>
            </a:r>
          </a:p>
          <a:p>
            <a:r>
              <a:rPr lang="en-US" altLang="en-US" i="1" dirty="0" err="1"/>
              <a:t>s</a:t>
            </a:r>
            <a:r>
              <a:rPr lang="en-US" altLang="en-US" i="1" baseline="-25000" dirty="0" err="1"/>
              <a:t>ij</a:t>
            </a:r>
            <a:r>
              <a:rPr lang="en-US" altLang="en-US" i="1" dirty="0"/>
              <a:t> </a:t>
            </a:r>
            <a:r>
              <a:rPr lang="en-US" altLang="en-US" dirty="0"/>
              <a:t>, elasticity of substitution between any two inputs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)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E7A4-7C92-46B7-9B84-8588719A335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81000" y="4419600"/>
            <a:ext cx="8534400" cy="1828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en-US" i="1" dirty="0" err="1"/>
              <a:t>s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 is a more flexible concept than </a:t>
            </a:r>
            <a:r>
              <a:rPr lang="en-US" altLang="en-US" sz="2800" dirty="0">
                <a:sym typeface="Symbol" pitchFamily="18" charset="2"/>
              </a:rPr>
              <a:t></a:t>
            </a:r>
            <a:endParaRPr lang="en-US" altLang="en-US" dirty="0">
              <a:sym typeface="Symbol" pitchFamily="18" charset="2"/>
            </a:endParaRPr>
          </a:p>
          <a:p>
            <a:pPr lvl="2">
              <a:buFontTx/>
              <a:buChar char="–"/>
            </a:pPr>
            <a:r>
              <a:rPr lang="en-US" altLang="en-US" dirty="0">
                <a:sym typeface="Symbol" pitchFamily="18" charset="2"/>
              </a:rPr>
              <a:t>It allows the firm to alter the usage of inputs other than 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and </a:t>
            </a:r>
            <a:r>
              <a:rPr lang="en-US" altLang="en-US" i="1" dirty="0" err="1">
                <a:sym typeface="Symbol" pitchFamily="18" charset="2"/>
              </a:rPr>
              <a:t>x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r>
              <a:rPr lang="en-US" altLang="en-US" dirty="0">
                <a:sym typeface="Symbol" pitchFamily="18" charset="2"/>
              </a:rPr>
              <a:t> when input prices change</a:t>
            </a:r>
            <a:endParaRPr lang="en-US" altLang="en-US" dirty="0"/>
          </a:p>
        </p:txBody>
      </p:sp>
      <p:graphicFrame>
        <p:nvGraphicFramePr>
          <p:cNvPr id="65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521348"/>
              </p:ext>
            </p:extLst>
          </p:nvPr>
        </p:nvGraphicFramePr>
        <p:xfrm>
          <a:off x="1655763" y="3429000"/>
          <a:ext cx="5273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469800" progId="Equation.DSMT4">
                  <p:embed/>
                </p:oleObj>
              </mc:Choice>
              <mc:Fallback>
                <p:oleObj name="Equation" r:id="rId2" imgW="2323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429000"/>
                        <a:ext cx="52736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1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/>
              <a:t>Quantitative Size of Shifts in Costs Curves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increase in costs will be largely influenced by</a:t>
            </a:r>
          </a:p>
          <a:p>
            <a:pPr lvl="1"/>
            <a:r>
              <a:rPr lang="en-US" altLang="en-US"/>
              <a:t>The relative significance of the input in the production process</a:t>
            </a:r>
          </a:p>
          <a:p>
            <a:pPr lvl="1"/>
            <a:r>
              <a:rPr lang="en-US" altLang="en-US"/>
              <a:t>The ability of firms to substitute another input for the one that has risen in price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DFA87C-5535-4445-A916-0535AA26CDA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39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Technical Change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Improvements in technology </a:t>
            </a:r>
          </a:p>
          <a:p>
            <a:pPr lvl="1"/>
            <a:r>
              <a:rPr lang="en-US" altLang="en-US"/>
              <a:t>Lower cost curves</a:t>
            </a:r>
          </a:p>
          <a:p>
            <a:r>
              <a:rPr lang="en-US" altLang="en-US"/>
              <a:t>Total costs (constant returns to scale) are</a:t>
            </a:r>
          </a:p>
          <a:p>
            <a:pPr algn="ctr">
              <a:lnSpc>
                <a:spcPct val="130000"/>
              </a:lnSpc>
              <a:buFontTx/>
              <a:buNone/>
            </a:pPr>
            <a:r>
              <a:rPr lang="en-US" altLang="en-US" sz="3200" i="1">
                <a:solidFill>
                  <a:srgbClr val="FF0000"/>
                </a:solidFill>
              </a:rPr>
              <a:t>C</a:t>
            </a:r>
            <a:r>
              <a:rPr lang="en-US" altLang="en-US" sz="3200" baseline="-25000">
                <a:solidFill>
                  <a:srgbClr val="FF0000"/>
                </a:solidFill>
              </a:rPr>
              <a:t>0</a:t>
            </a:r>
            <a:r>
              <a:rPr lang="en-US" altLang="en-US" sz="3200">
                <a:solidFill>
                  <a:srgbClr val="FF0000"/>
                </a:solidFill>
              </a:rPr>
              <a:t> = </a:t>
            </a:r>
            <a:r>
              <a:rPr lang="en-US" altLang="en-US" sz="3200" i="1">
                <a:solidFill>
                  <a:srgbClr val="FF0000"/>
                </a:solidFill>
              </a:rPr>
              <a:t>C</a:t>
            </a:r>
            <a:r>
              <a:rPr lang="en-US" altLang="en-US" sz="3200" baseline="-25000">
                <a:solidFill>
                  <a:srgbClr val="FF0000"/>
                </a:solidFill>
              </a:rPr>
              <a:t>0</a:t>
            </a:r>
            <a:r>
              <a:rPr lang="en-US" altLang="en-US" sz="3200">
                <a:solidFill>
                  <a:srgbClr val="FF0000"/>
                </a:solidFill>
              </a:rPr>
              <a:t>(</a:t>
            </a:r>
            <a:r>
              <a:rPr lang="en-US" altLang="en-US" sz="3200" i="1">
                <a:solidFill>
                  <a:srgbClr val="FF0000"/>
                </a:solidFill>
              </a:rPr>
              <a:t>q</a:t>
            </a:r>
            <a:r>
              <a:rPr lang="en-US" altLang="en-US" sz="3200">
                <a:solidFill>
                  <a:srgbClr val="FF0000"/>
                </a:solidFill>
              </a:rPr>
              <a:t>,</a:t>
            </a:r>
            <a:r>
              <a:rPr lang="en-US" altLang="en-US" sz="3200" i="1">
                <a:solidFill>
                  <a:srgbClr val="FF0000"/>
                </a:solidFill>
              </a:rPr>
              <a:t>v</a:t>
            </a:r>
            <a:r>
              <a:rPr lang="en-US" altLang="en-US" sz="3200">
                <a:solidFill>
                  <a:srgbClr val="FF0000"/>
                </a:solidFill>
              </a:rPr>
              <a:t>,</a:t>
            </a:r>
            <a:r>
              <a:rPr lang="en-US" altLang="en-US" sz="3200" i="1">
                <a:solidFill>
                  <a:srgbClr val="FF0000"/>
                </a:solidFill>
              </a:rPr>
              <a:t>w</a:t>
            </a:r>
            <a:r>
              <a:rPr lang="en-US" altLang="en-US" sz="3200">
                <a:solidFill>
                  <a:srgbClr val="FF0000"/>
                </a:solidFill>
              </a:rPr>
              <a:t>) = </a:t>
            </a:r>
            <a:r>
              <a:rPr lang="en-US" altLang="en-US" sz="3200" i="1">
                <a:solidFill>
                  <a:srgbClr val="FF0000"/>
                </a:solidFill>
              </a:rPr>
              <a:t>qC</a:t>
            </a:r>
            <a:r>
              <a:rPr lang="en-US" altLang="en-US" sz="3200" baseline="-25000">
                <a:solidFill>
                  <a:srgbClr val="FF0000"/>
                </a:solidFill>
              </a:rPr>
              <a:t>0</a:t>
            </a:r>
            <a:r>
              <a:rPr lang="en-US" altLang="en-US" sz="3200">
                <a:solidFill>
                  <a:srgbClr val="FF0000"/>
                </a:solidFill>
              </a:rPr>
              <a:t>(</a:t>
            </a:r>
            <a:r>
              <a:rPr lang="en-US" altLang="en-US" sz="3200" i="1">
                <a:solidFill>
                  <a:srgbClr val="FF0000"/>
                </a:solidFill>
              </a:rPr>
              <a:t>v</a:t>
            </a:r>
            <a:r>
              <a:rPr lang="en-US" altLang="en-US" sz="3200">
                <a:solidFill>
                  <a:srgbClr val="FF0000"/>
                </a:solidFill>
              </a:rPr>
              <a:t>,</a:t>
            </a:r>
            <a:r>
              <a:rPr lang="en-US" altLang="en-US" sz="3200" i="1">
                <a:solidFill>
                  <a:srgbClr val="FF0000"/>
                </a:solidFill>
              </a:rPr>
              <a:t>w</a:t>
            </a:r>
            <a:r>
              <a:rPr lang="en-US" altLang="en-US" sz="3200">
                <a:solidFill>
                  <a:srgbClr val="FF0000"/>
                </a:solidFill>
              </a:rPr>
              <a:t>,1)</a:t>
            </a:r>
            <a:endParaRPr lang="en-US" altLang="en-US" sz="3200" i="1">
              <a:solidFill>
                <a:srgbClr val="FF0000"/>
              </a:solidFill>
            </a:endParaRPr>
          </a:p>
          <a:p>
            <a:pPr lvl="1"/>
            <a:r>
              <a:rPr lang="en-US" altLang="en-US"/>
              <a:t>The same inputs that produced one unit of output in period zero </a:t>
            </a:r>
          </a:p>
          <a:p>
            <a:pPr lvl="2"/>
            <a:r>
              <a:rPr lang="en-US" altLang="en-US"/>
              <a:t>Will produce </a:t>
            </a:r>
            <a:r>
              <a:rPr lang="en-US" altLang="en-US" i="1"/>
              <a:t>A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 units in period </a:t>
            </a:r>
            <a:r>
              <a:rPr lang="en-US" altLang="en-US" i="1"/>
              <a:t>t</a:t>
            </a:r>
            <a:endParaRPr lang="en-US" altLang="en-US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altLang="en-US" sz="3200" i="1">
                <a:solidFill>
                  <a:srgbClr val="FF0000"/>
                </a:solidFill>
              </a:rPr>
              <a:t>C</a:t>
            </a:r>
            <a:r>
              <a:rPr lang="en-US" altLang="en-US" sz="3200" i="1" baseline="-25000">
                <a:solidFill>
                  <a:srgbClr val="FF0000"/>
                </a:solidFill>
              </a:rPr>
              <a:t>t</a:t>
            </a:r>
            <a:r>
              <a:rPr lang="en-US" altLang="en-US" sz="3200">
                <a:solidFill>
                  <a:srgbClr val="FF0000"/>
                </a:solidFill>
              </a:rPr>
              <a:t>(</a:t>
            </a:r>
            <a:r>
              <a:rPr lang="en-US" altLang="en-US" sz="3200" i="1">
                <a:solidFill>
                  <a:srgbClr val="FF0000"/>
                </a:solidFill>
              </a:rPr>
              <a:t>v</a:t>
            </a:r>
            <a:r>
              <a:rPr lang="en-US" altLang="en-US" sz="3200">
                <a:solidFill>
                  <a:srgbClr val="FF0000"/>
                </a:solidFill>
              </a:rPr>
              <a:t>,</a:t>
            </a:r>
            <a:r>
              <a:rPr lang="en-US" altLang="en-US" sz="3200" i="1">
                <a:solidFill>
                  <a:srgbClr val="FF0000"/>
                </a:solidFill>
              </a:rPr>
              <a:t>w,A(t</a:t>
            </a:r>
            <a:r>
              <a:rPr lang="en-US" altLang="en-US" sz="3200">
                <a:solidFill>
                  <a:srgbClr val="FF0000"/>
                </a:solidFill>
              </a:rPr>
              <a:t>)) = </a:t>
            </a:r>
            <a:r>
              <a:rPr lang="en-US" altLang="en-US" sz="3200" i="1">
                <a:solidFill>
                  <a:srgbClr val="FF0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(</a:t>
            </a:r>
            <a:r>
              <a:rPr lang="en-US" altLang="en-US" sz="3200" i="1">
                <a:solidFill>
                  <a:srgbClr val="FF0000"/>
                </a:solidFill>
              </a:rPr>
              <a:t>t</a:t>
            </a:r>
            <a:r>
              <a:rPr lang="en-US" altLang="en-US" sz="3200">
                <a:solidFill>
                  <a:srgbClr val="FF0000"/>
                </a:solidFill>
              </a:rPr>
              <a:t>)</a:t>
            </a:r>
            <a:r>
              <a:rPr lang="en-US" altLang="en-US" sz="3200" i="1">
                <a:solidFill>
                  <a:srgbClr val="FF0000"/>
                </a:solidFill>
              </a:rPr>
              <a:t>C</a:t>
            </a:r>
            <a:r>
              <a:rPr lang="en-US" altLang="en-US" sz="3200" i="1" baseline="-25000">
                <a:solidFill>
                  <a:srgbClr val="FF0000"/>
                </a:solidFill>
              </a:rPr>
              <a:t>t</a:t>
            </a:r>
            <a:r>
              <a:rPr lang="en-US" altLang="en-US" sz="3200">
                <a:solidFill>
                  <a:srgbClr val="FF0000"/>
                </a:solidFill>
              </a:rPr>
              <a:t>(</a:t>
            </a:r>
            <a:r>
              <a:rPr lang="en-US" altLang="en-US" sz="3200" i="1">
                <a:solidFill>
                  <a:srgbClr val="FF0000"/>
                </a:solidFill>
              </a:rPr>
              <a:t>v</a:t>
            </a:r>
            <a:r>
              <a:rPr lang="en-US" altLang="en-US" sz="3200">
                <a:solidFill>
                  <a:srgbClr val="FF0000"/>
                </a:solidFill>
              </a:rPr>
              <a:t>,</a:t>
            </a:r>
            <a:r>
              <a:rPr lang="en-US" altLang="en-US" sz="3200" i="1">
                <a:solidFill>
                  <a:srgbClr val="FF0000"/>
                </a:solidFill>
              </a:rPr>
              <a:t>w</a:t>
            </a:r>
            <a:r>
              <a:rPr lang="en-US" altLang="en-US" sz="3200">
                <a:solidFill>
                  <a:srgbClr val="FF0000"/>
                </a:solidFill>
              </a:rPr>
              <a:t>,1)= </a:t>
            </a:r>
            <a:r>
              <a:rPr lang="en-US" altLang="en-US" sz="3200" i="1">
                <a:solidFill>
                  <a:srgbClr val="FF0000"/>
                </a:solidFill>
              </a:rPr>
              <a:t>C</a:t>
            </a:r>
            <a:r>
              <a:rPr lang="en-US" altLang="en-US" sz="3200" baseline="-25000">
                <a:solidFill>
                  <a:srgbClr val="FF0000"/>
                </a:solidFill>
              </a:rPr>
              <a:t>0</a:t>
            </a:r>
            <a:r>
              <a:rPr lang="en-US" altLang="en-US" sz="3200">
                <a:solidFill>
                  <a:srgbClr val="FF0000"/>
                </a:solidFill>
              </a:rPr>
              <a:t>(</a:t>
            </a:r>
            <a:r>
              <a:rPr lang="en-US" altLang="en-US" sz="3200" i="1">
                <a:solidFill>
                  <a:srgbClr val="FF0000"/>
                </a:solidFill>
              </a:rPr>
              <a:t>v</a:t>
            </a:r>
            <a:r>
              <a:rPr lang="en-US" altLang="en-US" sz="3200">
                <a:solidFill>
                  <a:srgbClr val="FF0000"/>
                </a:solidFill>
              </a:rPr>
              <a:t>,</a:t>
            </a:r>
            <a:r>
              <a:rPr lang="en-US" altLang="en-US" sz="3200" i="1">
                <a:solidFill>
                  <a:srgbClr val="FF0000"/>
                </a:solidFill>
              </a:rPr>
              <a:t>w</a:t>
            </a:r>
            <a:r>
              <a:rPr lang="en-US" altLang="en-US" sz="3200">
                <a:solidFill>
                  <a:srgbClr val="FF0000"/>
                </a:solidFill>
              </a:rPr>
              <a:t>,1)</a:t>
            </a:r>
            <a:endParaRPr lang="en-US" altLang="en-US">
              <a:solidFill>
                <a:srgbClr val="3B4F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C703B7-CCEC-4656-81DB-01A79EC5854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0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Technical Change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Total costs are given by 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altLang="en-US" sz="3200" i="1" dirty="0">
                <a:solidFill>
                  <a:srgbClr val="FF0000"/>
                </a:solidFill>
              </a:rPr>
              <a:t>C</a:t>
            </a:r>
            <a:r>
              <a:rPr lang="en-US" altLang="en-US" sz="3200" i="1" baseline="-25000" dirty="0">
                <a:solidFill>
                  <a:srgbClr val="FF0000"/>
                </a:solidFill>
              </a:rPr>
              <a:t>t</a:t>
            </a:r>
            <a:r>
              <a:rPr lang="en-US" altLang="en-US" sz="3200" dirty="0">
                <a:solidFill>
                  <a:srgbClr val="FF0000"/>
                </a:solidFill>
              </a:rPr>
              <a:t>(</a:t>
            </a:r>
            <a:r>
              <a:rPr lang="en-US" altLang="en-US" sz="3200" i="1" dirty="0" err="1">
                <a:solidFill>
                  <a:srgbClr val="FF0000"/>
                </a:solidFill>
              </a:rPr>
              <a:t>v</a:t>
            </a:r>
            <a:r>
              <a:rPr lang="en-US" altLang="en-US" sz="3200" dirty="0" err="1">
                <a:solidFill>
                  <a:srgbClr val="FF0000"/>
                </a:solidFill>
              </a:rPr>
              <a:t>,</a:t>
            </a:r>
            <a:r>
              <a:rPr lang="en-US" altLang="en-US" sz="3200" i="1" dirty="0" err="1">
                <a:solidFill>
                  <a:srgbClr val="FF0000"/>
                </a:solidFill>
              </a:rPr>
              <a:t>w,q</a:t>
            </a:r>
            <a:r>
              <a:rPr lang="en-US" altLang="en-US" sz="3200" i="1" dirty="0">
                <a:solidFill>
                  <a:srgbClr val="FF0000"/>
                </a:solidFill>
              </a:rPr>
              <a:t>)</a:t>
            </a:r>
            <a:r>
              <a:rPr lang="en-US" altLang="en-US" sz="3200" dirty="0">
                <a:solidFill>
                  <a:srgbClr val="FF0000"/>
                </a:solidFill>
              </a:rPr>
              <a:t> = </a:t>
            </a:r>
            <a:r>
              <a:rPr lang="en-US" altLang="en-US" sz="3200" i="1" dirty="0" err="1">
                <a:solidFill>
                  <a:srgbClr val="FF0000"/>
                </a:solidFill>
              </a:rPr>
              <a:t>qC</a:t>
            </a:r>
            <a:r>
              <a:rPr lang="en-US" altLang="en-US" sz="3200" i="1" baseline="-25000" dirty="0" err="1">
                <a:solidFill>
                  <a:srgbClr val="FF0000"/>
                </a:solidFill>
              </a:rPr>
              <a:t>t</a:t>
            </a:r>
            <a:r>
              <a:rPr lang="en-US" altLang="en-US" sz="3200" dirty="0">
                <a:solidFill>
                  <a:srgbClr val="FF0000"/>
                </a:solidFill>
              </a:rPr>
              <a:t>(</a:t>
            </a:r>
            <a:r>
              <a:rPr lang="en-US" altLang="en-US" sz="3200" i="1" dirty="0">
                <a:solidFill>
                  <a:srgbClr val="FF0000"/>
                </a:solidFill>
              </a:rPr>
              <a:t>v</a:t>
            </a:r>
            <a:r>
              <a:rPr lang="en-US" altLang="en-US" sz="3200" dirty="0">
                <a:solidFill>
                  <a:srgbClr val="FF0000"/>
                </a:solidFill>
              </a:rPr>
              <a:t>,</a:t>
            </a:r>
            <a:r>
              <a:rPr lang="en-US" altLang="en-US" sz="3200" i="1" dirty="0">
                <a:solidFill>
                  <a:srgbClr val="FF0000"/>
                </a:solidFill>
              </a:rPr>
              <a:t>w</a:t>
            </a:r>
            <a:r>
              <a:rPr lang="en-US" altLang="en-US" sz="3200" dirty="0">
                <a:solidFill>
                  <a:srgbClr val="FF0000"/>
                </a:solidFill>
              </a:rPr>
              <a:t>,1) = </a:t>
            </a:r>
            <a:r>
              <a:rPr lang="en-US" altLang="en-US" sz="3200" i="1" dirty="0">
                <a:solidFill>
                  <a:srgbClr val="FF0000"/>
                </a:solidFill>
              </a:rPr>
              <a:t>qC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0</a:t>
            </a:r>
            <a:r>
              <a:rPr lang="en-US" altLang="en-US" sz="3200" dirty="0">
                <a:solidFill>
                  <a:srgbClr val="FF0000"/>
                </a:solidFill>
              </a:rPr>
              <a:t>(</a:t>
            </a:r>
            <a:r>
              <a:rPr lang="en-US" altLang="en-US" sz="3200" i="1" dirty="0">
                <a:solidFill>
                  <a:srgbClr val="FF0000"/>
                </a:solidFill>
              </a:rPr>
              <a:t>v</a:t>
            </a:r>
            <a:r>
              <a:rPr lang="en-US" altLang="en-US" sz="3200" dirty="0">
                <a:solidFill>
                  <a:srgbClr val="FF0000"/>
                </a:solidFill>
              </a:rPr>
              <a:t>,</a:t>
            </a:r>
            <a:r>
              <a:rPr lang="en-US" altLang="en-US" sz="3200" i="1" dirty="0">
                <a:solidFill>
                  <a:srgbClr val="FF0000"/>
                </a:solidFill>
              </a:rPr>
              <a:t>w</a:t>
            </a:r>
            <a:r>
              <a:rPr lang="en-US" altLang="en-US" sz="3200" dirty="0">
                <a:solidFill>
                  <a:srgbClr val="FF0000"/>
                </a:solidFill>
              </a:rPr>
              <a:t>,1)/</a:t>
            </a:r>
            <a:r>
              <a:rPr lang="en-US" altLang="en-US" sz="3200" i="1" dirty="0">
                <a:solidFill>
                  <a:srgbClr val="FF0000"/>
                </a:solidFill>
              </a:rPr>
              <a:t>A</a:t>
            </a:r>
            <a:r>
              <a:rPr lang="en-US" altLang="en-US" sz="3200" dirty="0">
                <a:solidFill>
                  <a:srgbClr val="FF0000"/>
                </a:solidFill>
              </a:rPr>
              <a:t>(</a:t>
            </a:r>
            <a:r>
              <a:rPr lang="en-US" altLang="en-US" sz="3200" i="1" dirty="0">
                <a:solidFill>
                  <a:srgbClr val="FF0000"/>
                </a:solidFill>
              </a:rPr>
              <a:t>t</a:t>
            </a:r>
            <a:r>
              <a:rPr lang="en-US" altLang="en-US" sz="3200" dirty="0">
                <a:solidFill>
                  <a:srgbClr val="FF0000"/>
                </a:solidFill>
              </a:rPr>
              <a:t>) = </a:t>
            </a:r>
            <a:r>
              <a:rPr lang="en-US" altLang="en-US" sz="3200" i="1" dirty="0">
                <a:solidFill>
                  <a:srgbClr val="FF0000"/>
                </a:solidFill>
              </a:rPr>
              <a:t>C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0</a:t>
            </a:r>
            <a:r>
              <a:rPr lang="en-US" altLang="en-US" sz="3200" dirty="0">
                <a:solidFill>
                  <a:srgbClr val="FF0000"/>
                </a:solidFill>
              </a:rPr>
              <a:t>(</a:t>
            </a:r>
            <a:r>
              <a:rPr lang="en-US" altLang="en-US" sz="3200" i="1" dirty="0" err="1">
                <a:solidFill>
                  <a:srgbClr val="FF0000"/>
                </a:solidFill>
              </a:rPr>
              <a:t>v</a:t>
            </a:r>
            <a:r>
              <a:rPr lang="en-US" altLang="en-US" sz="3200" dirty="0" err="1">
                <a:solidFill>
                  <a:srgbClr val="FF0000"/>
                </a:solidFill>
              </a:rPr>
              <a:t>,</a:t>
            </a:r>
            <a:r>
              <a:rPr lang="en-US" altLang="en-US" sz="3200" i="1" dirty="0" err="1">
                <a:solidFill>
                  <a:srgbClr val="FF0000"/>
                </a:solidFill>
              </a:rPr>
              <a:t>w</a:t>
            </a:r>
            <a:r>
              <a:rPr lang="en-US" altLang="en-US" sz="3200" dirty="0" err="1">
                <a:solidFill>
                  <a:srgbClr val="FF0000"/>
                </a:solidFill>
              </a:rPr>
              <a:t>,</a:t>
            </a:r>
            <a:r>
              <a:rPr lang="en-US" altLang="en-US" sz="3200" i="1" dirty="0" err="1">
                <a:solidFill>
                  <a:srgbClr val="FF0000"/>
                </a:solidFill>
              </a:rPr>
              <a:t>q</a:t>
            </a:r>
            <a:r>
              <a:rPr lang="en-US" altLang="en-US" sz="3200" dirty="0">
                <a:solidFill>
                  <a:srgbClr val="FF0000"/>
                </a:solidFill>
              </a:rPr>
              <a:t>)/</a:t>
            </a:r>
            <a:r>
              <a:rPr lang="en-US" altLang="en-US" sz="3200" i="1" dirty="0">
                <a:solidFill>
                  <a:srgbClr val="FF0000"/>
                </a:solidFill>
              </a:rPr>
              <a:t>A</a:t>
            </a:r>
            <a:r>
              <a:rPr lang="en-US" altLang="en-US" sz="3200" dirty="0">
                <a:solidFill>
                  <a:srgbClr val="FF0000"/>
                </a:solidFill>
              </a:rPr>
              <a:t>(</a:t>
            </a:r>
            <a:r>
              <a:rPr lang="en-US" altLang="en-US" sz="3200" i="1" dirty="0">
                <a:solidFill>
                  <a:srgbClr val="FF0000"/>
                </a:solidFill>
              </a:rPr>
              <a:t>t</a:t>
            </a:r>
            <a:r>
              <a:rPr lang="en-US" altLang="en-US" sz="3200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en-US" dirty="0"/>
              <a:t>Total costs	</a:t>
            </a:r>
          </a:p>
          <a:p>
            <a:pPr lvl="1"/>
            <a:r>
              <a:rPr lang="en-US" altLang="en-US" dirty="0"/>
              <a:t>Decrease over time at the rate of technical change</a:t>
            </a:r>
            <a:endParaRPr lang="en-US" altLang="en-US" dirty="0">
              <a:solidFill>
                <a:srgbClr val="3B4F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E6544C-C87B-419A-AF82-CF552CDA04C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8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10.3    </a:t>
            </a:r>
            <a:r>
              <a:rPr lang="en-US" altLang="en-US" sz="2800" dirty="0"/>
              <a:t>Shifting the Cobb–Douglas Cost Function</a:t>
            </a:r>
          </a:p>
        </p:txBody>
      </p:sp>
      <p:sp>
        <p:nvSpPr>
          <p:cNvPr id="14343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F81928F-B071-49E5-B31E-982A2CEC18F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4341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Cobb-Douglas cost function: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81000" y="3124200"/>
            <a:ext cx="8382000" cy="3048000"/>
          </a:xfrm>
        </p:spPr>
        <p:txBody>
          <a:bodyPr/>
          <a:lstStyle/>
          <a:p>
            <a:pPr lvl="1"/>
            <a:r>
              <a:rPr lang="en-US" kern="0" dirty="0"/>
              <a:t>Assume </a:t>
            </a:r>
            <a:r>
              <a:rPr lang="en-US" kern="0" dirty="0">
                <a:sym typeface="Symbol" pitchFamily="18" charset="2"/>
              </a:rPr>
              <a:t> =  = 0.5, the total cost curve is greatly simplified</a:t>
            </a:r>
            <a:endParaRPr lang="en-US" kern="0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008888"/>
              </p:ext>
            </p:extLst>
          </p:nvPr>
        </p:nvGraphicFramePr>
        <p:xfrm>
          <a:off x="447675" y="1143000"/>
          <a:ext cx="8250238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482400" progId="Equation.DSMT4">
                  <p:embed/>
                </p:oleObj>
              </mc:Choice>
              <mc:Fallback>
                <p:oleObj name="Equation" r:id="rId2" imgW="2806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143000"/>
                        <a:ext cx="8250238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933575" y="4197350"/>
          <a:ext cx="5276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228600" progId="Equation.DSMT4">
                  <p:embed/>
                </p:oleObj>
              </mc:Choice>
              <mc:Fallback>
                <p:oleObj name="Equation" r:id="rId4" imgW="1930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197350"/>
                        <a:ext cx="52768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Definitions of Costs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Costs of Entrepreneurial Services</a:t>
            </a:r>
          </a:p>
          <a:p>
            <a:pPr lvl="1"/>
            <a:r>
              <a:rPr lang="en-US" altLang="en-US" dirty="0"/>
              <a:t>Accountants: the owner of a firm is entitled to all profits</a:t>
            </a:r>
          </a:p>
          <a:p>
            <a:pPr lvl="2"/>
            <a:r>
              <a:rPr lang="en-US" altLang="en-US" dirty="0"/>
              <a:t>Revenues or losses left over after paying all input costs</a:t>
            </a:r>
          </a:p>
          <a:p>
            <a:pPr lvl="1"/>
            <a:r>
              <a:rPr lang="en-US" altLang="en-US" dirty="0"/>
              <a:t>Economists: the opportunity costs of time and funds that owners devote to the operation of their firms</a:t>
            </a:r>
          </a:p>
          <a:p>
            <a:pPr lvl="3"/>
            <a:r>
              <a:rPr lang="en-US" altLang="en-US" dirty="0"/>
              <a:t>Part of accounting profits would be considered as entrepreneurial costs by economists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64C6E6-A04F-485C-A2F3-FBD5209515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18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10.3   </a:t>
            </a:r>
            <a:r>
              <a:rPr lang="en-US" altLang="en-US" sz="2800" dirty="0"/>
              <a:t> Shifting the Cobb–Douglas Cost Function</a:t>
            </a:r>
          </a:p>
        </p:txBody>
      </p:sp>
      <p:sp>
        <p:nvSpPr>
          <p:cNvPr id="15367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35BE15A-C8A4-4A91-8653-DB7D020C15F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5365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en-US" dirty="0"/>
              <a:t>If </a:t>
            </a:r>
            <a:r>
              <a:rPr lang="en-US" altLang="en-US" i="1" dirty="0"/>
              <a:t>v</a:t>
            </a:r>
            <a:r>
              <a:rPr lang="en-US" altLang="en-US" dirty="0"/>
              <a:t> = 3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w</a:t>
            </a:r>
            <a:r>
              <a:rPr lang="en-US" altLang="en-US" dirty="0"/>
              <a:t> = 12, the relationship is</a:t>
            </a:r>
          </a:p>
          <a:p>
            <a:endParaRPr lang="en-US" altLang="en-US" dirty="0"/>
          </a:p>
          <a:p>
            <a:pPr lvl="1" eaLnBrk="0" hangingPunct="0">
              <a:buFontTx/>
              <a:buChar char="–"/>
              <a:defRPr/>
            </a:pPr>
            <a:r>
              <a:rPr lang="en-US" kern="0" dirty="0"/>
              <a:t>C = 480 to produce q =40</a:t>
            </a:r>
          </a:p>
          <a:p>
            <a:pPr lvl="1" eaLnBrk="0" hangingPunct="0">
              <a:buFontTx/>
              <a:buChar char="–"/>
              <a:defRPr/>
            </a:pPr>
            <a:r>
              <a:rPr lang="en-US" kern="0" dirty="0"/>
              <a:t>AC = C/q = 12</a:t>
            </a:r>
          </a:p>
          <a:p>
            <a:pPr lvl="1" eaLnBrk="0" hangingPunct="0">
              <a:buFontTx/>
              <a:buChar char="–"/>
              <a:defRPr/>
            </a:pPr>
            <a:r>
              <a:rPr lang="en-US" kern="0" dirty="0"/>
              <a:t>MC = </a:t>
            </a:r>
            <a:r>
              <a:rPr lang="en-US" kern="0" dirty="0">
                <a:sym typeface="Symbol" pitchFamily="18" charset="2"/>
              </a:rPr>
              <a:t>C/q = 12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buFont typeface="Arial" charset="0"/>
              <a:buChar char="•"/>
              <a:defRPr/>
            </a:pPr>
            <a:r>
              <a:rPr lang="en-US" kern="0" dirty="0">
                <a:solidFill>
                  <a:srgbClr val="002D56"/>
                </a:solidFill>
              </a:rPr>
              <a:t>If </a:t>
            </a:r>
            <a:r>
              <a:rPr lang="en-US" i="1" kern="0" dirty="0">
                <a:solidFill>
                  <a:srgbClr val="002D56"/>
                </a:solidFill>
              </a:rPr>
              <a:t>v</a:t>
            </a:r>
            <a:r>
              <a:rPr lang="en-US" kern="0" dirty="0">
                <a:solidFill>
                  <a:srgbClr val="002D56"/>
                </a:solidFill>
              </a:rPr>
              <a:t> = 3</a:t>
            </a:r>
            <a:r>
              <a:rPr lang="en-US" i="1" kern="0" dirty="0">
                <a:solidFill>
                  <a:srgbClr val="002D56"/>
                </a:solidFill>
              </a:rPr>
              <a:t> </a:t>
            </a:r>
            <a:r>
              <a:rPr lang="en-US" kern="0" dirty="0">
                <a:solidFill>
                  <a:srgbClr val="002D56"/>
                </a:solidFill>
              </a:rPr>
              <a:t>and </a:t>
            </a:r>
            <a:r>
              <a:rPr lang="en-US" i="1" kern="0" dirty="0">
                <a:solidFill>
                  <a:srgbClr val="002D56"/>
                </a:solidFill>
              </a:rPr>
              <a:t>w</a:t>
            </a:r>
            <a:r>
              <a:rPr lang="en-US" kern="0" dirty="0">
                <a:solidFill>
                  <a:srgbClr val="002D56"/>
                </a:solidFill>
              </a:rPr>
              <a:t> = 27, the relationship is</a:t>
            </a:r>
          </a:p>
          <a:p>
            <a:pPr eaLnBrk="0" hangingPunct="0">
              <a:buFont typeface="Arial" charset="0"/>
              <a:buChar char="•"/>
              <a:defRPr/>
            </a:pPr>
            <a:endParaRPr lang="en-US" kern="0" dirty="0">
              <a:solidFill>
                <a:srgbClr val="000099"/>
              </a:solidFill>
            </a:endParaRPr>
          </a:p>
          <a:p>
            <a:pPr lvl="1">
              <a:buFontTx/>
              <a:buChar char="–"/>
            </a:pPr>
            <a:r>
              <a:rPr lang="en-US" altLang="en-US" sz="3200" dirty="0"/>
              <a:t>C = 720 to produce q =40</a:t>
            </a:r>
          </a:p>
          <a:p>
            <a:pPr lvl="1">
              <a:buFontTx/>
              <a:buChar char="–"/>
            </a:pPr>
            <a:r>
              <a:rPr lang="en-US" altLang="en-US" sz="3200" dirty="0"/>
              <a:t>AC = C/q = 18</a:t>
            </a:r>
          </a:p>
          <a:p>
            <a:pPr lvl="1">
              <a:buFontTx/>
              <a:buChar char="–"/>
            </a:pPr>
            <a:r>
              <a:rPr lang="en-US" altLang="en-US" sz="3200" dirty="0"/>
              <a:t>MC = </a:t>
            </a:r>
            <a:r>
              <a:rPr lang="en-US" altLang="en-US" sz="3200" dirty="0">
                <a:sym typeface="Symbol" pitchFamily="18" charset="2"/>
              </a:rPr>
              <a:t>C/q = 18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2617788" y="1046163"/>
          <a:ext cx="3908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41200" progId="Equation.DSMT4">
                  <p:embed/>
                </p:oleObj>
              </mc:Choice>
              <mc:Fallback>
                <p:oleObj name="Equation" r:id="rId2" imgW="1600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046163"/>
                        <a:ext cx="39084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401888" y="3854450"/>
          <a:ext cx="43402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241200" progId="Equation.DSMT4">
                  <p:embed/>
                </p:oleObj>
              </mc:Choice>
              <mc:Fallback>
                <p:oleObj name="Equation" r:id="rId4" imgW="1600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854450"/>
                        <a:ext cx="43402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2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10.3    </a:t>
            </a:r>
            <a:r>
              <a:rPr lang="en-US" altLang="en-US" sz="2800" dirty="0"/>
              <a:t>Shifting the Cobb–Douglas Cost Function</a:t>
            </a:r>
          </a:p>
        </p:txBody>
      </p:sp>
      <p:sp>
        <p:nvSpPr>
          <p:cNvPr id="16391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2471C3A-6002-47C9-82DE-29AE1343ADE9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6389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kern="0" dirty="0">
                <a:sym typeface="Symbol" pitchFamily="18" charset="2"/>
              </a:rPr>
              <a:t>We are assuming that technical change takes an exponential form and the rate of technical change is 3 percent per year</a:t>
            </a:r>
            <a:endParaRPr lang="en-US" sz="3200" kern="0" dirty="0">
              <a:solidFill>
                <a:srgbClr val="000099"/>
              </a:solidFill>
            </a:endParaRPr>
          </a:p>
          <a:p>
            <a:r>
              <a:rPr lang="en-US" altLang="en-US" dirty="0"/>
              <a:t>Suppose the production function 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0" hangingPunct="0">
              <a:buFont typeface="Arial" charset="0"/>
              <a:buChar char="•"/>
              <a:defRPr/>
            </a:pPr>
            <a:r>
              <a:rPr lang="en-US" kern="0" dirty="0">
                <a:solidFill>
                  <a:srgbClr val="002D56"/>
                </a:solidFill>
              </a:rPr>
              <a:t>The cost function is then</a:t>
            </a:r>
          </a:p>
          <a:p>
            <a:pPr eaLnBrk="0" hangingPunct="0">
              <a:buFont typeface="Arial" charset="0"/>
              <a:buChar char="•"/>
              <a:defRPr/>
            </a:pPr>
            <a:endParaRPr lang="en-US" kern="0" dirty="0">
              <a:solidFill>
                <a:srgbClr val="000099"/>
              </a:solidFill>
            </a:endParaRPr>
          </a:p>
          <a:p>
            <a:pPr eaLnBrk="0" hangingPunct="0">
              <a:buFont typeface="Arial" charset="0"/>
              <a:buChar char="•"/>
              <a:defRPr/>
            </a:pPr>
            <a:endParaRPr lang="en-US" kern="0" dirty="0">
              <a:solidFill>
                <a:srgbClr val="000099"/>
              </a:solidFill>
            </a:endParaRPr>
          </a:p>
          <a:p>
            <a:pPr marL="800100" lvl="3" indent="-342900" eaLnBrk="0" hangingPunct="0">
              <a:buFont typeface="Arial" charset="0"/>
              <a:buChar char="•"/>
              <a:defRPr/>
            </a:pPr>
            <a:r>
              <a:rPr lang="en-US" sz="2800" kern="0" dirty="0">
                <a:sym typeface="Symbol" pitchFamily="18" charset="2"/>
              </a:rPr>
              <a:t>If input prices remain the same, costs fall at the rate of technical improvement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528828"/>
              </p:ext>
            </p:extLst>
          </p:nvPr>
        </p:nvGraphicFramePr>
        <p:xfrm>
          <a:off x="1752600" y="2667000"/>
          <a:ext cx="48704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228600" progId="Equation.DSMT4">
                  <p:embed/>
                </p:oleObj>
              </mc:Choice>
              <mc:Fallback>
                <p:oleObj name="Equation" r:id="rId2" imgW="1688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48704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527175" y="4019550"/>
          <a:ext cx="60896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640" imgH="419040" progId="Equation.DSMT4">
                  <p:embed/>
                </p:oleObj>
              </mc:Choice>
              <mc:Fallback>
                <p:oleObj name="Equation" r:id="rId4" imgW="2501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4019550"/>
                        <a:ext cx="60896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2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Contingent Demand for Inputs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Contingent demand functions </a:t>
            </a:r>
          </a:p>
          <a:p>
            <a:pPr lvl="1"/>
            <a:r>
              <a:rPr lang="en-US" altLang="en-US"/>
              <a:t>For all of the firms inputs can be derived from the cost function</a:t>
            </a:r>
          </a:p>
          <a:p>
            <a:r>
              <a:rPr lang="en-US" altLang="en-US"/>
              <a:t>Shephard’s lemma</a:t>
            </a:r>
          </a:p>
          <a:p>
            <a:pPr lvl="1"/>
            <a:r>
              <a:rPr lang="en-US" altLang="en-US"/>
              <a:t>The contingent demand function for any input is given by the partial derivative of the total-cost function with respect to that input’s price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5CA97F-0974-43C2-864E-91BDB10B6F2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28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Contingent Demand for Inputs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Shepherd’s lemma </a:t>
            </a:r>
          </a:p>
          <a:p>
            <a:pPr lvl="1"/>
            <a:r>
              <a:rPr lang="en-US" altLang="en-US"/>
              <a:t>Is one result of the envelope theorem</a:t>
            </a:r>
          </a:p>
          <a:p>
            <a:pPr lvl="1"/>
            <a:r>
              <a:rPr lang="en-US" altLang="en-US"/>
              <a:t>The change in the optimal value</a:t>
            </a:r>
          </a:p>
          <a:p>
            <a:pPr lvl="2"/>
            <a:r>
              <a:rPr lang="en-US" altLang="en-US"/>
              <a:t>In a constrained optimization problem </a:t>
            </a:r>
          </a:p>
          <a:p>
            <a:pPr lvl="2"/>
            <a:r>
              <a:rPr lang="en-US" altLang="en-US"/>
              <a:t>With respect to one of the parameters </a:t>
            </a:r>
          </a:p>
          <a:p>
            <a:pPr lvl="2"/>
            <a:r>
              <a:rPr lang="en-US" altLang="en-US"/>
              <a:t>Can be found by differentiating the Lagrangian with respect to the changing parameter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C4D502-2CED-4204-9F3F-5B8BA673E6D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5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Contingent Demand for Inputs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C4D502-2CED-4204-9F3F-5B8BA673E6D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319616"/>
              </p:ext>
            </p:extLst>
          </p:nvPr>
        </p:nvGraphicFramePr>
        <p:xfrm>
          <a:off x="615461" y="1371600"/>
          <a:ext cx="820615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320" imgH="1485720" progId="Equation.DSMT4">
                  <p:embed/>
                </p:oleObj>
              </mc:Choice>
              <mc:Fallback>
                <p:oleObj name="Equation" r:id="rId2" imgW="285732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461" y="1371600"/>
                        <a:ext cx="8206153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60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10.4 	Contingent Input Demand Functions</a:t>
            </a:r>
          </a:p>
        </p:txBody>
      </p:sp>
      <p:sp>
        <p:nvSpPr>
          <p:cNvPr id="17414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7CC2DB2-45EF-4C16-B779-8C1DA730E21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7412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Fixed proportions, </a:t>
            </a:r>
            <a:r>
              <a:rPr lang="en-US" altLang="en-US" i="1" dirty="0">
                <a:solidFill>
                  <a:srgbClr val="FF0000"/>
                </a:solidFill>
              </a:rPr>
              <a:t>C(</a:t>
            </a:r>
            <a:r>
              <a:rPr lang="en-US" altLang="en-US" i="1" dirty="0" err="1">
                <a:solidFill>
                  <a:srgbClr val="FF0000"/>
                </a:solidFill>
              </a:rPr>
              <a:t>v,w,q</a:t>
            </a:r>
            <a:r>
              <a:rPr lang="en-US" altLang="en-US" i="1" dirty="0">
                <a:solidFill>
                  <a:srgbClr val="FF0000"/>
                </a:solidFill>
              </a:rPr>
              <a:t>)</a:t>
            </a:r>
            <a:r>
              <a:rPr lang="en-US" altLang="en-US" dirty="0">
                <a:solidFill>
                  <a:srgbClr val="FF0000"/>
                </a:solidFill>
              </a:rPr>
              <a:t>=</a:t>
            </a:r>
            <a:r>
              <a:rPr lang="en-US" altLang="en-US" i="1" dirty="0">
                <a:solidFill>
                  <a:srgbClr val="FF0000"/>
                </a:solidFill>
              </a:rPr>
              <a:t>q(v</a:t>
            </a:r>
            <a:r>
              <a:rPr lang="en-US" altLang="en-US" dirty="0">
                <a:solidFill>
                  <a:srgbClr val="FF0000"/>
                </a:solidFill>
              </a:rPr>
              <a:t>/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en-US" dirty="0">
                <a:solidFill>
                  <a:srgbClr val="FF0000"/>
                </a:solidFill>
              </a:rPr>
              <a:t>+</a:t>
            </a:r>
            <a:r>
              <a:rPr lang="en-US" altLang="en-US" i="1" dirty="0">
                <a:solidFill>
                  <a:srgbClr val="FF0000"/>
                </a:solidFill>
              </a:rPr>
              <a:t>w</a:t>
            </a:r>
            <a:r>
              <a:rPr lang="en-US" altLang="en-US" dirty="0">
                <a:solidFill>
                  <a:srgbClr val="FF0000"/>
                </a:solidFill>
              </a:rPr>
              <a:t>/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</a:t>
            </a:r>
            <a:r>
              <a:rPr lang="en-US" altLang="en-US" i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dirty="0"/>
              <a:t>Contingent demand functions are quite simple: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546225" y="1771650"/>
          <a:ext cx="4160838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838080" progId="Equation.DSMT4">
                  <p:embed/>
                </p:oleObj>
              </mc:Choice>
              <mc:Fallback>
                <p:oleObj name="Equation" r:id="rId2" imgW="17650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771650"/>
                        <a:ext cx="4160838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6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10.4 	Contingent Input Demand Functions</a:t>
            </a:r>
          </a:p>
        </p:txBody>
      </p:sp>
      <p:sp>
        <p:nvSpPr>
          <p:cNvPr id="18439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37F57C7-64E4-469C-B8EE-D6CD8703B16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8437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Cobb-Douglas: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81000" y="1828800"/>
            <a:ext cx="8382000" cy="4343400"/>
          </a:xfrm>
        </p:spPr>
        <p:txBody>
          <a:bodyPr/>
          <a:lstStyle/>
          <a:p>
            <a:pPr lvl="1"/>
            <a:r>
              <a:rPr lang="en-US" kern="0" dirty="0"/>
              <a:t>Contingent demand functions:</a:t>
            </a:r>
          </a:p>
          <a:p>
            <a:pPr lvl="1"/>
            <a:endParaRPr lang="en-US" dirty="0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544909"/>
              </p:ext>
            </p:extLst>
          </p:nvPr>
        </p:nvGraphicFramePr>
        <p:xfrm>
          <a:off x="963613" y="1073150"/>
          <a:ext cx="72183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228600" progId="Equation.DSMT4">
                  <p:embed/>
                </p:oleObj>
              </mc:Choice>
              <mc:Fallback>
                <p:oleObj name="Equation" r:id="rId2" imgW="280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073150"/>
                        <a:ext cx="721836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27509"/>
              </p:ext>
            </p:extLst>
          </p:nvPr>
        </p:nvGraphicFramePr>
        <p:xfrm>
          <a:off x="1157288" y="2438400"/>
          <a:ext cx="6831012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24080" imgH="1828800" progId="Equation.DSMT4">
                  <p:embed/>
                </p:oleObj>
              </mc:Choice>
              <mc:Fallback>
                <p:oleObj name="Equation" r:id="rId4" imgW="312408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438400"/>
                        <a:ext cx="6831012" cy="399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45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10.4 	Contingent Input Demand Functions</a:t>
            </a:r>
          </a:p>
        </p:txBody>
      </p:sp>
      <p:sp>
        <p:nvSpPr>
          <p:cNvPr id="19463" name="Footer Placeholder 4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750853C-B38F-463C-9C76-23E9CDCB0E14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9461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CES: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81000" y="1752600"/>
            <a:ext cx="8382000" cy="4419600"/>
          </a:xfrm>
        </p:spPr>
        <p:txBody>
          <a:bodyPr/>
          <a:lstStyle/>
          <a:p>
            <a:pPr lvl="1"/>
            <a:r>
              <a:rPr lang="en-US" kern="0" dirty="0"/>
              <a:t>The contingent demand functions:</a:t>
            </a:r>
          </a:p>
          <a:p>
            <a:pPr lvl="1"/>
            <a:endParaRPr lang="en-US" dirty="0"/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562100" y="936625"/>
          <a:ext cx="52562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304560" progId="Equation.DSMT4">
                  <p:embed/>
                </p:oleObj>
              </mc:Choice>
              <mc:Fallback>
                <p:oleObj name="Equation" r:id="rId2" imgW="2095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936625"/>
                        <a:ext cx="52562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83716"/>
              </p:ext>
            </p:extLst>
          </p:nvPr>
        </p:nvGraphicFramePr>
        <p:xfrm>
          <a:off x="304800" y="2514600"/>
          <a:ext cx="853440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4960" imgH="1447560" progId="Equation.DSMT4">
                  <p:embed/>
                </p:oleObj>
              </mc:Choice>
              <mc:Fallback>
                <p:oleObj name="Equation" r:id="rId4" imgW="35049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53440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25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Elasticity of Substitution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Shepherd’s lemma </a:t>
            </a:r>
          </a:p>
          <a:p>
            <a:pPr lvl="1"/>
            <a:r>
              <a:rPr lang="en-US" altLang="en-US"/>
              <a:t>Can be used to derive information about input substitution directly from the total cost function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D35C23-EF19-4ED9-BD7A-D3F819A91EC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graphicFrame>
        <p:nvGraphicFramePr>
          <p:cNvPr id="716804" name="Object 2"/>
          <p:cNvGraphicFramePr>
            <a:graphicFrameLocks noChangeAspect="1"/>
          </p:cNvGraphicFramePr>
          <p:nvPr/>
        </p:nvGraphicFramePr>
        <p:xfrm>
          <a:off x="1803400" y="3217863"/>
          <a:ext cx="553720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533160" progId="Equation.DSMT4">
                  <p:embed/>
                </p:oleObj>
              </mc:Choice>
              <mc:Fallback>
                <p:oleObj name="Equation" r:id="rId2" imgW="20318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217863"/>
                        <a:ext cx="5537200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61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Short-Run, Long-Run Distinction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the short run</a:t>
            </a:r>
          </a:p>
          <a:p>
            <a:pPr lvl="1"/>
            <a:r>
              <a:rPr lang="en-US" altLang="en-US"/>
              <a:t>Economic actors have only limited flexibility in their actions</a:t>
            </a:r>
          </a:p>
          <a:p>
            <a:r>
              <a:rPr lang="en-US" altLang="en-US"/>
              <a:t>Assume</a:t>
            </a:r>
          </a:p>
          <a:p>
            <a:pPr lvl="1"/>
            <a:r>
              <a:rPr lang="en-US" altLang="en-US"/>
              <a:t>The capital input is held constant at </a:t>
            </a:r>
            <a:r>
              <a:rPr lang="en-US" altLang="en-US" i="1"/>
              <a:t>k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The firm is free to vary only its labor input</a:t>
            </a:r>
          </a:p>
          <a:p>
            <a:r>
              <a:rPr lang="en-US" altLang="en-US"/>
              <a:t>The production function becomes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sz="3200" i="1">
                <a:solidFill>
                  <a:srgbClr val="FF0000"/>
                </a:solidFill>
              </a:rPr>
              <a:t>q</a:t>
            </a:r>
            <a:r>
              <a:rPr lang="en-US" altLang="en-US" sz="3200">
                <a:solidFill>
                  <a:srgbClr val="FF0000"/>
                </a:solidFill>
              </a:rPr>
              <a:t> = </a:t>
            </a:r>
            <a:r>
              <a:rPr lang="en-US" altLang="en-US" sz="3200" i="1">
                <a:solidFill>
                  <a:srgbClr val="FF0000"/>
                </a:solidFill>
              </a:rPr>
              <a:t>f</a:t>
            </a:r>
            <a:r>
              <a:rPr lang="en-US" altLang="en-US" sz="3200">
                <a:solidFill>
                  <a:srgbClr val="FF0000"/>
                </a:solidFill>
              </a:rPr>
              <a:t>(</a:t>
            </a:r>
            <a:r>
              <a:rPr lang="en-US" altLang="en-US" sz="3200" i="1">
                <a:solidFill>
                  <a:srgbClr val="FF0000"/>
                </a:solidFill>
              </a:rPr>
              <a:t>k</a:t>
            </a:r>
            <a:r>
              <a:rPr lang="en-US" altLang="en-US" sz="3200" baseline="-25000">
                <a:solidFill>
                  <a:srgbClr val="FF0000"/>
                </a:solidFill>
              </a:rPr>
              <a:t>1</a:t>
            </a:r>
            <a:r>
              <a:rPr lang="en-US" altLang="en-US" sz="3200">
                <a:solidFill>
                  <a:srgbClr val="FF0000"/>
                </a:solidFill>
              </a:rPr>
              <a:t>,</a:t>
            </a:r>
            <a:r>
              <a:rPr lang="en-US" altLang="en-US" sz="3200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sz="32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B3A8D5-6169-48CE-BF67-697D37D8160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Economic Cost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Economic cost </a:t>
            </a:r>
            <a:r>
              <a:rPr lang="en-US" altLang="en-US" dirty="0"/>
              <a:t>of any input </a:t>
            </a:r>
          </a:p>
          <a:p>
            <a:pPr lvl="1"/>
            <a:r>
              <a:rPr lang="en-US" altLang="en-US" dirty="0"/>
              <a:t>The payment required to keep that input in its present employment</a:t>
            </a:r>
          </a:p>
          <a:p>
            <a:pPr lvl="1"/>
            <a:r>
              <a:rPr lang="en-US" altLang="en-US" dirty="0"/>
              <a:t>The remuneration the input would receive in its best alternative employment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C9A90D-3528-43B9-9E76-E04D274F949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1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Short-Run Total Costs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Short-run total cost for the firm is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3200" i="1" dirty="0">
                <a:solidFill>
                  <a:srgbClr val="002D56"/>
                </a:solidFill>
              </a:rPr>
              <a:t>SC</a:t>
            </a:r>
            <a:r>
              <a:rPr lang="en-US" altLang="en-US" sz="3200" dirty="0">
                <a:solidFill>
                  <a:srgbClr val="002D56"/>
                </a:solidFill>
              </a:rPr>
              <a:t> = </a:t>
            </a:r>
            <a:r>
              <a:rPr lang="en-US" altLang="en-US" sz="3200" i="1" dirty="0">
                <a:solidFill>
                  <a:srgbClr val="002D56"/>
                </a:solidFill>
              </a:rPr>
              <a:t>vk</a:t>
            </a:r>
            <a:r>
              <a:rPr lang="en-US" altLang="en-US" sz="3200" baseline="-25000" dirty="0">
                <a:solidFill>
                  <a:srgbClr val="002D56"/>
                </a:solidFill>
              </a:rPr>
              <a:t>1</a:t>
            </a:r>
            <a:r>
              <a:rPr lang="en-US" altLang="en-US" sz="3200" dirty="0">
                <a:solidFill>
                  <a:srgbClr val="002D56"/>
                </a:solidFill>
              </a:rPr>
              <a:t> + </a:t>
            </a:r>
            <a:r>
              <a:rPr lang="en-US" altLang="en-US" sz="3200" i="1" dirty="0" err="1">
                <a:solidFill>
                  <a:srgbClr val="002D56"/>
                </a:solidFill>
              </a:rPr>
              <a:t>w</a:t>
            </a:r>
            <a:r>
              <a:rPr lang="en-US" altLang="en-US" sz="3200" i="1" dirty="0" err="1">
                <a:solidFill>
                  <a:srgbClr val="002D56"/>
                </a:solidFill>
                <a:latin typeface="Times New Roman" pitchFamily="18" charset="0"/>
              </a:rPr>
              <a:t>l</a:t>
            </a:r>
            <a:endParaRPr lang="en-US" altLang="en-US" sz="3200" dirty="0">
              <a:solidFill>
                <a:srgbClr val="002D56"/>
              </a:solidFill>
              <a:latin typeface="Times New Roman" pitchFamily="18" charset="0"/>
            </a:endParaRPr>
          </a:p>
          <a:p>
            <a:r>
              <a:rPr lang="en-US" altLang="en-US" dirty="0"/>
              <a:t>There are two types of short-run costs:</a:t>
            </a:r>
          </a:p>
          <a:p>
            <a:pPr lvl="1"/>
            <a:r>
              <a:rPr lang="en-US" altLang="en-US" dirty="0"/>
              <a:t>Short-run fixed costs are costs associated with fixed inputs (</a:t>
            </a:r>
            <a:r>
              <a:rPr lang="en-US" altLang="en-US" i="1" dirty="0"/>
              <a:t>vk</a:t>
            </a:r>
            <a:r>
              <a:rPr lang="en-US" altLang="en-US" baseline="-25000" dirty="0"/>
              <a:t>1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Short-run variable costs are costs associated with variable inputs (</a:t>
            </a:r>
            <a:r>
              <a:rPr lang="en-US" altLang="en-US" i="1" dirty="0" err="1"/>
              <a:t>w</a:t>
            </a:r>
            <a:r>
              <a:rPr lang="en-US" altLang="en-US" i="1" dirty="0" err="1">
                <a:latin typeface="Times New Roman" pitchFamily="18" charset="0"/>
              </a:rPr>
              <a:t>l</a:t>
            </a:r>
            <a:r>
              <a:rPr lang="en-US" alt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46DA8C-7245-498A-825A-1C182C2C17D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Short-Run Total Costs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Short-run costs</a:t>
            </a:r>
            <a:endParaRPr lang="en-US" altLang="en-US" i="1" dirty="0"/>
          </a:p>
          <a:p>
            <a:pPr lvl="1"/>
            <a:r>
              <a:rPr lang="en-US" altLang="en-US" dirty="0"/>
              <a:t>Are not minimal costs for producing the various output levels</a:t>
            </a:r>
          </a:p>
          <a:p>
            <a:pPr lvl="1"/>
            <a:r>
              <a:rPr lang="en-US" altLang="en-US" dirty="0"/>
              <a:t>The firm does not have the flexibility of input choice</a:t>
            </a:r>
          </a:p>
          <a:p>
            <a:pPr lvl="1"/>
            <a:r>
              <a:rPr lang="en-US" altLang="en-US" dirty="0"/>
              <a:t>To vary its output in the short run, the firm must use </a:t>
            </a:r>
            <a:r>
              <a:rPr lang="en-US" altLang="en-US" u="sng" dirty="0" err="1"/>
              <a:t>nonoptimal</a:t>
            </a:r>
            <a:r>
              <a:rPr lang="en-US" altLang="en-US" dirty="0"/>
              <a:t> input combinations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RTS</a:t>
            </a:r>
            <a:r>
              <a:rPr lang="en-US" altLang="en-US" dirty="0"/>
              <a:t> will not be equal to the ratio of input prices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376758-3E98-443C-A5BB-EEF750C38A9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32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 bwMode="auto">
          <a:xfrm>
            <a:off x="1143000" y="0"/>
            <a:ext cx="8001000" cy="9284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10.7	‘‘</a:t>
            </a:r>
            <a:r>
              <a:rPr lang="en-US" altLang="en-US" dirty="0" err="1"/>
              <a:t>Nonoptimal</a:t>
            </a:r>
            <a:r>
              <a:rPr lang="en-US" altLang="en-US" dirty="0"/>
              <a:t>’’ Input Choices Must Be Made </a:t>
            </a:r>
            <a:br>
              <a:rPr lang="en-US" altLang="en-US" dirty="0"/>
            </a:br>
            <a:r>
              <a:rPr lang="en-US" altLang="en-US" dirty="0"/>
              <a:t>				</a:t>
            </a:r>
            <a:r>
              <a:rPr lang="en-US" altLang="en-US" dirty="0">
                <a:solidFill>
                  <a:srgbClr val="002D56"/>
                </a:solidFill>
              </a:rPr>
              <a:t>in the Short Run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sz="half" idx="1"/>
          </p:nvPr>
        </p:nvSpPr>
        <p:spPr>
          <a:xfrm>
            <a:off x="152400" y="5213350"/>
            <a:ext cx="8763000" cy="126365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Because capital input is fixed at </a:t>
            </a:r>
            <a:r>
              <a:rPr lang="en-US" altLang="en-US" i="1" dirty="0"/>
              <a:t>k</a:t>
            </a:r>
            <a:r>
              <a:rPr lang="en-US" altLang="en-US" dirty="0"/>
              <a:t>, in the short run the firm cannot bring its </a:t>
            </a:r>
            <a:r>
              <a:rPr lang="en-US" altLang="en-US" i="1" dirty="0"/>
              <a:t>RTS</a:t>
            </a:r>
            <a:r>
              <a:rPr lang="en-US" altLang="en-US" dirty="0"/>
              <a:t> into equality with the ratio of input prices. Given the input prices, </a:t>
            </a:r>
            <a:r>
              <a:rPr lang="en-US" altLang="en-US" i="1" dirty="0"/>
              <a:t>q</a:t>
            </a:r>
            <a:r>
              <a:rPr lang="en-US" altLang="en-US" i="1" baseline="-25000" dirty="0"/>
              <a:t>0</a:t>
            </a:r>
            <a:r>
              <a:rPr lang="en-US" altLang="en-US" dirty="0"/>
              <a:t> should be produced with more labor and less capital than it will be in the short run, whereas </a:t>
            </a:r>
            <a:r>
              <a:rPr lang="en-US" altLang="en-US" i="1" dirty="0"/>
              <a:t>q</a:t>
            </a:r>
            <a:r>
              <a:rPr lang="en-US" altLang="en-US" i="1" baseline="-25000" dirty="0"/>
              <a:t>2</a:t>
            </a:r>
            <a:r>
              <a:rPr lang="en-US" altLang="en-US" dirty="0"/>
              <a:t> should be produced with more capital and less labor than it will be.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5782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2AEFD-1DD3-48B6-A5D7-A52737A10EB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pSp>
        <p:nvGrpSpPr>
          <p:cNvPr id="20" name="Group 58"/>
          <p:cNvGrpSpPr>
            <a:grpSpLocks/>
          </p:cNvGrpSpPr>
          <p:nvPr/>
        </p:nvGrpSpPr>
        <p:grpSpPr bwMode="auto">
          <a:xfrm>
            <a:off x="1001713" y="609600"/>
            <a:ext cx="7488237" cy="4535487"/>
            <a:chOff x="1001485" y="808589"/>
            <a:chExt cx="7488973" cy="4535070"/>
          </a:xfrm>
        </p:grpSpPr>
        <p:grpSp>
          <p:nvGrpSpPr>
            <p:cNvPr id="75823" name="Group 34"/>
            <p:cNvGrpSpPr>
              <a:grpSpLocks/>
            </p:cNvGrpSpPr>
            <p:nvPr/>
          </p:nvGrpSpPr>
          <p:grpSpPr bwMode="auto">
            <a:xfrm>
              <a:off x="2464525" y="4976946"/>
              <a:ext cx="6025933" cy="366713"/>
              <a:chOff x="2464525" y="4976946"/>
              <a:chExt cx="6025933" cy="366713"/>
            </a:xfrm>
          </p:grpSpPr>
          <p:sp>
            <p:nvSpPr>
              <p:cNvPr id="75827" name="Line 4"/>
              <p:cNvSpPr>
                <a:spLocks noChangeShapeType="1"/>
              </p:cNvSpPr>
              <p:nvPr/>
            </p:nvSpPr>
            <p:spPr bwMode="auto">
              <a:xfrm>
                <a:off x="2464525" y="5105398"/>
                <a:ext cx="4648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8" name="Text Box 5"/>
              <p:cNvSpPr txBox="1">
                <a:spLocks noChangeArrowheads="1"/>
              </p:cNvSpPr>
              <p:nvPr/>
            </p:nvSpPr>
            <p:spPr bwMode="auto">
              <a:xfrm>
                <a:off x="7150608" y="4976946"/>
                <a:ext cx="13398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 i="1">
                    <a:latin typeface="Times New Roman" pitchFamily="18" charset="0"/>
                  </a:rPr>
                  <a:t>l</a:t>
                </a:r>
                <a:r>
                  <a:rPr lang="en-US" altLang="en-US" sz="1800"/>
                  <a:t> per period</a:t>
                </a:r>
              </a:p>
            </p:txBody>
          </p:sp>
        </p:grpSp>
        <p:grpSp>
          <p:nvGrpSpPr>
            <p:cNvPr id="75824" name="Group 35"/>
            <p:cNvGrpSpPr>
              <a:grpSpLocks/>
            </p:cNvGrpSpPr>
            <p:nvPr/>
          </p:nvGrpSpPr>
          <p:grpSpPr bwMode="auto">
            <a:xfrm>
              <a:off x="1001485" y="808589"/>
              <a:ext cx="1463040" cy="4296809"/>
              <a:chOff x="1001485" y="808589"/>
              <a:chExt cx="1463040" cy="4296809"/>
            </a:xfrm>
          </p:grpSpPr>
          <p:sp>
            <p:nvSpPr>
              <p:cNvPr id="75825" name="Line 3"/>
              <p:cNvSpPr>
                <a:spLocks noChangeShapeType="1"/>
              </p:cNvSpPr>
              <p:nvPr/>
            </p:nvSpPr>
            <p:spPr bwMode="auto">
              <a:xfrm>
                <a:off x="2464525" y="1066798"/>
                <a:ext cx="0" cy="403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5826" name="Text Box 6"/>
              <p:cNvSpPr txBox="1">
                <a:spLocks noChangeArrowheads="1"/>
              </p:cNvSpPr>
              <p:nvPr/>
            </p:nvSpPr>
            <p:spPr bwMode="auto">
              <a:xfrm>
                <a:off x="1001485" y="808589"/>
                <a:ext cx="13906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 i="1"/>
                  <a:t>k</a:t>
                </a:r>
                <a:r>
                  <a:rPr lang="en-US" altLang="en-US" sz="1800"/>
                  <a:t> per period</a:t>
                </a:r>
              </a:p>
            </p:txBody>
          </p:sp>
        </p:grp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30500" y="2166937"/>
            <a:ext cx="3128963" cy="2546350"/>
            <a:chOff x="2693125" y="2285998"/>
            <a:chExt cx="3128963" cy="2546350"/>
          </a:xfrm>
        </p:grpSpPr>
        <p:sp>
          <p:nvSpPr>
            <p:cNvPr id="75821" name="Freeform 8"/>
            <p:cNvSpPr>
              <a:spLocks/>
            </p:cNvSpPr>
            <p:nvPr/>
          </p:nvSpPr>
          <p:spPr bwMode="auto">
            <a:xfrm>
              <a:off x="2693125" y="2285998"/>
              <a:ext cx="2743200" cy="2362200"/>
            </a:xfrm>
            <a:custGeom>
              <a:avLst/>
              <a:gdLst>
                <a:gd name="T0" fmla="*/ 0 w 1728"/>
                <a:gd name="T1" fmla="*/ 0 h 1488"/>
                <a:gd name="T2" fmla="*/ 384 w 1728"/>
                <a:gd name="T3" fmla="*/ 1152 h 1488"/>
                <a:gd name="T4" fmla="*/ 1728 w 1728"/>
                <a:gd name="T5" fmla="*/ 1488 h 1488"/>
                <a:gd name="T6" fmla="*/ 0 60000 65536"/>
                <a:gd name="T7" fmla="*/ 0 60000 65536"/>
                <a:gd name="T8" fmla="*/ 0 60000 65536"/>
                <a:gd name="T9" fmla="*/ 0 w 1728"/>
                <a:gd name="T10" fmla="*/ 0 h 1488"/>
                <a:gd name="T11" fmla="*/ 1728 w 1728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488">
                  <a:moveTo>
                    <a:pt x="0" y="0"/>
                  </a:moveTo>
                  <a:cubicBezTo>
                    <a:pt x="48" y="452"/>
                    <a:pt x="96" y="904"/>
                    <a:pt x="384" y="1152"/>
                  </a:cubicBezTo>
                  <a:cubicBezTo>
                    <a:pt x="672" y="1400"/>
                    <a:pt x="1200" y="1444"/>
                    <a:pt x="1728" y="1488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2" name="Text Box 25"/>
            <p:cNvSpPr txBox="1">
              <a:spLocks noChangeArrowheads="1"/>
            </p:cNvSpPr>
            <p:nvPr/>
          </p:nvSpPr>
          <p:spPr bwMode="auto">
            <a:xfrm>
              <a:off x="5436325" y="4495798"/>
              <a:ext cx="3857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q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0</a:t>
              </a:r>
              <a:endParaRPr lang="en-US" altLang="en-US" sz="1800">
                <a:solidFill>
                  <a:srgbClr val="5D0D8F"/>
                </a:solidFill>
              </a:endParaRPr>
            </a:p>
          </p:txBody>
        </p:sp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3108325" y="1663700"/>
            <a:ext cx="3128963" cy="2546350"/>
            <a:chOff x="3150325" y="1904998"/>
            <a:chExt cx="3128963" cy="2546350"/>
          </a:xfrm>
        </p:grpSpPr>
        <p:sp>
          <p:nvSpPr>
            <p:cNvPr id="75819" name="Freeform 10"/>
            <p:cNvSpPr>
              <a:spLocks/>
            </p:cNvSpPr>
            <p:nvPr/>
          </p:nvSpPr>
          <p:spPr bwMode="auto">
            <a:xfrm>
              <a:off x="3150325" y="1904998"/>
              <a:ext cx="2743200" cy="2362200"/>
            </a:xfrm>
            <a:custGeom>
              <a:avLst/>
              <a:gdLst>
                <a:gd name="T0" fmla="*/ 0 w 1728"/>
                <a:gd name="T1" fmla="*/ 0 h 1488"/>
                <a:gd name="T2" fmla="*/ 384 w 1728"/>
                <a:gd name="T3" fmla="*/ 1152 h 1488"/>
                <a:gd name="T4" fmla="*/ 1728 w 1728"/>
                <a:gd name="T5" fmla="*/ 1488 h 1488"/>
                <a:gd name="T6" fmla="*/ 0 60000 65536"/>
                <a:gd name="T7" fmla="*/ 0 60000 65536"/>
                <a:gd name="T8" fmla="*/ 0 60000 65536"/>
                <a:gd name="T9" fmla="*/ 0 w 1728"/>
                <a:gd name="T10" fmla="*/ 0 h 1488"/>
                <a:gd name="T11" fmla="*/ 1728 w 1728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488">
                  <a:moveTo>
                    <a:pt x="0" y="0"/>
                  </a:moveTo>
                  <a:cubicBezTo>
                    <a:pt x="48" y="452"/>
                    <a:pt x="96" y="904"/>
                    <a:pt x="384" y="1152"/>
                  </a:cubicBezTo>
                  <a:cubicBezTo>
                    <a:pt x="672" y="1400"/>
                    <a:pt x="1200" y="1444"/>
                    <a:pt x="1728" y="1488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0" name="Text Box 26"/>
            <p:cNvSpPr txBox="1">
              <a:spLocks noChangeArrowheads="1"/>
            </p:cNvSpPr>
            <p:nvPr/>
          </p:nvSpPr>
          <p:spPr bwMode="auto">
            <a:xfrm>
              <a:off x="5893525" y="4114798"/>
              <a:ext cx="3857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q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1</a:t>
              </a:r>
              <a:endParaRPr lang="en-US" altLang="en-US" sz="1800">
                <a:solidFill>
                  <a:srgbClr val="5D0D8F"/>
                </a:solidFill>
              </a:endParaRP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3440113" y="1346200"/>
            <a:ext cx="3216275" cy="2547937"/>
            <a:chOff x="3461475" y="1544636"/>
            <a:chExt cx="3216275" cy="2547937"/>
          </a:xfrm>
        </p:grpSpPr>
        <p:sp>
          <p:nvSpPr>
            <p:cNvPr id="75817" name="Freeform 9"/>
            <p:cNvSpPr>
              <a:spLocks/>
            </p:cNvSpPr>
            <p:nvPr/>
          </p:nvSpPr>
          <p:spPr bwMode="auto">
            <a:xfrm>
              <a:off x="3461475" y="1544636"/>
              <a:ext cx="2743200" cy="2362200"/>
            </a:xfrm>
            <a:custGeom>
              <a:avLst/>
              <a:gdLst>
                <a:gd name="T0" fmla="*/ 0 w 1728"/>
                <a:gd name="T1" fmla="*/ 0 h 1488"/>
                <a:gd name="T2" fmla="*/ 384 w 1728"/>
                <a:gd name="T3" fmla="*/ 1152 h 1488"/>
                <a:gd name="T4" fmla="*/ 1728 w 1728"/>
                <a:gd name="T5" fmla="*/ 1488 h 1488"/>
                <a:gd name="T6" fmla="*/ 0 60000 65536"/>
                <a:gd name="T7" fmla="*/ 0 60000 65536"/>
                <a:gd name="T8" fmla="*/ 0 60000 65536"/>
                <a:gd name="T9" fmla="*/ 0 w 1728"/>
                <a:gd name="T10" fmla="*/ 0 h 1488"/>
                <a:gd name="T11" fmla="*/ 1728 w 1728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488">
                  <a:moveTo>
                    <a:pt x="0" y="0"/>
                  </a:moveTo>
                  <a:cubicBezTo>
                    <a:pt x="48" y="452"/>
                    <a:pt x="96" y="904"/>
                    <a:pt x="384" y="1152"/>
                  </a:cubicBezTo>
                  <a:cubicBezTo>
                    <a:pt x="672" y="1400"/>
                    <a:pt x="1200" y="1444"/>
                    <a:pt x="1728" y="1488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8" name="Text Box 27"/>
            <p:cNvSpPr txBox="1">
              <a:spLocks noChangeArrowheads="1"/>
            </p:cNvSpPr>
            <p:nvPr/>
          </p:nvSpPr>
          <p:spPr bwMode="auto">
            <a:xfrm>
              <a:off x="6291988" y="3756023"/>
              <a:ext cx="3857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q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2</a:t>
              </a:r>
              <a:endParaRPr lang="en-US" altLang="en-US" sz="1800">
                <a:solidFill>
                  <a:srgbClr val="5D0D8F"/>
                </a:solidFill>
              </a:endParaRPr>
            </a:p>
          </p:txBody>
        </p:sp>
      </p:grpSp>
      <p:grpSp>
        <p:nvGrpSpPr>
          <p:cNvPr id="40" name="Group 54"/>
          <p:cNvGrpSpPr>
            <a:grpSpLocks/>
          </p:cNvGrpSpPr>
          <p:nvPr/>
        </p:nvGrpSpPr>
        <p:grpSpPr bwMode="auto">
          <a:xfrm>
            <a:off x="2022475" y="3232150"/>
            <a:ext cx="4621213" cy="304800"/>
            <a:chOff x="2023200" y="3430585"/>
            <a:chExt cx="4620735" cy="304800"/>
          </a:xfrm>
        </p:grpSpPr>
        <p:sp>
          <p:nvSpPr>
            <p:cNvPr id="75815" name="Line 13"/>
            <p:cNvSpPr>
              <a:spLocks noChangeShapeType="1"/>
            </p:cNvSpPr>
            <p:nvPr/>
          </p:nvSpPr>
          <p:spPr bwMode="auto">
            <a:xfrm flipH="1" flipV="1">
              <a:off x="2448685" y="3545967"/>
              <a:ext cx="4195250" cy="59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816" name="Text Box 21"/>
            <p:cNvSpPr txBox="1">
              <a:spLocks noChangeArrowheads="1"/>
            </p:cNvSpPr>
            <p:nvPr/>
          </p:nvSpPr>
          <p:spPr bwMode="auto">
            <a:xfrm>
              <a:off x="2023200" y="3430585"/>
              <a:ext cx="346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k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</p:grpSp>
      <p:grpSp>
        <p:nvGrpSpPr>
          <p:cNvPr id="44" name="Group 51"/>
          <p:cNvGrpSpPr>
            <a:grpSpLocks/>
          </p:cNvGrpSpPr>
          <p:nvPr/>
        </p:nvGrpSpPr>
        <p:grpSpPr bwMode="auto">
          <a:xfrm>
            <a:off x="2463800" y="747712"/>
            <a:ext cx="1752600" cy="4159250"/>
            <a:chOff x="2464525" y="946423"/>
            <a:chExt cx="1752600" cy="4158975"/>
          </a:xfrm>
        </p:grpSpPr>
        <p:sp>
          <p:nvSpPr>
            <p:cNvPr id="75811" name="Line 12"/>
            <p:cNvSpPr>
              <a:spLocks noChangeShapeType="1"/>
            </p:cNvSpPr>
            <p:nvPr/>
          </p:nvSpPr>
          <p:spPr bwMode="auto">
            <a:xfrm>
              <a:off x="2464525" y="2971798"/>
              <a:ext cx="1752600" cy="2133600"/>
            </a:xfrm>
            <a:prstGeom prst="line">
              <a:avLst/>
            </a:prstGeom>
            <a:noFill/>
            <a:ln w="28575">
              <a:solidFill>
                <a:srgbClr val="177B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75812" name="Group 48"/>
            <p:cNvGrpSpPr>
              <a:grpSpLocks/>
            </p:cNvGrpSpPr>
            <p:nvPr/>
          </p:nvGrpSpPr>
          <p:grpSpPr bwMode="auto">
            <a:xfrm>
              <a:off x="2592732" y="946423"/>
              <a:ext cx="976129" cy="2109293"/>
              <a:chOff x="2592732" y="946423"/>
              <a:chExt cx="976129" cy="2109293"/>
            </a:xfrm>
          </p:grpSpPr>
          <p:sp>
            <p:nvSpPr>
              <p:cNvPr id="75813" name="Text Box 25"/>
              <p:cNvSpPr txBox="1">
                <a:spLocks noChangeArrowheads="1"/>
              </p:cNvSpPr>
              <p:nvPr/>
            </p:nvSpPr>
            <p:spPr bwMode="auto">
              <a:xfrm>
                <a:off x="2597019" y="946423"/>
                <a:ext cx="971842" cy="353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177B21"/>
                    </a:solidFill>
                  </a:rPr>
                  <a:t>SC</a:t>
                </a:r>
                <a:r>
                  <a:rPr lang="en-US" altLang="en-US" sz="1800" baseline="-25000">
                    <a:solidFill>
                      <a:srgbClr val="177B21"/>
                    </a:solidFill>
                  </a:rPr>
                  <a:t>0</a:t>
                </a:r>
                <a:endParaRPr lang="en-US" altLang="en-US" sz="1800">
                  <a:solidFill>
                    <a:srgbClr val="177B21"/>
                  </a:solidFill>
                </a:endParaRPr>
              </a:p>
            </p:txBody>
          </p:sp>
          <p:cxnSp>
            <p:nvCxnSpPr>
              <p:cNvPr id="75814" name="Straight Arrow Connector 40"/>
              <p:cNvCxnSpPr>
                <a:cxnSpLocks noChangeShapeType="1"/>
              </p:cNvCxnSpPr>
              <p:nvPr/>
            </p:nvCxnSpPr>
            <p:spPr bwMode="auto">
              <a:xfrm rot="5400000">
                <a:off x="1794078" y="2037145"/>
                <a:ext cx="1817225" cy="219917"/>
              </a:xfrm>
              <a:prstGeom prst="straightConnector1">
                <a:avLst/>
              </a:prstGeom>
              <a:noFill/>
              <a:ln w="9525" algn="ctr">
                <a:solidFill>
                  <a:srgbClr val="177B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6" name="Group 52"/>
          <p:cNvGrpSpPr>
            <a:grpSpLocks/>
          </p:cNvGrpSpPr>
          <p:nvPr/>
        </p:nvGrpSpPr>
        <p:grpSpPr bwMode="auto">
          <a:xfrm>
            <a:off x="2463800" y="757237"/>
            <a:ext cx="2438400" cy="4149725"/>
            <a:chOff x="2464525" y="956070"/>
            <a:chExt cx="2438400" cy="4149328"/>
          </a:xfrm>
        </p:grpSpPr>
        <p:sp>
          <p:nvSpPr>
            <p:cNvPr id="75807" name="Line 11"/>
            <p:cNvSpPr>
              <a:spLocks noChangeShapeType="1"/>
            </p:cNvSpPr>
            <p:nvPr/>
          </p:nvSpPr>
          <p:spPr bwMode="auto">
            <a:xfrm>
              <a:off x="2464525" y="2285998"/>
              <a:ext cx="2438400" cy="2819400"/>
            </a:xfrm>
            <a:prstGeom prst="line">
              <a:avLst/>
            </a:prstGeom>
            <a:noFill/>
            <a:ln w="28575">
              <a:solidFill>
                <a:srgbClr val="177B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808" name="Group 46"/>
            <p:cNvGrpSpPr>
              <a:grpSpLocks/>
            </p:cNvGrpSpPr>
            <p:nvPr/>
          </p:nvGrpSpPr>
          <p:grpSpPr bwMode="auto">
            <a:xfrm>
              <a:off x="2965053" y="956070"/>
              <a:ext cx="1319509" cy="1858508"/>
              <a:chOff x="2965053" y="956070"/>
              <a:chExt cx="1319509" cy="1858508"/>
            </a:xfrm>
          </p:grpSpPr>
          <p:sp>
            <p:nvSpPr>
              <p:cNvPr id="75809" name="Text Box 25"/>
              <p:cNvSpPr txBox="1">
                <a:spLocks noChangeArrowheads="1"/>
              </p:cNvSpPr>
              <p:nvPr/>
            </p:nvSpPr>
            <p:spPr bwMode="auto">
              <a:xfrm>
                <a:off x="3312720" y="956070"/>
                <a:ext cx="971842" cy="353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177B21"/>
                    </a:solidFill>
                  </a:rPr>
                  <a:t>SC</a:t>
                </a:r>
                <a:r>
                  <a:rPr lang="en-US" altLang="en-US" sz="1800" baseline="-25000">
                    <a:solidFill>
                      <a:srgbClr val="177B21"/>
                    </a:solidFill>
                  </a:rPr>
                  <a:t>1</a:t>
                </a:r>
                <a:r>
                  <a:rPr lang="en-US" altLang="en-US" sz="1800">
                    <a:solidFill>
                      <a:srgbClr val="177B21"/>
                    </a:solidFill>
                  </a:rPr>
                  <a:t>=C</a:t>
                </a:r>
              </a:p>
            </p:txBody>
          </p:sp>
          <p:cxnSp>
            <p:nvCxnSpPr>
              <p:cNvPr id="75810" name="Straight Arrow Connector 41"/>
              <p:cNvCxnSpPr>
                <a:cxnSpLocks noChangeShapeType="1"/>
              </p:cNvCxnSpPr>
              <p:nvPr/>
            </p:nvCxnSpPr>
            <p:spPr bwMode="auto">
              <a:xfrm rot="5400000">
                <a:off x="2529071" y="1778645"/>
                <a:ext cx="1471915" cy="599951"/>
              </a:xfrm>
              <a:prstGeom prst="straightConnector1">
                <a:avLst/>
              </a:prstGeom>
              <a:noFill/>
              <a:ln w="9525" algn="ctr">
                <a:solidFill>
                  <a:srgbClr val="177B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8" name="Group 53"/>
          <p:cNvGrpSpPr>
            <a:grpSpLocks/>
          </p:cNvGrpSpPr>
          <p:nvPr/>
        </p:nvGrpSpPr>
        <p:grpSpPr bwMode="auto">
          <a:xfrm>
            <a:off x="2463800" y="1173162"/>
            <a:ext cx="3200400" cy="3733800"/>
            <a:chOff x="2464525" y="1371598"/>
            <a:chExt cx="3200400" cy="3733800"/>
          </a:xfrm>
        </p:grpSpPr>
        <p:sp>
          <p:nvSpPr>
            <p:cNvPr id="75803" name="Line 14"/>
            <p:cNvSpPr>
              <a:spLocks noChangeShapeType="1"/>
            </p:cNvSpPr>
            <p:nvPr/>
          </p:nvSpPr>
          <p:spPr bwMode="auto">
            <a:xfrm>
              <a:off x="2464525" y="1371598"/>
              <a:ext cx="3200400" cy="3733800"/>
            </a:xfrm>
            <a:prstGeom prst="line">
              <a:avLst/>
            </a:prstGeom>
            <a:noFill/>
            <a:ln w="28575">
              <a:solidFill>
                <a:srgbClr val="177B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75804" name="Group 44"/>
            <p:cNvGrpSpPr>
              <a:grpSpLocks/>
            </p:cNvGrpSpPr>
            <p:nvPr/>
          </p:nvGrpSpPr>
          <p:grpSpPr bwMode="auto">
            <a:xfrm>
              <a:off x="3854371" y="2181057"/>
              <a:ext cx="1099594" cy="758915"/>
              <a:chOff x="3808072" y="2042161"/>
              <a:chExt cx="1099594" cy="758915"/>
            </a:xfrm>
          </p:grpSpPr>
          <p:sp>
            <p:nvSpPr>
              <p:cNvPr id="75805" name="Text Box 25"/>
              <p:cNvSpPr txBox="1">
                <a:spLocks noChangeArrowheads="1"/>
              </p:cNvSpPr>
              <p:nvPr/>
            </p:nvSpPr>
            <p:spPr bwMode="auto">
              <a:xfrm>
                <a:off x="3935824" y="2042161"/>
                <a:ext cx="971842" cy="353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177B21"/>
                    </a:solidFill>
                  </a:rPr>
                  <a:t>SC</a:t>
                </a:r>
                <a:r>
                  <a:rPr lang="en-US" altLang="en-US" sz="1800" baseline="-25000">
                    <a:solidFill>
                      <a:srgbClr val="177B21"/>
                    </a:solidFill>
                  </a:rPr>
                  <a:t>2</a:t>
                </a:r>
                <a:endParaRPr lang="en-US" altLang="en-US" sz="1800">
                  <a:solidFill>
                    <a:srgbClr val="177B21"/>
                  </a:solidFill>
                </a:endParaRPr>
              </a:p>
            </p:txBody>
          </p:sp>
          <p:cxnSp>
            <p:nvCxnSpPr>
              <p:cNvPr id="75806" name="Straight Arrow Connector 42"/>
              <p:cNvCxnSpPr>
                <a:cxnSpLocks noChangeShapeType="1"/>
              </p:cNvCxnSpPr>
              <p:nvPr/>
            </p:nvCxnSpPr>
            <p:spPr bwMode="auto">
              <a:xfrm rot="5400000">
                <a:off x="3707759" y="2442258"/>
                <a:ext cx="459131" cy="258505"/>
              </a:xfrm>
              <a:prstGeom prst="straightConnector1">
                <a:avLst/>
              </a:prstGeom>
              <a:noFill/>
              <a:ln w="9525" algn="ctr">
                <a:solidFill>
                  <a:srgbClr val="177B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0" name="Group 57"/>
          <p:cNvGrpSpPr>
            <a:grpSpLocks/>
          </p:cNvGrpSpPr>
          <p:nvPr/>
        </p:nvGrpSpPr>
        <p:grpSpPr bwMode="auto">
          <a:xfrm>
            <a:off x="4203700" y="3303587"/>
            <a:ext cx="296863" cy="1909763"/>
            <a:chOff x="4203535" y="3502340"/>
            <a:chExt cx="296863" cy="1909445"/>
          </a:xfrm>
        </p:grpSpPr>
        <p:sp>
          <p:nvSpPr>
            <p:cNvPr id="75800" name="Oval 17"/>
            <p:cNvSpPr>
              <a:spLocks noChangeArrowheads="1"/>
            </p:cNvSpPr>
            <p:nvPr/>
          </p:nvSpPr>
          <p:spPr bwMode="auto">
            <a:xfrm>
              <a:off x="4293960" y="3502340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5801" name="Line 20"/>
            <p:cNvSpPr>
              <a:spLocks noChangeShapeType="1"/>
            </p:cNvSpPr>
            <p:nvPr/>
          </p:nvSpPr>
          <p:spPr bwMode="auto">
            <a:xfrm>
              <a:off x="4332060" y="356711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2" name="Text Box 24"/>
            <p:cNvSpPr txBox="1">
              <a:spLocks noChangeArrowheads="1"/>
            </p:cNvSpPr>
            <p:nvPr/>
          </p:nvSpPr>
          <p:spPr bwMode="auto">
            <a:xfrm>
              <a:off x="4203535" y="5106985"/>
              <a:ext cx="296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i="1">
                  <a:latin typeface="Times New Roman" pitchFamily="18" charset="0"/>
                </a:rPr>
                <a:t>l</a:t>
              </a:r>
              <a:r>
                <a:rPr lang="en-US" altLang="en-US" sz="1800" i="1" baseline="-25000"/>
                <a:t>2</a:t>
              </a:r>
              <a:endParaRPr lang="en-US" altLang="en-US" sz="1800" i="1"/>
            </a:p>
          </p:txBody>
        </p:sp>
      </p:grpSp>
      <p:grpSp>
        <p:nvGrpSpPr>
          <p:cNvPr id="51" name="Group 56"/>
          <p:cNvGrpSpPr>
            <a:grpSpLocks/>
          </p:cNvGrpSpPr>
          <p:nvPr/>
        </p:nvGrpSpPr>
        <p:grpSpPr bwMode="auto">
          <a:xfrm>
            <a:off x="3444875" y="3303587"/>
            <a:ext cx="296863" cy="1909763"/>
            <a:chOff x="3444330" y="3502340"/>
            <a:chExt cx="296863" cy="1909445"/>
          </a:xfrm>
        </p:grpSpPr>
        <p:sp>
          <p:nvSpPr>
            <p:cNvPr id="75797" name="Oval 16"/>
            <p:cNvSpPr>
              <a:spLocks noChangeArrowheads="1"/>
            </p:cNvSpPr>
            <p:nvPr/>
          </p:nvSpPr>
          <p:spPr bwMode="auto">
            <a:xfrm>
              <a:off x="3547200" y="3502340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5798" name="Line 19"/>
            <p:cNvSpPr>
              <a:spLocks noChangeShapeType="1"/>
            </p:cNvSpPr>
            <p:nvPr/>
          </p:nvSpPr>
          <p:spPr bwMode="auto">
            <a:xfrm>
              <a:off x="3585300" y="356711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Text Box 23"/>
            <p:cNvSpPr txBox="1">
              <a:spLocks noChangeArrowheads="1"/>
            </p:cNvSpPr>
            <p:nvPr/>
          </p:nvSpPr>
          <p:spPr bwMode="auto">
            <a:xfrm>
              <a:off x="3444330" y="5106985"/>
              <a:ext cx="296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i="1">
                  <a:latin typeface="Times New Roman" pitchFamily="18" charset="0"/>
                </a:rPr>
                <a:t>l</a:t>
              </a:r>
              <a:r>
                <a:rPr lang="en-US" altLang="en-US" sz="1800" i="1" baseline="-25000"/>
                <a:t>1</a:t>
              </a:r>
              <a:endParaRPr lang="en-US" altLang="en-US" sz="1800" i="1"/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801938" y="3303587"/>
            <a:ext cx="296862" cy="1909763"/>
            <a:chOff x="2801600" y="3502340"/>
            <a:chExt cx="296863" cy="1909445"/>
          </a:xfrm>
        </p:grpSpPr>
        <p:sp>
          <p:nvSpPr>
            <p:cNvPr id="75794" name="Oval 15"/>
            <p:cNvSpPr>
              <a:spLocks noChangeArrowheads="1"/>
            </p:cNvSpPr>
            <p:nvPr/>
          </p:nvSpPr>
          <p:spPr bwMode="auto">
            <a:xfrm>
              <a:off x="2903310" y="3502340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5795" name="Line 18"/>
            <p:cNvSpPr>
              <a:spLocks noChangeShapeType="1"/>
            </p:cNvSpPr>
            <p:nvPr/>
          </p:nvSpPr>
          <p:spPr bwMode="auto">
            <a:xfrm>
              <a:off x="2937600" y="356711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6" name="Text Box 22"/>
            <p:cNvSpPr txBox="1">
              <a:spLocks noChangeArrowheads="1"/>
            </p:cNvSpPr>
            <p:nvPr/>
          </p:nvSpPr>
          <p:spPr bwMode="auto">
            <a:xfrm>
              <a:off x="2801600" y="5106985"/>
              <a:ext cx="296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i="1">
                  <a:latin typeface="Times New Roman" pitchFamily="18" charset="0"/>
                </a:rPr>
                <a:t>l</a:t>
              </a:r>
              <a:r>
                <a:rPr lang="en-US" altLang="en-US" sz="1800" i="1" baseline="-25000"/>
                <a:t>0</a:t>
              </a:r>
              <a:endParaRPr lang="en-US" altLang="en-US" sz="1800" i="1"/>
            </a:p>
          </p:txBody>
        </p:sp>
      </p:grpSp>
    </p:spTree>
    <p:extLst>
      <p:ext uri="{BB962C8B-B14F-4D97-AF65-F5344CB8AC3E}">
        <p14:creationId xmlns:p14="http://schemas.microsoft.com/office/powerpoint/2010/main" val="12474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700"/>
              <a:t>Short-Run Marginal and Average Costs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short-run average total cost (</a:t>
            </a:r>
            <a:r>
              <a:rPr lang="en-US" altLang="en-US" i="1" dirty="0"/>
              <a:t>SAC</a:t>
            </a:r>
            <a:r>
              <a:rPr lang="en-US" altLang="en-US" dirty="0"/>
              <a:t>) function is</a:t>
            </a:r>
          </a:p>
          <a:p>
            <a:pPr algn="ctr">
              <a:lnSpc>
                <a:spcPct val="130000"/>
              </a:lnSpc>
              <a:buFontTx/>
              <a:buNone/>
            </a:pPr>
            <a:r>
              <a:rPr lang="en-US" altLang="en-US" sz="3200" i="1" dirty="0">
                <a:solidFill>
                  <a:srgbClr val="002D56"/>
                </a:solidFill>
              </a:rPr>
              <a:t>SAC</a:t>
            </a:r>
            <a:r>
              <a:rPr lang="en-US" altLang="en-US" sz="3200" dirty="0">
                <a:solidFill>
                  <a:srgbClr val="002D56"/>
                </a:solidFill>
              </a:rPr>
              <a:t> = total costs/total output = </a:t>
            </a:r>
            <a:r>
              <a:rPr lang="en-US" altLang="en-US" sz="3200" i="1" dirty="0">
                <a:solidFill>
                  <a:srgbClr val="002D56"/>
                </a:solidFill>
              </a:rPr>
              <a:t>SC</a:t>
            </a:r>
            <a:r>
              <a:rPr lang="en-US" altLang="en-US" sz="3200" dirty="0">
                <a:solidFill>
                  <a:srgbClr val="002D56"/>
                </a:solidFill>
              </a:rPr>
              <a:t>/</a:t>
            </a:r>
            <a:r>
              <a:rPr lang="en-US" altLang="en-US" sz="3200" i="1" dirty="0">
                <a:solidFill>
                  <a:srgbClr val="002D56"/>
                </a:solidFill>
              </a:rPr>
              <a:t>q</a:t>
            </a:r>
            <a:endParaRPr lang="en-US" altLang="en-US" sz="3200" dirty="0">
              <a:solidFill>
                <a:srgbClr val="002D56"/>
              </a:solidFill>
            </a:endParaRPr>
          </a:p>
          <a:p>
            <a:r>
              <a:rPr lang="en-US" altLang="en-US" dirty="0"/>
              <a:t>The short-run marginal cost (</a:t>
            </a:r>
            <a:r>
              <a:rPr lang="en-US" altLang="en-US" i="1" dirty="0"/>
              <a:t>SMC</a:t>
            </a:r>
            <a:r>
              <a:rPr lang="en-US" altLang="en-US" dirty="0"/>
              <a:t>) function is</a:t>
            </a:r>
          </a:p>
          <a:p>
            <a:pPr algn="ctr">
              <a:lnSpc>
                <a:spcPct val="140000"/>
              </a:lnSpc>
              <a:buFontTx/>
              <a:buNone/>
            </a:pPr>
            <a:r>
              <a:rPr lang="en-US" altLang="en-US" sz="3200" i="1" dirty="0">
                <a:solidFill>
                  <a:srgbClr val="002D56"/>
                </a:solidFill>
              </a:rPr>
              <a:t>SMC</a:t>
            </a:r>
            <a:r>
              <a:rPr lang="en-US" altLang="en-US" sz="3200" dirty="0">
                <a:solidFill>
                  <a:srgbClr val="002D56"/>
                </a:solidFill>
              </a:rPr>
              <a:t> = change in </a:t>
            </a:r>
            <a:r>
              <a:rPr lang="en-US" altLang="en-US" sz="3200" i="1" dirty="0">
                <a:solidFill>
                  <a:srgbClr val="002D56"/>
                </a:solidFill>
              </a:rPr>
              <a:t>SC</a:t>
            </a:r>
            <a:r>
              <a:rPr lang="en-US" altLang="en-US" sz="3200" dirty="0">
                <a:solidFill>
                  <a:srgbClr val="002D56"/>
                </a:solidFill>
              </a:rPr>
              <a:t>/change in output = 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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SC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/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q</a:t>
            </a:r>
            <a:endParaRPr lang="en-US" altLang="en-US" sz="3200" dirty="0">
              <a:solidFill>
                <a:srgbClr val="002D5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6D5EBC-BC19-417D-B662-67882C04217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153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 bwMode="auto">
          <a:xfrm>
            <a:off x="1143000" y="-1"/>
            <a:ext cx="8001000" cy="962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10.8	Two Possible Shapes for LR Total Cost Curves</a:t>
            </a:r>
            <a:r>
              <a:rPr lang="en-US" altLang="en-US" dirty="0">
                <a:solidFill>
                  <a:srgbClr val="002D56"/>
                </a:solidFill>
              </a:rPr>
              <a:t> 	(a) Constant returns to scale</a:t>
            </a:r>
          </a:p>
        </p:txBody>
      </p:sp>
      <p:sp>
        <p:nvSpPr>
          <p:cNvPr id="77827" name="Text Placeholder 2"/>
          <p:cNvSpPr>
            <a:spLocks noGrp="1"/>
          </p:cNvSpPr>
          <p:nvPr>
            <p:ph sz="half" idx="1"/>
          </p:nvPr>
        </p:nvSpPr>
        <p:spPr>
          <a:xfrm>
            <a:off x="228600" y="5334000"/>
            <a:ext cx="8610600" cy="1066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By considering all possible levels of capital input, the long-run total cost curve (C ) can be traced. In (a), the underlying production function exhibits constant returns to scale: In the long run, although not in the short run, total costs are proportional to output. 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783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82367-F01D-446F-928D-893AB39A326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5963" y="1203325"/>
            <a:ext cx="6797675" cy="3992563"/>
            <a:chOff x="716280" y="1082040"/>
            <a:chExt cx="6797675" cy="3992563"/>
          </a:xfrm>
        </p:grpSpPr>
        <p:grpSp>
          <p:nvGrpSpPr>
            <p:cNvPr id="77856" name="Group 36"/>
            <p:cNvGrpSpPr>
              <a:grpSpLocks/>
            </p:cNvGrpSpPr>
            <p:nvPr/>
          </p:nvGrpSpPr>
          <p:grpSpPr bwMode="auto">
            <a:xfrm>
              <a:off x="1630680" y="4707890"/>
              <a:ext cx="5883275" cy="366713"/>
              <a:chOff x="1630680" y="4707890"/>
              <a:chExt cx="5883275" cy="366713"/>
            </a:xfrm>
          </p:grpSpPr>
          <p:sp>
            <p:nvSpPr>
              <p:cNvPr id="77860" name="Line 4"/>
              <p:cNvSpPr>
                <a:spLocks noChangeShapeType="1"/>
              </p:cNvSpPr>
              <p:nvPr/>
            </p:nvSpPr>
            <p:spPr bwMode="auto">
              <a:xfrm>
                <a:off x="1630680" y="4892040"/>
                <a:ext cx="4876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1" name="Text Box 5"/>
              <p:cNvSpPr txBox="1">
                <a:spLocks noChangeArrowheads="1"/>
              </p:cNvSpPr>
              <p:nvPr/>
            </p:nvSpPr>
            <p:spPr bwMode="auto">
              <a:xfrm>
                <a:off x="6644005" y="4707890"/>
                <a:ext cx="8699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Output</a:t>
                </a:r>
              </a:p>
            </p:txBody>
          </p:sp>
        </p:grpSp>
        <p:grpSp>
          <p:nvGrpSpPr>
            <p:cNvPr id="77857" name="Group 35"/>
            <p:cNvGrpSpPr>
              <a:grpSpLocks/>
            </p:cNvGrpSpPr>
            <p:nvPr/>
          </p:nvGrpSpPr>
          <p:grpSpPr bwMode="auto">
            <a:xfrm>
              <a:off x="716280" y="1082040"/>
              <a:ext cx="914400" cy="3810000"/>
              <a:chOff x="716280" y="1082040"/>
              <a:chExt cx="914400" cy="3810000"/>
            </a:xfrm>
          </p:grpSpPr>
          <p:sp>
            <p:nvSpPr>
              <p:cNvPr id="77858" name="Line 3"/>
              <p:cNvSpPr>
                <a:spLocks noChangeShapeType="1"/>
              </p:cNvSpPr>
              <p:nvPr/>
            </p:nvSpPr>
            <p:spPr bwMode="auto">
              <a:xfrm>
                <a:off x="1630680" y="1310640"/>
                <a:ext cx="0" cy="3581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9" name="Text Box 6"/>
              <p:cNvSpPr txBox="1">
                <a:spLocks noChangeArrowheads="1"/>
              </p:cNvSpPr>
              <p:nvPr/>
            </p:nvSpPr>
            <p:spPr bwMode="auto">
              <a:xfrm>
                <a:off x="716280" y="1082040"/>
                <a:ext cx="76200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Total costs</a:t>
                </a:r>
              </a:p>
            </p:txBody>
          </p:sp>
        </p:grp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1624013" y="2555875"/>
            <a:ext cx="2667000" cy="1981200"/>
            <a:chOff x="912" y="2112"/>
            <a:chExt cx="1680" cy="1248"/>
          </a:xfrm>
        </p:grpSpPr>
        <p:sp>
          <p:nvSpPr>
            <p:cNvPr id="77854" name="Freeform 9"/>
            <p:cNvSpPr>
              <a:spLocks/>
            </p:cNvSpPr>
            <p:nvPr/>
          </p:nvSpPr>
          <p:spPr bwMode="auto">
            <a:xfrm>
              <a:off x="912" y="2304"/>
              <a:ext cx="1296" cy="1056"/>
            </a:xfrm>
            <a:custGeom>
              <a:avLst/>
              <a:gdLst>
                <a:gd name="T0" fmla="*/ 0 w 1296"/>
                <a:gd name="T1" fmla="*/ 1056 h 1056"/>
                <a:gd name="T2" fmla="*/ 816 w 1296"/>
                <a:gd name="T3" fmla="*/ 816 h 1056"/>
                <a:gd name="T4" fmla="*/ 1296 w 1296"/>
                <a:gd name="T5" fmla="*/ 0 h 1056"/>
                <a:gd name="T6" fmla="*/ 0 60000 65536"/>
                <a:gd name="T7" fmla="*/ 0 60000 65536"/>
                <a:gd name="T8" fmla="*/ 0 60000 65536"/>
                <a:gd name="T9" fmla="*/ 0 w 1296"/>
                <a:gd name="T10" fmla="*/ 0 h 1056"/>
                <a:gd name="T11" fmla="*/ 1296 w 129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1056">
                  <a:moveTo>
                    <a:pt x="0" y="1056"/>
                  </a:moveTo>
                  <a:cubicBezTo>
                    <a:pt x="300" y="1024"/>
                    <a:pt x="600" y="992"/>
                    <a:pt x="816" y="816"/>
                  </a:cubicBezTo>
                  <a:cubicBezTo>
                    <a:pt x="1032" y="640"/>
                    <a:pt x="1164" y="320"/>
                    <a:pt x="1296" y="0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5" name="Text Box 12"/>
            <p:cNvSpPr txBox="1">
              <a:spLocks noChangeArrowheads="1"/>
            </p:cNvSpPr>
            <p:nvPr/>
          </p:nvSpPr>
          <p:spPr bwMode="auto">
            <a:xfrm>
              <a:off x="1872" y="2112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SC (k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0</a:t>
              </a:r>
              <a:r>
                <a:rPr lang="en-US" altLang="en-US" sz="1800">
                  <a:solidFill>
                    <a:srgbClr val="5D0D8F"/>
                  </a:solidFill>
                </a:rPr>
                <a:t>)</a:t>
              </a:r>
            </a:p>
          </p:txBody>
        </p:sp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1631950" y="1573213"/>
            <a:ext cx="4152900" cy="2524125"/>
            <a:chOff x="1086" y="1532"/>
            <a:chExt cx="2616" cy="1590"/>
          </a:xfrm>
        </p:grpSpPr>
        <p:sp>
          <p:nvSpPr>
            <p:cNvPr id="77852" name="Freeform 10"/>
            <p:cNvSpPr>
              <a:spLocks/>
            </p:cNvSpPr>
            <p:nvPr/>
          </p:nvSpPr>
          <p:spPr bwMode="auto">
            <a:xfrm>
              <a:off x="1086" y="1758"/>
              <a:ext cx="2274" cy="1364"/>
            </a:xfrm>
            <a:custGeom>
              <a:avLst/>
              <a:gdLst>
                <a:gd name="T0" fmla="*/ 0 w 10000"/>
                <a:gd name="T1" fmla="*/ 1364 h 10000"/>
                <a:gd name="T2" fmla="*/ 509 w 10000"/>
                <a:gd name="T3" fmla="*/ 1285 h 10000"/>
                <a:gd name="T4" fmla="*/ 1570 w 10000"/>
                <a:gd name="T5" fmla="*/ 909 h 10000"/>
                <a:gd name="T6" fmla="*/ 2274 w 10000"/>
                <a:gd name="T7" fmla="*/ 0 h 10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000">
                  <a:moveTo>
                    <a:pt x="0" y="10000"/>
                  </a:moveTo>
                  <a:cubicBezTo>
                    <a:pt x="698" y="9802"/>
                    <a:pt x="1862" y="9622"/>
                    <a:pt x="2239" y="9421"/>
                  </a:cubicBezTo>
                  <a:cubicBezTo>
                    <a:pt x="2616" y="9253"/>
                    <a:pt x="5612" y="8237"/>
                    <a:pt x="6905" y="6667"/>
                  </a:cubicBezTo>
                  <a:cubicBezTo>
                    <a:pt x="8198" y="5097"/>
                    <a:pt x="9127" y="2654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53" name="Text Box 13"/>
            <p:cNvSpPr txBox="1">
              <a:spLocks noChangeArrowheads="1"/>
            </p:cNvSpPr>
            <p:nvPr/>
          </p:nvSpPr>
          <p:spPr bwMode="auto">
            <a:xfrm>
              <a:off x="2982" y="1532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SC (k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1</a:t>
              </a:r>
              <a:r>
                <a:rPr lang="en-US" altLang="en-US" sz="1800">
                  <a:solidFill>
                    <a:srgbClr val="5D0D8F"/>
                  </a:solidFill>
                </a:rPr>
                <a:t>)</a:t>
              </a:r>
            </a:p>
          </p:txBody>
        </p:sp>
      </p:grp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1641475" y="962025"/>
            <a:ext cx="5295900" cy="2600325"/>
            <a:chOff x="943" y="1328"/>
            <a:chExt cx="3336" cy="1638"/>
          </a:xfrm>
        </p:grpSpPr>
        <p:sp>
          <p:nvSpPr>
            <p:cNvPr id="77850" name="Freeform 11"/>
            <p:cNvSpPr>
              <a:spLocks/>
            </p:cNvSpPr>
            <p:nvPr/>
          </p:nvSpPr>
          <p:spPr bwMode="auto">
            <a:xfrm>
              <a:off x="943" y="1532"/>
              <a:ext cx="2801" cy="1434"/>
            </a:xfrm>
            <a:custGeom>
              <a:avLst/>
              <a:gdLst>
                <a:gd name="T0" fmla="*/ 0 w 10000"/>
                <a:gd name="T1" fmla="*/ 1434 h 10000"/>
                <a:gd name="T2" fmla="*/ 908 w 10000"/>
                <a:gd name="T3" fmla="*/ 1197 h 10000"/>
                <a:gd name="T4" fmla="*/ 2113 w 10000"/>
                <a:gd name="T5" fmla="*/ 966 h 10000"/>
                <a:gd name="T6" fmla="*/ 2801 w 10000"/>
                <a:gd name="T7" fmla="*/ 0 h 10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000">
                  <a:moveTo>
                    <a:pt x="0" y="10000"/>
                  </a:moveTo>
                  <a:cubicBezTo>
                    <a:pt x="760" y="8905"/>
                    <a:pt x="1954" y="8852"/>
                    <a:pt x="3241" y="8346"/>
                  </a:cubicBezTo>
                  <a:cubicBezTo>
                    <a:pt x="4810" y="7772"/>
                    <a:pt x="6417" y="8129"/>
                    <a:pt x="7543" y="6738"/>
                  </a:cubicBezTo>
                  <a:cubicBezTo>
                    <a:pt x="8669" y="5347"/>
                    <a:pt x="9386" y="2779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51" name="Text Box 14"/>
            <p:cNvSpPr txBox="1">
              <a:spLocks noChangeArrowheads="1"/>
            </p:cNvSpPr>
            <p:nvPr/>
          </p:nvSpPr>
          <p:spPr bwMode="auto">
            <a:xfrm>
              <a:off x="3559" y="1328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SC (k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2</a:t>
              </a:r>
              <a:r>
                <a:rPr lang="en-US" altLang="en-US" sz="1800">
                  <a:solidFill>
                    <a:srgbClr val="5D0D8F"/>
                  </a:solidFill>
                </a:rPr>
                <a:t>)</a:t>
              </a:r>
            </a:p>
          </p:txBody>
        </p:sp>
      </p:grpSp>
      <p:grpSp>
        <p:nvGrpSpPr>
          <p:cNvPr id="23" name="Group 39"/>
          <p:cNvGrpSpPr>
            <a:grpSpLocks/>
          </p:cNvGrpSpPr>
          <p:nvPr/>
        </p:nvGrpSpPr>
        <p:grpSpPr bwMode="auto">
          <a:xfrm>
            <a:off x="1630363" y="1427163"/>
            <a:ext cx="5380037" cy="3602037"/>
            <a:chOff x="1630680" y="1410789"/>
            <a:chExt cx="5378994" cy="3601897"/>
          </a:xfrm>
        </p:grpSpPr>
        <p:sp>
          <p:nvSpPr>
            <p:cNvPr id="77848" name="Text Box 8"/>
            <p:cNvSpPr txBox="1">
              <a:spLocks noChangeArrowheads="1"/>
            </p:cNvSpPr>
            <p:nvPr/>
          </p:nvSpPr>
          <p:spPr bwMode="auto">
            <a:xfrm>
              <a:off x="6679474" y="1410789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177B21"/>
                  </a:solidFill>
                </a:rPr>
                <a:t>C</a:t>
              </a:r>
            </a:p>
          </p:txBody>
        </p:sp>
        <p:cxnSp>
          <p:nvCxnSpPr>
            <p:cNvPr id="77849" name="Straight Connector 38"/>
            <p:cNvCxnSpPr>
              <a:cxnSpLocks noChangeShapeType="1"/>
              <a:stCxn id="77858" idx="1"/>
            </p:cNvCxnSpPr>
            <p:nvPr/>
          </p:nvCxnSpPr>
          <p:spPr bwMode="auto">
            <a:xfrm rot="5400000" flipH="1" flipV="1">
              <a:off x="2503714" y="971909"/>
              <a:ext cx="3167743" cy="4913811"/>
            </a:xfrm>
            <a:prstGeom prst="line">
              <a:avLst/>
            </a:prstGeom>
            <a:noFill/>
            <a:ln w="38100" algn="ctr">
              <a:solidFill>
                <a:srgbClr val="177B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795838" y="2784475"/>
            <a:ext cx="457200" cy="2549525"/>
            <a:chOff x="4831080" y="2663115"/>
            <a:chExt cx="457200" cy="2549600"/>
          </a:xfrm>
        </p:grpSpPr>
        <p:sp>
          <p:nvSpPr>
            <p:cNvPr id="77845" name="Line 17"/>
            <p:cNvSpPr>
              <a:spLocks noChangeShapeType="1"/>
            </p:cNvSpPr>
            <p:nvPr/>
          </p:nvSpPr>
          <p:spPr bwMode="auto">
            <a:xfrm>
              <a:off x="5059680" y="2682240"/>
              <a:ext cx="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46" name="Text Box 20"/>
            <p:cNvSpPr txBox="1">
              <a:spLocks noChangeArrowheads="1"/>
            </p:cNvSpPr>
            <p:nvPr/>
          </p:nvSpPr>
          <p:spPr bwMode="auto">
            <a:xfrm>
              <a:off x="4831080" y="4907915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q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77847" name="Oval 15"/>
            <p:cNvSpPr>
              <a:spLocks noChangeArrowheads="1"/>
            </p:cNvSpPr>
            <p:nvPr/>
          </p:nvSpPr>
          <p:spPr bwMode="auto">
            <a:xfrm>
              <a:off x="5020508" y="2663115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3840163" y="3382963"/>
            <a:ext cx="457200" cy="1951037"/>
            <a:chOff x="3916680" y="3262595"/>
            <a:chExt cx="457200" cy="1950120"/>
          </a:xfrm>
        </p:grpSpPr>
        <p:sp>
          <p:nvSpPr>
            <p:cNvPr id="77842" name="Line 16"/>
            <p:cNvSpPr>
              <a:spLocks noChangeShapeType="1"/>
            </p:cNvSpPr>
            <p:nvPr/>
          </p:nvSpPr>
          <p:spPr bwMode="auto">
            <a:xfrm flipH="1">
              <a:off x="4145279" y="3315572"/>
              <a:ext cx="7911" cy="1576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3916680" y="4907915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q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77844" name="Oval 15"/>
            <p:cNvSpPr>
              <a:spLocks noChangeArrowheads="1"/>
            </p:cNvSpPr>
            <p:nvPr/>
          </p:nvSpPr>
          <p:spPr bwMode="auto">
            <a:xfrm>
              <a:off x="4101324" y="3262595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2697163" y="4187825"/>
            <a:ext cx="457200" cy="1146175"/>
            <a:chOff x="2697480" y="4067443"/>
            <a:chExt cx="457200" cy="1145272"/>
          </a:xfrm>
        </p:grpSpPr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2847902" y="4111310"/>
              <a:ext cx="1978" cy="780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40" name="Text Box 18"/>
            <p:cNvSpPr txBox="1">
              <a:spLocks noChangeArrowheads="1"/>
            </p:cNvSpPr>
            <p:nvPr/>
          </p:nvSpPr>
          <p:spPr bwMode="auto">
            <a:xfrm>
              <a:off x="2697480" y="4907915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q</a:t>
              </a:r>
              <a:r>
                <a:rPr lang="en-US" altLang="en-US" sz="1800" baseline="-25000"/>
                <a:t>0</a:t>
              </a:r>
              <a:endParaRPr lang="en-US" altLang="en-US" sz="1800"/>
            </a:p>
          </p:txBody>
        </p:sp>
        <p:sp>
          <p:nvSpPr>
            <p:cNvPr id="77841" name="Oval 15"/>
            <p:cNvSpPr>
              <a:spLocks noChangeArrowheads="1"/>
            </p:cNvSpPr>
            <p:nvPr/>
          </p:nvSpPr>
          <p:spPr bwMode="auto">
            <a:xfrm>
              <a:off x="2817200" y="4067443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39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10.8 	Two Possible Shapes for LR Total Cost Curves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solidFill>
                  <a:srgbClr val="002D56"/>
                </a:solidFill>
              </a:rPr>
              <a:t>(b) Cubic total cost curve case</a:t>
            </a:r>
          </a:p>
        </p:txBody>
      </p:sp>
      <p:sp>
        <p:nvSpPr>
          <p:cNvPr id="78851" name="Text Placeholder 2"/>
          <p:cNvSpPr>
            <a:spLocks noGrp="1"/>
          </p:cNvSpPr>
          <p:nvPr>
            <p:ph sz="half" idx="1"/>
          </p:nvPr>
        </p:nvSpPr>
        <p:spPr>
          <a:xfrm>
            <a:off x="0" y="5213350"/>
            <a:ext cx="9144000" cy="111125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By considering all possible levels of capital input, the long-run total cost curve (C ) can be traced. In (b), the long-run total cost curve has a cubic shape, as do the short-run curves. Diminishing returns set in more sharply for the short-run curves, however, because of the assumed fixed level of capital input.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885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4C7F1A-59BF-4E9B-B198-123DF4D9C891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715963" y="1082675"/>
            <a:ext cx="6797675" cy="3992563"/>
            <a:chOff x="716280" y="1082040"/>
            <a:chExt cx="6797675" cy="3992563"/>
          </a:xfrm>
        </p:grpSpPr>
        <p:grpSp>
          <p:nvGrpSpPr>
            <p:cNvPr id="78880" name="Group 36"/>
            <p:cNvGrpSpPr>
              <a:grpSpLocks/>
            </p:cNvGrpSpPr>
            <p:nvPr/>
          </p:nvGrpSpPr>
          <p:grpSpPr bwMode="auto">
            <a:xfrm>
              <a:off x="1630680" y="4707890"/>
              <a:ext cx="5883275" cy="366713"/>
              <a:chOff x="1630680" y="4707890"/>
              <a:chExt cx="5883275" cy="366713"/>
            </a:xfrm>
          </p:grpSpPr>
          <p:sp>
            <p:nvSpPr>
              <p:cNvPr id="78884" name="Line 4"/>
              <p:cNvSpPr>
                <a:spLocks noChangeShapeType="1"/>
              </p:cNvSpPr>
              <p:nvPr/>
            </p:nvSpPr>
            <p:spPr bwMode="auto">
              <a:xfrm>
                <a:off x="1630680" y="4892040"/>
                <a:ext cx="4876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5" name="Text Box 5"/>
              <p:cNvSpPr txBox="1">
                <a:spLocks noChangeArrowheads="1"/>
              </p:cNvSpPr>
              <p:nvPr/>
            </p:nvSpPr>
            <p:spPr bwMode="auto">
              <a:xfrm>
                <a:off x="6644005" y="4707890"/>
                <a:ext cx="8699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Output</a:t>
                </a:r>
              </a:p>
            </p:txBody>
          </p:sp>
        </p:grpSp>
        <p:grpSp>
          <p:nvGrpSpPr>
            <p:cNvPr id="78881" name="Group 35"/>
            <p:cNvGrpSpPr>
              <a:grpSpLocks/>
            </p:cNvGrpSpPr>
            <p:nvPr/>
          </p:nvGrpSpPr>
          <p:grpSpPr bwMode="auto">
            <a:xfrm>
              <a:off x="716280" y="1082040"/>
              <a:ext cx="914400" cy="3810000"/>
              <a:chOff x="716280" y="1082040"/>
              <a:chExt cx="914400" cy="3810000"/>
            </a:xfrm>
          </p:grpSpPr>
          <p:sp>
            <p:nvSpPr>
              <p:cNvPr id="78882" name="Line 3"/>
              <p:cNvSpPr>
                <a:spLocks noChangeShapeType="1"/>
              </p:cNvSpPr>
              <p:nvPr/>
            </p:nvSpPr>
            <p:spPr bwMode="auto">
              <a:xfrm>
                <a:off x="1630680" y="1310640"/>
                <a:ext cx="0" cy="3581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3" name="Text Box 6"/>
              <p:cNvSpPr txBox="1">
                <a:spLocks noChangeArrowheads="1"/>
              </p:cNvSpPr>
              <p:nvPr/>
            </p:nvSpPr>
            <p:spPr bwMode="auto">
              <a:xfrm>
                <a:off x="716280" y="1082040"/>
                <a:ext cx="76200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Total costs</a:t>
                </a:r>
              </a:p>
            </p:txBody>
          </p:sp>
        </p:grp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1630363" y="2085975"/>
            <a:ext cx="2667000" cy="1981200"/>
            <a:chOff x="912" y="2112"/>
            <a:chExt cx="1680" cy="1248"/>
          </a:xfrm>
        </p:grpSpPr>
        <p:sp>
          <p:nvSpPr>
            <p:cNvPr id="78878" name="Freeform 9"/>
            <p:cNvSpPr>
              <a:spLocks/>
            </p:cNvSpPr>
            <p:nvPr/>
          </p:nvSpPr>
          <p:spPr bwMode="auto">
            <a:xfrm>
              <a:off x="912" y="2304"/>
              <a:ext cx="1296" cy="1056"/>
            </a:xfrm>
            <a:custGeom>
              <a:avLst/>
              <a:gdLst>
                <a:gd name="T0" fmla="*/ 0 w 1296"/>
                <a:gd name="T1" fmla="*/ 1056 h 1056"/>
                <a:gd name="T2" fmla="*/ 816 w 1296"/>
                <a:gd name="T3" fmla="*/ 816 h 1056"/>
                <a:gd name="T4" fmla="*/ 1296 w 1296"/>
                <a:gd name="T5" fmla="*/ 0 h 1056"/>
                <a:gd name="T6" fmla="*/ 0 60000 65536"/>
                <a:gd name="T7" fmla="*/ 0 60000 65536"/>
                <a:gd name="T8" fmla="*/ 0 60000 65536"/>
                <a:gd name="T9" fmla="*/ 0 w 1296"/>
                <a:gd name="T10" fmla="*/ 0 h 1056"/>
                <a:gd name="T11" fmla="*/ 1296 w 129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1056">
                  <a:moveTo>
                    <a:pt x="0" y="1056"/>
                  </a:moveTo>
                  <a:cubicBezTo>
                    <a:pt x="300" y="1024"/>
                    <a:pt x="600" y="992"/>
                    <a:pt x="816" y="816"/>
                  </a:cubicBezTo>
                  <a:cubicBezTo>
                    <a:pt x="1032" y="640"/>
                    <a:pt x="1164" y="320"/>
                    <a:pt x="1296" y="0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9" name="Text Box 12"/>
            <p:cNvSpPr txBox="1">
              <a:spLocks noChangeArrowheads="1"/>
            </p:cNvSpPr>
            <p:nvPr/>
          </p:nvSpPr>
          <p:spPr bwMode="auto">
            <a:xfrm>
              <a:off x="1872" y="2112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SC (k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0</a:t>
              </a:r>
              <a:r>
                <a:rPr lang="en-US" altLang="en-US" sz="1800">
                  <a:solidFill>
                    <a:srgbClr val="5D0D8F"/>
                  </a:solidFill>
                </a:rPr>
                <a:t>)</a:t>
              </a:r>
            </a:p>
          </p:txBody>
        </p:sp>
      </p:grpSp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1616075" y="1158875"/>
            <a:ext cx="4114800" cy="2590800"/>
            <a:chOff x="912" y="1536"/>
            <a:chExt cx="2592" cy="1632"/>
          </a:xfrm>
        </p:grpSpPr>
        <p:sp>
          <p:nvSpPr>
            <p:cNvPr id="78876" name="Freeform 10"/>
            <p:cNvSpPr>
              <a:spLocks/>
            </p:cNvSpPr>
            <p:nvPr/>
          </p:nvSpPr>
          <p:spPr bwMode="auto">
            <a:xfrm>
              <a:off x="912" y="1776"/>
              <a:ext cx="2448" cy="1392"/>
            </a:xfrm>
            <a:custGeom>
              <a:avLst/>
              <a:gdLst>
                <a:gd name="T0" fmla="*/ 0 w 2016"/>
                <a:gd name="T1" fmla="*/ 1296 h 1296"/>
                <a:gd name="T2" fmla="*/ 384 w 2016"/>
                <a:gd name="T3" fmla="*/ 1056 h 1296"/>
                <a:gd name="T4" fmla="*/ 1392 w 2016"/>
                <a:gd name="T5" fmla="*/ 864 h 1296"/>
                <a:gd name="T6" fmla="*/ 2016 w 2016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6"/>
                <a:gd name="T13" fmla="*/ 0 h 1296"/>
                <a:gd name="T14" fmla="*/ 2016 w 2016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6" h="1296">
                  <a:moveTo>
                    <a:pt x="0" y="1296"/>
                  </a:moveTo>
                  <a:cubicBezTo>
                    <a:pt x="76" y="1212"/>
                    <a:pt x="152" y="1128"/>
                    <a:pt x="384" y="1056"/>
                  </a:cubicBezTo>
                  <a:cubicBezTo>
                    <a:pt x="616" y="984"/>
                    <a:pt x="1120" y="1040"/>
                    <a:pt x="1392" y="864"/>
                  </a:cubicBezTo>
                  <a:cubicBezTo>
                    <a:pt x="1664" y="688"/>
                    <a:pt x="1840" y="344"/>
                    <a:pt x="2016" y="0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8877" name="Text Box 13"/>
            <p:cNvSpPr txBox="1">
              <a:spLocks noChangeArrowheads="1"/>
            </p:cNvSpPr>
            <p:nvPr/>
          </p:nvSpPr>
          <p:spPr bwMode="auto">
            <a:xfrm>
              <a:off x="2784" y="153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SC (k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1</a:t>
              </a:r>
              <a:r>
                <a:rPr lang="en-US" altLang="en-US" sz="1800">
                  <a:solidFill>
                    <a:srgbClr val="5D0D8F"/>
                  </a:solidFill>
                </a:rPr>
                <a:t>)</a:t>
              </a:r>
            </a:p>
          </p:txBody>
        </p:sp>
      </p:grpSp>
      <p:grpSp>
        <p:nvGrpSpPr>
          <p:cNvPr id="33" name="Group 26"/>
          <p:cNvGrpSpPr>
            <a:grpSpLocks/>
          </p:cNvGrpSpPr>
          <p:nvPr/>
        </p:nvGrpSpPr>
        <p:grpSpPr bwMode="auto">
          <a:xfrm>
            <a:off x="1630363" y="882650"/>
            <a:ext cx="5345112" cy="2486025"/>
            <a:chOff x="912" y="1362"/>
            <a:chExt cx="3367" cy="1566"/>
          </a:xfrm>
        </p:grpSpPr>
        <p:sp>
          <p:nvSpPr>
            <p:cNvPr id="78874" name="Freeform 11"/>
            <p:cNvSpPr>
              <a:spLocks/>
            </p:cNvSpPr>
            <p:nvPr/>
          </p:nvSpPr>
          <p:spPr bwMode="auto">
            <a:xfrm>
              <a:off x="912" y="1536"/>
              <a:ext cx="2832" cy="1392"/>
            </a:xfrm>
            <a:custGeom>
              <a:avLst/>
              <a:gdLst>
                <a:gd name="T0" fmla="*/ 0 w 2784"/>
                <a:gd name="T1" fmla="*/ 1392 h 1392"/>
                <a:gd name="T2" fmla="*/ 768 w 2784"/>
                <a:gd name="T3" fmla="*/ 1008 h 1392"/>
                <a:gd name="T4" fmla="*/ 2112 w 2784"/>
                <a:gd name="T5" fmla="*/ 960 h 1392"/>
                <a:gd name="T6" fmla="*/ 2784 w 2784"/>
                <a:gd name="T7" fmla="*/ 0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4"/>
                <a:gd name="T13" fmla="*/ 0 h 1392"/>
                <a:gd name="T14" fmla="*/ 2784 w 2784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4" h="1392">
                  <a:moveTo>
                    <a:pt x="0" y="1392"/>
                  </a:moveTo>
                  <a:cubicBezTo>
                    <a:pt x="208" y="1236"/>
                    <a:pt x="416" y="1080"/>
                    <a:pt x="768" y="1008"/>
                  </a:cubicBezTo>
                  <a:cubicBezTo>
                    <a:pt x="1120" y="936"/>
                    <a:pt x="1776" y="1128"/>
                    <a:pt x="2112" y="960"/>
                  </a:cubicBezTo>
                  <a:cubicBezTo>
                    <a:pt x="2448" y="792"/>
                    <a:pt x="2616" y="396"/>
                    <a:pt x="2784" y="0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8875" name="Text Box 14"/>
            <p:cNvSpPr txBox="1">
              <a:spLocks noChangeArrowheads="1"/>
            </p:cNvSpPr>
            <p:nvPr/>
          </p:nvSpPr>
          <p:spPr bwMode="auto">
            <a:xfrm>
              <a:off x="3559" y="1362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5D0D8F"/>
                  </a:solidFill>
                </a:rPr>
                <a:t>SC (k</a:t>
              </a:r>
              <a:r>
                <a:rPr lang="en-US" altLang="en-US" sz="1800" baseline="-25000" dirty="0">
                  <a:solidFill>
                    <a:srgbClr val="5D0D8F"/>
                  </a:solidFill>
                </a:rPr>
                <a:t>2</a:t>
              </a:r>
              <a:r>
                <a:rPr lang="en-US" altLang="en-US" sz="1800" dirty="0">
                  <a:solidFill>
                    <a:srgbClr val="5D0D8F"/>
                  </a:solidFill>
                </a:rPr>
                <a:t>)</a:t>
              </a: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1630363" y="1189038"/>
            <a:ext cx="5210175" cy="3703637"/>
            <a:chOff x="1630680" y="1188720"/>
            <a:chExt cx="5209177" cy="3703320"/>
          </a:xfrm>
        </p:grpSpPr>
        <p:sp>
          <p:nvSpPr>
            <p:cNvPr id="78872" name="Text Box 8"/>
            <p:cNvSpPr txBox="1">
              <a:spLocks noChangeArrowheads="1"/>
            </p:cNvSpPr>
            <p:nvPr/>
          </p:nvSpPr>
          <p:spPr bwMode="auto">
            <a:xfrm>
              <a:off x="6509657" y="1188720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177B21"/>
                  </a:solidFill>
                </a:rPr>
                <a:t>C</a:t>
              </a:r>
            </a:p>
          </p:txBody>
        </p:sp>
        <p:sp>
          <p:nvSpPr>
            <p:cNvPr id="78873" name="Freeform 23"/>
            <p:cNvSpPr>
              <a:spLocks/>
            </p:cNvSpPr>
            <p:nvPr/>
          </p:nvSpPr>
          <p:spPr bwMode="auto">
            <a:xfrm>
              <a:off x="1630680" y="1463040"/>
              <a:ext cx="4724400" cy="3429000"/>
            </a:xfrm>
            <a:custGeom>
              <a:avLst/>
              <a:gdLst>
                <a:gd name="T0" fmla="*/ 0 w 2976"/>
                <a:gd name="T1" fmla="*/ 2160 h 2160"/>
                <a:gd name="T2" fmla="*/ 912 w 2976"/>
                <a:gd name="T3" fmla="*/ 1344 h 2160"/>
                <a:gd name="T4" fmla="*/ 2352 w 2976"/>
                <a:gd name="T5" fmla="*/ 672 h 2160"/>
                <a:gd name="T6" fmla="*/ 2976 w 2976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6"/>
                <a:gd name="T13" fmla="*/ 0 h 2160"/>
                <a:gd name="T14" fmla="*/ 2976 w 2976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6" h="2160">
                  <a:moveTo>
                    <a:pt x="0" y="2160"/>
                  </a:moveTo>
                  <a:cubicBezTo>
                    <a:pt x="260" y="1876"/>
                    <a:pt x="520" y="1592"/>
                    <a:pt x="912" y="1344"/>
                  </a:cubicBezTo>
                  <a:cubicBezTo>
                    <a:pt x="1304" y="1096"/>
                    <a:pt x="2008" y="896"/>
                    <a:pt x="2352" y="672"/>
                  </a:cubicBezTo>
                  <a:cubicBezTo>
                    <a:pt x="2696" y="448"/>
                    <a:pt x="2836" y="224"/>
                    <a:pt x="2976" y="0"/>
                  </a:cubicBezTo>
                </a:path>
              </a:pathLst>
            </a:custGeom>
            <a:noFill/>
            <a:ln w="38100" cap="flat" cmpd="sng">
              <a:solidFill>
                <a:srgbClr val="177B2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697163" y="3711575"/>
            <a:ext cx="457200" cy="1501775"/>
            <a:chOff x="2697480" y="3711463"/>
            <a:chExt cx="457200" cy="1501252"/>
          </a:xfrm>
        </p:grpSpPr>
        <p:sp>
          <p:nvSpPr>
            <p:cNvPr id="78869" name="Line 15"/>
            <p:cNvSpPr>
              <a:spLocks noChangeShapeType="1"/>
            </p:cNvSpPr>
            <p:nvPr/>
          </p:nvSpPr>
          <p:spPr bwMode="auto">
            <a:xfrm>
              <a:off x="2849880" y="374904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8870" name="Text Box 18"/>
            <p:cNvSpPr txBox="1">
              <a:spLocks noChangeArrowheads="1"/>
            </p:cNvSpPr>
            <p:nvPr/>
          </p:nvSpPr>
          <p:spPr bwMode="auto">
            <a:xfrm>
              <a:off x="2697480" y="4907915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q</a:t>
              </a:r>
              <a:r>
                <a:rPr lang="en-US" altLang="en-US" sz="1800" baseline="-25000"/>
                <a:t>0</a:t>
              </a:r>
              <a:endParaRPr lang="en-US" altLang="en-US" sz="1800"/>
            </a:p>
          </p:txBody>
        </p:sp>
        <p:sp>
          <p:nvSpPr>
            <p:cNvPr id="78871" name="Oval 15"/>
            <p:cNvSpPr>
              <a:spLocks noChangeArrowheads="1"/>
            </p:cNvSpPr>
            <p:nvPr/>
          </p:nvSpPr>
          <p:spPr bwMode="auto">
            <a:xfrm>
              <a:off x="2817200" y="3711463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3916363" y="3060700"/>
            <a:ext cx="457200" cy="2152650"/>
            <a:chOff x="3916680" y="3060175"/>
            <a:chExt cx="457200" cy="2152540"/>
          </a:xfrm>
        </p:grpSpPr>
        <p:sp>
          <p:nvSpPr>
            <p:cNvPr id="78866" name="Line 16"/>
            <p:cNvSpPr>
              <a:spLocks noChangeShapeType="1"/>
            </p:cNvSpPr>
            <p:nvPr/>
          </p:nvSpPr>
          <p:spPr bwMode="auto">
            <a:xfrm>
              <a:off x="4145280" y="3139440"/>
              <a:ext cx="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8867" name="Text Box 19"/>
            <p:cNvSpPr txBox="1">
              <a:spLocks noChangeArrowheads="1"/>
            </p:cNvSpPr>
            <p:nvPr/>
          </p:nvSpPr>
          <p:spPr bwMode="auto">
            <a:xfrm>
              <a:off x="3916680" y="4907915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q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78868" name="Oval 15"/>
            <p:cNvSpPr>
              <a:spLocks noChangeArrowheads="1"/>
            </p:cNvSpPr>
            <p:nvPr/>
          </p:nvSpPr>
          <p:spPr bwMode="auto">
            <a:xfrm>
              <a:off x="4101324" y="3060175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4830763" y="2663825"/>
            <a:ext cx="457200" cy="2549525"/>
            <a:chOff x="4831080" y="2663115"/>
            <a:chExt cx="457200" cy="2549600"/>
          </a:xfrm>
        </p:grpSpPr>
        <p:sp>
          <p:nvSpPr>
            <p:cNvPr id="78863" name="Line 17"/>
            <p:cNvSpPr>
              <a:spLocks noChangeShapeType="1"/>
            </p:cNvSpPr>
            <p:nvPr/>
          </p:nvSpPr>
          <p:spPr bwMode="auto">
            <a:xfrm>
              <a:off x="5059680" y="2682240"/>
              <a:ext cx="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8864" name="Text Box 20"/>
            <p:cNvSpPr txBox="1">
              <a:spLocks noChangeArrowheads="1"/>
            </p:cNvSpPr>
            <p:nvPr/>
          </p:nvSpPr>
          <p:spPr bwMode="auto">
            <a:xfrm>
              <a:off x="4831080" y="4907915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q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78865" name="Oval 15"/>
            <p:cNvSpPr>
              <a:spLocks noChangeArrowheads="1"/>
            </p:cNvSpPr>
            <p:nvPr/>
          </p:nvSpPr>
          <p:spPr bwMode="auto">
            <a:xfrm>
              <a:off x="5020508" y="2663115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731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Short-Run and Long-Run Cost Curves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Long-run total costs (C)</a:t>
            </a:r>
          </a:p>
          <a:p>
            <a:pPr lvl="1"/>
            <a:r>
              <a:rPr lang="en-US" altLang="en-US" dirty="0"/>
              <a:t>Are always less than short-run total costs (SC) </a:t>
            </a:r>
          </a:p>
          <a:p>
            <a:pPr lvl="1"/>
            <a:r>
              <a:rPr lang="en-US" altLang="en-US" dirty="0"/>
              <a:t>Except at that output level (</a:t>
            </a:r>
            <a:r>
              <a:rPr lang="en-US" altLang="en-US" i="1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) for which the assumed fixed capital input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1</a:t>
            </a:r>
            <a:r>
              <a:rPr lang="en-US" altLang="en-US" dirty="0"/>
              <a:t>) is appropriate to long-run cost-minimization </a:t>
            </a:r>
          </a:p>
          <a:p>
            <a:pPr lvl="1"/>
            <a:r>
              <a:rPr lang="en-US" altLang="en-US" dirty="0"/>
              <a:t>For </a:t>
            </a:r>
            <a:r>
              <a:rPr lang="en-US" altLang="en-US" i="1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: SC = C</a:t>
            </a:r>
          </a:p>
          <a:p>
            <a:pPr lvl="1"/>
            <a:r>
              <a:rPr lang="en-US" altLang="en-US" dirty="0"/>
              <a:t>For all other quantities: SC &gt; 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07AAD2-644B-482A-93F0-80FC90076D9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70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Short-Run and Long-Run Costs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At the minimum point of the </a:t>
            </a:r>
            <a:r>
              <a:rPr lang="en-US" altLang="en-US" i="1"/>
              <a:t>AC</a:t>
            </a:r>
            <a:r>
              <a:rPr lang="en-US" altLang="en-US"/>
              <a:t> curve:</a:t>
            </a:r>
          </a:p>
          <a:p>
            <a:pPr lvl="1"/>
            <a:r>
              <a:rPr lang="en-US" altLang="en-US"/>
              <a:t>The </a:t>
            </a:r>
            <a:r>
              <a:rPr lang="en-US" altLang="en-US" i="1"/>
              <a:t>MC</a:t>
            </a:r>
            <a:r>
              <a:rPr lang="en-US" altLang="en-US"/>
              <a:t> curve crosses the </a:t>
            </a:r>
            <a:r>
              <a:rPr lang="en-US" altLang="en-US" i="1"/>
              <a:t>AC</a:t>
            </a:r>
            <a:r>
              <a:rPr lang="en-US" altLang="en-US"/>
              <a:t> curve</a:t>
            </a:r>
          </a:p>
          <a:p>
            <a:pPr lvl="2"/>
            <a:r>
              <a:rPr lang="en-US" altLang="en-US" i="1"/>
              <a:t>MC</a:t>
            </a:r>
            <a:r>
              <a:rPr lang="en-US" altLang="en-US"/>
              <a:t> = </a:t>
            </a:r>
            <a:r>
              <a:rPr lang="en-US" altLang="en-US" i="1"/>
              <a:t>AC</a:t>
            </a:r>
            <a:r>
              <a:rPr lang="en-US" altLang="en-US"/>
              <a:t> at this point</a:t>
            </a:r>
          </a:p>
          <a:p>
            <a:pPr lvl="1"/>
            <a:r>
              <a:rPr lang="en-US" altLang="en-US"/>
              <a:t>The </a:t>
            </a:r>
            <a:r>
              <a:rPr lang="en-US" altLang="en-US" i="1"/>
              <a:t>SAC</a:t>
            </a:r>
            <a:r>
              <a:rPr lang="en-US" altLang="en-US"/>
              <a:t> curve is tangent to the </a:t>
            </a:r>
            <a:r>
              <a:rPr lang="en-US" altLang="en-US" i="1"/>
              <a:t>AC</a:t>
            </a:r>
            <a:r>
              <a:rPr lang="en-US" altLang="en-US"/>
              <a:t> curve</a:t>
            </a:r>
          </a:p>
          <a:p>
            <a:pPr lvl="2"/>
            <a:r>
              <a:rPr lang="en-US" altLang="en-US" i="1"/>
              <a:t>SAC</a:t>
            </a:r>
            <a:r>
              <a:rPr lang="en-US" altLang="en-US"/>
              <a:t> (for this level of </a:t>
            </a:r>
            <a:r>
              <a:rPr lang="en-US" altLang="en-US" i="1"/>
              <a:t>k</a:t>
            </a:r>
            <a:r>
              <a:rPr lang="en-US" altLang="en-US"/>
              <a:t>) is minimized at the same level of output as </a:t>
            </a:r>
            <a:r>
              <a:rPr lang="en-US" altLang="en-US" i="1"/>
              <a:t>AC</a:t>
            </a:r>
          </a:p>
          <a:p>
            <a:pPr lvl="2"/>
            <a:r>
              <a:rPr lang="en-US" altLang="en-US" i="1"/>
              <a:t>SMC</a:t>
            </a:r>
            <a:r>
              <a:rPr lang="en-US" altLang="en-US"/>
              <a:t> intersects </a:t>
            </a:r>
            <a:r>
              <a:rPr lang="en-US" altLang="en-US" i="1"/>
              <a:t>SAC</a:t>
            </a:r>
            <a:r>
              <a:rPr lang="en-US" altLang="en-US"/>
              <a:t> also at this point</a:t>
            </a:r>
          </a:p>
          <a:p>
            <a:pPr lvl="1" algn="ctr">
              <a:lnSpc>
                <a:spcPct val="120000"/>
              </a:lnSpc>
              <a:buFontTx/>
              <a:buNone/>
            </a:pPr>
            <a:r>
              <a:rPr lang="en-US" altLang="en-US" i="1">
                <a:solidFill>
                  <a:srgbClr val="FF0000"/>
                </a:solidFill>
              </a:rPr>
              <a:t>AC</a:t>
            </a:r>
            <a:r>
              <a:rPr lang="en-US" altLang="en-US">
                <a:solidFill>
                  <a:srgbClr val="FF0000"/>
                </a:solidFill>
              </a:rPr>
              <a:t> = </a:t>
            </a:r>
            <a:r>
              <a:rPr lang="en-US" altLang="en-US" i="1">
                <a:solidFill>
                  <a:srgbClr val="FF0000"/>
                </a:solidFill>
              </a:rPr>
              <a:t>MC</a:t>
            </a:r>
            <a:r>
              <a:rPr lang="en-US" altLang="en-US">
                <a:solidFill>
                  <a:srgbClr val="FF0000"/>
                </a:solidFill>
              </a:rPr>
              <a:t> = </a:t>
            </a:r>
            <a:r>
              <a:rPr lang="en-US" altLang="en-US" i="1">
                <a:solidFill>
                  <a:srgbClr val="FF0000"/>
                </a:solidFill>
              </a:rPr>
              <a:t>SAC</a:t>
            </a:r>
            <a:r>
              <a:rPr lang="en-US" altLang="en-US">
                <a:solidFill>
                  <a:srgbClr val="FF0000"/>
                </a:solidFill>
              </a:rPr>
              <a:t> = </a:t>
            </a:r>
            <a:r>
              <a:rPr lang="en-US" altLang="en-US" i="1">
                <a:solidFill>
                  <a:srgbClr val="FF0000"/>
                </a:solidFill>
              </a:rPr>
              <a:t>SMC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07AAD2-644B-482A-93F0-80FC90076D9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13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10.9	Average and Marginal Cost Curves for the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solidFill>
                  <a:srgbClr val="002D56"/>
                </a:solidFill>
              </a:rPr>
              <a:t>Cubic Cost Curve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Tex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5029200"/>
                <a:ext cx="8763000" cy="13716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dirty="0"/>
                  <a:t>This set of curves is derived from the total cost curves shown in Figure 10.8.  The short-run average cost and marginal cost curves have the usual U-shape, as do the long-run curves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𝑀𝐶</m:t>
                    </m:r>
                  </m:oMath>
                </a14:m>
                <a:r>
                  <a:rPr lang="en-US" dirty="0"/>
                  <a:t>). 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long-run average costs are minimized.  The configuration of curves at this and the other indicated outputs is important.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7987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5029200"/>
                <a:ext cx="8763000" cy="1371600"/>
              </a:xfrm>
              <a:blipFill rotWithShape="1">
                <a:blip r:embed="rId2"/>
                <a:stretch>
                  <a:fillRect l="-626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87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+mn-lt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7E6806-3857-4794-B390-6E1C062911C8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411163" y="838200"/>
            <a:ext cx="8148637" cy="4011612"/>
            <a:chOff x="410570" y="1264692"/>
            <a:chExt cx="8148804" cy="4011897"/>
          </a:xfrm>
        </p:grpSpPr>
        <p:grpSp>
          <p:nvGrpSpPr>
            <p:cNvPr id="79916" name="Group 50"/>
            <p:cNvGrpSpPr>
              <a:grpSpLocks/>
            </p:cNvGrpSpPr>
            <p:nvPr/>
          </p:nvGrpSpPr>
          <p:grpSpPr bwMode="auto">
            <a:xfrm>
              <a:off x="1324969" y="4909876"/>
              <a:ext cx="7234405" cy="366713"/>
              <a:chOff x="1324969" y="4909876"/>
              <a:chExt cx="7234405" cy="366713"/>
            </a:xfrm>
          </p:grpSpPr>
          <p:sp>
            <p:nvSpPr>
              <p:cNvPr id="79920" name="Line 4"/>
              <p:cNvSpPr>
                <a:spLocks noChangeShapeType="1"/>
              </p:cNvSpPr>
              <p:nvPr/>
            </p:nvSpPr>
            <p:spPr bwMode="auto">
              <a:xfrm flipV="1">
                <a:off x="1324969" y="4981433"/>
                <a:ext cx="6290481" cy="170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1" name="Text Box 5"/>
              <p:cNvSpPr txBox="1">
                <a:spLocks noChangeArrowheads="1"/>
              </p:cNvSpPr>
              <p:nvPr/>
            </p:nvSpPr>
            <p:spPr bwMode="auto">
              <a:xfrm>
                <a:off x="7689424" y="4909876"/>
                <a:ext cx="8699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Output</a:t>
                </a:r>
              </a:p>
              <a:p>
                <a:pPr eaLnBrk="1" hangingPunct="1"/>
                <a:r>
                  <a:rPr lang="en-US" altLang="en-US" sz="1800"/>
                  <a:t>per period</a:t>
                </a:r>
              </a:p>
            </p:txBody>
          </p:sp>
        </p:grpSp>
        <p:grpSp>
          <p:nvGrpSpPr>
            <p:cNvPr id="79917" name="Group 51"/>
            <p:cNvGrpSpPr>
              <a:grpSpLocks/>
            </p:cNvGrpSpPr>
            <p:nvPr/>
          </p:nvGrpSpPr>
          <p:grpSpPr bwMode="auto">
            <a:xfrm>
              <a:off x="410570" y="1264692"/>
              <a:ext cx="914400" cy="3733800"/>
              <a:chOff x="410570" y="1264692"/>
              <a:chExt cx="914400" cy="3733800"/>
            </a:xfrm>
          </p:grpSpPr>
          <p:sp>
            <p:nvSpPr>
              <p:cNvPr id="79918" name="Line 3"/>
              <p:cNvSpPr>
                <a:spLocks noChangeShapeType="1"/>
              </p:cNvSpPr>
              <p:nvPr/>
            </p:nvSpPr>
            <p:spPr bwMode="auto">
              <a:xfrm>
                <a:off x="1324970" y="1417092"/>
                <a:ext cx="0" cy="3581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9" name="Text Box 6"/>
              <p:cNvSpPr txBox="1">
                <a:spLocks noChangeArrowheads="1"/>
              </p:cNvSpPr>
              <p:nvPr/>
            </p:nvSpPr>
            <p:spPr bwMode="auto">
              <a:xfrm>
                <a:off x="410570" y="1264692"/>
                <a:ext cx="8382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Costs</a:t>
                </a:r>
              </a:p>
            </p:txBody>
          </p:sp>
        </p:grpSp>
      </p:grpSp>
      <p:grpSp>
        <p:nvGrpSpPr>
          <p:cNvPr id="31" name="Group 35"/>
          <p:cNvGrpSpPr>
            <a:grpSpLocks/>
          </p:cNvGrpSpPr>
          <p:nvPr/>
        </p:nvGrpSpPr>
        <p:grpSpPr bwMode="auto">
          <a:xfrm>
            <a:off x="1706563" y="1757362"/>
            <a:ext cx="5816600" cy="1709738"/>
            <a:chOff x="1705970" y="2184779"/>
            <a:chExt cx="5817075" cy="1708813"/>
          </a:xfrm>
        </p:grpSpPr>
        <p:sp>
          <p:nvSpPr>
            <p:cNvPr id="79914" name="Text Box 24"/>
            <p:cNvSpPr txBox="1">
              <a:spLocks noChangeArrowheads="1"/>
            </p:cNvSpPr>
            <p:nvPr/>
          </p:nvSpPr>
          <p:spPr bwMode="auto">
            <a:xfrm>
              <a:off x="7046795" y="2184779"/>
              <a:ext cx="4762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177B21"/>
                  </a:solidFill>
                </a:rPr>
                <a:t>AC</a:t>
              </a:r>
            </a:p>
          </p:txBody>
        </p:sp>
        <p:sp>
          <p:nvSpPr>
            <p:cNvPr id="79915" name="Freeform 27"/>
            <p:cNvSpPr>
              <a:spLocks/>
            </p:cNvSpPr>
            <p:nvPr/>
          </p:nvSpPr>
          <p:spPr bwMode="auto">
            <a:xfrm>
              <a:off x="1705970" y="2407692"/>
              <a:ext cx="5281684" cy="1485900"/>
            </a:xfrm>
            <a:custGeom>
              <a:avLst/>
              <a:gdLst>
                <a:gd name="T0" fmla="*/ 0 w 2736"/>
                <a:gd name="T1" fmla="*/ 144 h 936"/>
                <a:gd name="T2" fmla="*/ 1296 w 2736"/>
                <a:gd name="T3" fmla="*/ 912 h 936"/>
                <a:gd name="T4" fmla="*/ 2736 w 2736"/>
                <a:gd name="T5" fmla="*/ 0 h 936"/>
                <a:gd name="T6" fmla="*/ 0 60000 65536"/>
                <a:gd name="T7" fmla="*/ 0 60000 65536"/>
                <a:gd name="T8" fmla="*/ 0 60000 65536"/>
                <a:gd name="T9" fmla="*/ 0 w 2736"/>
                <a:gd name="T10" fmla="*/ 0 h 936"/>
                <a:gd name="T11" fmla="*/ 2736 w 2736"/>
                <a:gd name="T12" fmla="*/ 936 h 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936">
                  <a:moveTo>
                    <a:pt x="0" y="144"/>
                  </a:moveTo>
                  <a:cubicBezTo>
                    <a:pt x="420" y="540"/>
                    <a:pt x="840" y="936"/>
                    <a:pt x="1296" y="912"/>
                  </a:cubicBezTo>
                  <a:cubicBezTo>
                    <a:pt x="1752" y="888"/>
                    <a:pt x="2244" y="444"/>
                    <a:pt x="2736" y="0"/>
                  </a:cubicBezTo>
                </a:path>
              </a:pathLst>
            </a:custGeom>
            <a:noFill/>
            <a:ln w="28575" cap="flat" cmpd="sng">
              <a:solidFill>
                <a:srgbClr val="177B2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2112963" y="1231900"/>
            <a:ext cx="3825875" cy="3390900"/>
            <a:chOff x="1553570" y="1644871"/>
            <a:chExt cx="3825420" cy="3391721"/>
          </a:xfrm>
        </p:grpSpPr>
        <p:sp>
          <p:nvSpPr>
            <p:cNvPr id="79912" name="Freeform 28"/>
            <p:cNvSpPr>
              <a:spLocks/>
            </p:cNvSpPr>
            <p:nvPr/>
          </p:nvSpPr>
          <p:spPr bwMode="auto">
            <a:xfrm>
              <a:off x="1553570" y="1942373"/>
              <a:ext cx="3825420" cy="3094219"/>
            </a:xfrm>
            <a:custGeom>
              <a:avLst/>
              <a:gdLst>
                <a:gd name="T0" fmla="*/ 0 w 2400"/>
                <a:gd name="T1" fmla="*/ 1296 h 1896"/>
                <a:gd name="T2" fmla="*/ 768 w 2400"/>
                <a:gd name="T3" fmla="*/ 1680 h 1896"/>
                <a:gd name="T4" fmla="*/ 2400 w 2400"/>
                <a:gd name="T5" fmla="*/ 0 h 1896"/>
                <a:gd name="T6" fmla="*/ 0 60000 65536"/>
                <a:gd name="T7" fmla="*/ 0 60000 65536"/>
                <a:gd name="T8" fmla="*/ 0 60000 65536"/>
                <a:gd name="T9" fmla="*/ 0 w 2400"/>
                <a:gd name="T10" fmla="*/ 0 h 1896"/>
                <a:gd name="T11" fmla="*/ 2400 w 2400"/>
                <a:gd name="T12" fmla="*/ 1896 h 1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0" h="1896">
                  <a:moveTo>
                    <a:pt x="0" y="1296"/>
                  </a:moveTo>
                  <a:cubicBezTo>
                    <a:pt x="184" y="1596"/>
                    <a:pt x="368" y="1896"/>
                    <a:pt x="768" y="1680"/>
                  </a:cubicBezTo>
                  <a:cubicBezTo>
                    <a:pt x="1168" y="1464"/>
                    <a:pt x="1784" y="732"/>
                    <a:pt x="2400" y="0"/>
                  </a:cubicBezTo>
                </a:path>
              </a:pathLst>
            </a:custGeom>
            <a:noFill/>
            <a:ln w="28575" cap="flat" cmpd="sng">
              <a:solidFill>
                <a:srgbClr val="394DA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3" name="Text Box 29"/>
            <p:cNvSpPr txBox="1">
              <a:spLocks noChangeArrowheads="1"/>
            </p:cNvSpPr>
            <p:nvPr/>
          </p:nvSpPr>
          <p:spPr bwMode="auto">
            <a:xfrm>
              <a:off x="4871044" y="1644871"/>
              <a:ext cx="5000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394DA3"/>
                  </a:solidFill>
                </a:rPr>
                <a:t>MC</a:t>
              </a: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1906588" y="1247775"/>
            <a:ext cx="2590800" cy="1371600"/>
            <a:chOff x="1907274" y="1675260"/>
            <a:chExt cx="2590800" cy="1371600"/>
          </a:xfrm>
        </p:grpSpPr>
        <p:sp>
          <p:nvSpPr>
            <p:cNvPr id="79910" name="Text Box 12"/>
            <p:cNvSpPr txBox="1">
              <a:spLocks noChangeArrowheads="1"/>
            </p:cNvSpPr>
            <p:nvPr/>
          </p:nvSpPr>
          <p:spPr bwMode="auto">
            <a:xfrm>
              <a:off x="3278874" y="1675260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SAC (k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0</a:t>
              </a:r>
              <a:r>
                <a:rPr lang="en-US" altLang="en-US" sz="1800">
                  <a:solidFill>
                    <a:srgbClr val="5D0D8F"/>
                  </a:solidFill>
                </a:rPr>
                <a:t>)</a:t>
              </a:r>
            </a:p>
          </p:txBody>
        </p:sp>
        <p:sp>
          <p:nvSpPr>
            <p:cNvPr id="79911" name="Freeform 38"/>
            <p:cNvSpPr>
              <a:spLocks/>
            </p:cNvSpPr>
            <p:nvPr/>
          </p:nvSpPr>
          <p:spPr bwMode="auto">
            <a:xfrm rot="-973782">
              <a:off x="1907274" y="2056260"/>
              <a:ext cx="1676400" cy="990600"/>
            </a:xfrm>
            <a:custGeom>
              <a:avLst/>
              <a:gdLst>
                <a:gd name="T0" fmla="*/ 0 w 912"/>
                <a:gd name="T1" fmla="*/ 0 h 544"/>
                <a:gd name="T2" fmla="*/ 240 w 912"/>
                <a:gd name="T3" fmla="*/ 528 h 544"/>
                <a:gd name="T4" fmla="*/ 912 w 912"/>
                <a:gd name="T5" fmla="*/ 96 h 544"/>
                <a:gd name="T6" fmla="*/ 0 60000 65536"/>
                <a:gd name="T7" fmla="*/ 0 60000 65536"/>
                <a:gd name="T8" fmla="*/ 0 60000 65536"/>
                <a:gd name="T9" fmla="*/ 0 w 912"/>
                <a:gd name="T10" fmla="*/ 0 h 544"/>
                <a:gd name="T11" fmla="*/ 912 w 912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44">
                  <a:moveTo>
                    <a:pt x="0" y="0"/>
                  </a:moveTo>
                  <a:cubicBezTo>
                    <a:pt x="44" y="256"/>
                    <a:pt x="88" y="512"/>
                    <a:pt x="240" y="528"/>
                  </a:cubicBezTo>
                  <a:cubicBezTo>
                    <a:pt x="392" y="544"/>
                    <a:pt x="652" y="320"/>
                    <a:pt x="912" y="96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601788" y="1247775"/>
            <a:ext cx="1828800" cy="2311400"/>
            <a:chOff x="1602474" y="1675260"/>
            <a:chExt cx="1828800" cy="2311400"/>
          </a:xfrm>
        </p:grpSpPr>
        <p:sp>
          <p:nvSpPr>
            <p:cNvPr id="79908" name="Freeform 40"/>
            <p:cNvSpPr>
              <a:spLocks/>
            </p:cNvSpPr>
            <p:nvPr/>
          </p:nvSpPr>
          <p:spPr bwMode="auto">
            <a:xfrm>
              <a:off x="1602474" y="2056260"/>
              <a:ext cx="1447800" cy="1930400"/>
            </a:xfrm>
            <a:custGeom>
              <a:avLst/>
              <a:gdLst>
                <a:gd name="T0" fmla="*/ 0 w 912"/>
                <a:gd name="T1" fmla="*/ 960 h 1216"/>
                <a:gd name="T2" fmla="*/ 240 w 912"/>
                <a:gd name="T3" fmla="*/ 1056 h 1216"/>
                <a:gd name="T4" fmla="*/ 912 w 912"/>
                <a:gd name="T5" fmla="*/ 0 h 1216"/>
                <a:gd name="T6" fmla="*/ 0 60000 65536"/>
                <a:gd name="T7" fmla="*/ 0 60000 65536"/>
                <a:gd name="T8" fmla="*/ 0 60000 65536"/>
                <a:gd name="T9" fmla="*/ 0 w 912"/>
                <a:gd name="T10" fmla="*/ 0 h 1216"/>
                <a:gd name="T11" fmla="*/ 912 w 912"/>
                <a:gd name="T12" fmla="*/ 1216 h 1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216">
                  <a:moveTo>
                    <a:pt x="0" y="960"/>
                  </a:moveTo>
                  <a:cubicBezTo>
                    <a:pt x="44" y="1088"/>
                    <a:pt x="88" y="1216"/>
                    <a:pt x="240" y="1056"/>
                  </a:cubicBezTo>
                  <a:cubicBezTo>
                    <a:pt x="392" y="896"/>
                    <a:pt x="652" y="448"/>
                    <a:pt x="912" y="0"/>
                  </a:cubicBezTo>
                </a:path>
              </a:pathLst>
            </a:custGeom>
            <a:noFill/>
            <a:ln w="28575" cap="flat" cmpd="sng">
              <a:solidFill>
                <a:srgbClr val="7B332D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9" name="Text Box 42"/>
            <p:cNvSpPr txBox="1">
              <a:spLocks noChangeArrowheads="1"/>
            </p:cNvSpPr>
            <p:nvPr/>
          </p:nvSpPr>
          <p:spPr bwMode="auto">
            <a:xfrm>
              <a:off x="2212074" y="1675260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7B332D"/>
                  </a:solidFill>
                </a:rPr>
                <a:t>SMC (k</a:t>
              </a:r>
              <a:r>
                <a:rPr lang="en-US" altLang="en-US" sz="1800" baseline="-25000">
                  <a:solidFill>
                    <a:srgbClr val="7B332D"/>
                  </a:solidFill>
                </a:rPr>
                <a:t>0</a:t>
              </a:r>
              <a:r>
                <a:rPr lang="en-US" altLang="en-US" sz="1800">
                  <a:solidFill>
                    <a:srgbClr val="7B332D"/>
                  </a:solidFill>
                </a:rPr>
                <a:t>)</a:t>
              </a:r>
            </a:p>
          </p:txBody>
        </p:sp>
      </p:grp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3113088" y="2160587"/>
            <a:ext cx="2374900" cy="1281113"/>
            <a:chOff x="2608443" y="2574669"/>
            <a:chExt cx="2374127" cy="1280823"/>
          </a:xfrm>
        </p:grpSpPr>
        <p:sp>
          <p:nvSpPr>
            <p:cNvPr id="79906" name="Freeform 46"/>
            <p:cNvSpPr>
              <a:spLocks/>
            </p:cNvSpPr>
            <p:nvPr/>
          </p:nvSpPr>
          <p:spPr bwMode="auto">
            <a:xfrm>
              <a:off x="2696570" y="2712492"/>
              <a:ext cx="2286000" cy="1143000"/>
            </a:xfrm>
            <a:custGeom>
              <a:avLst/>
              <a:gdLst>
                <a:gd name="T0" fmla="*/ 0 w 2736"/>
                <a:gd name="T1" fmla="*/ 144 h 936"/>
                <a:gd name="T2" fmla="*/ 1296 w 2736"/>
                <a:gd name="T3" fmla="*/ 912 h 936"/>
                <a:gd name="T4" fmla="*/ 2736 w 2736"/>
                <a:gd name="T5" fmla="*/ 0 h 936"/>
                <a:gd name="T6" fmla="*/ 0 60000 65536"/>
                <a:gd name="T7" fmla="*/ 0 60000 65536"/>
                <a:gd name="T8" fmla="*/ 0 60000 65536"/>
                <a:gd name="T9" fmla="*/ 0 w 2736"/>
                <a:gd name="T10" fmla="*/ 0 h 936"/>
                <a:gd name="T11" fmla="*/ 2736 w 2736"/>
                <a:gd name="T12" fmla="*/ 936 h 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936">
                  <a:moveTo>
                    <a:pt x="0" y="144"/>
                  </a:moveTo>
                  <a:cubicBezTo>
                    <a:pt x="420" y="540"/>
                    <a:pt x="840" y="936"/>
                    <a:pt x="1296" y="912"/>
                  </a:cubicBezTo>
                  <a:cubicBezTo>
                    <a:pt x="1752" y="888"/>
                    <a:pt x="2244" y="444"/>
                    <a:pt x="2736" y="0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9907" name="Text Box 47"/>
            <p:cNvSpPr txBox="1">
              <a:spLocks noChangeArrowheads="1"/>
            </p:cNvSpPr>
            <p:nvPr/>
          </p:nvSpPr>
          <p:spPr bwMode="auto">
            <a:xfrm>
              <a:off x="2608443" y="2574669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SAC (k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1</a:t>
              </a:r>
              <a:r>
                <a:rPr lang="en-US" altLang="en-US" sz="1800">
                  <a:solidFill>
                    <a:srgbClr val="5D0D8F"/>
                  </a:solidFill>
                </a:rPr>
                <a:t>)</a:t>
              </a: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3125788" y="1917700"/>
            <a:ext cx="2286000" cy="2667000"/>
            <a:chOff x="2620370" y="2331492"/>
            <a:chExt cx="2286000" cy="2667000"/>
          </a:xfrm>
        </p:grpSpPr>
        <p:sp>
          <p:nvSpPr>
            <p:cNvPr id="79904" name="Freeform 48"/>
            <p:cNvSpPr>
              <a:spLocks/>
            </p:cNvSpPr>
            <p:nvPr/>
          </p:nvSpPr>
          <p:spPr bwMode="auto">
            <a:xfrm>
              <a:off x="2620370" y="2712492"/>
              <a:ext cx="1752600" cy="2286000"/>
            </a:xfrm>
            <a:custGeom>
              <a:avLst/>
              <a:gdLst>
                <a:gd name="T0" fmla="*/ 0 w 2400"/>
                <a:gd name="T1" fmla="*/ 1296 h 1896"/>
                <a:gd name="T2" fmla="*/ 768 w 2400"/>
                <a:gd name="T3" fmla="*/ 1680 h 1896"/>
                <a:gd name="T4" fmla="*/ 2400 w 2400"/>
                <a:gd name="T5" fmla="*/ 0 h 1896"/>
                <a:gd name="T6" fmla="*/ 0 60000 65536"/>
                <a:gd name="T7" fmla="*/ 0 60000 65536"/>
                <a:gd name="T8" fmla="*/ 0 60000 65536"/>
                <a:gd name="T9" fmla="*/ 0 w 2400"/>
                <a:gd name="T10" fmla="*/ 0 h 1896"/>
                <a:gd name="T11" fmla="*/ 2400 w 2400"/>
                <a:gd name="T12" fmla="*/ 1896 h 1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0" h="1896">
                  <a:moveTo>
                    <a:pt x="0" y="1296"/>
                  </a:moveTo>
                  <a:cubicBezTo>
                    <a:pt x="184" y="1596"/>
                    <a:pt x="368" y="1896"/>
                    <a:pt x="768" y="1680"/>
                  </a:cubicBezTo>
                  <a:cubicBezTo>
                    <a:pt x="1168" y="1464"/>
                    <a:pt x="1784" y="732"/>
                    <a:pt x="2400" y="0"/>
                  </a:cubicBezTo>
                </a:path>
              </a:pathLst>
            </a:custGeom>
            <a:noFill/>
            <a:ln w="28575" cap="flat" cmpd="sng">
              <a:solidFill>
                <a:srgbClr val="7B332D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9905" name="Text Box 49"/>
            <p:cNvSpPr txBox="1">
              <a:spLocks noChangeArrowheads="1"/>
            </p:cNvSpPr>
            <p:nvPr/>
          </p:nvSpPr>
          <p:spPr bwMode="auto">
            <a:xfrm>
              <a:off x="3687170" y="2331492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7B332D"/>
                  </a:solidFill>
                </a:rPr>
                <a:t>SMC (k</a:t>
              </a:r>
              <a:r>
                <a:rPr lang="en-US" altLang="en-US" sz="1800" baseline="-25000">
                  <a:solidFill>
                    <a:srgbClr val="7B332D"/>
                  </a:solidFill>
                </a:rPr>
                <a:t>1</a:t>
              </a:r>
              <a:r>
                <a:rPr lang="en-US" altLang="en-US" sz="1800">
                  <a:solidFill>
                    <a:srgbClr val="7B332D"/>
                  </a:solidFill>
                </a:rPr>
                <a:t>)</a:t>
              </a:r>
            </a:p>
          </p:txBody>
        </p:sp>
      </p:grpSp>
      <p:grpSp>
        <p:nvGrpSpPr>
          <p:cNvPr id="38" name="Group 32"/>
          <p:cNvGrpSpPr>
            <a:grpSpLocks/>
          </p:cNvGrpSpPr>
          <p:nvPr/>
        </p:nvGrpSpPr>
        <p:grpSpPr bwMode="auto">
          <a:xfrm>
            <a:off x="2087563" y="2568575"/>
            <a:ext cx="457200" cy="2339975"/>
            <a:chOff x="2086970" y="2995183"/>
            <a:chExt cx="457200" cy="2339859"/>
          </a:xfrm>
        </p:grpSpPr>
        <p:sp>
          <p:nvSpPr>
            <p:cNvPr id="79901" name="Text Box 21"/>
            <p:cNvSpPr txBox="1">
              <a:spLocks noChangeArrowheads="1"/>
            </p:cNvSpPr>
            <p:nvPr/>
          </p:nvSpPr>
          <p:spPr bwMode="auto">
            <a:xfrm>
              <a:off x="2086970" y="4998492"/>
              <a:ext cx="457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q</a:t>
              </a:r>
              <a:r>
                <a:rPr lang="en-US" altLang="en-US" sz="1800" baseline="-25000"/>
                <a:t>0</a:t>
              </a:r>
              <a:endParaRPr lang="en-US" altLang="en-US" sz="1800"/>
            </a:p>
          </p:txBody>
        </p:sp>
        <p:sp>
          <p:nvSpPr>
            <p:cNvPr id="79902" name="Line 41"/>
            <p:cNvSpPr>
              <a:spLocks noChangeShapeType="1"/>
            </p:cNvSpPr>
            <p:nvPr/>
          </p:nvSpPr>
          <p:spPr bwMode="auto">
            <a:xfrm>
              <a:off x="2238233" y="3043451"/>
              <a:ext cx="1137" cy="1955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9903" name="Oval 15"/>
            <p:cNvSpPr>
              <a:spLocks noChangeArrowheads="1"/>
            </p:cNvSpPr>
            <p:nvPr/>
          </p:nvSpPr>
          <p:spPr bwMode="auto">
            <a:xfrm>
              <a:off x="2203790" y="2995183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4067175" y="3379787"/>
            <a:ext cx="457200" cy="1528763"/>
            <a:chOff x="4067042" y="3807503"/>
            <a:chExt cx="457200" cy="1527539"/>
          </a:xfrm>
        </p:grpSpPr>
        <p:sp>
          <p:nvSpPr>
            <p:cNvPr id="79898" name="Text Box 22"/>
            <p:cNvSpPr txBox="1">
              <a:spLocks noChangeArrowheads="1"/>
            </p:cNvSpPr>
            <p:nvPr/>
          </p:nvSpPr>
          <p:spPr bwMode="auto">
            <a:xfrm>
              <a:off x="4067042" y="4998492"/>
              <a:ext cx="457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q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79899" name="Line 30"/>
            <p:cNvSpPr>
              <a:spLocks noChangeShapeType="1"/>
            </p:cNvSpPr>
            <p:nvPr/>
          </p:nvSpPr>
          <p:spPr bwMode="auto">
            <a:xfrm>
              <a:off x="4295642" y="3855492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0" name="Oval 15"/>
            <p:cNvSpPr>
              <a:spLocks noChangeArrowheads="1"/>
            </p:cNvSpPr>
            <p:nvPr/>
          </p:nvSpPr>
          <p:spPr bwMode="auto">
            <a:xfrm>
              <a:off x="4268412" y="3807503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40" name="Group 44"/>
          <p:cNvGrpSpPr>
            <a:grpSpLocks/>
          </p:cNvGrpSpPr>
          <p:nvPr/>
        </p:nvGrpSpPr>
        <p:grpSpPr bwMode="auto">
          <a:xfrm>
            <a:off x="5695950" y="1038225"/>
            <a:ext cx="2454275" cy="1355725"/>
            <a:chOff x="2044729" y="1675260"/>
            <a:chExt cx="2453345" cy="1356086"/>
          </a:xfrm>
        </p:grpSpPr>
        <p:sp>
          <p:nvSpPr>
            <p:cNvPr id="79896" name="Text Box 12"/>
            <p:cNvSpPr txBox="1">
              <a:spLocks noChangeArrowheads="1"/>
            </p:cNvSpPr>
            <p:nvPr/>
          </p:nvSpPr>
          <p:spPr bwMode="auto">
            <a:xfrm>
              <a:off x="3278874" y="1675260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5D0D8F"/>
                  </a:solidFill>
                </a:rPr>
                <a:t>SAC (k</a:t>
              </a:r>
              <a:r>
                <a:rPr lang="en-US" altLang="en-US" sz="1800" baseline="-25000">
                  <a:solidFill>
                    <a:srgbClr val="5D0D8F"/>
                  </a:solidFill>
                </a:rPr>
                <a:t>2</a:t>
              </a:r>
              <a:r>
                <a:rPr lang="en-US" altLang="en-US" sz="1800">
                  <a:solidFill>
                    <a:srgbClr val="5D0D8F"/>
                  </a:solidFill>
                </a:rPr>
                <a:t>)</a:t>
              </a:r>
            </a:p>
          </p:txBody>
        </p:sp>
        <p:sp>
          <p:nvSpPr>
            <p:cNvPr id="79897" name="Freeform 38"/>
            <p:cNvSpPr>
              <a:spLocks/>
            </p:cNvSpPr>
            <p:nvPr/>
          </p:nvSpPr>
          <p:spPr bwMode="auto">
            <a:xfrm rot="-973782">
              <a:off x="2044729" y="2211502"/>
              <a:ext cx="1561662" cy="819844"/>
            </a:xfrm>
            <a:custGeom>
              <a:avLst/>
              <a:gdLst>
                <a:gd name="T0" fmla="*/ 5292 w 10034"/>
                <a:gd name="T1" fmla="*/ 522569 h 10000"/>
                <a:gd name="T2" fmla="*/ 326527 w 10034"/>
                <a:gd name="T3" fmla="*/ 786640 h 10000"/>
                <a:gd name="T4" fmla="*/ 1561662 w 10034"/>
                <a:gd name="T5" fmla="*/ 0 h 1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34" h="10000">
                  <a:moveTo>
                    <a:pt x="34" y="6374"/>
                  </a:moveTo>
                  <a:cubicBezTo>
                    <a:pt x="0" y="6299"/>
                    <a:pt x="331" y="9053"/>
                    <a:pt x="2098" y="9595"/>
                  </a:cubicBezTo>
                  <a:cubicBezTo>
                    <a:pt x="4896" y="10000"/>
                    <a:pt x="7863" y="7088"/>
                    <a:pt x="10034" y="0"/>
                  </a:cubicBezTo>
                </a:path>
              </a:pathLst>
            </a:custGeom>
            <a:noFill/>
            <a:ln w="28575" cap="flat" cmpd="sng">
              <a:solidFill>
                <a:srgbClr val="5D0D8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1" name="Group 47"/>
          <p:cNvGrpSpPr>
            <a:grpSpLocks/>
          </p:cNvGrpSpPr>
          <p:nvPr/>
        </p:nvGrpSpPr>
        <p:grpSpPr bwMode="auto">
          <a:xfrm>
            <a:off x="5254625" y="1046162"/>
            <a:ext cx="1860550" cy="2303463"/>
            <a:chOff x="1602474" y="1683212"/>
            <a:chExt cx="1860605" cy="2303448"/>
          </a:xfrm>
        </p:grpSpPr>
        <p:sp>
          <p:nvSpPr>
            <p:cNvPr id="79894" name="Freeform 40"/>
            <p:cNvSpPr>
              <a:spLocks/>
            </p:cNvSpPr>
            <p:nvPr/>
          </p:nvSpPr>
          <p:spPr bwMode="auto">
            <a:xfrm>
              <a:off x="1602474" y="2056260"/>
              <a:ext cx="1447800" cy="1930400"/>
            </a:xfrm>
            <a:custGeom>
              <a:avLst/>
              <a:gdLst>
                <a:gd name="T0" fmla="*/ 0 w 912"/>
                <a:gd name="T1" fmla="*/ 960 h 1216"/>
                <a:gd name="T2" fmla="*/ 240 w 912"/>
                <a:gd name="T3" fmla="*/ 1056 h 1216"/>
                <a:gd name="T4" fmla="*/ 912 w 912"/>
                <a:gd name="T5" fmla="*/ 0 h 1216"/>
                <a:gd name="T6" fmla="*/ 0 60000 65536"/>
                <a:gd name="T7" fmla="*/ 0 60000 65536"/>
                <a:gd name="T8" fmla="*/ 0 60000 65536"/>
                <a:gd name="T9" fmla="*/ 0 w 912"/>
                <a:gd name="T10" fmla="*/ 0 h 1216"/>
                <a:gd name="T11" fmla="*/ 912 w 912"/>
                <a:gd name="T12" fmla="*/ 1216 h 1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216">
                  <a:moveTo>
                    <a:pt x="0" y="960"/>
                  </a:moveTo>
                  <a:cubicBezTo>
                    <a:pt x="44" y="1088"/>
                    <a:pt x="88" y="1216"/>
                    <a:pt x="240" y="1056"/>
                  </a:cubicBezTo>
                  <a:cubicBezTo>
                    <a:pt x="392" y="896"/>
                    <a:pt x="652" y="448"/>
                    <a:pt x="912" y="0"/>
                  </a:cubicBezTo>
                </a:path>
              </a:pathLst>
            </a:custGeom>
            <a:noFill/>
            <a:ln w="28575" cap="flat" cmpd="sng">
              <a:solidFill>
                <a:srgbClr val="7B332D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5" name="Text Box 42"/>
            <p:cNvSpPr txBox="1">
              <a:spLocks noChangeArrowheads="1"/>
            </p:cNvSpPr>
            <p:nvPr/>
          </p:nvSpPr>
          <p:spPr bwMode="auto">
            <a:xfrm>
              <a:off x="2243879" y="1683212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7B332D"/>
                  </a:solidFill>
                </a:rPr>
                <a:t>SMC (k</a:t>
              </a:r>
              <a:r>
                <a:rPr lang="en-US" altLang="en-US" sz="1800" baseline="-25000">
                  <a:solidFill>
                    <a:srgbClr val="7B332D"/>
                  </a:solidFill>
                </a:rPr>
                <a:t>2</a:t>
              </a:r>
              <a:r>
                <a:rPr lang="en-US" altLang="en-US" sz="1800">
                  <a:solidFill>
                    <a:srgbClr val="7B332D"/>
                  </a:solidFill>
                </a:rPr>
                <a:t>)</a:t>
              </a:r>
            </a:p>
          </p:txBody>
        </p:sp>
      </p:grp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6411913" y="2257425"/>
            <a:ext cx="457200" cy="2651125"/>
            <a:chOff x="2086970" y="2685084"/>
            <a:chExt cx="457200" cy="2649958"/>
          </a:xfrm>
        </p:grpSpPr>
        <p:sp>
          <p:nvSpPr>
            <p:cNvPr id="79891" name="Text Box 21"/>
            <p:cNvSpPr txBox="1">
              <a:spLocks noChangeArrowheads="1"/>
            </p:cNvSpPr>
            <p:nvPr/>
          </p:nvSpPr>
          <p:spPr bwMode="auto">
            <a:xfrm>
              <a:off x="2086970" y="4998492"/>
              <a:ext cx="457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/>
                <a:t>q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79892" name="Line 41"/>
            <p:cNvSpPr>
              <a:spLocks noChangeShapeType="1"/>
            </p:cNvSpPr>
            <p:nvPr/>
          </p:nvSpPr>
          <p:spPr bwMode="auto">
            <a:xfrm>
              <a:off x="2235179" y="2751151"/>
              <a:ext cx="4191" cy="2247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9893" name="Oval 15"/>
            <p:cNvSpPr>
              <a:spLocks noChangeArrowheads="1"/>
            </p:cNvSpPr>
            <p:nvPr/>
          </p:nvSpPr>
          <p:spPr bwMode="auto">
            <a:xfrm>
              <a:off x="2195838" y="2685084"/>
              <a:ext cx="76200" cy="762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19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344" y="0"/>
            <a:ext cx="7379656" cy="990600"/>
          </a:xfrm>
        </p:spPr>
        <p:txBody>
          <a:bodyPr>
            <a:noAutofit/>
          </a:bodyPr>
          <a:lstStyle/>
          <a:p>
            <a:r>
              <a:rPr lang="en-US" dirty="0"/>
              <a:t>10.5  Envelope Relations and Cobb-Douglas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2D56"/>
                </a:solidFill>
              </a:rPr>
              <a:t>Cost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CF9F2-1022-4C47-AC3A-FA21E418CE18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990600"/>
            <a:ext cx="8382000" cy="5410200"/>
          </a:xfrm>
        </p:spPr>
        <p:txBody>
          <a:bodyPr/>
          <a:lstStyle/>
          <a:p>
            <a:r>
              <a:rPr lang="en-US" dirty="0"/>
              <a:t>Cobb-Douglas: </a:t>
            </a:r>
            <a:r>
              <a:rPr lang="en-US" i="1" dirty="0"/>
              <a:t>q</a:t>
            </a:r>
            <a:r>
              <a:rPr lang="en-US" dirty="0"/>
              <a:t>=</a:t>
            </a:r>
            <a:r>
              <a:rPr lang="en-US" i="1" dirty="0"/>
              <a:t>k</a:t>
            </a:r>
            <a:r>
              <a:rPr lang="el-GR" baseline="30000" dirty="0"/>
              <a:t>α</a:t>
            </a:r>
            <a:r>
              <a:rPr lang="en-US" i="1" dirty="0"/>
              <a:t>l</a:t>
            </a:r>
            <a:r>
              <a:rPr lang="el-GR" baseline="30000" dirty="0"/>
              <a:t>β</a:t>
            </a:r>
            <a:endParaRPr lang="en-US" baseline="30000" dirty="0"/>
          </a:p>
          <a:p>
            <a:pPr lvl="1"/>
            <a:r>
              <a:rPr lang="en-US" dirty="0"/>
              <a:t>Hold capital constant at k</a:t>
            </a:r>
            <a:r>
              <a:rPr lang="en-US" baseline="-25000" dirty="0"/>
              <a:t>1</a:t>
            </a:r>
          </a:p>
          <a:p>
            <a:pPr lvl="1"/>
            <a:r>
              <a:rPr lang="en-US" dirty="0"/>
              <a:t>In the short run: </a:t>
            </a:r>
            <a:r>
              <a:rPr lang="en-US" i="1" dirty="0"/>
              <a:t>q</a:t>
            </a:r>
            <a:r>
              <a:rPr lang="en-US" dirty="0"/>
              <a:t>=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l-GR" baseline="30000" dirty="0"/>
              <a:t>α</a:t>
            </a:r>
            <a:r>
              <a:rPr lang="en-US" i="1" dirty="0"/>
              <a:t>l</a:t>
            </a:r>
            <a:r>
              <a:rPr lang="el-GR" baseline="30000" dirty="0"/>
              <a:t>β</a:t>
            </a:r>
            <a:r>
              <a:rPr lang="en-US" dirty="0"/>
              <a:t> or </a:t>
            </a:r>
            <a:r>
              <a:rPr lang="en-US" i="1" dirty="0"/>
              <a:t>l</a:t>
            </a:r>
            <a:r>
              <a:rPr lang="en-US" dirty="0"/>
              <a:t>=</a:t>
            </a:r>
            <a:r>
              <a:rPr lang="en-US" i="1" dirty="0"/>
              <a:t>q</a:t>
            </a:r>
            <a:r>
              <a:rPr lang="en-US" baseline="30000" dirty="0"/>
              <a:t>1/</a:t>
            </a:r>
            <a:r>
              <a:rPr lang="el-GR" baseline="30000" dirty="0"/>
              <a:t>β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baseline="30000" dirty="0"/>
              <a:t>-</a:t>
            </a:r>
            <a:r>
              <a:rPr lang="el-GR" baseline="30000" dirty="0"/>
              <a:t>α</a:t>
            </a:r>
            <a:r>
              <a:rPr lang="en-US" baseline="30000" dirty="0"/>
              <a:t>/</a:t>
            </a:r>
            <a:r>
              <a:rPr lang="el-GR" baseline="30000" dirty="0"/>
              <a:t>β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Total costs are: </a:t>
            </a:r>
          </a:p>
          <a:p>
            <a:pPr marL="457200" lvl="1" indent="0">
              <a:buNone/>
            </a:pPr>
            <a:r>
              <a:rPr lang="en-US" i="1" dirty="0"/>
              <a:t>SC(v,w,q,k</a:t>
            </a:r>
            <a:r>
              <a:rPr lang="en-US" i="1" baseline="-25000" dirty="0"/>
              <a:t>1</a:t>
            </a:r>
            <a:r>
              <a:rPr lang="en-US" i="1" dirty="0"/>
              <a:t>) = vk</a:t>
            </a:r>
            <a:r>
              <a:rPr lang="en-US" i="1" baseline="-25000" dirty="0"/>
              <a:t>1</a:t>
            </a:r>
            <a:r>
              <a:rPr lang="en-US" i="1" dirty="0"/>
              <a:t> + </a:t>
            </a:r>
            <a:r>
              <a:rPr lang="en-US" i="1" dirty="0" err="1"/>
              <a:t>wl</a:t>
            </a:r>
            <a:r>
              <a:rPr lang="en-US" i="1" dirty="0"/>
              <a:t> = vk</a:t>
            </a:r>
            <a:r>
              <a:rPr lang="en-US" i="1" baseline="-25000" dirty="0"/>
              <a:t>1</a:t>
            </a:r>
            <a:r>
              <a:rPr lang="en-US" i="1" dirty="0"/>
              <a:t> + wq</a:t>
            </a:r>
            <a:r>
              <a:rPr lang="en-US" i="1" baseline="30000" dirty="0"/>
              <a:t>1/</a:t>
            </a:r>
            <a:r>
              <a:rPr lang="el-GR" baseline="30000" dirty="0"/>
              <a:t>β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i="1" baseline="30000" dirty="0"/>
              <a:t>-</a:t>
            </a:r>
            <a:r>
              <a:rPr lang="el-GR" baseline="30000" dirty="0"/>
              <a:t>α</a:t>
            </a:r>
            <a:r>
              <a:rPr lang="en-US" baseline="30000" dirty="0"/>
              <a:t>/</a:t>
            </a:r>
            <a:r>
              <a:rPr lang="el-GR" baseline="30000" dirty="0"/>
              <a:t>β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derive long-run costs, choose k to minimize total costs</a:t>
            </a:r>
          </a:p>
          <a:p>
            <a:pPr marL="457200" lvl="1" indent="0">
              <a:buNone/>
            </a:pPr>
            <a:r>
              <a:rPr lang="en-US" dirty="0"/>
              <a:t>∂</a:t>
            </a:r>
            <a:r>
              <a:rPr lang="en-US" i="1" dirty="0"/>
              <a:t> SC(</a:t>
            </a:r>
            <a:r>
              <a:rPr lang="en-US" i="1" dirty="0" err="1"/>
              <a:t>v,w,q,k</a:t>
            </a:r>
            <a:r>
              <a:rPr lang="en-US" i="1" dirty="0"/>
              <a:t>)/∂k = v + </a:t>
            </a:r>
            <a:r>
              <a:rPr lang="en-US" dirty="0"/>
              <a:t>[-</a:t>
            </a:r>
            <a:r>
              <a:rPr lang="el-GR" dirty="0"/>
              <a:t>α</a:t>
            </a:r>
            <a:r>
              <a:rPr lang="en-US" dirty="0"/>
              <a:t>/</a:t>
            </a:r>
            <a:r>
              <a:rPr lang="el-GR" dirty="0"/>
              <a:t>β</a:t>
            </a:r>
            <a:r>
              <a:rPr lang="en-US" dirty="0"/>
              <a:t>]</a:t>
            </a:r>
            <a:r>
              <a:rPr lang="en-US" i="1" dirty="0"/>
              <a:t> wq</a:t>
            </a:r>
            <a:r>
              <a:rPr lang="en-US" i="1" baseline="30000" dirty="0"/>
              <a:t>1/</a:t>
            </a:r>
            <a:r>
              <a:rPr lang="el-GR" baseline="30000" dirty="0"/>
              <a:t>β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i="1" baseline="30000" dirty="0"/>
              <a:t>-(</a:t>
            </a:r>
            <a:r>
              <a:rPr lang="el-GR" baseline="30000" dirty="0"/>
              <a:t>α</a:t>
            </a:r>
            <a:r>
              <a:rPr lang="en-US" baseline="30000" dirty="0"/>
              <a:t>+</a:t>
            </a:r>
            <a:r>
              <a:rPr lang="el-GR" baseline="30000" dirty="0"/>
              <a:t>β</a:t>
            </a:r>
            <a:r>
              <a:rPr lang="en-US" baseline="30000" dirty="0"/>
              <a:t>)/</a:t>
            </a:r>
            <a:r>
              <a:rPr lang="el-GR" baseline="30000" dirty="0"/>
              <a:t>β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Solving for k: </a:t>
            </a:r>
            <a:r>
              <a:rPr lang="en-US" i="1" dirty="0"/>
              <a:t>C(</a:t>
            </a:r>
            <a:r>
              <a:rPr lang="en-US" i="1" dirty="0" err="1"/>
              <a:t>v,w,q</a:t>
            </a:r>
            <a:r>
              <a:rPr lang="en-US" i="1" dirty="0"/>
              <a:t>) = </a:t>
            </a:r>
            <a:r>
              <a:rPr lang="el-GR" dirty="0"/>
              <a:t>β</a:t>
            </a:r>
            <a:r>
              <a:rPr lang="en-US" i="1" dirty="0"/>
              <a:t>q</a:t>
            </a:r>
            <a:r>
              <a:rPr lang="en-US" baseline="30000" dirty="0"/>
              <a:t>1/(</a:t>
            </a:r>
            <a:r>
              <a:rPr lang="el-GR" baseline="30000" dirty="0"/>
              <a:t>α</a:t>
            </a:r>
            <a:r>
              <a:rPr lang="en-US" baseline="30000" dirty="0"/>
              <a:t>+</a:t>
            </a:r>
            <a:r>
              <a:rPr lang="el-GR" baseline="30000" dirty="0"/>
              <a:t>β</a:t>
            </a:r>
            <a:r>
              <a:rPr lang="en-US" baseline="30000" dirty="0"/>
              <a:t>)</a:t>
            </a:r>
            <a:r>
              <a:rPr lang="en-US" i="1" dirty="0"/>
              <a:t>v</a:t>
            </a:r>
            <a:r>
              <a:rPr lang="el-GR" baseline="30000" dirty="0"/>
              <a:t>α</a:t>
            </a:r>
            <a:r>
              <a:rPr lang="en-US" baseline="30000" dirty="0"/>
              <a:t>/(</a:t>
            </a:r>
            <a:r>
              <a:rPr lang="el-GR" baseline="30000" dirty="0"/>
              <a:t>α</a:t>
            </a:r>
            <a:r>
              <a:rPr lang="en-US" baseline="30000" dirty="0"/>
              <a:t>+</a:t>
            </a:r>
            <a:r>
              <a:rPr lang="el-GR" baseline="30000" dirty="0"/>
              <a:t>β</a:t>
            </a:r>
            <a:r>
              <a:rPr lang="en-US" baseline="30000" dirty="0"/>
              <a:t>)</a:t>
            </a:r>
            <a:r>
              <a:rPr lang="en-US" i="1" dirty="0"/>
              <a:t>w</a:t>
            </a:r>
            <a:r>
              <a:rPr lang="el-GR" baseline="30000" dirty="0"/>
              <a:t> β</a:t>
            </a:r>
            <a:r>
              <a:rPr lang="en-US" baseline="30000" dirty="0"/>
              <a:t>/(</a:t>
            </a:r>
            <a:r>
              <a:rPr lang="el-GR" baseline="30000" dirty="0"/>
              <a:t>α</a:t>
            </a:r>
            <a:r>
              <a:rPr lang="en-US" baseline="30000" dirty="0"/>
              <a:t>+</a:t>
            </a:r>
            <a:r>
              <a:rPr lang="el-GR" baseline="30000" dirty="0"/>
              <a:t>β</a:t>
            </a:r>
            <a:r>
              <a:rPr lang="en-US" baseline="30000" dirty="0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1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Simplifying Assumptions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There are only two inputs</a:t>
            </a:r>
          </a:p>
          <a:p>
            <a:pPr lvl="1"/>
            <a:r>
              <a:rPr lang="en-US" altLang="en-US" dirty="0"/>
              <a:t>Homogeneous labor (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dirty="0"/>
              <a:t>), measured in labor-hours</a:t>
            </a:r>
          </a:p>
          <a:p>
            <a:pPr lvl="1"/>
            <a:r>
              <a:rPr lang="en-US" altLang="en-US" dirty="0"/>
              <a:t>Homogeneous capital (</a:t>
            </a:r>
            <a:r>
              <a:rPr lang="en-US" altLang="en-US" i="1" dirty="0"/>
              <a:t>k</a:t>
            </a:r>
            <a:r>
              <a:rPr lang="en-US" altLang="en-US" dirty="0"/>
              <a:t>), measured in machine-hours</a:t>
            </a:r>
          </a:p>
          <a:p>
            <a:pPr lvl="2"/>
            <a:r>
              <a:rPr lang="en-US" altLang="en-US" dirty="0"/>
              <a:t>Entrepreneurial costs - included in capital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Inputs are hired in perfectly competitive markets</a:t>
            </a:r>
          </a:p>
          <a:p>
            <a:pPr lvl="2"/>
            <a:r>
              <a:rPr lang="en-US" altLang="en-US" dirty="0"/>
              <a:t>Firms are price takers in input markets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7E5236-580F-49CB-974D-51F1606637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26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0"/>
            <a:ext cx="7943850" cy="990600"/>
          </a:xfrm>
        </p:spPr>
        <p:txBody>
          <a:bodyPr/>
          <a:lstStyle/>
          <a:p>
            <a:r>
              <a:rPr lang="en-US" dirty="0"/>
              <a:t>10.1	Difference Between Short-Run and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2D56"/>
                </a:solidFill>
              </a:rPr>
              <a:t>Long-Run Total Cost, k=80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CF9F2-1022-4C47-AC3A-FA21E418CE18}" type="slidenum">
              <a:rPr lang="en-US" smtClean="0"/>
              <a:t>70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11881"/>
              </p:ext>
            </p:extLst>
          </p:nvPr>
        </p:nvGraphicFramePr>
        <p:xfrm>
          <a:off x="1276985" y="1219200"/>
          <a:ext cx="65900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C = 12q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SC=240+3q</a:t>
                      </a:r>
                      <a:r>
                        <a:rPr lang="en-US" sz="2800" baseline="30000" dirty="0">
                          <a:solidFill>
                            <a:srgbClr val="002D56"/>
                          </a:solidFill>
                        </a:rPr>
                        <a:t>2</a:t>
                      </a:r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/20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240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360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375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480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480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615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720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780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840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975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960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1,200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6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0"/>
            <a:ext cx="7943850" cy="990600"/>
          </a:xfrm>
        </p:spPr>
        <p:txBody>
          <a:bodyPr/>
          <a:lstStyle/>
          <a:p>
            <a:r>
              <a:rPr lang="en-US" dirty="0"/>
              <a:t>10.2	Unit Costs in the Long-Run and the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2D56"/>
                </a:solidFill>
              </a:rPr>
              <a:t>Short-run, k=80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CF9F2-1022-4C47-AC3A-FA21E418CE18}" type="slidenum">
              <a:rPr lang="en-US" smtClean="0"/>
              <a:t>71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21697"/>
              </p:ext>
            </p:extLst>
          </p:nvPr>
        </p:nvGraphicFramePr>
        <p:xfrm>
          <a:off x="1276986" y="1143000"/>
          <a:ext cx="659002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AC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MC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SAC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SMC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25.5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12.5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12.3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2D5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1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Translog</a:t>
            </a:r>
            <a:r>
              <a:rPr lang="en-US" altLang="en-US" dirty="0"/>
              <a:t> cost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FF450C-FDFC-45B5-921B-C4B2F5C23B8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21508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/>
              <a:t>The translog function with two inputs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743200"/>
            <a:ext cx="8305800" cy="3505200"/>
          </a:xfrm>
        </p:spPr>
        <p:txBody>
          <a:bodyPr/>
          <a:lstStyle/>
          <a:p>
            <a:pPr lvl="1" eaLnBrk="0" hangingPunct="0">
              <a:buFont typeface="Arial" charset="0"/>
              <a:buChar char="–"/>
              <a:defRPr/>
            </a:pPr>
            <a:r>
              <a:rPr lang="en-US" kern="0" dirty="0"/>
              <a:t>Implicitly assumes constant returns to scale </a:t>
            </a:r>
          </a:p>
          <a:p>
            <a:pPr lvl="1" eaLnBrk="0" hangingPunct="0">
              <a:buFont typeface="Arial" charset="0"/>
              <a:buChar char="–"/>
              <a:defRPr/>
            </a:pPr>
            <a:r>
              <a:rPr lang="en-US" kern="0" dirty="0"/>
              <a:t>Homogeneous of degree 1 in input prices if: a</a:t>
            </a:r>
            <a:r>
              <a:rPr lang="en-US" kern="0" baseline="-25000" dirty="0"/>
              <a:t>1</a:t>
            </a:r>
            <a:r>
              <a:rPr lang="en-US" kern="0" dirty="0"/>
              <a:t> + a</a:t>
            </a:r>
            <a:r>
              <a:rPr lang="en-US" kern="0" baseline="-25000" dirty="0"/>
              <a:t>2</a:t>
            </a:r>
            <a:r>
              <a:rPr lang="en-US" kern="0" dirty="0"/>
              <a:t> = 1 and </a:t>
            </a:r>
            <a:r>
              <a:rPr lang="pt-BR" kern="0" dirty="0"/>
              <a:t>a</a:t>
            </a:r>
            <a:r>
              <a:rPr lang="pt-BR" kern="0" baseline="-25000" dirty="0"/>
              <a:t>3</a:t>
            </a:r>
            <a:r>
              <a:rPr lang="pt-BR" kern="0" dirty="0"/>
              <a:t> + a</a:t>
            </a:r>
            <a:r>
              <a:rPr lang="pt-BR" kern="0" baseline="-25000" dirty="0"/>
              <a:t>4</a:t>
            </a:r>
            <a:r>
              <a:rPr lang="pt-BR" kern="0" dirty="0"/>
              <a:t> + a</a:t>
            </a:r>
            <a:r>
              <a:rPr lang="pt-BR" kern="0" baseline="-25000" dirty="0"/>
              <a:t>5</a:t>
            </a:r>
            <a:r>
              <a:rPr lang="pt-BR" kern="0" dirty="0"/>
              <a:t> = 0</a:t>
            </a:r>
          </a:p>
          <a:p>
            <a:pPr lvl="1" eaLnBrk="0" hangingPunct="0">
              <a:buFont typeface="Arial" charset="0"/>
              <a:buChar char="–"/>
              <a:defRPr/>
            </a:pPr>
            <a:r>
              <a:rPr lang="en-US" kern="0" dirty="0"/>
              <a:t>Includes the Cobb–Douglas as the special case a</a:t>
            </a:r>
            <a:r>
              <a:rPr lang="en-US" kern="0" baseline="-25000" dirty="0"/>
              <a:t>3</a:t>
            </a:r>
            <a:r>
              <a:rPr lang="en-US" kern="0" dirty="0"/>
              <a:t> = a</a:t>
            </a:r>
            <a:r>
              <a:rPr lang="en-US" kern="0" baseline="-25000" dirty="0"/>
              <a:t>4</a:t>
            </a:r>
            <a:r>
              <a:rPr lang="en-US" kern="0" dirty="0"/>
              <a:t> = a</a:t>
            </a:r>
            <a:r>
              <a:rPr lang="en-US" kern="0" baseline="-25000" dirty="0"/>
              <a:t>5</a:t>
            </a:r>
            <a:r>
              <a:rPr lang="en-US" kern="0" dirty="0"/>
              <a:t> = 0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11200" y="1368425"/>
          <a:ext cx="7645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482400" progId="Equation.DSMT4">
                  <p:embed/>
                </p:oleObj>
              </mc:Choice>
              <mc:Fallback>
                <p:oleObj name="Equation" r:id="rId2" imgW="318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368425"/>
                        <a:ext cx="76454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0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Translog cost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63E95C-A36D-4C66-9A3C-C1AF9FD94B80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22532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translog</a:t>
            </a:r>
            <a:r>
              <a:rPr lang="en-US" altLang="en-US" dirty="0"/>
              <a:t> function with two inputs</a:t>
            </a:r>
          </a:p>
          <a:p>
            <a:pPr lvl="1"/>
            <a:r>
              <a:rPr lang="en-US" altLang="en-US" dirty="0"/>
              <a:t>Input shares – easy to compute: </a:t>
            </a:r>
          </a:p>
          <a:p>
            <a:pPr lvl="1" algn="ctr">
              <a:buFont typeface="Arial" charset="0"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s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baseline="-25000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= (</a:t>
            </a: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∂ </a:t>
            </a:r>
            <a:r>
              <a:rPr lang="en-US" altLang="en-US" dirty="0" err="1">
                <a:solidFill>
                  <a:srgbClr val="FF0000"/>
                </a:solidFill>
                <a:cs typeface="Arial" charset="0"/>
              </a:rPr>
              <a:t>ln</a:t>
            </a:r>
            <a:r>
              <a:rPr lang="en-US" altLang="en-US" i="1" dirty="0" err="1">
                <a:solidFill>
                  <a:srgbClr val="FF0000"/>
                </a:solidFill>
                <a:cs typeface="Arial" charset="0"/>
              </a:rPr>
              <a:t>C</a:t>
            </a: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)/(∂ ln </a:t>
            </a:r>
            <a:r>
              <a:rPr lang="en-US" altLang="en-US" i="1" dirty="0" err="1">
                <a:solidFill>
                  <a:srgbClr val="FF0000"/>
                </a:solidFill>
                <a:cs typeface="Arial" charset="0"/>
              </a:rPr>
              <a:t>w</a:t>
            </a:r>
            <a:r>
              <a:rPr lang="en-US" altLang="en-US" baseline="-25000" dirty="0" err="1">
                <a:solidFill>
                  <a:srgbClr val="FF0000"/>
                </a:solidFill>
                <a:cs typeface="Arial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)</a:t>
            </a:r>
          </a:p>
          <a:p>
            <a:pPr lvl="1"/>
            <a:r>
              <a:rPr lang="en-US" altLang="en-US" dirty="0"/>
              <a:t>Elasticity of substitution</a:t>
            </a:r>
            <a:endParaRPr lang="en-US" alt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4114800"/>
            <a:ext cx="8305800" cy="2133600"/>
          </a:xfrm>
        </p:spPr>
        <p:txBody>
          <a:bodyPr/>
          <a:lstStyle/>
          <a:p>
            <a:pPr lvl="1" eaLnBrk="0" hangingPunct="0">
              <a:buFont typeface="Arial" charset="0"/>
              <a:buChar char="–"/>
              <a:defRPr/>
            </a:pPr>
            <a:r>
              <a:rPr lang="en-US" sz="3200" kern="0" dirty="0"/>
              <a:t>Allen elasticity of substitution </a:t>
            </a:r>
          </a:p>
          <a:p>
            <a:pPr marL="0" indent="0" algn="ctr" eaLnBrk="0" hangingPunct="0">
              <a:buNone/>
              <a:defRPr/>
            </a:pPr>
            <a:r>
              <a:rPr lang="en-US" i="1" kern="0" dirty="0" err="1">
                <a:solidFill>
                  <a:srgbClr val="FF0000"/>
                </a:solidFill>
              </a:rPr>
              <a:t>A</a:t>
            </a:r>
            <a:r>
              <a:rPr lang="en-US" i="1" kern="0" baseline="-25000" dirty="0" err="1">
                <a:solidFill>
                  <a:srgbClr val="FF0000"/>
                </a:solidFill>
              </a:rPr>
              <a:t>kl</a:t>
            </a:r>
            <a:r>
              <a:rPr lang="en-US" i="1" kern="0" dirty="0">
                <a:solidFill>
                  <a:srgbClr val="FF0000"/>
                </a:solidFill>
              </a:rPr>
              <a:t>=1+</a:t>
            </a:r>
            <a:r>
              <a:rPr lang="en-US" i="1" kern="0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i="1" kern="0" baseline="-25000" dirty="0">
                <a:solidFill>
                  <a:srgbClr val="FF0000"/>
                </a:solidFill>
                <a:sym typeface="Symbol"/>
              </a:rPr>
              <a:t>5</a:t>
            </a:r>
            <a:r>
              <a:rPr lang="en-US" i="1" kern="0" dirty="0">
                <a:solidFill>
                  <a:srgbClr val="FF0000"/>
                </a:solidFill>
                <a:sym typeface="Symbol"/>
              </a:rPr>
              <a:t>/</a:t>
            </a:r>
            <a:r>
              <a:rPr lang="en-US" i="1" kern="0" dirty="0" err="1">
                <a:solidFill>
                  <a:srgbClr val="FF0000"/>
                </a:solidFill>
                <a:sym typeface="Symbol"/>
              </a:rPr>
              <a:t>s</a:t>
            </a:r>
            <a:r>
              <a:rPr lang="en-US" i="1" kern="0" baseline="-25000" dirty="0" err="1">
                <a:solidFill>
                  <a:srgbClr val="FF0000"/>
                </a:solidFill>
                <a:sym typeface="Symbol"/>
              </a:rPr>
              <a:t>k</a:t>
            </a:r>
            <a:r>
              <a:rPr lang="en-US" i="1" kern="0" dirty="0" err="1">
                <a:solidFill>
                  <a:srgbClr val="FF0000"/>
                </a:solidFill>
                <a:sym typeface="Symbol"/>
              </a:rPr>
              <a:t>s</a:t>
            </a:r>
            <a:r>
              <a:rPr lang="en-US" i="1" kern="0" baseline="-25000" dirty="0" err="1">
                <a:solidFill>
                  <a:srgbClr val="FF0000"/>
                </a:solidFill>
                <a:sym typeface="Symbol"/>
              </a:rPr>
              <a:t>l</a:t>
            </a:r>
            <a:endParaRPr lang="en-US" i="1" kern="0" baseline="-25000" dirty="0">
              <a:solidFill>
                <a:srgbClr val="FF0000"/>
              </a:solidFill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11760"/>
              </p:ext>
            </p:extLst>
          </p:nvPr>
        </p:nvGraphicFramePr>
        <p:xfrm>
          <a:off x="2659063" y="3032125"/>
          <a:ext cx="382746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444240" progId="Equation.DSMT4">
                  <p:embed/>
                </p:oleObj>
              </mc:Choice>
              <mc:Fallback>
                <p:oleObj name="Equation" r:id="rId2" imgW="1473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3032125"/>
                        <a:ext cx="382746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24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Translog cost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4CA13C-3887-494C-9D85-962363E61F9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23556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/>
              <a:t>Many-input translog cost function</a:t>
            </a:r>
          </a:p>
          <a:p>
            <a:pPr lvl="1"/>
            <a:r>
              <a:rPr lang="en-US" altLang="en-US"/>
              <a:t>n inputs, each with a price of w</a:t>
            </a:r>
            <a:r>
              <a:rPr lang="en-US" altLang="en-US" baseline="-25000"/>
              <a:t>i</a:t>
            </a:r>
            <a:r>
              <a:rPr lang="en-US" altLang="en-US"/>
              <a:t>(i = 1,…, n)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4495800"/>
            <a:ext cx="8305800" cy="1752600"/>
          </a:xfrm>
        </p:spPr>
        <p:txBody>
          <a:bodyPr/>
          <a:lstStyle/>
          <a:p>
            <a:pPr lvl="1"/>
            <a:r>
              <a:rPr lang="en-US" kern="0" dirty="0"/>
              <a:t>Constant returns to scale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73250"/>
              </p:ext>
            </p:extLst>
          </p:nvPr>
        </p:nvGraphicFramePr>
        <p:xfrm>
          <a:off x="1102519" y="1763713"/>
          <a:ext cx="6938962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888840" progId="Equation.DSMT4">
                  <p:embed/>
                </p:oleObj>
              </mc:Choice>
              <mc:Fallback>
                <p:oleObj name="Equation" r:id="rId2" imgW="25398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519" y="1763713"/>
                        <a:ext cx="6938962" cy="242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27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Translog cost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352A07-1D32-4072-A22E-78BA02DAC6A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24582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/>
              <a:t>Many-input translog cost function</a:t>
            </a:r>
          </a:p>
          <a:p>
            <a:pPr lvl="1"/>
            <a:r>
              <a:rPr lang="en-US" altLang="en-US"/>
              <a:t>Homogeneous of degree 1 in the input prices if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3048000"/>
            <a:ext cx="8305800" cy="3200400"/>
          </a:xfrm>
        </p:spPr>
        <p:txBody>
          <a:bodyPr/>
          <a:lstStyle/>
          <a:p>
            <a:pPr lvl="1" eaLnBrk="0" hangingPunct="0">
              <a:buFont typeface="Arial" charset="0"/>
              <a:buChar char="–"/>
              <a:defRPr/>
            </a:pPr>
            <a:r>
              <a:rPr lang="en-US" kern="0" dirty="0"/>
              <a:t>Input shares take the linear form</a:t>
            </a:r>
          </a:p>
          <a:p>
            <a:pPr lvl="1" eaLnBrk="0" hangingPunct="0">
              <a:buFont typeface="Arial" charset="0"/>
              <a:buChar char="–"/>
              <a:defRPr/>
            </a:pPr>
            <a:endParaRPr lang="en-US" kern="0" dirty="0"/>
          </a:p>
          <a:p>
            <a:pPr lvl="1" eaLnBrk="0" hangingPunct="0">
              <a:buFont typeface="Arial" charset="0"/>
              <a:buChar char="–"/>
              <a:defRPr/>
            </a:pPr>
            <a:endParaRPr lang="en-US" kern="0" dirty="0"/>
          </a:p>
          <a:p>
            <a:pPr lvl="1" eaLnBrk="0" hangingPunct="0">
              <a:buFont typeface="Arial" charset="0"/>
              <a:buChar char="–"/>
              <a:defRPr/>
            </a:pPr>
            <a:r>
              <a:rPr lang="en-US" kern="0" dirty="0"/>
              <a:t>Elasticity of substitution between any two inputs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2633663" y="1951038"/>
          <a:ext cx="38766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431640" progId="Equation.DSMT4">
                  <p:embed/>
                </p:oleObj>
              </mc:Choice>
              <mc:Fallback>
                <p:oleObj name="Equation" r:id="rId2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1951038"/>
                        <a:ext cx="38766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3095625" y="3427413"/>
          <a:ext cx="29527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444240" progId="Equation.DSMT4">
                  <p:embed/>
                </p:oleObj>
              </mc:Choice>
              <mc:Fallback>
                <p:oleObj name="Equation" r:id="rId4" imgW="1206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427413"/>
                        <a:ext cx="29527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11872"/>
              </p:ext>
            </p:extLst>
          </p:nvPr>
        </p:nvGraphicFramePr>
        <p:xfrm>
          <a:off x="3063875" y="5181600"/>
          <a:ext cx="30162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469800" progId="Equation.DSMT4">
                  <p:embed/>
                </p:oleObj>
              </mc:Choice>
              <mc:Fallback>
                <p:oleObj name="Equation" r:id="rId6" imgW="1231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181600"/>
                        <a:ext cx="30162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99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Economic Profits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Total costs for the firm:</a:t>
            </a:r>
            <a:r>
              <a:rPr lang="en-US" altLang="en-US" sz="3200" dirty="0">
                <a:solidFill>
                  <a:srgbClr val="002D56"/>
                </a:solidFill>
              </a:rPr>
              <a:t> </a:t>
            </a:r>
            <a:r>
              <a:rPr lang="en-US" altLang="en-US" sz="3200" i="1" dirty="0">
                <a:solidFill>
                  <a:srgbClr val="002D56"/>
                </a:solidFill>
              </a:rPr>
              <a:t>C</a:t>
            </a:r>
            <a:r>
              <a:rPr lang="en-US" altLang="en-US" sz="3200" dirty="0">
                <a:solidFill>
                  <a:srgbClr val="002D56"/>
                </a:solidFill>
              </a:rPr>
              <a:t> = </a:t>
            </a:r>
            <a:r>
              <a:rPr lang="en-US" altLang="en-US" sz="3200" i="1" dirty="0" err="1">
                <a:solidFill>
                  <a:srgbClr val="002D56"/>
                </a:solidFill>
              </a:rPr>
              <a:t>w</a:t>
            </a:r>
            <a:r>
              <a:rPr lang="en-US" altLang="en-US" sz="3200" i="1" dirty="0" err="1">
                <a:solidFill>
                  <a:srgbClr val="002D56"/>
                </a:solidFill>
                <a:latin typeface="Times New Roman" pitchFamily="18" charset="0"/>
              </a:rPr>
              <a:t>l</a:t>
            </a:r>
            <a:r>
              <a:rPr lang="en-US" altLang="en-US" sz="3200" dirty="0">
                <a:solidFill>
                  <a:srgbClr val="002D56"/>
                </a:solidFill>
              </a:rPr>
              <a:t> + </a:t>
            </a:r>
            <a:r>
              <a:rPr lang="en-US" altLang="en-US" sz="3200" i="1" dirty="0" err="1">
                <a:solidFill>
                  <a:srgbClr val="002D56"/>
                </a:solidFill>
              </a:rPr>
              <a:t>vk</a:t>
            </a:r>
            <a:endParaRPr lang="en-US" altLang="en-US" sz="3200" dirty="0">
              <a:solidFill>
                <a:srgbClr val="002D56"/>
              </a:solidFill>
            </a:endParaRPr>
          </a:p>
          <a:p>
            <a:r>
              <a:rPr lang="en-US" altLang="en-US" dirty="0"/>
              <a:t>Total revenue for the firm: </a:t>
            </a:r>
            <a:r>
              <a:rPr lang="en-US" altLang="en-US" sz="3200" dirty="0">
                <a:solidFill>
                  <a:srgbClr val="002D56"/>
                </a:solidFill>
              </a:rPr>
              <a:t>R = </a:t>
            </a:r>
            <a:r>
              <a:rPr lang="en-US" altLang="en-US" sz="3200" i="1" dirty="0" err="1">
                <a:solidFill>
                  <a:srgbClr val="002D56"/>
                </a:solidFill>
              </a:rPr>
              <a:t>pq</a:t>
            </a:r>
            <a:r>
              <a:rPr lang="en-US" altLang="en-US" sz="3200" dirty="0">
                <a:solidFill>
                  <a:srgbClr val="002D56"/>
                </a:solidFill>
              </a:rPr>
              <a:t> = </a:t>
            </a:r>
            <a:r>
              <a:rPr lang="en-US" altLang="en-US" sz="3200" i="1" dirty="0">
                <a:solidFill>
                  <a:srgbClr val="002D56"/>
                </a:solidFill>
              </a:rPr>
              <a:t>pf</a:t>
            </a:r>
            <a:r>
              <a:rPr lang="en-US" altLang="en-US" sz="3200" dirty="0">
                <a:solidFill>
                  <a:srgbClr val="002D56"/>
                </a:solidFill>
              </a:rPr>
              <a:t>(</a:t>
            </a:r>
            <a:r>
              <a:rPr lang="en-US" altLang="en-US" sz="3200" i="1" dirty="0" err="1">
                <a:solidFill>
                  <a:srgbClr val="002D56"/>
                </a:solidFill>
              </a:rPr>
              <a:t>k</a:t>
            </a:r>
            <a:r>
              <a:rPr lang="en-US" altLang="en-US" sz="3200" dirty="0" err="1">
                <a:solidFill>
                  <a:srgbClr val="002D56"/>
                </a:solidFill>
              </a:rPr>
              <a:t>,</a:t>
            </a:r>
            <a:r>
              <a:rPr lang="en-US" altLang="en-US" sz="3200" i="1" dirty="0" err="1">
                <a:solidFill>
                  <a:srgbClr val="002D56"/>
                </a:solidFill>
                <a:latin typeface="Times New Roman" pitchFamily="18" charset="0"/>
              </a:rPr>
              <a:t>l</a:t>
            </a:r>
            <a:r>
              <a:rPr lang="en-US" altLang="en-US" sz="3200" dirty="0">
                <a:solidFill>
                  <a:srgbClr val="002D56"/>
                </a:solidFill>
              </a:rPr>
              <a:t>)</a:t>
            </a:r>
          </a:p>
          <a:p>
            <a:pPr lvl="1"/>
            <a:r>
              <a:rPr lang="en-US" altLang="en-US" sz="3000" dirty="0">
                <a:solidFill>
                  <a:schemeClr val="tx1"/>
                </a:solidFill>
              </a:rPr>
              <a:t>Where </a:t>
            </a:r>
            <a:r>
              <a:rPr lang="en-US" altLang="en-US" sz="3000" i="1" dirty="0">
                <a:solidFill>
                  <a:schemeClr val="tx1"/>
                </a:solidFill>
              </a:rPr>
              <a:t>p</a:t>
            </a:r>
            <a:r>
              <a:rPr lang="en-US" altLang="en-US" sz="3000" dirty="0">
                <a:solidFill>
                  <a:schemeClr val="tx1"/>
                </a:solidFill>
              </a:rPr>
              <a:t> is the price </a:t>
            </a:r>
          </a:p>
          <a:p>
            <a:pPr lvl="1"/>
            <a:r>
              <a:rPr lang="en-US" altLang="en-US" sz="3000" dirty="0"/>
              <a:t>A</a:t>
            </a:r>
            <a:r>
              <a:rPr lang="en-US" altLang="en-US" sz="3000" dirty="0">
                <a:solidFill>
                  <a:schemeClr val="tx1"/>
                </a:solidFill>
              </a:rPr>
              <a:t>nd the production function is </a:t>
            </a:r>
            <a:r>
              <a:rPr lang="en-US" altLang="en-US" sz="3000" i="1" dirty="0">
                <a:solidFill>
                  <a:schemeClr val="tx1"/>
                </a:solidFill>
              </a:rPr>
              <a:t>q = f(</a:t>
            </a:r>
            <a:r>
              <a:rPr lang="en-US" altLang="en-US" sz="3000" i="1" dirty="0" err="1">
                <a:solidFill>
                  <a:schemeClr val="tx1"/>
                </a:solidFill>
              </a:rPr>
              <a:t>k,l</a:t>
            </a:r>
            <a:r>
              <a:rPr lang="en-US" altLang="en-US" sz="3000" i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en-US" dirty="0"/>
              <a:t>Economic profits (</a:t>
            </a:r>
            <a:r>
              <a:rPr lang="en-US" altLang="en-US" dirty="0">
                <a:sym typeface="Symbol" pitchFamily="18" charset="2"/>
              </a:rPr>
              <a:t>): 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 = R - C</a:t>
            </a:r>
          </a:p>
          <a:p>
            <a:pPr algn="ctr">
              <a:buFontTx/>
              <a:buNone/>
            </a:pP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 = </a:t>
            </a:r>
            <a:r>
              <a:rPr lang="en-US" altLang="en-US" sz="3200" i="1" dirty="0" err="1">
                <a:solidFill>
                  <a:srgbClr val="002D56"/>
                </a:solidFill>
                <a:sym typeface="Symbol" pitchFamily="18" charset="2"/>
              </a:rPr>
              <a:t>pq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 - </a:t>
            </a:r>
            <a:r>
              <a:rPr lang="en-US" altLang="en-US" sz="3200" i="1" dirty="0" err="1">
                <a:solidFill>
                  <a:srgbClr val="002D56"/>
                </a:solidFill>
                <a:sym typeface="Symbol" pitchFamily="18" charset="2"/>
              </a:rPr>
              <a:t>w</a:t>
            </a:r>
            <a:r>
              <a:rPr lang="en-US" altLang="en-US" sz="3200" i="1" dirty="0" err="1">
                <a:solidFill>
                  <a:srgbClr val="002D56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 - </a:t>
            </a:r>
            <a:r>
              <a:rPr lang="en-US" altLang="en-US" sz="3200" i="1" dirty="0" err="1">
                <a:solidFill>
                  <a:srgbClr val="002D56"/>
                </a:solidFill>
                <a:sym typeface="Symbol" pitchFamily="18" charset="2"/>
              </a:rPr>
              <a:t>vk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 = </a:t>
            </a:r>
            <a:r>
              <a:rPr lang="en-US" altLang="en-US" sz="3200" i="1" dirty="0">
                <a:solidFill>
                  <a:srgbClr val="002D56"/>
                </a:solidFill>
                <a:sym typeface="Symbol" pitchFamily="18" charset="2"/>
              </a:rPr>
              <a:t>pf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(</a:t>
            </a:r>
            <a:r>
              <a:rPr lang="en-US" altLang="en-US" sz="3200" i="1" dirty="0" err="1">
                <a:solidFill>
                  <a:srgbClr val="002D56"/>
                </a:solidFill>
                <a:sym typeface="Symbol" pitchFamily="18" charset="2"/>
              </a:rPr>
              <a:t>k</a:t>
            </a:r>
            <a:r>
              <a:rPr lang="en-US" altLang="en-US" sz="3200" dirty="0" err="1">
                <a:solidFill>
                  <a:srgbClr val="002D56"/>
                </a:solidFill>
                <a:sym typeface="Symbol" pitchFamily="18" charset="2"/>
              </a:rPr>
              <a:t>,</a:t>
            </a:r>
            <a:r>
              <a:rPr lang="en-US" altLang="en-US" sz="3200" i="1" dirty="0" err="1">
                <a:solidFill>
                  <a:srgbClr val="002D56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) - </a:t>
            </a:r>
            <a:r>
              <a:rPr lang="en-US" altLang="en-US" sz="3200" i="1" dirty="0" err="1">
                <a:solidFill>
                  <a:srgbClr val="002D56"/>
                </a:solidFill>
                <a:sym typeface="Symbol" pitchFamily="18" charset="2"/>
              </a:rPr>
              <a:t>w</a:t>
            </a:r>
            <a:r>
              <a:rPr lang="en-US" altLang="en-US" sz="3200" i="1" dirty="0" err="1">
                <a:solidFill>
                  <a:srgbClr val="002D56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sz="3200" dirty="0">
                <a:solidFill>
                  <a:srgbClr val="002D56"/>
                </a:solidFill>
                <a:sym typeface="Symbol" pitchFamily="18" charset="2"/>
              </a:rPr>
              <a:t> - </a:t>
            </a:r>
            <a:r>
              <a:rPr lang="en-US" altLang="en-US" sz="3200" i="1" dirty="0" err="1">
                <a:solidFill>
                  <a:srgbClr val="002D56"/>
                </a:solidFill>
                <a:sym typeface="Symbol" pitchFamily="18" charset="2"/>
              </a:rPr>
              <a:t>vk</a:t>
            </a:r>
            <a:endParaRPr lang="en-US" altLang="en-US" sz="3200" i="1" dirty="0">
              <a:solidFill>
                <a:srgbClr val="002D56"/>
              </a:solidFill>
              <a:sym typeface="Symbol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31B04C-E915-4501-8717-4E1C59F299B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Economic Profits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/>
          <a:lstStyle/>
          <a:p>
            <a:r>
              <a:rPr lang="en-US" altLang="en-US" dirty="0"/>
              <a:t>Economic profits </a:t>
            </a:r>
          </a:p>
          <a:p>
            <a:pPr lvl="1"/>
            <a:r>
              <a:rPr lang="en-US" altLang="en-US" dirty="0"/>
              <a:t>Are a function of the amount of </a:t>
            </a:r>
            <a:r>
              <a:rPr lang="en-US" altLang="en-US" i="1" dirty="0"/>
              <a:t>k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dirty="0"/>
              <a:t> employed</a:t>
            </a:r>
          </a:p>
          <a:p>
            <a:pPr lvl="1"/>
            <a:r>
              <a:rPr lang="en-US" altLang="en-US" dirty="0"/>
              <a:t>We could examine how a firm would choose </a:t>
            </a:r>
            <a:r>
              <a:rPr lang="en-US" altLang="en-US" i="1" dirty="0"/>
              <a:t>k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dirty="0"/>
              <a:t> to maximize profit</a:t>
            </a:r>
          </a:p>
          <a:p>
            <a:pPr lvl="2"/>
            <a:r>
              <a:rPr lang="en-US" altLang="en-US" dirty="0"/>
              <a:t>“Derived demand” theory of labor and capital inputs </a:t>
            </a:r>
          </a:p>
          <a:p>
            <a:pPr lvl="1"/>
            <a:r>
              <a:rPr lang="en-US" altLang="en-US" dirty="0"/>
              <a:t>Assume that the firm has already chosen its output level (</a:t>
            </a:r>
            <a:r>
              <a:rPr lang="en-US" altLang="en-US" i="1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) and wants to minimize its costs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2D314A-79A1-4AE3-B73D-316C887FC0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5880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xa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xtens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8395</Words>
  <Application>Microsoft Office PowerPoint</Application>
  <PresentationFormat>On-screen Show (4:3)</PresentationFormat>
  <Paragraphs>641</Paragraphs>
  <Slides>75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Arial</vt:lpstr>
      <vt:lpstr>Arial Unicode MS</vt:lpstr>
      <vt:lpstr>Calibri</vt:lpstr>
      <vt:lpstr>Cambria Math</vt:lpstr>
      <vt:lpstr>Symbol</vt:lpstr>
      <vt:lpstr>Times New Roman</vt:lpstr>
      <vt:lpstr>chapter</vt:lpstr>
      <vt:lpstr>main</vt:lpstr>
      <vt:lpstr>figure</vt:lpstr>
      <vt:lpstr>table</vt:lpstr>
      <vt:lpstr>example</vt:lpstr>
      <vt:lpstr>extensions</vt:lpstr>
      <vt:lpstr>Equation</vt:lpstr>
      <vt:lpstr>CHAPTER     Cost  10      Functions </vt:lpstr>
      <vt:lpstr>Definitions of Costs</vt:lpstr>
      <vt:lpstr>Definitions of Costs</vt:lpstr>
      <vt:lpstr>Definitions of Costs</vt:lpstr>
      <vt:lpstr>Definitions of Costs</vt:lpstr>
      <vt:lpstr>Economic Cost</vt:lpstr>
      <vt:lpstr>Simplifying Assumptions</vt:lpstr>
      <vt:lpstr>Economic Profits</vt:lpstr>
      <vt:lpstr>Economic Profits</vt:lpstr>
      <vt:lpstr>Cost-Minimizing Input Choices</vt:lpstr>
      <vt:lpstr>Cost-Minimizing Input Choices</vt:lpstr>
      <vt:lpstr>Cost-Minimizing Input Choices</vt:lpstr>
      <vt:lpstr>Cost-Minimizing Input Choices</vt:lpstr>
      <vt:lpstr>Cost-Minimizing Input Choices</vt:lpstr>
      <vt:lpstr>10.1 Minimization of Costs of Reducing q0</vt:lpstr>
      <vt:lpstr>Contingent Demand for Inputs</vt:lpstr>
      <vt:lpstr>Firm’s Expansion Path</vt:lpstr>
      <vt:lpstr>10.2 Firm’s Expansion Path </vt:lpstr>
      <vt:lpstr>The Firm’s Expansion Path</vt:lpstr>
      <vt:lpstr>10.3 Input Inferiority</vt:lpstr>
      <vt:lpstr>10.1  Cost Minimization</vt:lpstr>
      <vt:lpstr>10.1  Cost Minimization</vt:lpstr>
      <vt:lpstr>10.1  Cost Minimization</vt:lpstr>
      <vt:lpstr>10.1  Cost Minimization</vt:lpstr>
      <vt:lpstr>Total Cost Function</vt:lpstr>
      <vt:lpstr>Average and Marginal Cost Functions</vt:lpstr>
      <vt:lpstr>Graphical Analysis of Total Costs</vt:lpstr>
      <vt:lpstr>10.4 (a) Cost Curves in the Constant    Returns-to-Scale Case</vt:lpstr>
      <vt:lpstr>10.4 (b) Cost Curves in the Constant    Returns-to-Scale Case</vt:lpstr>
      <vt:lpstr>Graphical Analysis of Total Costs</vt:lpstr>
      <vt:lpstr>10.5 (a) Total, Average, and Marginal Cost Curves for the Cubic Total Cost Curve Case </vt:lpstr>
      <vt:lpstr>10.5 (b) Total, Average, and Marginal Cost Curves for the Cubic Total Cost Curve Case </vt:lpstr>
      <vt:lpstr>Shifts in Cost Curves</vt:lpstr>
      <vt:lpstr>10.2  Some Illustrative Cost Functions</vt:lpstr>
      <vt:lpstr>10.2  Some Illustrative Cost Functions</vt:lpstr>
      <vt:lpstr>10.2  Some Illustrative Cost Functions</vt:lpstr>
      <vt:lpstr>10.2  Some Illustrative Cost Functions</vt:lpstr>
      <vt:lpstr>Properties of Cost Functions</vt:lpstr>
      <vt:lpstr>Properties of Cost Functions</vt:lpstr>
      <vt:lpstr>Properties of Cost Functions</vt:lpstr>
      <vt:lpstr>10.6 Cost Functions Are Concave in Input Prices</vt:lpstr>
      <vt:lpstr>Properties of Cost Functions</vt:lpstr>
      <vt:lpstr>Input Substitution</vt:lpstr>
      <vt:lpstr>Input Substitution</vt:lpstr>
      <vt:lpstr>Substitution with Many Inputs</vt:lpstr>
      <vt:lpstr>Quantitative Size of Shifts in Costs Curves</vt:lpstr>
      <vt:lpstr>Technical Change</vt:lpstr>
      <vt:lpstr>Technical Change</vt:lpstr>
      <vt:lpstr>10.3    Shifting the Cobb–Douglas Cost Function</vt:lpstr>
      <vt:lpstr>10.3    Shifting the Cobb–Douglas Cost Function</vt:lpstr>
      <vt:lpstr>10.3    Shifting the Cobb–Douglas Cost Function</vt:lpstr>
      <vt:lpstr>Contingent Demand for Inputs</vt:lpstr>
      <vt:lpstr>Contingent Demand for Inputs</vt:lpstr>
      <vt:lpstr>Contingent Demand for Inputs</vt:lpstr>
      <vt:lpstr>10.4  Contingent Input Demand Functions</vt:lpstr>
      <vt:lpstr>10.4  Contingent Input Demand Functions</vt:lpstr>
      <vt:lpstr>10.4  Contingent Input Demand Functions</vt:lpstr>
      <vt:lpstr>The Elasticity of Substitution</vt:lpstr>
      <vt:lpstr>Short-Run, Long-Run Distinction</vt:lpstr>
      <vt:lpstr>Short-Run Total Costs</vt:lpstr>
      <vt:lpstr>Short-Run Total Costs</vt:lpstr>
      <vt:lpstr>10.7 ‘‘Nonoptimal’’ Input Choices Must Be Made      in the Short Run</vt:lpstr>
      <vt:lpstr>Short-Run Marginal and Average Costs</vt:lpstr>
      <vt:lpstr>10.8 Two Possible Shapes for LR Total Cost Curves  (a) Constant returns to scale</vt:lpstr>
      <vt:lpstr>10.8  Two Possible Shapes for LR Total Cost Curves  (b) Cubic total cost curve case</vt:lpstr>
      <vt:lpstr>Short-Run and Long-Run Cost Curves</vt:lpstr>
      <vt:lpstr>Short-Run and Long-Run Costs</vt:lpstr>
      <vt:lpstr>10.9 Average and Marginal Cost Curves for the   Cubic Cost Curve Case</vt:lpstr>
      <vt:lpstr>10.5  Envelope Relations and Cobb-Douglas   Cost Functions</vt:lpstr>
      <vt:lpstr>10.1 Difference Between Short-Run and   Long-Run Total Cost, k=80</vt:lpstr>
      <vt:lpstr>10.2 Unit Costs in the Long-Run and the   Short-run, k=80</vt:lpstr>
      <vt:lpstr>The Translog cost function</vt:lpstr>
      <vt:lpstr>The Translog cost function</vt:lpstr>
      <vt:lpstr>The Translog cost function</vt:lpstr>
      <vt:lpstr>The Translog cost function</vt:lpstr>
    </vt:vector>
  </TitlesOfParts>
  <Company>Eastern Illinois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 Chiritescu</dc:creator>
  <cp:lastModifiedBy>Dr. Junaidah binti Hasan</cp:lastModifiedBy>
  <cp:revision>417</cp:revision>
  <dcterms:created xsi:type="dcterms:W3CDTF">2016-06-05T19:40:39Z</dcterms:created>
  <dcterms:modified xsi:type="dcterms:W3CDTF">2024-02-18T01:25:34Z</dcterms:modified>
</cp:coreProperties>
</file>