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77" r:id="rId4"/>
    <p:sldMasterId id="2147483669" r:id="rId5"/>
    <p:sldMasterId id="2147483672" r:id="rId6"/>
  </p:sldMasterIdLst>
  <p:notesMasterIdLst>
    <p:notesMasterId r:id="rId70"/>
  </p:notesMasterIdLst>
  <p:handoutMasterIdLst>
    <p:handoutMasterId r:id="rId71"/>
  </p:handoutMasterIdLst>
  <p:sldIdLst>
    <p:sldId id="258" r:id="rId7"/>
    <p:sldId id="274" r:id="rId8"/>
    <p:sldId id="275" r:id="rId9"/>
    <p:sldId id="276" r:id="rId10"/>
    <p:sldId id="277" r:id="rId11"/>
    <p:sldId id="334"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35"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autoAdjust="0"/>
    <p:restoredTop sz="83799" autoAdjust="0"/>
  </p:normalViewPr>
  <p:slideViewPr>
    <p:cSldViewPr>
      <p:cViewPr varScale="1">
        <p:scale>
          <a:sx n="70" d="100"/>
          <a:sy n="70" d="100"/>
        </p:scale>
        <p:origin x="996" y="32"/>
      </p:cViewPr>
      <p:guideLst>
        <p:guide orient="horz" pos="2160"/>
        <p:guide pos="2880"/>
      </p:guideLst>
    </p:cSldViewPr>
  </p:slideViewPr>
  <p:outlineViewPr>
    <p:cViewPr>
      <p:scale>
        <a:sx n="33" d="100"/>
        <a:sy n="33" d="100"/>
      </p:scale>
      <p:origin x="0" y="4230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9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3143B-620F-4987-B4C6-8DA41D14F534}" type="datetimeFigureOut">
              <a:rPr lang="en-US" smtClean="0"/>
              <a:t>2/18/2024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9E537F-0D91-4DE0-B9F5-55E2B2118790}" type="slidenum">
              <a:rPr lang="en-US" smtClean="0"/>
              <a:t>‹#›</a:t>
            </a:fld>
            <a:endParaRPr lang="en-US"/>
          </a:p>
        </p:txBody>
      </p:sp>
    </p:spTree>
    <p:extLst>
      <p:ext uri="{BB962C8B-B14F-4D97-AF65-F5344CB8AC3E}">
        <p14:creationId xmlns:p14="http://schemas.microsoft.com/office/powerpoint/2010/main" val="675592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B7A522-1067-4090-8338-D2D3A24AAAF6}" type="datetimeFigureOut">
              <a:rPr lang="en-US" smtClean="0"/>
              <a:t>2/18/2024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19A4D4-42B8-482F-A3F9-BD6E0B3BC1CB}" type="slidenum">
              <a:rPr lang="en-US" smtClean="0"/>
              <a:t>‹#›</a:t>
            </a:fld>
            <a:endParaRPr lang="en-US"/>
          </a:p>
        </p:txBody>
      </p:sp>
    </p:spTree>
    <p:extLst>
      <p:ext uri="{BB962C8B-B14F-4D97-AF65-F5344CB8AC3E}">
        <p14:creationId xmlns:p14="http://schemas.microsoft.com/office/powerpoint/2010/main" val="1981813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19A4D4-42B8-482F-A3F9-BD6E0B3BC1CB}" type="slidenum">
              <a:rPr lang="en-US" smtClean="0"/>
              <a:t>1</a:t>
            </a:fld>
            <a:endParaRPr lang="en-US"/>
          </a:p>
        </p:txBody>
      </p:sp>
    </p:spTree>
    <p:extLst>
      <p:ext uri="{BB962C8B-B14F-4D97-AF65-F5344CB8AC3E}">
        <p14:creationId xmlns:p14="http://schemas.microsoft.com/office/powerpoint/2010/main" val="3085001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2971800"/>
            <a:ext cx="9144000" cy="1676400"/>
          </a:xfrm>
          <a:prstGeom prst="rect">
            <a:avLst/>
          </a:prstGeom>
          <a:noFill/>
        </p:spPr>
        <p:txBody>
          <a:bodyPr/>
          <a:lstStyle>
            <a:lvl1pPr marL="91440">
              <a:lnSpc>
                <a:spcPct val="100000"/>
              </a:lnSpc>
              <a:spcBef>
                <a:spcPts val="600"/>
              </a:spcBef>
              <a:defRPr sz="5400" b="0">
                <a:solidFill>
                  <a:srgbClr val="002D56"/>
                </a:solidFill>
              </a:defRPr>
            </a:lvl1pPr>
          </a:lstStyle>
          <a:p>
            <a:r>
              <a:rPr lang="en-US" dirty="0"/>
              <a:t>CLICK TO EDIT				Master title style</a:t>
            </a:r>
          </a:p>
        </p:txBody>
      </p:sp>
      <p:sp>
        <p:nvSpPr>
          <p:cNvPr id="8" name="Title Placeholder 1"/>
          <p:cNvSpPr txBox="1">
            <a:spLocks/>
          </p:cNvSpPr>
          <p:nvPr userDrawn="1"/>
        </p:nvSpPr>
        <p:spPr>
          <a:xfrm>
            <a:off x="-76200" y="0"/>
            <a:ext cx="9220200" cy="609600"/>
          </a:xfrm>
          <a:prstGeom prst="rect">
            <a:avLst/>
          </a:prstGeom>
          <a:blipFill>
            <a:blip r:embed="rId2"/>
            <a:stretch>
              <a:fillRect/>
            </a:stretch>
          </a:blipFill>
        </p:spPr>
        <p:txBody>
          <a:bodyPr vert="horz" lIns="0" tIns="182880" rIns="0" bIns="45720" rtlCol="0" anchor="ctr">
            <a:noAutofit/>
          </a:bodyPr>
          <a:lstStyle>
            <a:lvl1pPr algn="ctr" defTabSz="914400" rtl="0" eaLnBrk="1" latinLnBrk="0" hangingPunct="1">
              <a:lnSpc>
                <a:spcPct val="200000"/>
              </a:lnSpc>
              <a:spcBef>
                <a:spcPct val="0"/>
              </a:spcBef>
              <a:buNone/>
              <a:defRPr sz="4400" b="0" kern="1200" baseline="30000">
                <a:solidFill>
                  <a:schemeClr val="bg1"/>
                </a:solidFill>
                <a:latin typeface="+mj-lt"/>
                <a:ea typeface="+mj-ea"/>
                <a:cs typeface="+mj-cs"/>
              </a:defRPr>
            </a:lvl1pPr>
          </a:lstStyle>
          <a:p>
            <a:r>
              <a:rPr lang="en-US" dirty="0"/>
              <a:t>Walter Nicholson | Christopher Snyder	 12th edition</a:t>
            </a:r>
          </a:p>
        </p:txBody>
      </p:sp>
      <p:sp>
        <p:nvSpPr>
          <p:cNvPr id="9" name="Footer Placeholder 8"/>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10" name="Slide Number Placeholder 9"/>
          <p:cNvSpPr>
            <a:spLocks noGrp="1"/>
          </p:cNvSpPr>
          <p:nvPr>
            <p:ph type="sldNum" sz="quarter" idx="11"/>
          </p:nvPr>
        </p:nvSpPr>
        <p:spPr/>
        <p:txBody>
          <a:bodyPr/>
          <a:lstStyle/>
          <a:p>
            <a:fld id="{DF079196-2514-49FB-B48C-98AEBE754E63}" type="slidenum">
              <a:rPr lang="en-US" smtClean="0"/>
              <a:t>‹#›</a:t>
            </a:fld>
            <a:endParaRPr lang="en-US"/>
          </a:p>
        </p:txBody>
      </p:sp>
    </p:spTree>
    <p:extLst>
      <p:ext uri="{BB962C8B-B14F-4D97-AF65-F5344CB8AC3E}">
        <p14:creationId xmlns:p14="http://schemas.microsoft.com/office/powerpoint/2010/main" val="3842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atin typeface="+mn-lt"/>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2667000"/>
          </a:xfrm>
          <a:prstGeom prst="rect">
            <a:avLst/>
          </a:prstGeom>
        </p:spPr>
        <p:txBody>
          <a:bodyPr>
            <a:noAutofit/>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57200" y="3352800"/>
            <a:ext cx="8305800" cy="289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749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143000"/>
          </a:xfrm>
        </p:spPr>
        <p:txBody>
          <a:bodyPr/>
          <a:lstStyle>
            <a:lvl1pPr>
              <a:defRPr>
                <a:solidFill>
                  <a:srgbClr val="002D56"/>
                </a:solidFill>
              </a:defRPr>
            </a:lvl1pPr>
          </a:lstStyle>
          <a:p>
            <a:r>
              <a:rPr lang="en-US" dirty="0"/>
              <a:t>Click to edit Master title style</a:t>
            </a:r>
          </a:p>
        </p:txBody>
      </p:sp>
      <p:sp>
        <p:nvSpPr>
          <p:cNvPr id="3" name="Content Placeholder 2"/>
          <p:cNvSpPr>
            <a:spLocks noGrp="1"/>
          </p:cNvSpPr>
          <p:nvPr>
            <p:ph idx="1"/>
          </p:nvPr>
        </p:nvSpPr>
        <p:spPr>
          <a:xfrm>
            <a:off x="381000" y="1219200"/>
            <a:ext cx="8534400" cy="5181600"/>
          </a:xfrm>
        </p:spPr>
        <p:txBody>
          <a:bodyPr>
            <a:noAutofit/>
          </a:bodyPr>
          <a:lstStyle>
            <a:lvl1pPr>
              <a:defRPr>
                <a:solidFill>
                  <a:srgbClr val="C0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8" name="Slide Number Placeholder 7"/>
          <p:cNvSpPr>
            <a:spLocks noGrp="1"/>
          </p:cNvSpPr>
          <p:nvPr>
            <p:ph type="sldNum" sz="quarter" idx="11"/>
          </p:nvPr>
        </p:nvSpPr>
        <p:spPr/>
        <p:txBody>
          <a:bodyPr/>
          <a:lstStyle/>
          <a:p>
            <a:fld id="{720B335A-255B-4303-A333-FBB711D61B6F}" type="slidenum">
              <a:rPr lang="en-US" smtClean="0"/>
              <a:t>‹#›</a:t>
            </a:fld>
            <a:endParaRPr lang="en-US"/>
          </a:p>
        </p:txBody>
      </p:sp>
    </p:spTree>
    <p:extLst>
      <p:ext uri="{BB962C8B-B14F-4D97-AF65-F5344CB8AC3E}">
        <p14:creationId xmlns:p14="http://schemas.microsoft.com/office/powerpoint/2010/main" val="33384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143000"/>
          </a:xfrm>
        </p:spPr>
        <p:txBody>
          <a:bodyPr/>
          <a:lstStyle>
            <a:lvl1pPr>
              <a:defRPr>
                <a:solidFill>
                  <a:srgbClr val="002D56"/>
                </a:solidFill>
              </a:defRPr>
            </a:lvl1pPr>
          </a:lstStyle>
          <a:p>
            <a:r>
              <a:rPr lang="en-US" dirty="0"/>
              <a:t>Click to edit Master title style</a:t>
            </a:r>
          </a:p>
        </p:txBody>
      </p:sp>
      <p:sp>
        <p:nvSpPr>
          <p:cNvPr id="3" name="Content Placeholder 2"/>
          <p:cNvSpPr>
            <a:spLocks noGrp="1"/>
          </p:cNvSpPr>
          <p:nvPr>
            <p:ph idx="1"/>
          </p:nvPr>
        </p:nvSpPr>
        <p:spPr>
          <a:xfrm>
            <a:off x="381000" y="1219200"/>
            <a:ext cx="8534400" cy="2819400"/>
          </a:xfrm>
        </p:spPr>
        <p:txBody>
          <a:bodyPr>
            <a:noAutofit/>
          </a:bodyPr>
          <a:lstStyle>
            <a:lvl1pPr>
              <a:defRPr>
                <a:solidFill>
                  <a:srgbClr val="C0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8" name="Slide Number Placeholder 7"/>
          <p:cNvSpPr>
            <a:spLocks noGrp="1"/>
          </p:cNvSpPr>
          <p:nvPr>
            <p:ph type="sldNum" sz="quarter" idx="11"/>
          </p:nvPr>
        </p:nvSpPr>
        <p:spPr/>
        <p:txBody>
          <a:bodyPr/>
          <a:lstStyle/>
          <a:p>
            <a:fld id="{720B335A-255B-4303-A333-FBB711D61B6F}" type="slidenum">
              <a:rPr lang="en-US" smtClean="0"/>
              <a:t>‹#›</a:t>
            </a:fld>
            <a:endParaRPr lang="en-US"/>
          </a:p>
        </p:txBody>
      </p:sp>
      <p:sp>
        <p:nvSpPr>
          <p:cNvPr id="5" name="Text Placeholder 4"/>
          <p:cNvSpPr>
            <a:spLocks noGrp="1"/>
          </p:cNvSpPr>
          <p:nvPr>
            <p:ph type="body" sz="quarter" idx="12"/>
          </p:nvPr>
        </p:nvSpPr>
        <p:spPr>
          <a:xfrm>
            <a:off x="381000" y="4114800"/>
            <a:ext cx="8534400" cy="213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04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2971800" cy="4525963"/>
          </a:xfrm>
          <a:prstGeom prst="rect">
            <a:avLst/>
          </a:prstGeom>
        </p:spPr>
        <p:txBody>
          <a:bodyPr/>
          <a:lstStyle>
            <a:lvl1pPr marL="0" indent="0">
              <a:buNone/>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8" name="Footer Placeholder 7"/>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9" name="Slide Number Placeholder 8"/>
          <p:cNvSpPr>
            <a:spLocks noGrp="1"/>
          </p:cNvSpPr>
          <p:nvPr>
            <p:ph type="sldNum" sz="quarter" idx="11"/>
          </p:nvPr>
        </p:nvSpPr>
        <p:spPr/>
        <p:txBody>
          <a:bodyPr/>
          <a:lstStyle/>
          <a:p>
            <a:fld id="{F2BCF9F2-1022-4C47-AC3A-FA21E418CE18}" type="slidenum">
              <a:rPr lang="en-US" smtClean="0"/>
              <a:t>‹#›</a:t>
            </a:fld>
            <a:endParaRPr lang="en-US" dirty="0"/>
          </a:p>
        </p:txBody>
      </p:sp>
    </p:spTree>
    <p:extLst>
      <p:ext uri="{BB962C8B-B14F-4D97-AF65-F5344CB8AC3E}">
        <p14:creationId xmlns:p14="http://schemas.microsoft.com/office/powerpoint/2010/main" val="134382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2971800" cy="4525963"/>
          </a:xfrm>
          <a:prstGeom prst="rect">
            <a:avLst/>
          </a:prstGeom>
        </p:spPr>
        <p:txBody>
          <a:bodyPr/>
          <a:lstStyle>
            <a:lvl1pPr marL="0" indent="0">
              <a:buNone/>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8" name="Footer Placeholder 7"/>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9" name="Slide Number Placeholder 8"/>
          <p:cNvSpPr>
            <a:spLocks noGrp="1"/>
          </p:cNvSpPr>
          <p:nvPr>
            <p:ph type="sldNum" sz="quarter" idx="11"/>
          </p:nvPr>
        </p:nvSpPr>
        <p:spPr/>
        <p:txBody>
          <a:bodyPr/>
          <a:lstStyle/>
          <a:p>
            <a:fld id="{F2BCF9F2-1022-4C47-AC3A-FA21E418CE18}" type="slidenum">
              <a:rPr lang="en-US" smtClean="0"/>
              <a:t>‹#›</a:t>
            </a:fld>
            <a:endParaRPr lang="en-US" dirty="0"/>
          </a:p>
        </p:txBody>
      </p:sp>
    </p:spTree>
    <p:extLst>
      <p:ext uri="{BB962C8B-B14F-4D97-AF65-F5344CB8AC3E}">
        <p14:creationId xmlns:p14="http://schemas.microsoft.com/office/powerpoint/2010/main" val="1615134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5867400"/>
          </a:xfrm>
          <a:prstGeom prst="rect">
            <a:avLst/>
          </a:prstGeom>
        </p:spPr>
        <p:txBody>
          <a:bodyPr>
            <a:noAutofit/>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569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2667000"/>
          </a:xfrm>
          <a:prstGeom prst="rect">
            <a:avLst/>
          </a:prstGeom>
        </p:spPr>
        <p:txBody>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381000" y="3429000"/>
            <a:ext cx="83820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91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Tree>
    <p:extLst>
      <p:ext uri="{BB962C8B-B14F-4D97-AF65-F5344CB8AC3E}">
        <p14:creationId xmlns:p14="http://schemas.microsoft.com/office/powerpoint/2010/main" val="359556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atin typeface="+mn-lt"/>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5867400"/>
          </a:xfrm>
          <a:prstGeom prst="rect">
            <a:avLst/>
          </a:prstGeom>
        </p:spPr>
        <p:txBody>
          <a:bodyPr>
            <a:noAutofit/>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079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C:\Users\Andreea\Desktop\Cengage\Nicholson 12e\cover\ch bk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590800"/>
            <a:ext cx="9144000" cy="377995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ndreea\Desktop\Cengage\Nicholson 12e\cover\MT.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516184"/>
            <a:ext cx="9144000" cy="224373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0" y="6400800"/>
            <a:ext cx="8686800" cy="457201"/>
          </a:xfrm>
          <a:prstGeom prst="rect">
            <a:avLst/>
          </a:prstGeom>
        </p:spPr>
        <p:txBody>
          <a:bodyPr vert="horz" lIns="91440" tIns="45720" rIns="91440" bIns="45720" rtlCol="0" anchor="ctr"/>
          <a:lstStyle>
            <a:lvl1pPr algn="l">
              <a:defRPr sz="1100">
                <a:solidFill>
                  <a:schemeClr val="tx1"/>
                </a:solidFill>
              </a:defRPr>
            </a:lvl1p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4"/>
          </p:nvPr>
        </p:nvSpPr>
        <p:spPr>
          <a:xfrm>
            <a:off x="8686800" y="6492875"/>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79196-2514-49FB-B48C-98AEBE754E63}" type="slidenum">
              <a:rPr lang="en-US" smtClean="0"/>
              <a:t>‹#›</a:t>
            </a:fld>
            <a:endParaRPr lang="en-US"/>
          </a:p>
        </p:txBody>
      </p:sp>
      <p:sp>
        <p:nvSpPr>
          <p:cNvPr id="7" name="Subtitle 2"/>
          <p:cNvSpPr txBox="1">
            <a:spLocks/>
          </p:cNvSpPr>
          <p:nvPr userDrawn="1"/>
        </p:nvSpPr>
        <p:spPr>
          <a:xfrm>
            <a:off x="5105400" y="5562600"/>
            <a:ext cx="4038600" cy="914400"/>
          </a:xfrm>
          <a:prstGeom prst="rect">
            <a:avLst/>
          </a:prstGeom>
        </p:spPr>
        <p:txBody>
          <a:bodyPr/>
          <a:lstStyle>
            <a:lvl1pPr marL="0" indent="0" algn="ctr" defTabSz="914400" rtl="0" eaLnBrk="1" latinLnBrk="0" hangingPunct="1">
              <a:lnSpc>
                <a:spcPct val="80000"/>
              </a:lnSpc>
              <a:spcBef>
                <a:spcPct val="20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defRPr/>
            </a:pPr>
            <a:r>
              <a:rPr lang="en-US" sz="1600">
                <a:latin typeface="Arial" pitchFamily="34" charset="0"/>
              </a:rPr>
              <a:t>PowerPoint Slides prepared by: </a:t>
            </a:r>
          </a:p>
          <a:p>
            <a:pPr>
              <a:defRPr/>
            </a:pPr>
            <a:r>
              <a:rPr lang="en-US" sz="1600">
                <a:latin typeface="Arial" pitchFamily="34" charset="0"/>
              </a:rPr>
              <a:t>V. Andreea CHIRITESCU</a:t>
            </a:r>
          </a:p>
          <a:p>
            <a:pPr>
              <a:defRPr/>
            </a:pPr>
            <a:r>
              <a:rPr lang="en-US" sz="1600">
                <a:latin typeface="Arial" pitchFamily="34" charset="0"/>
              </a:rPr>
              <a:t>Eastern Illinois University</a:t>
            </a:r>
            <a:endParaRPr lang="en-US" sz="1600" dirty="0">
              <a:latin typeface="Arial" pitchFamily="34" charset="0"/>
            </a:endParaRPr>
          </a:p>
        </p:txBody>
      </p:sp>
    </p:spTree>
    <p:extLst>
      <p:ext uri="{BB962C8B-B14F-4D97-AF65-F5344CB8AC3E}">
        <p14:creationId xmlns:p14="http://schemas.microsoft.com/office/powerpoint/2010/main" val="2146056027"/>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ctr" defTabSz="914400" rtl="0" eaLnBrk="1" latinLnBrk="0" hangingPunct="1">
        <a:lnSpc>
          <a:spcPct val="200000"/>
        </a:lnSpc>
        <a:spcBef>
          <a:spcPct val="0"/>
        </a:spcBef>
        <a:buNone/>
        <a:defRPr sz="4400" b="0" kern="1200" baseline="300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0668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4328" y="1143000"/>
            <a:ext cx="8601072" cy="53355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400801"/>
            <a:ext cx="8686800"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86800" y="6492875"/>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B335A-255B-4303-A333-FBB711D61B6F}" type="slidenum">
              <a:rPr lang="en-US" smtClean="0"/>
              <a:t>‹#›</a:t>
            </a:fld>
            <a:endParaRPr lang="en-US"/>
          </a:p>
        </p:txBody>
      </p:sp>
      <p:pic>
        <p:nvPicPr>
          <p:cNvPr id="3074" name="Picture 2" descr="C:\Users\Andreea\Desktop\Cengage\Nicholson 12e\cover\re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3043235" y="3043235"/>
            <a:ext cx="6400800" cy="3143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ndreea\Desktop\Cengage\Nicholson 12e\cover\re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314328" y="985836"/>
            <a:ext cx="8829672" cy="15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63784"/>
      </p:ext>
    </p:extLst>
  </p:cSld>
  <p:clrMap bg1="lt1" tx1="dk1" bg2="lt2" tx2="dk2" accent1="accent1" accent2="accent2" accent3="accent3" accent4="accent4" accent5="accent5" accent6="accent6" hlink="hlink" folHlink="folHlink"/>
  <p:sldLayoutIdLst>
    <p:sldLayoutId id="2147483662" r:id="rId1"/>
    <p:sldLayoutId id="2147483676" r:id="rId2"/>
  </p:sldLayoutIdLst>
  <p:hf hd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400" kern="1200">
          <a:solidFill>
            <a:srgbClr val="C00000"/>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4287" y="471488"/>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0800000">
            <a:off x="8248650" y="457200"/>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9144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143000" y="0"/>
            <a:ext cx="8001000"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pic>
        <p:nvPicPr>
          <p:cNvPr id="4100"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0"/>
            <a:ext cx="1143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366463"/>
      </p:ext>
    </p:extLst>
  </p:cSld>
  <p:clrMap bg1="lt1" tx1="dk1" bg2="lt2" tx2="dk2" accent1="accent1" accent2="accent2" accent3="accent3" accent4="accent4" accent5="accent5" accent6="accent6" hlink="hlink" folHlink="folHlink"/>
  <p:sldLayoutIdLst>
    <p:sldLayoutId id="2147483668" r:id="rId1"/>
  </p:sldLayoutIdLst>
  <p:hf hdr="0" dt="0"/>
  <p:txStyles>
    <p:titleStyle>
      <a:lvl1pPr algn="l"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4287" y="471488"/>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0800000">
            <a:off x="8248650" y="457200"/>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9144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200150" y="0"/>
            <a:ext cx="7943850"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grpSp>
        <p:nvGrpSpPr>
          <p:cNvPr id="3" name="Group 2"/>
          <p:cNvGrpSpPr/>
          <p:nvPr userDrawn="1"/>
        </p:nvGrpSpPr>
        <p:grpSpPr>
          <a:xfrm rot="10800000">
            <a:off x="1" y="5505448"/>
            <a:ext cx="9144000" cy="895351"/>
            <a:chOff x="138110" y="3505200"/>
            <a:chExt cx="9144000" cy="895351"/>
          </a:xfrm>
        </p:grpSpPr>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23823" y="3519488"/>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0800000">
              <a:off x="8386760" y="3505200"/>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4994"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1200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5858699"/>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5400000">
            <a:off x="5700712" y="3414712"/>
            <a:ext cx="64770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5400000">
            <a:off x="-3033712" y="3414712"/>
            <a:ext cx="64770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 y="0"/>
            <a:ext cx="9144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764344" y="0"/>
            <a:ext cx="7379656"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pic>
        <p:nvPicPr>
          <p:cNvPr id="5122"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 y="0"/>
            <a:ext cx="1764345"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57200" y="609600"/>
            <a:ext cx="8229600" cy="5867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3884566"/>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79" r:id="rId3"/>
  </p:sldLayoutIdLst>
  <p:hf hdr="0" dt="0"/>
  <p:txStyles>
    <p:titleStyle>
      <a:lvl1pPr algn="l"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C00000"/>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5510213" y="3224211"/>
            <a:ext cx="6858001"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895600" y="3095624"/>
            <a:ext cx="6200777"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46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600200" y="0"/>
            <a:ext cx="7543800"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latin typeface="+mn-lt"/>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sp>
        <p:nvSpPr>
          <p:cNvPr id="3" name="Text Placeholder 2"/>
          <p:cNvSpPr>
            <a:spLocks noGrp="1"/>
          </p:cNvSpPr>
          <p:nvPr>
            <p:ph type="body" idx="1"/>
          </p:nvPr>
        </p:nvSpPr>
        <p:spPr>
          <a:xfrm>
            <a:off x="457200" y="533400"/>
            <a:ext cx="8229600" cy="5943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7240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283110"/>
      </p:ext>
    </p:extLst>
  </p:cSld>
  <p:clrMap bg1="lt1" tx1="dk1" bg2="lt2" tx2="dk2" accent1="accent1" accent2="accent2" accent3="accent3" accent4="accent4" accent5="accent5" accent6="accent6" hlink="hlink" folHlink="folHlink"/>
  <p:sldLayoutIdLst>
    <p:sldLayoutId id="2147483673" r:id="rId1"/>
    <p:sldLayoutId id="2147483689" r:id="rId2"/>
  </p:sldLayoutIdLst>
  <p:hf hdr="0" dt="0"/>
  <p:txStyles>
    <p:titleStyle>
      <a:lvl1pPr algn="ctr"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C00000"/>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8.bin"/><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14.bin"/><Relationship Id="rId1" Type="http://schemas.openxmlformats.org/officeDocument/2006/relationships/slideLayout" Target="../slideLayouts/slideLayout3.xml"/><Relationship Id="rId5" Type="http://schemas.openxmlformats.org/officeDocument/2006/relationships/image" Target="../media/image28.emf"/><Relationship Id="rId4"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6.bin"/><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7.bin"/><Relationship Id="rId1" Type="http://schemas.openxmlformats.org/officeDocument/2006/relationships/slideLayout" Target="../slideLayouts/slideLayout7.xml"/><Relationship Id="rId5" Type="http://schemas.openxmlformats.org/officeDocument/2006/relationships/image" Target="../media/image31.wmf"/><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1.bin"/><Relationship Id="rId1" Type="http://schemas.openxmlformats.org/officeDocument/2006/relationships/slideLayout" Target="../slideLayouts/slideLayout7.xml"/><Relationship Id="rId5" Type="http://schemas.openxmlformats.org/officeDocument/2006/relationships/image" Target="../media/image35.wmf"/><Relationship Id="rId4" Type="http://schemas.openxmlformats.org/officeDocument/2006/relationships/oleObject" Target="../embeddings/oleObject22.bin"/></Relationships>
</file>

<file path=ppt/slides/_rels/slide5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23.bin"/><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4.bin"/><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5.bin"/><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895600"/>
            <a:ext cx="8991600" cy="1676400"/>
          </a:xfrm>
        </p:spPr>
        <p:txBody>
          <a:bodyPr/>
          <a:lstStyle/>
          <a:p>
            <a:pPr algn="l"/>
            <a:r>
              <a:rPr lang="en-US" dirty="0"/>
              <a:t>CHAPTER</a:t>
            </a:r>
            <a:r>
              <a:rPr lang="en-US" b="1" baseline="0" dirty="0"/>
              <a:t> 	</a:t>
            </a:r>
            <a:r>
              <a:rPr lang="en-US" sz="4800" b="1" baseline="0" dirty="0"/>
              <a:t> 		</a:t>
            </a:r>
            <a:r>
              <a:rPr lang="en-US" b="1" baseline="0" dirty="0"/>
              <a:t>Profit</a:t>
            </a:r>
            <a:br>
              <a:rPr lang="en-US" dirty="0"/>
            </a:br>
            <a:r>
              <a:rPr lang="en-US" baseline="0" dirty="0"/>
              <a:t> 11</a:t>
            </a:r>
            <a:r>
              <a:rPr lang="en-US" b="1" baseline="0" dirty="0"/>
              <a:t>	 		 	Maximization</a:t>
            </a:r>
            <a:br>
              <a:rPr lang="en-US" b="1" baseline="0" dirty="0"/>
            </a:br>
            <a:endParaRPr lang="en-US" sz="4800" b="1" dirty="0"/>
          </a:p>
        </p:txBody>
      </p:sp>
      <p:sp>
        <p:nvSpPr>
          <p:cNvPr id="3" name="Footer Placeholder 2"/>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4" name="Slide Number Placeholder 3"/>
          <p:cNvSpPr>
            <a:spLocks noGrp="1"/>
          </p:cNvSpPr>
          <p:nvPr>
            <p:ph type="sldNum" sz="quarter" idx="11"/>
          </p:nvPr>
        </p:nvSpPr>
        <p:spPr/>
        <p:txBody>
          <a:bodyPr/>
          <a:lstStyle/>
          <a:p>
            <a:fld id="{DF079196-2514-49FB-B48C-98AEBE754E63}" type="slidenum">
              <a:rPr lang="en-US" smtClean="0"/>
              <a:t>1</a:t>
            </a:fld>
            <a:endParaRPr lang="en-US"/>
          </a:p>
        </p:txBody>
      </p:sp>
    </p:spTree>
    <p:extLst>
      <p:ext uri="{BB962C8B-B14F-4D97-AF65-F5344CB8AC3E}">
        <p14:creationId xmlns:p14="http://schemas.microsoft.com/office/powerpoint/2010/main" val="366019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a:t>Second-Order Conditions</a:t>
            </a:r>
          </a:p>
        </p:txBody>
      </p:sp>
      <p:sp>
        <p:nvSpPr>
          <p:cNvPr id="3076" name="Rectangle 3"/>
          <p:cNvSpPr>
            <a:spLocks noGrp="1" noChangeArrowheads="1"/>
          </p:cNvSpPr>
          <p:nvPr>
            <p:ph idx="1"/>
          </p:nvPr>
        </p:nvSpPr>
        <p:spPr>
          <a:xfrm>
            <a:off x="381000" y="1066800"/>
            <a:ext cx="8534400" cy="2971800"/>
          </a:xfrm>
        </p:spPr>
        <p:txBody>
          <a:bodyPr/>
          <a:lstStyle/>
          <a:p>
            <a:r>
              <a:rPr lang="en-US" altLang="en-US" i="1" dirty="0"/>
              <a:t>MR</a:t>
            </a:r>
            <a:r>
              <a:rPr lang="en-US" altLang="en-US" dirty="0"/>
              <a:t> = </a:t>
            </a:r>
            <a:r>
              <a:rPr lang="en-US" altLang="en-US" i="1" dirty="0"/>
              <a:t>MC</a:t>
            </a:r>
            <a:r>
              <a:rPr lang="en-US" altLang="en-US" dirty="0"/>
              <a:t> </a:t>
            </a:r>
          </a:p>
          <a:p>
            <a:pPr lvl="1"/>
            <a:r>
              <a:rPr lang="en-US" altLang="en-US" dirty="0"/>
              <a:t>Is only a necessary condition for profit maximization</a:t>
            </a:r>
          </a:p>
          <a:p>
            <a:r>
              <a:rPr lang="en-US" altLang="en-US" u="sng" dirty="0"/>
              <a:t>For sufficiency</a:t>
            </a:r>
            <a:r>
              <a:rPr lang="en-US" altLang="en-US" dirty="0"/>
              <a:t>, it is also required:</a:t>
            </a:r>
            <a:endParaRPr lang="en-US" altLang="en-US" i="1" dirty="0"/>
          </a:p>
        </p:txBody>
      </p:sp>
      <p:sp>
        <p:nvSpPr>
          <p:cNvPr id="7" name="Footer Placeholder 6"/>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6" name="Slide Number Placeholder 5"/>
          <p:cNvSpPr>
            <a:spLocks noGrp="1"/>
          </p:cNvSpPr>
          <p:nvPr>
            <p:ph type="sldNum" sz="quarter" idx="11"/>
          </p:nvPr>
        </p:nvSpPr>
        <p:spPr/>
        <p:txBody>
          <a:bodyPr/>
          <a:lstStyle/>
          <a:p>
            <a:pPr>
              <a:defRPr/>
            </a:pPr>
            <a:fld id="{850A6C8F-6E8B-41F9-917A-486E0DA768CB}" type="slidenum">
              <a:rPr lang="en-US" smtClean="0"/>
              <a:pPr>
                <a:defRPr/>
              </a:pPr>
              <a:t>10</a:t>
            </a:fld>
            <a:endParaRPr lang="en-US"/>
          </a:p>
        </p:txBody>
      </p:sp>
      <p:sp>
        <p:nvSpPr>
          <p:cNvPr id="2" name="Text Placeholder 1"/>
          <p:cNvSpPr>
            <a:spLocks noGrp="1"/>
          </p:cNvSpPr>
          <p:nvPr>
            <p:ph type="body" sz="quarter" idx="12"/>
          </p:nvPr>
        </p:nvSpPr>
        <p:spPr>
          <a:xfrm>
            <a:off x="381000" y="4419600"/>
            <a:ext cx="8534400" cy="1828800"/>
          </a:xfrm>
        </p:spPr>
        <p:txBody>
          <a:bodyPr/>
          <a:lstStyle/>
          <a:p>
            <a:pPr lvl="2" eaLnBrk="0" hangingPunct="0">
              <a:buSzPct val="90000"/>
              <a:buFontTx/>
              <a:buChar char="•"/>
              <a:defRPr/>
            </a:pPr>
            <a:r>
              <a:rPr lang="en-US" kern="0" dirty="0"/>
              <a:t>‘‘marginal’’ profit must decrease at the optimal level of output, q*</a:t>
            </a:r>
          </a:p>
          <a:p>
            <a:pPr lvl="3" eaLnBrk="0" hangingPunct="0">
              <a:buFontTx/>
              <a:buChar char="–"/>
              <a:defRPr/>
            </a:pPr>
            <a:r>
              <a:rPr lang="en-US" sz="2400" kern="0" dirty="0"/>
              <a:t>For q&lt;q*, </a:t>
            </a:r>
            <a:r>
              <a:rPr lang="en-US" sz="2400" kern="0" dirty="0">
                <a:sym typeface="Symbol" pitchFamily="18" charset="2"/>
              </a:rPr>
              <a:t>’</a:t>
            </a:r>
            <a:r>
              <a:rPr lang="en-US" sz="2400" kern="0" dirty="0"/>
              <a:t>(q) &gt; 0</a:t>
            </a:r>
          </a:p>
          <a:p>
            <a:pPr lvl="3" eaLnBrk="0" hangingPunct="0">
              <a:buFontTx/>
              <a:buChar char="–"/>
              <a:defRPr/>
            </a:pPr>
            <a:r>
              <a:rPr lang="en-US" sz="2400" kern="0" dirty="0"/>
              <a:t>For q&gt;q*, </a:t>
            </a:r>
            <a:r>
              <a:rPr lang="en-US" sz="2400" kern="0" dirty="0">
                <a:sym typeface="Symbol" pitchFamily="18" charset="2"/>
              </a:rPr>
              <a:t>’</a:t>
            </a:r>
            <a:r>
              <a:rPr lang="en-US" sz="2400" kern="0" dirty="0"/>
              <a:t>(q) &lt; 0</a:t>
            </a:r>
            <a:endParaRPr lang="en-US" sz="2400" i="1" kern="0" dirty="0"/>
          </a:p>
        </p:txBody>
      </p:sp>
      <p:graphicFrame>
        <p:nvGraphicFramePr>
          <p:cNvPr id="688132" name="Object 2"/>
          <p:cNvGraphicFramePr>
            <a:graphicFrameLocks noChangeAspect="1"/>
          </p:cNvGraphicFramePr>
          <p:nvPr/>
        </p:nvGraphicFramePr>
        <p:xfrm>
          <a:off x="1501775" y="3298825"/>
          <a:ext cx="3937000" cy="1249363"/>
        </p:xfrm>
        <a:graphic>
          <a:graphicData uri="http://schemas.openxmlformats.org/presentationml/2006/ole">
            <mc:AlternateContent xmlns:mc="http://schemas.openxmlformats.org/markup-compatibility/2006">
              <mc:Choice xmlns:v="urn:schemas-microsoft-com:vml" Requires="v">
                <p:oleObj name="Equation" r:id="rId2" imgW="1600200" imgH="507960" progId="Equation.DSMT4">
                  <p:embed/>
                </p:oleObj>
              </mc:Choice>
              <mc:Fallback>
                <p:oleObj name="Equation" r:id="rId2" imgW="1600200" imgH="50796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8825"/>
                        <a:ext cx="3937000" cy="124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2128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88132"/>
                                        </p:tgtEl>
                                        <p:attrNameLst>
                                          <p:attrName>style.visibility</p:attrName>
                                        </p:attrNameLst>
                                      </p:cBhvr>
                                      <p:to>
                                        <p:strVal val="visible"/>
                                      </p:to>
                                    </p:set>
                                    <p:animEffect transition="in" filter="wipe(left)">
                                      <p:cBhvr>
                                        <p:cTn id="7" dur="500"/>
                                        <p:tgtEl>
                                          <p:spTgt spid="6881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1143000" y="0"/>
            <a:ext cx="80010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11.1 (a)	Marginal Revenue Must Equal </a:t>
            </a:r>
            <a:br>
              <a:rPr lang="en-US" altLang="en-US" dirty="0"/>
            </a:br>
            <a:r>
              <a:rPr lang="en-US" altLang="en-US" dirty="0"/>
              <a:t>	</a:t>
            </a:r>
            <a:r>
              <a:rPr lang="en-US" altLang="en-US" dirty="0">
                <a:solidFill>
                  <a:srgbClr val="002D56"/>
                </a:solidFill>
              </a:rPr>
              <a:t>Marginal Cost for Profit Maximization</a:t>
            </a:r>
          </a:p>
        </p:txBody>
      </p:sp>
      <p:sp>
        <p:nvSpPr>
          <p:cNvPr id="36867" name="Text Placeholder 2"/>
          <p:cNvSpPr>
            <a:spLocks noGrp="1"/>
          </p:cNvSpPr>
          <p:nvPr>
            <p:ph sz="half" idx="1"/>
          </p:nvPr>
        </p:nvSpPr>
        <p:spPr>
          <a:xfrm>
            <a:off x="152400" y="4967288"/>
            <a:ext cx="8839200" cy="1433512"/>
          </a:xfrm>
        </p:spPr>
        <p:txBody>
          <a:bodyPr>
            <a:normAutofit lnSpcReduction="10000"/>
          </a:bodyPr>
          <a:lstStyle/>
          <a:p>
            <a:pPr>
              <a:spcBef>
                <a:spcPct val="0"/>
              </a:spcBef>
            </a:pPr>
            <a:r>
              <a:rPr lang="en-US" altLang="en-US" dirty="0"/>
              <a:t>Profits, defined as revenues (R) minus costs (C), reach a maximum when the slope of the revenue function (marginal revenue) is equal to the slope of the cost function (marginal cost). This equality is only a necessary condition for a maximum, as may be seen by comparing points q* (a true maximum) and q** (a local minimum), points at which marginal revenue equals marginal cost.</a:t>
            </a:r>
          </a:p>
        </p:txBody>
      </p:sp>
      <p:sp>
        <p:nvSpPr>
          <p:cNvPr id="36870"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AA03822D-23CA-49FE-9841-DFE1577FDA21}" type="slidenum">
              <a:rPr lang="en-US" smtClean="0"/>
              <a:pPr>
                <a:defRPr/>
              </a:pPr>
              <a:t>11</a:t>
            </a:fld>
            <a:endParaRPr lang="en-US" dirty="0"/>
          </a:p>
        </p:txBody>
      </p:sp>
      <p:grpSp>
        <p:nvGrpSpPr>
          <p:cNvPr id="15" name="Group 28"/>
          <p:cNvGrpSpPr>
            <a:grpSpLocks/>
          </p:cNvGrpSpPr>
          <p:nvPr/>
        </p:nvGrpSpPr>
        <p:grpSpPr bwMode="auto">
          <a:xfrm>
            <a:off x="642938" y="914400"/>
            <a:ext cx="7105650" cy="4052887"/>
            <a:chOff x="642250" y="1223193"/>
            <a:chExt cx="7106145" cy="4054001"/>
          </a:xfrm>
        </p:grpSpPr>
        <p:grpSp>
          <p:nvGrpSpPr>
            <p:cNvPr id="36887" name="Group 24"/>
            <p:cNvGrpSpPr>
              <a:grpSpLocks/>
            </p:cNvGrpSpPr>
            <p:nvPr/>
          </p:nvGrpSpPr>
          <p:grpSpPr bwMode="auto">
            <a:xfrm>
              <a:off x="2025725" y="4813500"/>
              <a:ext cx="5722670" cy="463694"/>
              <a:chOff x="2025725" y="4813500"/>
              <a:chExt cx="5722670" cy="463694"/>
            </a:xfrm>
          </p:grpSpPr>
          <p:sp>
            <p:nvSpPr>
              <p:cNvPr id="36891" name="Line 6"/>
              <p:cNvSpPr>
                <a:spLocks noChangeShapeType="1"/>
              </p:cNvSpPr>
              <p:nvPr/>
            </p:nvSpPr>
            <p:spPr bwMode="auto">
              <a:xfrm>
                <a:off x="2025725" y="4813500"/>
                <a:ext cx="487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2" name="Text Box 7"/>
              <p:cNvSpPr txBox="1">
                <a:spLocks noChangeArrowheads="1"/>
              </p:cNvSpPr>
              <p:nvPr/>
            </p:nvSpPr>
            <p:spPr bwMode="auto">
              <a:xfrm>
                <a:off x="5786245" y="4910481"/>
                <a:ext cx="196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Output per period</a:t>
                </a:r>
              </a:p>
            </p:txBody>
          </p:sp>
        </p:grpSp>
        <p:grpSp>
          <p:nvGrpSpPr>
            <p:cNvPr id="36888" name="Group 23"/>
            <p:cNvGrpSpPr>
              <a:grpSpLocks/>
            </p:cNvGrpSpPr>
            <p:nvPr/>
          </p:nvGrpSpPr>
          <p:grpSpPr bwMode="auto">
            <a:xfrm>
              <a:off x="642250" y="1223193"/>
              <a:ext cx="1388427" cy="3590306"/>
              <a:chOff x="642250" y="1223193"/>
              <a:chExt cx="1388427" cy="3590306"/>
            </a:xfrm>
          </p:grpSpPr>
          <p:sp>
            <p:nvSpPr>
              <p:cNvPr id="36889" name="Line 5"/>
              <p:cNvSpPr>
                <a:spLocks noChangeShapeType="1"/>
              </p:cNvSpPr>
              <p:nvPr/>
            </p:nvSpPr>
            <p:spPr bwMode="auto">
              <a:xfrm flipH="1">
                <a:off x="2025725" y="1353798"/>
                <a:ext cx="4952" cy="345970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6890" name="Text Box 8"/>
              <p:cNvSpPr txBox="1">
                <a:spLocks noChangeArrowheads="1"/>
              </p:cNvSpPr>
              <p:nvPr/>
            </p:nvSpPr>
            <p:spPr bwMode="auto">
              <a:xfrm>
                <a:off x="642250" y="1223193"/>
                <a:ext cx="13516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Revenues, </a:t>
                </a:r>
              </a:p>
              <a:p>
                <a:pPr eaLnBrk="1" hangingPunct="1"/>
                <a:r>
                  <a:rPr lang="en-US" altLang="en-US" sz="1800"/>
                  <a:t>Costs</a:t>
                </a:r>
              </a:p>
            </p:txBody>
          </p:sp>
        </p:grpSp>
      </p:grpSp>
      <p:grpSp>
        <p:nvGrpSpPr>
          <p:cNvPr id="20" name="Group 29"/>
          <p:cNvGrpSpPr>
            <a:grpSpLocks/>
          </p:cNvGrpSpPr>
          <p:nvPr/>
        </p:nvGrpSpPr>
        <p:grpSpPr bwMode="auto">
          <a:xfrm>
            <a:off x="2025650" y="1379537"/>
            <a:ext cx="4368800" cy="3124200"/>
            <a:chOff x="2025725" y="1689300"/>
            <a:chExt cx="4368800" cy="3124200"/>
          </a:xfrm>
        </p:grpSpPr>
        <p:sp>
          <p:nvSpPr>
            <p:cNvPr id="36885" name="Line 9"/>
            <p:cNvSpPr>
              <a:spLocks noChangeShapeType="1"/>
            </p:cNvSpPr>
            <p:nvPr/>
          </p:nvSpPr>
          <p:spPr bwMode="auto">
            <a:xfrm flipV="1">
              <a:off x="2025725" y="1917900"/>
              <a:ext cx="4038600" cy="2895600"/>
            </a:xfrm>
            <a:prstGeom prst="line">
              <a:avLst/>
            </a:prstGeom>
            <a:noFill/>
            <a:ln w="28575">
              <a:solidFill>
                <a:srgbClr val="5D0D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6" name="Text Box 10"/>
            <p:cNvSpPr txBox="1">
              <a:spLocks noChangeArrowheads="1"/>
            </p:cNvSpPr>
            <p:nvPr/>
          </p:nvSpPr>
          <p:spPr bwMode="auto">
            <a:xfrm>
              <a:off x="6064325" y="16893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5D0D8F"/>
                  </a:solidFill>
                </a:rPr>
                <a:t>R</a:t>
              </a:r>
            </a:p>
          </p:txBody>
        </p:sp>
      </p:grpSp>
      <p:grpSp>
        <p:nvGrpSpPr>
          <p:cNvPr id="21" name="Group 30"/>
          <p:cNvGrpSpPr>
            <a:grpSpLocks/>
          </p:cNvGrpSpPr>
          <p:nvPr/>
        </p:nvGrpSpPr>
        <p:grpSpPr bwMode="auto">
          <a:xfrm>
            <a:off x="2025650" y="1071562"/>
            <a:ext cx="3849688" cy="3432175"/>
            <a:chOff x="2025725" y="1381678"/>
            <a:chExt cx="3849511" cy="3431822"/>
          </a:xfrm>
        </p:grpSpPr>
        <p:sp>
          <p:nvSpPr>
            <p:cNvPr id="36883" name="Text Box 14"/>
            <p:cNvSpPr txBox="1">
              <a:spLocks noChangeArrowheads="1"/>
            </p:cNvSpPr>
            <p:nvPr/>
          </p:nvSpPr>
          <p:spPr bwMode="auto">
            <a:xfrm>
              <a:off x="5545036" y="1381678"/>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C</a:t>
              </a:r>
            </a:p>
          </p:txBody>
        </p:sp>
        <p:sp>
          <p:nvSpPr>
            <p:cNvPr id="36884" name="Freeform 16"/>
            <p:cNvSpPr>
              <a:spLocks/>
            </p:cNvSpPr>
            <p:nvPr/>
          </p:nvSpPr>
          <p:spPr bwMode="auto">
            <a:xfrm>
              <a:off x="2025725" y="1765500"/>
              <a:ext cx="3657600" cy="3048000"/>
            </a:xfrm>
            <a:custGeom>
              <a:avLst/>
              <a:gdLst>
                <a:gd name="T0" fmla="*/ 0 w 2304"/>
                <a:gd name="T1" fmla="*/ 1872 h 1872"/>
                <a:gd name="T2" fmla="*/ 528 w 2304"/>
                <a:gd name="T3" fmla="*/ 1248 h 1872"/>
                <a:gd name="T4" fmla="*/ 1728 w 2304"/>
                <a:gd name="T5" fmla="*/ 960 h 1872"/>
                <a:gd name="T6" fmla="*/ 2304 w 2304"/>
                <a:gd name="T7" fmla="*/ 0 h 1872"/>
                <a:gd name="T8" fmla="*/ 0 60000 65536"/>
                <a:gd name="T9" fmla="*/ 0 60000 65536"/>
                <a:gd name="T10" fmla="*/ 0 60000 65536"/>
                <a:gd name="T11" fmla="*/ 0 60000 65536"/>
                <a:gd name="T12" fmla="*/ 0 w 2304"/>
                <a:gd name="T13" fmla="*/ 0 h 1872"/>
                <a:gd name="T14" fmla="*/ 2304 w 2304"/>
                <a:gd name="T15" fmla="*/ 1872 h 1872"/>
              </a:gdLst>
              <a:ahLst/>
              <a:cxnLst>
                <a:cxn ang="T8">
                  <a:pos x="T0" y="T1"/>
                </a:cxn>
                <a:cxn ang="T9">
                  <a:pos x="T2" y="T3"/>
                </a:cxn>
                <a:cxn ang="T10">
                  <a:pos x="T4" y="T5"/>
                </a:cxn>
                <a:cxn ang="T11">
                  <a:pos x="T6" y="T7"/>
                </a:cxn>
              </a:cxnLst>
              <a:rect l="T12" t="T13" r="T14" b="T15"/>
              <a:pathLst>
                <a:path w="2304" h="1872">
                  <a:moveTo>
                    <a:pt x="0" y="1872"/>
                  </a:moveTo>
                  <a:cubicBezTo>
                    <a:pt x="120" y="1636"/>
                    <a:pt x="240" y="1400"/>
                    <a:pt x="528" y="1248"/>
                  </a:cubicBezTo>
                  <a:cubicBezTo>
                    <a:pt x="816" y="1096"/>
                    <a:pt x="1432" y="1168"/>
                    <a:pt x="1728" y="960"/>
                  </a:cubicBezTo>
                  <a:cubicBezTo>
                    <a:pt x="2024" y="752"/>
                    <a:pt x="2164" y="376"/>
                    <a:pt x="2304" y="0"/>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24" name="Group 29"/>
          <p:cNvGrpSpPr>
            <a:grpSpLocks/>
          </p:cNvGrpSpPr>
          <p:nvPr/>
        </p:nvGrpSpPr>
        <p:grpSpPr bwMode="auto">
          <a:xfrm>
            <a:off x="2381250" y="3640137"/>
            <a:ext cx="363538" cy="1249363"/>
            <a:chOff x="1392" y="3264"/>
            <a:chExt cx="229" cy="787"/>
          </a:xfrm>
        </p:grpSpPr>
        <p:sp>
          <p:nvSpPr>
            <p:cNvPr id="36881" name="Line 26"/>
            <p:cNvSpPr>
              <a:spLocks noChangeShapeType="1"/>
            </p:cNvSpPr>
            <p:nvPr/>
          </p:nvSpPr>
          <p:spPr bwMode="auto">
            <a:xfrm>
              <a:off x="1536" y="3264"/>
              <a:ext cx="0" cy="57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2" name="Text Box 27"/>
            <p:cNvSpPr txBox="1">
              <a:spLocks noChangeArrowheads="1"/>
            </p:cNvSpPr>
            <p:nvPr/>
          </p:nvSpPr>
          <p:spPr bwMode="auto">
            <a:xfrm>
              <a:off x="1392" y="3857"/>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p>
          </p:txBody>
        </p:sp>
      </p:grpSp>
      <p:grpSp>
        <p:nvGrpSpPr>
          <p:cNvPr id="25" name="Group 27"/>
          <p:cNvGrpSpPr>
            <a:grpSpLocks/>
          </p:cNvGrpSpPr>
          <p:nvPr/>
        </p:nvGrpSpPr>
        <p:grpSpPr bwMode="auto">
          <a:xfrm>
            <a:off x="4540250" y="2557462"/>
            <a:ext cx="434975" cy="2357438"/>
            <a:chOff x="4540325" y="2866526"/>
            <a:chExt cx="434975" cy="2358138"/>
          </a:xfrm>
        </p:grpSpPr>
        <p:grpSp>
          <p:nvGrpSpPr>
            <p:cNvPr id="36876" name="Group 30"/>
            <p:cNvGrpSpPr>
              <a:grpSpLocks/>
            </p:cNvGrpSpPr>
            <p:nvPr/>
          </p:nvGrpSpPr>
          <p:grpSpPr bwMode="auto">
            <a:xfrm>
              <a:off x="4540325" y="2908501"/>
              <a:ext cx="434975" cy="2316163"/>
              <a:chOff x="2736" y="2592"/>
              <a:chExt cx="274" cy="1459"/>
            </a:xfrm>
          </p:grpSpPr>
          <p:sp>
            <p:nvSpPr>
              <p:cNvPr id="36879" name="Line 17"/>
              <p:cNvSpPr>
                <a:spLocks noChangeShapeType="1"/>
              </p:cNvSpPr>
              <p:nvPr/>
            </p:nvSpPr>
            <p:spPr bwMode="auto">
              <a:xfrm>
                <a:off x="2832" y="2592"/>
                <a:ext cx="0" cy="124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6880" name="Text Box 18"/>
              <p:cNvSpPr txBox="1">
                <a:spLocks noChangeArrowheads="1"/>
              </p:cNvSpPr>
              <p:nvPr/>
            </p:nvSpPr>
            <p:spPr bwMode="auto">
              <a:xfrm>
                <a:off x="2736" y="3857"/>
                <a:ext cx="27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p>
            </p:txBody>
          </p:sp>
        </p:grpSp>
        <p:sp>
          <p:nvSpPr>
            <p:cNvPr id="36877" name="Oval 9"/>
            <p:cNvSpPr>
              <a:spLocks noChangeArrowheads="1"/>
            </p:cNvSpPr>
            <p:nvPr/>
          </p:nvSpPr>
          <p:spPr bwMode="auto">
            <a:xfrm>
              <a:off x="4649208" y="2866526"/>
              <a:ext cx="76180" cy="76315"/>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36878" name="Oval 9"/>
            <p:cNvSpPr>
              <a:spLocks noChangeArrowheads="1"/>
            </p:cNvSpPr>
            <p:nvPr/>
          </p:nvSpPr>
          <p:spPr bwMode="auto">
            <a:xfrm>
              <a:off x="4655357" y="3345241"/>
              <a:ext cx="76180" cy="76315"/>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spTree>
    <p:extLst>
      <p:ext uri="{BB962C8B-B14F-4D97-AF65-F5344CB8AC3E}">
        <p14:creationId xmlns:p14="http://schemas.microsoft.com/office/powerpoint/2010/main" val="3606308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6867">
                                            <p:txEl>
                                              <p:pRg st="0" end="0"/>
                                            </p:txEl>
                                          </p:spTgt>
                                        </p:tgtEl>
                                        <p:attrNameLst>
                                          <p:attrName>style.visibility</p:attrName>
                                        </p:attrNameLst>
                                      </p:cBhvr>
                                      <p:to>
                                        <p:strVal val="visible"/>
                                      </p:to>
                                    </p:set>
                                    <p:animEffect transition="in" filter="wipe(left)">
                                      <p:cBhvr>
                                        <p:cTn id="2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1143000" y="0"/>
            <a:ext cx="80010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11.1 (b)	Marginal Revenue Must Equal </a:t>
            </a:r>
            <a:br>
              <a:rPr lang="en-US" altLang="en-US" dirty="0"/>
            </a:br>
            <a:r>
              <a:rPr lang="en-US" altLang="en-US" dirty="0"/>
              <a:t>		</a:t>
            </a:r>
            <a:r>
              <a:rPr lang="en-US" altLang="en-US" dirty="0">
                <a:solidFill>
                  <a:srgbClr val="002D56"/>
                </a:solidFill>
              </a:rPr>
              <a:t>Marginal Cost for Profit Maximization</a:t>
            </a:r>
          </a:p>
        </p:txBody>
      </p:sp>
      <p:sp>
        <p:nvSpPr>
          <p:cNvPr id="37891" name="Text Placeholder 2"/>
          <p:cNvSpPr>
            <a:spLocks noGrp="1"/>
          </p:cNvSpPr>
          <p:nvPr>
            <p:ph sz="half" idx="1"/>
          </p:nvPr>
        </p:nvSpPr>
        <p:spPr>
          <a:xfrm>
            <a:off x="152400" y="4684874"/>
            <a:ext cx="8839200" cy="1639726"/>
          </a:xfrm>
        </p:spPr>
        <p:txBody>
          <a:bodyPr>
            <a:normAutofit/>
          </a:bodyPr>
          <a:lstStyle/>
          <a:p>
            <a:pPr>
              <a:spcBef>
                <a:spcPct val="0"/>
              </a:spcBef>
            </a:pPr>
            <a:r>
              <a:rPr lang="en-US" altLang="en-US" dirty="0"/>
              <a:t>Profits, defined as revenues (R) minus costs (C), reach a maximum when the slope of the revenue function (marginal revenue) is equal to the slope of the cost function (marginal cost). This equality is only a necessary condition for a maximum, as may be seen by comparing points q* (a true maximum) and q** (a local minimum), points at which marginal revenue equals marginal cost.</a:t>
            </a:r>
          </a:p>
        </p:txBody>
      </p:sp>
      <p:sp>
        <p:nvSpPr>
          <p:cNvPr id="37894"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17772817-265A-4AC8-85DA-AA7A0FCCAE94}" type="slidenum">
              <a:rPr lang="en-US" smtClean="0"/>
              <a:pPr>
                <a:defRPr/>
              </a:pPr>
              <a:t>12</a:t>
            </a:fld>
            <a:endParaRPr lang="en-US" dirty="0"/>
          </a:p>
        </p:txBody>
      </p:sp>
      <p:sp>
        <p:nvSpPr>
          <p:cNvPr id="22" name="Line 26"/>
          <p:cNvSpPr>
            <a:spLocks noChangeShapeType="1"/>
          </p:cNvSpPr>
          <p:nvPr/>
        </p:nvSpPr>
        <p:spPr bwMode="auto">
          <a:xfrm>
            <a:off x="2481263" y="1084262"/>
            <a:ext cx="0" cy="249396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 name="Group 29"/>
          <p:cNvGrpSpPr>
            <a:grpSpLocks/>
          </p:cNvGrpSpPr>
          <p:nvPr/>
        </p:nvGrpSpPr>
        <p:grpSpPr bwMode="auto">
          <a:xfrm>
            <a:off x="1104900" y="1049337"/>
            <a:ext cx="7462838" cy="3635537"/>
            <a:chOff x="1105387" y="1246944"/>
            <a:chExt cx="7462406" cy="3635857"/>
          </a:xfrm>
        </p:grpSpPr>
        <p:grpSp>
          <p:nvGrpSpPr>
            <p:cNvPr id="37903" name="Group 28"/>
            <p:cNvGrpSpPr>
              <a:grpSpLocks/>
            </p:cNvGrpSpPr>
            <p:nvPr/>
          </p:nvGrpSpPr>
          <p:grpSpPr bwMode="auto">
            <a:xfrm>
              <a:off x="1105387" y="1246944"/>
              <a:ext cx="7462406" cy="3370562"/>
              <a:chOff x="1105387" y="1246944"/>
              <a:chExt cx="7462406" cy="3370562"/>
            </a:xfrm>
          </p:grpSpPr>
          <p:grpSp>
            <p:nvGrpSpPr>
              <p:cNvPr id="37905" name="Group 24"/>
              <p:cNvGrpSpPr>
                <a:grpSpLocks/>
              </p:cNvGrpSpPr>
              <p:nvPr/>
            </p:nvGrpSpPr>
            <p:grpSpPr bwMode="auto">
              <a:xfrm>
                <a:off x="2025725" y="3447875"/>
                <a:ext cx="6542068" cy="404317"/>
                <a:chOff x="2025725" y="3447875"/>
                <a:chExt cx="6542068" cy="404317"/>
              </a:xfrm>
            </p:grpSpPr>
            <p:sp>
              <p:nvSpPr>
                <p:cNvPr id="37909" name="Line 6"/>
                <p:cNvSpPr>
                  <a:spLocks noChangeShapeType="1"/>
                </p:cNvSpPr>
                <p:nvPr/>
              </p:nvSpPr>
              <p:spPr bwMode="auto">
                <a:xfrm>
                  <a:off x="2025725" y="3447875"/>
                  <a:ext cx="487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0" name="Text Box 7"/>
                <p:cNvSpPr txBox="1">
                  <a:spLocks noChangeArrowheads="1"/>
                </p:cNvSpPr>
                <p:nvPr/>
              </p:nvSpPr>
              <p:spPr bwMode="auto">
                <a:xfrm>
                  <a:off x="6605643" y="3485479"/>
                  <a:ext cx="196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Output per period</a:t>
                  </a:r>
                </a:p>
              </p:txBody>
            </p:sp>
          </p:grpSp>
          <p:grpSp>
            <p:nvGrpSpPr>
              <p:cNvPr id="37906" name="Group 23"/>
              <p:cNvGrpSpPr>
                <a:grpSpLocks/>
              </p:cNvGrpSpPr>
              <p:nvPr/>
            </p:nvGrpSpPr>
            <p:grpSpPr bwMode="auto">
              <a:xfrm>
                <a:off x="1105387" y="1246944"/>
                <a:ext cx="1351652" cy="3370562"/>
                <a:chOff x="1105387" y="1246944"/>
                <a:chExt cx="1351652" cy="3370562"/>
              </a:xfrm>
            </p:grpSpPr>
            <p:sp>
              <p:nvSpPr>
                <p:cNvPr id="37907" name="Line 5"/>
                <p:cNvSpPr>
                  <a:spLocks noChangeShapeType="1"/>
                </p:cNvSpPr>
                <p:nvPr/>
              </p:nvSpPr>
              <p:spPr bwMode="auto">
                <a:xfrm flipH="1">
                  <a:off x="2025725" y="1353799"/>
                  <a:ext cx="4952" cy="32637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7908" name="Text Box 8"/>
                <p:cNvSpPr txBox="1">
                  <a:spLocks noChangeArrowheads="1"/>
                </p:cNvSpPr>
                <p:nvPr/>
              </p:nvSpPr>
              <p:spPr bwMode="auto">
                <a:xfrm>
                  <a:off x="1105387" y="1246944"/>
                  <a:ext cx="13516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Profits</a:t>
                  </a:r>
                </a:p>
              </p:txBody>
            </p:sp>
          </p:grpSp>
        </p:grpSp>
        <p:sp>
          <p:nvSpPr>
            <p:cNvPr id="37904" name="Text Box 8"/>
            <p:cNvSpPr txBox="1">
              <a:spLocks noChangeArrowheads="1"/>
            </p:cNvSpPr>
            <p:nvPr/>
          </p:nvSpPr>
          <p:spPr bwMode="auto">
            <a:xfrm>
              <a:off x="1105387" y="4236470"/>
              <a:ext cx="13516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t>Losses</a:t>
              </a:r>
            </a:p>
          </p:txBody>
        </p:sp>
      </p:grpSp>
      <p:sp>
        <p:nvSpPr>
          <p:cNvPr id="31" name="Freeform 30"/>
          <p:cNvSpPr>
            <a:spLocks/>
          </p:cNvSpPr>
          <p:nvPr/>
        </p:nvSpPr>
        <p:spPr bwMode="auto">
          <a:xfrm>
            <a:off x="2054225" y="914400"/>
            <a:ext cx="4251325" cy="3749675"/>
          </a:xfrm>
          <a:custGeom>
            <a:avLst/>
            <a:gdLst>
              <a:gd name="T0" fmla="*/ 0 w 4251366"/>
              <a:gd name="T1" fmla="*/ 2319646 h 3748644"/>
              <a:gd name="T2" fmla="*/ 4251366 w 4251366"/>
              <a:gd name="T3" fmla="*/ 3150918 h 3748644"/>
              <a:gd name="T4" fmla="*/ 0 60000 65536"/>
              <a:gd name="T5" fmla="*/ 0 60000 65536"/>
            </a:gdLst>
            <a:ahLst/>
            <a:cxnLst>
              <a:cxn ang="T4">
                <a:pos x="T0" y="T1"/>
              </a:cxn>
              <a:cxn ang="T5">
                <a:pos x="T2" y="T3"/>
              </a:cxn>
            </a:cxnLst>
            <a:rect l="0" t="0" r="r" b="b"/>
            <a:pathLst>
              <a:path w="4251366" h="3748644">
                <a:moveTo>
                  <a:pt x="0" y="2319647"/>
                </a:moveTo>
                <a:cubicBezTo>
                  <a:pt x="538348" y="3748644"/>
                  <a:pt x="2620489" y="0"/>
                  <a:pt x="4251366" y="3150919"/>
                </a:cubicBezTo>
              </a:path>
            </a:pathLst>
          </a:custGeom>
          <a:noFill/>
          <a:ln w="38100" cap="flat" cmpd="sng" algn="ctr">
            <a:solidFill>
              <a:srgbClr val="0000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5" name="Group 27"/>
          <p:cNvGrpSpPr>
            <a:grpSpLocks/>
          </p:cNvGrpSpPr>
          <p:nvPr/>
        </p:nvGrpSpPr>
        <p:grpSpPr bwMode="auto">
          <a:xfrm>
            <a:off x="4540250" y="1014412"/>
            <a:ext cx="434975" cy="2576513"/>
            <a:chOff x="4540325" y="2648151"/>
            <a:chExt cx="434975" cy="2576513"/>
          </a:xfrm>
        </p:grpSpPr>
        <p:grpSp>
          <p:nvGrpSpPr>
            <p:cNvPr id="37899" name="Group 30"/>
            <p:cNvGrpSpPr>
              <a:grpSpLocks/>
            </p:cNvGrpSpPr>
            <p:nvPr/>
          </p:nvGrpSpPr>
          <p:grpSpPr bwMode="auto">
            <a:xfrm>
              <a:off x="4540325" y="2648151"/>
              <a:ext cx="434975" cy="2576513"/>
              <a:chOff x="2736" y="2428"/>
              <a:chExt cx="274" cy="1623"/>
            </a:xfrm>
          </p:grpSpPr>
          <p:sp>
            <p:nvSpPr>
              <p:cNvPr id="37901" name="Line 17"/>
              <p:cNvSpPr>
                <a:spLocks noChangeShapeType="1"/>
              </p:cNvSpPr>
              <p:nvPr/>
            </p:nvSpPr>
            <p:spPr bwMode="auto">
              <a:xfrm>
                <a:off x="2831" y="2428"/>
                <a:ext cx="1" cy="14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7902" name="Text Box 18"/>
              <p:cNvSpPr txBox="1">
                <a:spLocks noChangeArrowheads="1"/>
              </p:cNvSpPr>
              <p:nvPr/>
            </p:nvSpPr>
            <p:spPr bwMode="auto">
              <a:xfrm>
                <a:off x="2736" y="3857"/>
                <a:ext cx="27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p>
            </p:txBody>
          </p:sp>
        </p:grpSp>
        <p:sp>
          <p:nvSpPr>
            <p:cNvPr id="37900" name="Oval 9"/>
            <p:cNvSpPr>
              <a:spLocks noChangeArrowheads="1"/>
            </p:cNvSpPr>
            <p:nvPr/>
          </p:nvSpPr>
          <p:spPr bwMode="auto">
            <a:xfrm>
              <a:off x="4649208" y="4350901"/>
              <a:ext cx="76180" cy="76315"/>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spTree>
    <p:extLst>
      <p:ext uri="{BB962C8B-B14F-4D97-AF65-F5344CB8AC3E}">
        <p14:creationId xmlns:p14="http://schemas.microsoft.com/office/powerpoint/2010/main" val="1060741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7891">
                                            <p:txEl>
                                              <p:pRg st="0" end="0"/>
                                            </p:txEl>
                                          </p:spTgt>
                                        </p:tgtEl>
                                        <p:attrNameLst>
                                          <p:attrName>style.visibility</p:attrName>
                                        </p:attrNameLst>
                                      </p:cBhvr>
                                      <p:to>
                                        <p:strVal val="visible"/>
                                      </p:to>
                                    </p:set>
                                    <p:animEffect transition="in" filter="wipe(left)">
                                      <p:cBhvr>
                                        <p:cTn id="23" dur="500"/>
                                        <p:tgtEl>
                                          <p:spTgt spid="378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22"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a:t>Marginal Revenue</a:t>
            </a:r>
          </a:p>
        </p:txBody>
      </p:sp>
      <p:sp>
        <p:nvSpPr>
          <p:cNvPr id="4100" name="Rectangle 3"/>
          <p:cNvSpPr>
            <a:spLocks noGrp="1" noChangeArrowheads="1"/>
          </p:cNvSpPr>
          <p:nvPr>
            <p:ph idx="1"/>
          </p:nvPr>
        </p:nvSpPr>
        <p:spPr/>
        <p:txBody>
          <a:bodyPr/>
          <a:lstStyle/>
          <a:p>
            <a:r>
              <a:rPr lang="en-US" altLang="en-US" dirty="0"/>
              <a:t>Marginal revenue </a:t>
            </a:r>
          </a:p>
          <a:p>
            <a:pPr lvl="1"/>
            <a:r>
              <a:rPr lang="en-US" altLang="en-US" dirty="0"/>
              <a:t>Equals price: if a firm can sell all it wishes without having any effect on market price </a:t>
            </a:r>
          </a:p>
          <a:p>
            <a:pPr lvl="1"/>
            <a:r>
              <a:rPr lang="en-US" altLang="en-US" dirty="0"/>
              <a:t>If a firm faces a downward-sloping demand curve: more output can only be sold if the firm reduces the good’s price </a:t>
            </a:r>
          </a:p>
        </p:txBody>
      </p:sp>
      <p:sp>
        <p:nvSpPr>
          <p:cNvPr id="6" name="Footer Placeholder 5"/>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5" name="Slide Number Placeholder 4"/>
          <p:cNvSpPr>
            <a:spLocks noGrp="1"/>
          </p:cNvSpPr>
          <p:nvPr>
            <p:ph type="sldNum" sz="quarter" idx="11"/>
          </p:nvPr>
        </p:nvSpPr>
        <p:spPr/>
        <p:txBody>
          <a:bodyPr/>
          <a:lstStyle/>
          <a:p>
            <a:pPr>
              <a:defRPr/>
            </a:pPr>
            <a:fld id="{304949BA-4B66-46A1-9952-71B423CC3FEA}" type="slidenum">
              <a:rPr lang="en-US" smtClean="0"/>
              <a:pPr>
                <a:defRPr/>
              </a:pPr>
              <a:t>13</a:t>
            </a:fld>
            <a:endParaRPr lang="en-US"/>
          </a:p>
        </p:txBody>
      </p:sp>
      <p:graphicFrame>
        <p:nvGraphicFramePr>
          <p:cNvPr id="691204" name="Object 2"/>
          <p:cNvGraphicFramePr>
            <a:graphicFrameLocks noChangeAspect="1"/>
          </p:cNvGraphicFramePr>
          <p:nvPr>
            <p:extLst>
              <p:ext uri="{D42A27DB-BD31-4B8C-83A1-F6EECF244321}">
                <p14:modId xmlns:p14="http://schemas.microsoft.com/office/powerpoint/2010/main" val="3140124458"/>
              </p:ext>
            </p:extLst>
          </p:nvPr>
        </p:nvGraphicFramePr>
        <p:xfrm>
          <a:off x="1676400" y="4648200"/>
          <a:ext cx="5489575" cy="984250"/>
        </p:xfrm>
        <a:graphic>
          <a:graphicData uri="http://schemas.openxmlformats.org/presentationml/2006/ole">
            <mc:AlternateContent xmlns:mc="http://schemas.openxmlformats.org/markup-compatibility/2006">
              <mc:Choice xmlns:v="urn:schemas-microsoft-com:vml" Requires="v">
                <p:oleObj name="Equation" r:id="rId2" imgW="2336760" imgH="419040" progId="Equation.DSMT4">
                  <p:embed/>
                </p:oleObj>
              </mc:Choice>
              <mc:Fallback>
                <p:oleObj name="Equation" r:id="rId2" imgW="2336760" imgH="4190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648200"/>
                        <a:ext cx="5489575"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10439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91204"/>
                                        </p:tgtEl>
                                        <p:attrNameLst>
                                          <p:attrName>style.visibility</p:attrName>
                                        </p:attrNameLst>
                                      </p:cBhvr>
                                      <p:to>
                                        <p:strVal val="visible"/>
                                      </p:to>
                                    </p:set>
                                    <p:animEffect transition="in" filter="wipe(left)">
                                      <p:cBhvr>
                                        <p:cTn id="7" dur="500"/>
                                        <p:tgtEl>
                                          <p:spTgt spid="69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Marginal Revenue</a:t>
            </a:r>
          </a:p>
        </p:txBody>
      </p:sp>
      <p:sp>
        <p:nvSpPr>
          <p:cNvPr id="38915" name="Rectangle 3"/>
          <p:cNvSpPr>
            <a:spLocks noGrp="1" noChangeArrowheads="1"/>
          </p:cNvSpPr>
          <p:nvPr>
            <p:ph idx="1"/>
          </p:nvPr>
        </p:nvSpPr>
        <p:spPr/>
        <p:txBody>
          <a:bodyPr/>
          <a:lstStyle/>
          <a:p>
            <a:r>
              <a:rPr lang="en-US" altLang="en-US" dirty="0"/>
              <a:t>Marginal revenue is a function of output</a:t>
            </a:r>
          </a:p>
          <a:p>
            <a:pPr lvl="1"/>
            <a:r>
              <a:rPr lang="en-US" altLang="en-US" dirty="0"/>
              <a:t>If price does not change as quantity increases</a:t>
            </a:r>
          </a:p>
          <a:p>
            <a:pPr lvl="2"/>
            <a:r>
              <a:rPr lang="en-US" altLang="en-US" i="1" dirty="0" err="1"/>
              <a:t>dp</a:t>
            </a:r>
            <a:r>
              <a:rPr lang="en-US" altLang="en-US" i="1" dirty="0"/>
              <a:t>/</a:t>
            </a:r>
            <a:r>
              <a:rPr lang="en-US" altLang="en-US" i="1" dirty="0" err="1"/>
              <a:t>dq</a:t>
            </a:r>
            <a:r>
              <a:rPr lang="en-US" altLang="en-US" i="1" dirty="0"/>
              <a:t> = 0</a:t>
            </a:r>
            <a:r>
              <a:rPr lang="en-US" altLang="en-US" dirty="0"/>
              <a:t>, MR = </a:t>
            </a:r>
            <a:r>
              <a:rPr lang="en-US" altLang="en-US" i="1" dirty="0"/>
              <a:t>p</a:t>
            </a:r>
          </a:p>
          <a:p>
            <a:pPr lvl="2"/>
            <a:r>
              <a:rPr lang="en-US" altLang="en-US" dirty="0"/>
              <a:t>The firm is a price taker</a:t>
            </a:r>
          </a:p>
          <a:p>
            <a:pPr lvl="1"/>
            <a:r>
              <a:rPr lang="en-US" altLang="en-US" dirty="0"/>
              <a:t>If price decreases as quantity increases</a:t>
            </a:r>
          </a:p>
          <a:p>
            <a:pPr lvl="2"/>
            <a:r>
              <a:rPr lang="en-US" altLang="en-US" i="1" dirty="0" err="1"/>
              <a:t>dp</a:t>
            </a:r>
            <a:r>
              <a:rPr lang="en-US" altLang="en-US" i="1" dirty="0"/>
              <a:t>/</a:t>
            </a:r>
            <a:r>
              <a:rPr lang="en-US" altLang="en-US" i="1" dirty="0" err="1"/>
              <a:t>dq</a:t>
            </a:r>
            <a:r>
              <a:rPr lang="en-US" altLang="en-US" i="1" dirty="0"/>
              <a:t> &lt; 0</a:t>
            </a:r>
            <a:r>
              <a:rPr lang="en-US" altLang="en-US" dirty="0"/>
              <a:t>, MR &lt; </a:t>
            </a:r>
            <a:r>
              <a:rPr lang="en-US" altLang="en-US" i="1" dirty="0"/>
              <a:t>p</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6D850E34-B492-41DB-8AB5-8D3A9DC60D5B}" type="slidenum">
              <a:rPr lang="en-US" smtClean="0"/>
              <a:pPr>
                <a:defRPr/>
              </a:pPr>
              <a:t>14</a:t>
            </a:fld>
            <a:endParaRPr lang="en-US"/>
          </a:p>
        </p:txBody>
      </p:sp>
    </p:spTree>
    <p:extLst>
      <p:ext uri="{BB962C8B-B14F-4D97-AF65-F5344CB8AC3E}">
        <p14:creationId xmlns:p14="http://schemas.microsoft.com/office/powerpoint/2010/main" val="1782722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xfrm>
            <a:off x="1764344" y="0"/>
            <a:ext cx="7379656"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11.1	Marginal Revenue from a Linear </a:t>
            </a:r>
            <a:br>
              <a:rPr lang="en-US" altLang="en-US" dirty="0"/>
            </a:br>
            <a:r>
              <a:rPr lang="en-US" altLang="en-US" dirty="0"/>
              <a:t>	</a:t>
            </a:r>
            <a:r>
              <a:rPr lang="en-US" altLang="en-US" dirty="0">
                <a:solidFill>
                  <a:srgbClr val="002D56"/>
                </a:solidFill>
              </a:rPr>
              <a:t>Demand Function</a:t>
            </a:r>
          </a:p>
        </p:txBody>
      </p:sp>
      <p:sp>
        <p:nvSpPr>
          <p:cNvPr id="39941"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681E6194-766F-4D35-8FE8-EF3E14F60F0A}" type="slidenum">
              <a:rPr lang="en-US" smtClean="0"/>
              <a:pPr>
                <a:defRPr/>
              </a:pPr>
              <a:t>15</a:t>
            </a:fld>
            <a:endParaRPr lang="en-US" dirty="0"/>
          </a:p>
        </p:txBody>
      </p:sp>
      <p:sp>
        <p:nvSpPr>
          <p:cNvPr id="39939" name="Content Placeholder 2"/>
          <p:cNvSpPr>
            <a:spLocks noGrp="1"/>
          </p:cNvSpPr>
          <p:nvPr>
            <p:ph type="body" sz="quarter" idx="12"/>
          </p:nvPr>
        </p:nvSpPr>
        <p:spPr>
          <a:xfrm>
            <a:off x="381000" y="838200"/>
            <a:ext cx="8382000" cy="5562600"/>
          </a:xfrm>
          <a:prstGeom prst="rect">
            <a:avLst/>
          </a:prstGeom>
        </p:spPr>
        <p:txBody>
          <a:bodyPr/>
          <a:lstStyle/>
          <a:p>
            <a:r>
              <a:rPr lang="en-US" altLang="en-US" dirty="0"/>
              <a:t>Demand curve for a sub sandwich is</a:t>
            </a:r>
          </a:p>
          <a:p>
            <a:pPr algn="ctr">
              <a:lnSpc>
                <a:spcPct val="80000"/>
              </a:lnSpc>
              <a:buFontTx/>
              <a:buNone/>
            </a:pPr>
            <a:r>
              <a:rPr lang="en-US" altLang="en-US" sz="2800" i="1" dirty="0">
                <a:solidFill>
                  <a:srgbClr val="FF0000"/>
                </a:solidFill>
              </a:rPr>
              <a:t>q</a:t>
            </a:r>
            <a:r>
              <a:rPr lang="en-US" altLang="en-US" sz="2800" dirty="0">
                <a:solidFill>
                  <a:srgbClr val="FF0000"/>
                </a:solidFill>
              </a:rPr>
              <a:t> = 100 – 10</a:t>
            </a:r>
            <a:r>
              <a:rPr lang="en-US" altLang="en-US" sz="2800" i="1" dirty="0">
                <a:solidFill>
                  <a:srgbClr val="FF0000"/>
                </a:solidFill>
              </a:rPr>
              <a:t>p</a:t>
            </a:r>
          </a:p>
          <a:p>
            <a:r>
              <a:rPr lang="en-US" altLang="en-US" dirty="0"/>
              <a:t>Solving for price: </a:t>
            </a:r>
            <a:r>
              <a:rPr lang="en-US" altLang="en-US" sz="2800" i="1" dirty="0">
                <a:solidFill>
                  <a:srgbClr val="FF0000"/>
                </a:solidFill>
              </a:rPr>
              <a:t>p</a:t>
            </a:r>
            <a:r>
              <a:rPr lang="en-US" altLang="en-US" sz="2800" dirty="0">
                <a:solidFill>
                  <a:srgbClr val="FF0000"/>
                </a:solidFill>
              </a:rPr>
              <a:t> = -</a:t>
            </a:r>
            <a:r>
              <a:rPr lang="en-US" altLang="en-US" sz="2800" i="1" dirty="0">
                <a:solidFill>
                  <a:srgbClr val="FF0000"/>
                </a:solidFill>
              </a:rPr>
              <a:t>q</a:t>
            </a:r>
            <a:r>
              <a:rPr lang="en-US" altLang="en-US" sz="2800" dirty="0">
                <a:solidFill>
                  <a:srgbClr val="FF0000"/>
                </a:solidFill>
              </a:rPr>
              <a:t>/10 + 10</a:t>
            </a:r>
          </a:p>
          <a:p>
            <a:r>
              <a:rPr lang="en-US" altLang="en-US" dirty="0"/>
              <a:t>Total revenue: </a:t>
            </a:r>
            <a:r>
              <a:rPr lang="en-US" altLang="en-US" sz="2800" i="1" dirty="0">
                <a:solidFill>
                  <a:srgbClr val="FF0000"/>
                </a:solidFill>
              </a:rPr>
              <a:t>R</a:t>
            </a:r>
            <a:r>
              <a:rPr lang="en-US" altLang="en-US" sz="2800" dirty="0">
                <a:solidFill>
                  <a:srgbClr val="FF0000"/>
                </a:solidFill>
              </a:rPr>
              <a:t> = </a:t>
            </a:r>
            <a:r>
              <a:rPr lang="en-US" altLang="en-US" sz="2800" i="1" dirty="0" err="1">
                <a:solidFill>
                  <a:srgbClr val="FF0000"/>
                </a:solidFill>
              </a:rPr>
              <a:t>pq</a:t>
            </a:r>
            <a:r>
              <a:rPr lang="en-US" altLang="en-US" sz="2800" dirty="0">
                <a:solidFill>
                  <a:srgbClr val="FF0000"/>
                </a:solidFill>
              </a:rPr>
              <a:t> = -</a:t>
            </a:r>
            <a:r>
              <a:rPr lang="en-US" altLang="en-US" sz="2800" i="1" dirty="0">
                <a:solidFill>
                  <a:srgbClr val="FF0000"/>
                </a:solidFill>
              </a:rPr>
              <a:t>q</a:t>
            </a:r>
            <a:r>
              <a:rPr lang="en-US" altLang="en-US" sz="2800" baseline="30000" dirty="0">
                <a:solidFill>
                  <a:srgbClr val="FF0000"/>
                </a:solidFill>
              </a:rPr>
              <a:t>2</a:t>
            </a:r>
            <a:r>
              <a:rPr lang="en-US" altLang="en-US" sz="2800" dirty="0">
                <a:solidFill>
                  <a:srgbClr val="FF0000"/>
                </a:solidFill>
              </a:rPr>
              <a:t>/10 + 10</a:t>
            </a:r>
            <a:r>
              <a:rPr lang="en-US" altLang="en-US" sz="2800" i="1" dirty="0">
                <a:solidFill>
                  <a:srgbClr val="FF0000"/>
                </a:solidFill>
              </a:rPr>
              <a:t>q</a:t>
            </a:r>
            <a:endParaRPr lang="en-US" altLang="en-US" sz="2800" dirty="0">
              <a:solidFill>
                <a:srgbClr val="FF0000"/>
              </a:solidFill>
            </a:endParaRPr>
          </a:p>
          <a:p>
            <a:r>
              <a:rPr lang="en-US" altLang="en-US" dirty="0"/>
              <a:t>Marginal revenue: </a:t>
            </a:r>
            <a:r>
              <a:rPr lang="en-US" altLang="en-US" sz="2800" i="1" dirty="0">
                <a:solidFill>
                  <a:srgbClr val="FF0000"/>
                </a:solidFill>
              </a:rPr>
              <a:t>MR</a:t>
            </a:r>
            <a:r>
              <a:rPr lang="en-US" altLang="en-US" sz="2800" dirty="0">
                <a:solidFill>
                  <a:srgbClr val="FF0000"/>
                </a:solidFill>
              </a:rPr>
              <a:t> = </a:t>
            </a:r>
            <a:r>
              <a:rPr lang="en-US" altLang="en-US" sz="2800" i="1" dirty="0" err="1">
                <a:solidFill>
                  <a:srgbClr val="FF0000"/>
                </a:solidFill>
              </a:rPr>
              <a:t>dR</a:t>
            </a:r>
            <a:r>
              <a:rPr lang="en-US" altLang="en-US" sz="2800" dirty="0">
                <a:solidFill>
                  <a:srgbClr val="FF0000"/>
                </a:solidFill>
              </a:rPr>
              <a:t>/</a:t>
            </a:r>
            <a:r>
              <a:rPr lang="en-US" altLang="en-US" sz="2800" i="1" dirty="0" err="1">
                <a:solidFill>
                  <a:srgbClr val="FF0000"/>
                </a:solidFill>
              </a:rPr>
              <a:t>dq</a:t>
            </a:r>
            <a:r>
              <a:rPr lang="en-US" altLang="en-US" sz="2800" dirty="0">
                <a:solidFill>
                  <a:srgbClr val="FF0000"/>
                </a:solidFill>
              </a:rPr>
              <a:t> = -</a:t>
            </a:r>
            <a:r>
              <a:rPr lang="en-US" altLang="en-US" sz="2800" i="1" dirty="0">
                <a:solidFill>
                  <a:srgbClr val="FF0000"/>
                </a:solidFill>
              </a:rPr>
              <a:t>q</a:t>
            </a:r>
            <a:r>
              <a:rPr lang="en-US" altLang="en-US" sz="2800" dirty="0">
                <a:solidFill>
                  <a:srgbClr val="FF0000"/>
                </a:solidFill>
              </a:rPr>
              <a:t>/5 + 10</a:t>
            </a:r>
          </a:p>
          <a:p>
            <a:pPr lvl="1"/>
            <a:r>
              <a:rPr lang="en-US" altLang="en-US" dirty="0"/>
              <a:t>MR &lt; p for all values of q</a:t>
            </a:r>
          </a:p>
          <a:p>
            <a:r>
              <a:rPr lang="en-US" altLang="en-US" dirty="0"/>
              <a:t>If the average and marginal costs are constant ($4)</a:t>
            </a:r>
          </a:p>
          <a:p>
            <a:pPr lvl="1"/>
            <a:r>
              <a:rPr lang="en-US" altLang="en-US" dirty="0"/>
              <a:t>Profit maximizing quantity:  MR = MC, so q*=30</a:t>
            </a:r>
          </a:p>
          <a:p>
            <a:pPr lvl="1"/>
            <a:r>
              <a:rPr lang="en-US" altLang="en-US" dirty="0"/>
              <a:t>Price = $7, and profits = $90</a:t>
            </a:r>
          </a:p>
        </p:txBody>
      </p:sp>
    </p:spTree>
    <p:extLst>
      <p:ext uri="{BB962C8B-B14F-4D97-AF65-F5344CB8AC3E}">
        <p14:creationId xmlns:p14="http://schemas.microsoft.com/office/powerpoint/2010/main" val="50591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lnSpc>
                <a:spcPct val="80000"/>
              </a:lnSpc>
            </a:pPr>
            <a:r>
              <a:rPr lang="en-US" altLang="en-US"/>
              <a:t>Marginal Revenue and Elasticity</a:t>
            </a:r>
          </a:p>
        </p:txBody>
      </p:sp>
      <p:sp>
        <p:nvSpPr>
          <p:cNvPr id="5124" name="Rectangle 3"/>
          <p:cNvSpPr>
            <a:spLocks noGrp="1" noChangeArrowheads="1"/>
          </p:cNvSpPr>
          <p:nvPr>
            <p:ph idx="1"/>
          </p:nvPr>
        </p:nvSpPr>
        <p:spPr/>
        <p:txBody>
          <a:bodyPr/>
          <a:lstStyle/>
          <a:p>
            <a:r>
              <a:rPr lang="en-US" altLang="en-US"/>
              <a:t>Marginal revenue</a:t>
            </a:r>
          </a:p>
          <a:p>
            <a:pPr lvl="1"/>
            <a:r>
              <a:rPr lang="en-US" altLang="en-US"/>
              <a:t>Directly related to the elasticity of the demand curve facing the firm</a:t>
            </a:r>
          </a:p>
          <a:p>
            <a:r>
              <a:rPr lang="en-US" altLang="en-US"/>
              <a:t>The price elasticity of demand</a:t>
            </a:r>
          </a:p>
          <a:p>
            <a:pPr lvl="1"/>
            <a:r>
              <a:rPr lang="en-US" altLang="en-US"/>
              <a:t>Percentage change in quantity that results from a one percent change in price</a:t>
            </a:r>
          </a:p>
        </p:txBody>
      </p:sp>
      <p:sp>
        <p:nvSpPr>
          <p:cNvPr id="6" name="Footer Placeholder 5"/>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5" name="Slide Number Placeholder 4"/>
          <p:cNvSpPr>
            <a:spLocks noGrp="1"/>
          </p:cNvSpPr>
          <p:nvPr>
            <p:ph type="sldNum" sz="quarter" idx="11"/>
          </p:nvPr>
        </p:nvSpPr>
        <p:spPr/>
        <p:txBody>
          <a:bodyPr/>
          <a:lstStyle/>
          <a:p>
            <a:pPr>
              <a:defRPr/>
            </a:pPr>
            <a:fld id="{C8B46AF8-D07A-4824-A6DC-AD4896343A7E}" type="slidenum">
              <a:rPr lang="en-US" smtClean="0"/>
              <a:pPr>
                <a:defRPr/>
              </a:pPr>
              <a:t>16</a:t>
            </a:fld>
            <a:endParaRPr lang="en-US"/>
          </a:p>
        </p:txBody>
      </p:sp>
      <p:graphicFrame>
        <p:nvGraphicFramePr>
          <p:cNvPr id="695300" name="Object 2"/>
          <p:cNvGraphicFramePr>
            <a:graphicFrameLocks noChangeAspect="1"/>
          </p:cNvGraphicFramePr>
          <p:nvPr/>
        </p:nvGraphicFramePr>
        <p:xfrm>
          <a:off x="2906713" y="4533900"/>
          <a:ext cx="3330575" cy="1058863"/>
        </p:xfrm>
        <a:graphic>
          <a:graphicData uri="http://schemas.openxmlformats.org/presentationml/2006/ole">
            <mc:AlternateContent xmlns:mc="http://schemas.openxmlformats.org/markup-compatibility/2006">
              <mc:Choice xmlns:v="urn:schemas-microsoft-com:vml" Requires="v">
                <p:oleObj name="Equation" r:id="rId2" imgW="1320480" imgH="419040" progId="Equation.DSMT4">
                  <p:embed/>
                </p:oleObj>
              </mc:Choice>
              <mc:Fallback>
                <p:oleObj name="Equation" r:id="rId2" imgW="1320480" imgH="4190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6713" y="4533900"/>
                        <a:ext cx="3330575"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24970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95300"/>
                                        </p:tgtEl>
                                        <p:attrNameLst>
                                          <p:attrName>style.visibility</p:attrName>
                                        </p:attrNameLst>
                                      </p:cBhvr>
                                      <p:to>
                                        <p:strVal val="visible"/>
                                      </p:to>
                                    </p:set>
                                    <p:animEffect transition="in" filter="wipe(left)">
                                      <p:cBhvr>
                                        <p:cTn id="7" dur="500"/>
                                        <p:tgtEl>
                                          <p:spTgt spid="69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a:lnSpc>
                <a:spcPct val="80000"/>
              </a:lnSpc>
            </a:pPr>
            <a:r>
              <a:rPr lang="en-US" altLang="en-US"/>
              <a:t>Marginal Revenue and Elasticity</a:t>
            </a:r>
          </a:p>
        </p:txBody>
      </p:sp>
      <p:sp>
        <p:nvSpPr>
          <p:cNvPr id="6148" name="Rectangle 3"/>
          <p:cNvSpPr>
            <a:spLocks noGrp="1" noChangeArrowheads="1"/>
          </p:cNvSpPr>
          <p:nvPr>
            <p:ph idx="1"/>
          </p:nvPr>
        </p:nvSpPr>
        <p:spPr/>
        <p:txBody>
          <a:bodyPr/>
          <a:lstStyle/>
          <a:p>
            <a:r>
              <a:rPr lang="en-US" altLang="en-US"/>
              <a:t>This means that</a:t>
            </a:r>
          </a:p>
        </p:txBody>
      </p:sp>
      <p:sp>
        <p:nvSpPr>
          <p:cNvPr id="7" name="Footer Placeholder 6"/>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6" name="Slide Number Placeholder 5"/>
          <p:cNvSpPr>
            <a:spLocks noGrp="1"/>
          </p:cNvSpPr>
          <p:nvPr>
            <p:ph type="sldNum" sz="quarter" idx="11"/>
          </p:nvPr>
        </p:nvSpPr>
        <p:spPr/>
        <p:txBody>
          <a:bodyPr/>
          <a:lstStyle/>
          <a:p>
            <a:pPr>
              <a:defRPr/>
            </a:pPr>
            <a:fld id="{B62F713A-4C69-4EEF-919C-975FC059E525}" type="slidenum">
              <a:rPr lang="en-US" smtClean="0"/>
              <a:pPr>
                <a:defRPr/>
              </a:pPr>
              <a:t>17</a:t>
            </a:fld>
            <a:endParaRPr lang="en-US"/>
          </a:p>
        </p:txBody>
      </p:sp>
      <p:sp>
        <p:nvSpPr>
          <p:cNvPr id="2" name="Text Placeholder 1"/>
          <p:cNvSpPr>
            <a:spLocks noGrp="1"/>
          </p:cNvSpPr>
          <p:nvPr>
            <p:ph type="body" sz="quarter" idx="12"/>
          </p:nvPr>
        </p:nvSpPr>
        <p:spPr>
          <a:xfrm>
            <a:off x="381000" y="2667000"/>
            <a:ext cx="8534400" cy="3581400"/>
          </a:xfrm>
        </p:spPr>
        <p:txBody>
          <a:bodyPr>
            <a:normAutofit/>
          </a:bodyPr>
          <a:lstStyle/>
          <a:p>
            <a:pPr lvl="1">
              <a:buFontTx/>
              <a:buChar char="–"/>
            </a:pPr>
            <a:r>
              <a:rPr lang="en-US" altLang="en-US" sz="2800" dirty="0"/>
              <a:t>If demand curve slopes downward   </a:t>
            </a:r>
          </a:p>
          <a:p>
            <a:pPr lvl="2">
              <a:lnSpc>
                <a:spcPct val="150000"/>
              </a:lnSpc>
              <a:buFontTx/>
              <a:buChar char="–"/>
            </a:pPr>
            <a:r>
              <a:rPr lang="en-US" altLang="en-US" dirty="0" err="1"/>
              <a:t>e</a:t>
            </a:r>
            <a:r>
              <a:rPr lang="en-US" altLang="en-US" baseline="-25000" dirty="0" err="1"/>
              <a:t>q,p</a:t>
            </a:r>
            <a:r>
              <a:rPr lang="en-US" altLang="en-US" dirty="0"/>
              <a:t> &lt; 0 and MR &lt; p</a:t>
            </a:r>
          </a:p>
          <a:p>
            <a:pPr lvl="1">
              <a:lnSpc>
                <a:spcPct val="150000"/>
              </a:lnSpc>
              <a:buFontTx/>
              <a:buChar char="–"/>
            </a:pPr>
            <a:r>
              <a:rPr lang="en-US" altLang="en-US" sz="2800" dirty="0"/>
              <a:t>If demand is elastic: </a:t>
            </a:r>
            <a:r>
              <a:rPr lang="en-US" altLang="en-US" sz="2800" dirty="0" err="1"/>
              <a:t>e</a:t>
            </a:r>
            <a:r>
              <a:rPr lang="en-US" altLang="en-US" sz="2800" baseline="-25000" dirty="0" err="1"/>
              <a:t>q,p</a:t>
            </a:r>
            <a:r>
              <a:rPr lang="en-US" altLang="en-US" sz="2800" dirty="0"/>
              <a:t> &lt; -1 and MR &gt; 0  </a:t>
            </a:r>
          </a:p>
          <a:p>
            <a:pPr lvl="1">
              <a:lnSpc>
                <a:spcPct val="150000"/>
              </a:lnSpc>
              <a:buFontTx/>
              <a:buChar char="–"/>
            </a:pPr>
            <a:r>
              <a:rPr lang="en-US" altLang="en-US" sz="2800" dirty="0"/>
              <a:t>If demand is infinitely elastic: </a:t>
            </a:r>
            <a:r>
              <a:rPr lang="en-US" altLang="en-US" sz="2800" dirty="0" err="1"/>
              <a:t>e</a:t>
            </a:r>
            <a:r>
              <a:rPr lang="en-US" altLang="en-US" sz="2800" baseline="-25000" dirty="0" err="1"/>
              <a:t>q,p</a:t>
            </a:r>
            <a:r>
              <a:rPr lang="en-US" altLang="en-US" sz="2800" dirty="0"/>
              <a:t> = -</a:t>
            </a:r>
            <a:r>
              <a:rPr lang="en-US" altLang="en-US" sz="2800" dirty="0">
                <a:sym typeface="Symbol" pitchFamily="18" charset="2"/>
              </a:rPr>
              <a:t></a:t>
            </a:r>
            <a:r>
              <a:rPr lang="en-US" altLang="en-US" sz="2800" dirty="0"/>
              <a:t> and MR = p </a:t>
            </a:r>
          </a:p>
          <a:p>
            <a:pPr lvl="1">
              <a:lnSpc>
                <a:spcPct val="150000"/>
              </a:lnSpc>
              <a:buFontTx/>
              <a:buChar char="–"/>
            </a:pPr>
            <a:r>
              <a:rPr lang="en-US" altLang="en-US" sz="2800" dirty="0"/>
              <a:t>If demand is inelastic: </a:t>
            </a:r>
            <a:r>
              <a:rPr lang="en-US" altLang="en-US" sz="2800" dirty="0" err="1"/>
              <a:t>e</a:t>
            </a:r>
            <a:r>
              <a:rPr lang="en-US" altLang="en-US" sz="2800" baseline="-25000" dirty="0" err="1"/>
              <a:t>q</a:t>
            </a:r>
            <a:r>
              <a:rPr lang="en-US" altLang="en-US" sz="2800" baseline="-25000" dirty="0"/>
              <a:t>, p </a:t>
            </a:r>
            <a:r>
              <a:rPr lang="en-US" altLang="en-US" sz="2800" dirty="0"/>
              <a:t>&gt; 1 and MR &lt; 0</a:t>
            </a:r>
          </a:p>
        </p:txBody>
      </p:sp>
      <p:graphicFrame>
        <p:nvGraphicFramePr>
          <p:cNvPr id="696324" name="Object 2"/>
          <p:cNvGraphicFramePr>
            <a:graphicFrameLocks noChangeAspect="1"/>
          </p:cNvGraphicFramePr>
          <p:nvPr/>
        </p:nvGraphicFramePr>
        <p:xfrm>
          <a:off x="1274763" y="1652588"/>
          <a:ext cx="6229350" cy="1125537"/>
        </p:xfrm>
        <a:graphic>
          <a:graphicData uri="http://schemas.openxmlformats.org/presentationml/2006/ole">
            <mc:AlternateContent xmlns:mc="http://schemas.openxmlformats.org/markup-compatibility/2006">
              <mc:Choice xmlns:v="urn:schemas-microsoft-com:vml" Requires="v">
                <p:oleObj name="Equation" r:id="rId2" imgW="2819160" imgH="507960" progId="Equation.DSMT4">
                  <p:embed/>
                </p:oleObj>
              </mc:Choice>
              <mc:Fallback>
                <p:oleObj name="Equation" r:id="rId2" imgW="2819160" imgH="50796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63" y="1652588"/>
                        <a:ext cx="6229350" cy="1125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49874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96324"/>
                                        </p:tgtEl>
                                        <p:attrNameLst>
                                          <p:attrName>style.visibility</p:attrName>
                                        </p:attrNameLst>
                                      </p:cBhvr>
                                      <p:to>
                                        <p:strVal val="visible"/>
                                      </p:to>
                                    </p:set>
                                    <p:animEffect transition="in" filter="wipe(left)">
                                      <p:cBhvr>
                                        <p:cTn id="7" dur="500"/>
                                        <p:tgtEl>
                                          <p:spTgt spid="6963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1200150" y="0"/>
            <a:ext cx="794385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11.1 	Relationship between Elasticity and </a:t>
            </a:r>
            <a:br>
              <a:rPr lang="en-US" altLang="en-US" dirty="0"/>
            </a:br>
            <a:r>
              <a:rPr lang="en-US" altLang="en-US" dirty="0"/>
              <a:t>	</a:t>
            </a:r>
            <a:r>
              <a:rPr lang="en-US" altLang="en-US" dirty="0">
                <a:solidFill>
                  <a:srgbClr val="002D56"/>
                </a:solidFill>
              </a:rPr>
              <a:t>Marginal Revenue</a:t>
            </a:r>
          </a:p>
        </p:txBody>
      </p:sp>
      <p:sp>
        <p:nvSpPr>
          <p:cNvPr id="40965"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FCD4A2B4-8B62-4D59-845B-EFB916B53FF5}" type="slidenum">
              <a:rPr lang="en-US" smtClean="0"/>
              <a:pPr>
                <a:defRPr/>
              </a:pPr>
              <a:t>18</a:t>
            </a:fld>
            <a:endParaRPr lang="en-US" dirty="0"/>
          </a:p>
        </p:txBody>
      </p:sp>
      <p:pic>
        <p:nvPicPr>
          <p:cNvPr id="243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877" y="1219200"/>
            <a:ext cx="6396247" cy="2252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473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3714"/>
                                        </p:tgtEl>
                                        <p:attrNameLst>
                                          <p:attrName>style.visibility</p:attrName>
                                        </p:attrNameLst>
                                      </p:cBhvr>
                                      <p:to>
                                        <p:strVal val="visible"/>
                                      </p:to>
                                    </p:set>
                                    <p:animEffect transition="in" filter="wipe(up)">
                                      <p:cBhvr>
                                        <p:cTn id="7" dur="500"/>
                                        <p:tgtEl>
                                          <p:spTgt spid="243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a:t>Price–Marginal Cost Markup</a:t>
            </a:r>
          </a:p>
        </p:txBody>
      </p:sp>
      <p:sp>
        <p:nvSpPr>
          <p:cNvPr id="7172" name="Rectangle 3"/>
          <p:cNvSpPr>
            <a:spLocks noGrp="1" noChangeArrowheads="1"/>
          </p:cNvSpPr>
          <p:nvPr>
            <p:ph idx="1"/>
          </p:nvPr>
        </p:nvSpPr>
        <p:spPr>
          <a:xfrm>
            <a:off x="381000" y="1219200"/>
            <a:ext cx="8534400" cy="1524000"/>
          </a:xfrm>
        </p:spPr>
        <p:txBody>
          <a:bodyPr/>
          <a:lstStyle/>
          <a:p>
            <a:r>
              <a:rPr lang="en-US" altLang="en-US" dirty="0"/>
              <a:t>Maximize profits: MR = MC</a:t>
            </a:r>
          </a:p>
        </p:txBody>
      </p:sp>
      <p:sp>
        <p:nvSpPr>
          <p:cNvPr id="8" name="Footer Placeholder 7"/>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7" name="Slide Number Placeholder 6"/>
          <p:cNvSpPr>
            <a:spLocks noGrp="1"/>
          </p:cNvSpPr>
          <p:nvPr>
            <p:ph type="sldNum" sz="quarter" idx="11"/>
          </p:nvPr>
        </p:nvSpPr>
        <p:spPr/>
        <p:txBody>
          <a:bodyPr/>
          <a:lstStyle/>
          <a:p>
            <a:pPr>
              <a:defRPr/>
            </a:pPr>
            <a:fld id="{C00C3612-26E5-48EC-814A-B2071D1E994E}" type="slidenum">
              <a:rPr lang="en-US" smtClean="0"/>
              <a:pPr>
                <a:defRPr/>
              </a:pPr>
              <a:t>19</a:t>
            </a:fld>
            <a:endParaRPr lang="en-US"/>
          </a:p>
        </p:txBody>
      </p:sp>
      <p:sp>
        <p:nvSpPr>
          <p:cNvPr id="2" name="Text Placeholder 1"/>
          <p:cNvSpPr>
            <a:spLocks noGrp="1"/>
          </p:cNvSpPr>
          <p:nvPr>
            <p:ph type="body" sz="quarter" idx="12"/>
          </p:nvPr>
        </p:nvSpPr>
        <p:spPr>
          <a:xfrm>
            <a:off x="304800" y="2819400"/>
            <a:ext cx="8763000" cy="3581400"/>
          </a:xfrm>
        </p:spPr>
        <p:txBody>
          <a:bodyPr>
            <a:noAutofit/>
          </a:bodyPr>
          <a:lstStyle/>
          <a:p>
            <a:pPr lvl="2" eaLnBrk="0" hangingPunct="0">
              <a:lnSpc>
                <a:spcPct val="150000"/>
              </a:lnSpc>
              <a:buFontTx/>
              <a:buChar char="–"/>
              <a:defRPr/>
            </a:pPr>
            <a:r>
              <a:rPr lang="en-US" kern="0" dirty="0"/>
              <a:t>If demand is downward sloping and thus </a:t>
            </a:r>
            <a:r>
              <a:rPr lang="en-US" kern="0" dirty="0" err="1"/>
              <a:t>e</a:t>
            </a:r>
            <a:r>
              <a:rPr lang="en-US" kern="0" baseline="-25000" dirty="0" err="1"/>
              <a:t>q,p</a:t>
            </a:r>
            <a:r>
              <a:rPr lang="en-US" kern="0" dirty="0"/>
              <a:t> &lt; 0</a:t>
            </a:r>
          </a:p>
          <a:p>
            <a:pPr lvl="1" eaLnBrk="0" hangingPunct="0">
              <a:buFont typeface="Arial" charset="0"/>
              <a:buChar char="–"/>
              <a:defRPr/>
            </a:pPr>
            <a:r>
              <a:rPr lang="en-US" sz="2800" kern="0" dirty="0"/>
              <a:t>Formula for the percentage ‘‘markup’’ of price over marginal cost</a:t>
            </a:r>
          </a:p>
          <a:p>
            <a:pPr lvl="1" eaLnBrk="0" hangingPunct="0">
              <a:buFont typeface="Arial" charset="0"/>
              <a:buChar char="–"/>
              <a:defRPr/>
            </a:pPr>
            <a:r>
              <a:rPr lang="en-US" sz="2800" kern="0" dirty="0"/>
              <a:t>This demand facing the firm must be elastic, </a:t>
            </a:r>
            <a:r>
              <a:rPr lang="en-US" sz="2800" kern="0" dirty="0" err="1"/>
              <a:t>e</a:t>
            </a:r>
            <a:r>
              <a:rPr lang="en-US" sz="2800" kern="0" baseline="-25000" dirty="0" err="1"/>
              <a:t>q,p</a:t>
            </a:r>
            <a:r>
              <a:rPr lang="en-US" sz="2800" kern="0" dirty="0"/>
              <a:t>&lt;1 </a:t>
            </a:r>
          </a:p>
          <a:p>
            <a:pPr lvl="1" eaLnBrk="0" hangingPunct="0">
              <a:lnSpc>
                <a:spcPct val="150000"/>
              </a:lnSpc>
              <a:buSzPct val="90000"/>
              <a:buFontTx/>
              <a:buChar char="•"/>
              <a:defRPr/>
            </a:pPr>
            <a:r>
              <a:rPr lang="en-US" sz="2800" kern="0" dirty="0"/>
              <a:t>The percentage markup over marginal cost will be higher the closer </a:t>
            </a:r>
            <a:r>
              <a:rPr lang="en-US" sz="2800" kern="0" dirty="0" err="1"/>
              <a:t>e</a:t>
            </a:r>
            <a:r>
              <a:rPr lang="en-US" sz="2800" kern="0" baseline="-25000" dirty="0" err="1"/>
              <a:t>q,p</a:t>
            </a:r>
            <a:r>
              <a:rPr lang="en-US" sz="2800" kern="0" dirty="0"/>
              <a:t> is to 1</a:t>
            </a:r>
          </a:p>
        </p:txBody>
      </p:sp>
      <p:graphicFrame>
        <p:nvGraphicFramePr>
          <p:cNvPr id="699396" name="Object 2"/>
          <p:cNvGraphicFramePr>
            <a:graphicFrameLocks noChangeAspect="1"/>
          </p:cNvGraphicFramePr>
          <p:nvPr>
            <p:extLst>
              <p:ext uri="{D42A27DB-BD31-4B8C-83A1-F6EECF244321}">
                <p14:modId xmlns:p14="http://schemas.microsoft.com/office/powerpoint/2010/main" val="4078898405"/>
              </p:ext>
            </p:extLst>
          </p:nvPr>
        </p:nvGraphicFramePr>
        <p:xfrm>
          <a:off x="1371600" y="1720850"/>
          <a:ext cx="6656388" cy="1142119"/>
        </p:xfrm>
        <a:graphic>
          <a:graphicData uri="http://schemas.openxmlformats.org/presentationml/2006/ole">
            <mc:AlternateContent xmlns:mc="http://schemas.openxmlformats.org/markup-compatibility/2006">
              <mc:Choice xmlns:v="urn:schemas-microsoft-com:vml" Requires="v">
                <p:oleObj name="Equation" r:id="rId2" imgW="3035160" imgH="520560" progId="Equation.DSMT4">
                  <p:embed/>
                </p:oleObj>
              </mc:Choice>
              <mc:Fallback>
                <p:oleObj name="Equation" r:id="rId2" imgW="3035160" imgH="52056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20850"/>
                        <a:ext cx="6656388" cy="114211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15495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99396"/>
                                        </p:tgtEl>
                                        <p:attrNameLst>
                                          <p:attrName>style.visibility</p:attrName>
                                        </p:attrNameLst>
                                      </p:cBhvr>
                                      <p:to>
                                        <p:strVal val="visible"/>
                                      </p:to>
                                    </p:set>
                                    <p:animEffect transition="in" filter="wipe(left)">
                                      <p:cBhvr>
                                        <p:cTn id="7" dur="500"/>
                                        <p:tgtEl>
                                          <p:spTgt spid="69939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The Nature and Behavior of Firms</a:t>
            </a:r>
          </a:p>
        </p:txBody>
      </p:sp>
      <p:sp>
        <p:nvSpPr>
          <p:cNvPr id="31747" name="Rectangle 3"/>
          <p:cNvSpPr>
            <a:spLocks noGrp="1" noChangeArrowheads="1"/>
          </p:cNvSpPr>
          <p:nvPr>
            <p:ph idx="1"/>
          </p:nvPr>
        </p:nvSpPr>
        <p:spPr/>
        <p:txBody>
          <a:bodyPr/>
          <a:lstStyle/>
          <a:p>
            <a:r>
              <a:rPr lang="en-US" altLang="en-US"/>
              <a:t>A firm</a:t>
            </a:r>
          </a:p>
          <a:p>
            <a:pPr lvl="1"/>
            <a:r>
              <a:rPr lang="en-US" altLang="en-US"/>
              <a:t>An association of individuals </a:t>
            </a:r>
          </a:p>
          <a:p>
            <a:pPr lvl="2"/>
            <a:r>
              <a:rPr lang="en-US" altLang="en-US"/>
              <a:t>Who have organized themselves for the purpose of turning inputs into outputs</a:t>
            </a:r>
            <a:endParaRPr lang="en-US" altLang="en-US" sz="1400"/>
          </a:p>
          <a:p>
            <a:r>
              <a:rPr lang="en-US" altLang="en-US"/>
              <a:t>Firms</a:t>
            </a:r>
          </a:p>
          <a:p>
            <a:pPr lvl="1"/>
            <a:r>
              <a:rPr lang="en-US" altLang="en-US"/>
              <a:t>All shapes and sizes</a:t>
            </a:r>
          </a:p>
          <a:p>
            <a:pPr lvl="1"/>
            <a:r>
              <a:rPr lang="en-US" altLang="en-US"/>
              <a:t>Structure of their management </a:t>
            </a:r>
          </a:p>
          <a:p>
            <a:pPr lvl="1"/>
            <a:r>
              <a:rPr lang="en-US" altLang="en-US"/>
              <a:t>Financial instruments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2028E81B-C29E-4FC8-BBCD-3335C8BCAF13}" type="slidenum">
              <a:rPr lang="en-US" smtClean="0"/>
              <a:pPr>
                <a:defRPr/>
              </a:pPr>
              <a:t>2</a:t>
            </a:fld>
            <a:endParaRPr lang="en-US"/>
          </a:p>
        </p:txBody>
      </p:sp>
    </p:spTree>
    <p:extLst>
      <p:ext uri="{BB962C8B-B14F-4D97-AF65-F5344CB8AC3E}">
        <p14:creationId xmlns:p14="http://schemas.microsoft.com/office/powerpoint/2010/main" val="1828260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Average Revenue Curve</a:t>
            </a:r>
          </a:p>
        </p:txBody>
      </p:sp>
      <p:sp>
        <p:nvSpPr>
          <p:cNvPr id="41987" name="Rectangle 3"/>
          <p:cNvSpPr>
            <a:spLocks noGrp="1" noChangeArrowheads="1"/>
          </p:cNvSpPr>
          <p:nvPr>
            <p:ph idx="1"/>
          </p:nvPr>
        </p:nvSpPr>
        <p:spPr/>
        <p:txBody>
          <a:bodyPr/>
          <a:lstStyle/>
          <a:p>
            <a:r>
              <a:rPr lang="en-US" altLang="en-US"/>
              <a:t>Assume</a:t>
            </a:r>
          </a:p>
          <a:p>
            <a:pPr lvl="1"/>
            <a:r>
              <a:rPr lang="en-US" altLang="en-US"/>
              <a:t>That the firm must sell all its output at one price</a:t>
            </a:r>
          </a:p>
          <a:p>
            <a:pPr lvl="1"/>
            <a:r>
              <a:rPr lang="en-US" altLang="en-US"/>
              <a:t>So, we can think of the demand curve facing the firm as its average revenue curve</a:t>
            </a:r>
          </a:p>
          <a:p>
            <a:pPr lvl="2"/>
            <a:r>
              <a:rPr lang="en-US" altLang="en-US"/>
              <a:t>Shows the revenue per unit yielded by alternative output choices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EE727967-4EA0-4190-AEEA-CBCBAE47BAAB}" type="slidenum">
              <a:rPr lang="en-US" smtClean="0"/>
              <a:pPr>
                <a:defRPr/>
              </a:pPr>
              <a:t>20</a:t>
            </a:fld>
            <a:endParaRPr lang="en-US"/>
          </a:p>
        </p:txBody>
      </p:sp>
    </p:spTree>
    <p:extLst>
      <p:ext uri="{BB962C8B-B14F-4D97-AF65-F5344CB8AC3E}">
        <p14:creationId xmlns:p14="http://schemas.microsoft.com/office/powerpoint/2010/main" val="4269205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Marginal Revenue Curve</a:t>
            </a:r>
          </a:p>
        </p:txBody>
      </p:sp>
      <p:sp>
        <p:nvSpPr>
          <p:cNvPr id="43011" name="Rectangle 3"/>
          <p:cNvSpPr>
            <a:spLocks noGrp="1" noChangeArrowheads="1"/>
          </p:cNvSpPr>
          <p:nvPr>
            <p:ph idx="1"/>
          </p:nvPr>
        </p:nvSpPr>
        <p:spPr/>
        <p:txBody>
          <a:bodyPr/>
          <a:lstStyle/>
          <a:p>
            <a:r>
              <a:rPr lang="en-US" altLang="en-US"/>
              <a:t>Marginal revenue curve </a:t>
            </a:r>
          </a:p>
          <a:p>
            <a:pPr lvl="1"/>
            <a:r>
              <a:rPr lang="en-US" altLang="en-US"/>
              <a:t>Shows the extra revenue provided by the last unit sold</a:t>
            </a:r>
          </a:p>
          <a:p>
            <a:pPr lvl="1"/>
            <a:r>
              <a:rPr lang="en-US" altLang="en-US"/>
              <a:t>Below the demand curve</a:t>
            </a:r>
          </a:p>
          <a:p>
            <a:pPr lvl="2"/>
            <a:r>
              <a:rPr lang="en-US" altLang="en-US"/>
              <a:t>In the case of a downward-sloping demand curve</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5A70C112-4231-4F30-89AD-9A73AC0221A6}" type="slidenum">
              <a:rPr lang="en-US" smtClean="0"/>
              <a:pPr>
                <a:defRPr/>
              </a:pPr>
              <a:t>21</a:t>
            </a:fld>
            <a:endParaRPr lang="en-US"/>
          </a:p>
        </p:txBody>
      </p:sp>
    </p:spTree>
    <p:extLst>
      <p:ext uri="{BB962C8B-B14F-4D97-AF65-F5344CB8AC3E}">
        <p14:creationId xmlns:p14="http://schemas.microsoft.com/office/powerpoint/2010/main" val="66066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11.2	Market Demand Curve and Associated </a:t>
            </a:r>
            <a:br>
              <a:rPr lang="en-US" altLang="en-US" dirty="0"/>
            </a:br>
            <a:r>
              <a:rPr lang="en-US" altLang="en-US" dirty="0"/>
              <a:t>	</a:t>
            </a:r>
            <a:r>
              <a:rPr lang="en-US" altLang="en-US" dirty="0">
                <a:solidFill>
                  <a:srgbClr val="002D56"/>
                </a:solidFill>
              </a:rPr>
              <a:t>Marginal Revenue Curve</a:t>
            </a:r>
          </a:p>
        </p:txBody>
      </p:sp>
      <p:sp>
        <p:nvSpPr>
          <p:cNvPr id="44035" name="Text Placeholder 2"/>
          <p:cNvSpPr>
            <a:spLocks noGrp="1"/>
          </p:cNvSpPr>
          <p:nvPr>
            <p:ph sz="half" idx="1"/>
          </p:nvPr>
        </p:nvSpPr>
        <p:spPr>
          <a:xfrm>
            <a:off x="152400" y="4970462"/>
            <a:ext cx="8839200" cy="1354137"/>
          </a:xfrm>
        </p:spPr>
        <p:txBody>
          <a:bodyPr>
            <a:normAutofit/>
          </a:bodyPr>
          <a:lstStyle/>
          <a:p>
            <a:pPr>
              <a:spcBef>
                <a:spcPct val="0"/>
              </a:spcBef>
            </a:pPr>
            <a:r>
              <a:rPr lang="en-US" altLang="en-US" dirty="0"/>
              <a:t>Because the demand curve is negatively sloped, the marginal revenue curve will fall below the demand (‘‘average revenue’’) curve. For output levels beyond q</a:t>
            </a:r>
            <a:r>
              <a:rPr lang="en-US" altLang="en-US" baseline="-25000" dirty="0"/>
              <a:t>1</a:t>
            </a:r>
            <a:r>
              <a:rPr lang="en-US" altLang="en-US" dirty="0"/>
              <a:t>, MR is negative. At q</a:t>
            </a:r>
            <a:r>
              <a:rPr lang="en-US" altLang="en-US" baseline="-25000" dirty="0"/>
              <a:t>1</a:t>
            </a:r>
            <a:r>
              <a:rPr lang="en-US" altLang="en-US" dirty="0"/>
              <a:t>, total revenues (p</a:t>
            </a:r>
            <a:r>
              <a:rPr lang="en-US" altLang="en-US" baseline="-25000" dirty="0"/>
              <a:t>1</a:t>
            </a:r>
            <a:r>
              <a:rPr lang="en-US" altLang="en-US" dirty="0"/>
              <a:t> · q</a:t>
            </a:r>
            <a:r>
              <a:rPr lang="en-US" altLang="en-US" baseline="-25000" dirty="0"/>
              <a:t>1</a:t>
            </a:r>
            <a:r>
              <a:rPr lang="en-US" altLang="en-US" dirty="0"/>
              <a:t>) are a maximum; beyond this point, additional increases in q cause total revenues to decrease because of the concomitant decreases in price.</a:t>
            </a:r>
          </a:p>
        </p:txBody>
      </p:sp>
      <p:sp>
        <p:nvSpPr>
          <p:cNvPr id="44038"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A67595A1-2330-4238-8FFA-8D59C12223CF}" type="slidenum">
              <a:rPr lang="en-US" smtClean="0"/>
              <a:pPr>
                <a:defRPr/>
              </a:pPr>
              <a:t>22</a:t>
            </a:fld>
            <a:endParaRPr lang="en-US" dirty="0"/>
          </a:p>
        </p:txBody>
      </p:sp>
      <p:grpSp>
        <p:nvGrpSpPr>
          <p:cNvPr id="20" name="Group 25"/>
          <p:cNvGrpSpPr>
            <a:grpSpLocks/>
          </p:cNvGrpSpPr>
          <p:nvPr/>
        </p:nvGrpSpPr>
        <p:grpSpPr bwMode="auto">
          <a:xfrm>
            <a:off x="1501775" y="914400"/>
            <a:ext cx="6735763" cy="3883025"/>
            <a:chOff x="1501682" y="1166383"/>
            <a:chExt cx="6735309" cy="3883120"/>
          </a:xfrm>
        </p:grpSpPr>
        <p:grpSp>
          <p:nvGrpSpPr>
            <p:cNvPr id="44053" name="Group 23"/>
            <p:cNvGrpSpPr>
              <a:grpSpLocks/>
            </p:cNvGrpSpPr>
            <p:nvPr/>
          </p:nvGrpSpPr>
          <p:grpSpPr bwMode="auto">
            <a:xfrm>
              <a:off x="2344850" y="4639297"/>
              <a:ext cx="5892141" cy="410206"/>
              <a:chOff x="2344850" y="4639297"/>
              <a:chExt cx="5892141" cy="410206"/>
            </a:xfrm>
          </p:grpSpPr>
          <p:sp>
            <p:nvSpPr>
              <p:cNvPr id="44057" name="Line 6"/>
              <p:cNvSpPr>
                <a:spLocks noChangeShapeType="1"/>
              </p:cNvSpPr>
              <p:nvPr/>
            </p:nvSpPr>
            <p:spPr bwMode="auto">
              <a:xfrm>
                <a:off x="2344850" y="4639297"/>
                <a:ext cx="426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8" name="Text Box 7"/>
              <p:cNvSpPr txBox="1">
                <a:spLocks noChangeArrowheads="1"/>
              </p:cNvSpPr>
              <p:nvPr/>
            </p:nvSpPr>
            <p:spPr bwMode="auto">
              <a:xfrm>
                <a:off x="6109741" y="4682791"/>
                <a:ext cx="212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per period</a:t>
                </a:r>
              </a:p>
            </p:txBody>
          </p:sp>
        </p:grpSp>
        <p:grpSp>
          <p:nvGrpSpPr>
            <p:cNvPr id="44054" name="Group 24"/>
            <p:cNvGrpSpPr>
              <a:grpSpLocks/>
            </p:cNvGrpSpPr>
            <p:nvPr/>
          </p:nvGrpSpPr>
          <p:grpSpPr bwMode="auto">
            <a:xfrm>
              <a:off x="1501682" y="1166383"/>
              <a:ext cx="843168" cy="3472914"/>
              <a:chOff x="1501682" y="1166383"/>
              <a:chExt cx="843168" cy="3472914"/>
            </a:xfrm>
          </p:grpSpPr>
          <p:sp>
            <p:nvSpPr>
              <p:cNvPr id="44055" name="Line 5"/>
              <p:cNvSpPr>
                <a:spLocks noChangeShapeType="1"/>
              </p:cNvSpPr>
              <p:nvPr/>
            </p:nvSpPr>
            <p:spPr bwMode="auto">
              <a:xfrm>
                <a:off x="2344850" y="1210297"/>
                <a:ext cx="0" cy="3429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6" name="Text Box 8"/>
              <p:cNvSpPr txBox="1">
                <a:spLocks noChangeArrowheads="1"/>
              </p:cNvSpPr>
              <p:nvPr/>
            </p:nvSpPr>
            <p:spPr bwMode="auto">
              <a:xfrm>
                <a:off x="1501682" y="1166383"/>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Price</a:t>
                </a:r>
              </a:p>
            </p:txBody>
          </p:sp>
        </p:grpSp>
      </p:grpSp>
      <p:grpSp>
        <p:nvGrpSpPr>
          <p:cNvPr id="23" name="Group 21"/>
          <p:cNvGrpSpPr>
            <a:grpSpLocks/>
          </p:cNvGrpSpPr>
          <p:nvPr/>
        </p:nvGrpSpPr>
        <p:grpSpPr bwMode="auto">
          <a:xfrm>
            <a:off x="2344738" y="1338262"/>
            <a:ext cx="5783262" cy="2417763"/>
            <a:chOff x="2344850" y="1591297"/>
            <a:chExt cx="5783263" cy="2417763"/>
          </a:xfrm>
        </p:grpSpPr>
        <p:sp>
          <p:nvSpPr>
            <p:cNvPr id="44051" name="Freeform 9"/>
            <p:cNvSpPr>
              <a:spLocks/>
            </p:cNvSpPr>
            <p:nvPr/>
          </p:nvSpPr>
          <p:spPr bwMode="auto">
            <a:xfrm>
              <a:off x="2344850" y="1591297"/>
              <a:ext cx="3657600" cy="2209800"/>
            </a:xfrm>
            <a:custGeom>
              <a:avLst/>
              <a:gdLst>
                <a:gd name="T0" fmla="*/ 0 w 2304"/>
                <a:gd name="T1" fmla="*/ 0 h 1392"/>
                <a:gd name="T2" fmla="*/ 1008 w 2304"/>
                <a:gd name="T3" fmla="*/ 816 h 1392"/>
                <a:gd name="T4" fmla="*/ 2304 w 2304"/>
                <a:gd name="T5" fmla="*/ 1392 h 1392"/>
                <a:gd name="T6" fmla="*/ 0 60000 65536"/>
                <a:gd name="T7" fmla="*/ 0 60000 65536"/>
                <a:gd name="T8" fmla="*/ 0 60000 65536"/>
                <a:gd name="T9" fmla="*/ 0 w 2304"/>
                <a:gd name="T10" fmla="*/ 0 h 1392"/>
                <a:gd name="T11" fmla="*/ 2304 w 2304"/>
                <a:gd name="T12" fmla="*/ 1392 h 1392"/>
              </a:gdLst>
              <a:ahLst/>
              <a:cxnLst>
                <a:cxn ang="T6">
                  <a:pos x="T0" y="T1"/>
                </a:cxn>
                <a:cxn ang="T7">
                  <a:pos x="T2" y="T3"/>
                </a:cxn>
                <a:cxn ang="T8">
                  <a:pos x="T4" y="T5"/>
                </a:cxn>
              </a:cxnLst>
              <a:rect l="T9" t="T10" r="T11" b="T12"/>
              <a:pathLst>
                <a:path w="2304" h="1392">
                  <a:moveTo>
                    <a:pt x="0" y="0"/>
                  </a:moveTo>
                  <a:cubicBezTo>
                    <a:pt x="312" y="292"/>
                    <a:pt x="624" y="584"/>
                    <a:pt x="1008" y="816"/>
                  </a:cubicBezTo>
                  <a:cubicBezTo>
                    <a:pt x="1392" y="1048"/>
                    <a:pt x="1848" y="1220"/>
                    <a:pt x="2304" y="1392"/>
                  </a:cubicBezTo>
                </a:path>
              </a:pathLst>
            </a:custGeom>
            <a:noFill/>
            <a:ln w="28575" cap="flat" cmpd="sng">
              <a:solidFill>
                <a:srgbClr val="5D0D8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2" name="Text Box 11"/>
            <p:cNvSpPr txBox="1">
              <a:spLocks noChangeArrowheads="1"/>
            </p:cNvSpPr>
            <p:nvPr/>
          </p:nvSpPr>
          <p:spPr bwMode="auto">
            <a:xfrm>
              <a:off x="6002450" y="3672510"/>
              <a:ext cx="2125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5D0D8F"/>
                  </a:solidFill>
                </a:rPr>
                <a:t>D (average revenue)</a:t>
              </a:r>
            </a:p>
          </p:txBody>
        </p:sp>
      </p:grpSp>
      <p:grpSp>
        <p:nvGrpSpPr>
          <p:cNvPr id="24" name="Group 22"/>
          <p:cNvGrpSpPr>
            <a:grpSpLocks/>
          </p:cNvGrpSpPr>
          <p:nvPr/>
        </p:nvGrpSpPr>
        <p:grpSpPr bwMode="auto">
          <a:xfrm>
            <a:off x="2344738" y="1338262"/>
            <a:ext cx="3471862" cy="3765550"/>
            <a:chOff x="2344850" y="1591297"/>
            <a:chExt cx="3471863" cy="3765550"/>
          </a:xfrm>
        </p:grpSpPr>
        <p:sp>
          <p:nvSpPr>
            <p:cNvPr id="44049" name="Freeform 10"/>
            <p:cNvSpPr>
              <a:spLocks/>
            </p:cNvSpPr>
            <p:nvPr/>
          </p:nvSpPr>
          <p:spPr bwMode="auto">
            <a:xfrm>
              <a:off x="2344850" y="1591297"/>
              <a:ext cx="2971800" cy="3581400"/>
            </a:xfrm>
            <a:custGeom>
              <a:avLst/>
              <a:gdLst>
                <a:gd name="T0" fmla="*/ 0 w 1872"/>
                <a:gd name="T1" fmla="*/ 0 h 2256"/>
                <a:gd name="T2" fmla="*/ 576 w 1872"/>
                <a:gd name="T3" fmla="*/ 1296 h 2256"/>
                <a:gd name="T4" fmla="*/ 1872 w 1872"/>
                <a:gd name="T5" fmla="*/ 2256 h 2256"/>
                <a:gd name="T6" fmla="*/ 0 60000 65536"/>
                <a:gd name="T7" fmla="*/ 0 60000 65536"/>
                <a:gd name="T8" fmla="*/ 0 60000 65536"/>
                <a:gd name="T9" fmla="*/ 0 w 1872"/>
                <a:gd name="T10" fmla="*/ 0 h 2256"/>
                <a:gd name="T11" fmla="*/ 1872 w 1872"/>
                <a:gd name="T12" fmla="*/ 2256 h 2256"/>
              </a:gdLst>
              <a:ahLst/>
              <a:cxnLst>
                <a:cxn ang="T6">
                  <a:pos x="T0" y="T1"/>
                </a:cxn>
                <a:cxn ang="T7">
                  <a:pos x="T2" y="T3"/>
                </a:cxn>
                <a:cxn ang="T8">
                  <a:pos x="T4" y="T5"/>
                </a:cxn>
              </a:cxnLst>
              <a:rect l="T9" t="T10" r="T11" b="T12"/>
              <a:pathLst>
                <a:path w="1872" h="2256">
                  <a:moveTo>
                    <a:pt x="0" y="0"/>
                  </a:moveTo>
                  <a:cubicBezTo>
                    <a:pt x="132" y="460"/>
                    <a:pt x="264" y="920"/>
                    <a:pt x="576" y="1296"/>
                  </a:cubicBezTo>
                  <a:cubicBezTo>
                    <a:pt x="888" y="1672"/>
                    <a:pt x="1656" y="2096"/>
                    <a:pt x="1872" y="2256"/>
                  </a:cubicBezTo>
                </a:path>
              </a:pathLst>
            </a:custGeom>
            <a:noFill/>
            <a:ln w="28575" cap="flat" cmpd="sng">
              <a:solidFill>
                <a:srgbClr val="5D0D8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0" name="Text Box 12"/>
            <p:cNvSpPr txBox="1">
              <a:spLocks noChangeArrowheads="1"/>
            </p:cNvSpPr>
            <p:nvPr/>
          </p:nvSpPr>
          <p:spPr bwMode="auto">
            <a:xfrm>
              <a:off x="5316650" y="5020297"/>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5D0D8F"/>
                  </a:solidFill>
                </a:rPr>
                <a:t>MR</a:t>
              </a:r>
            </a:p>
          </p:txBody>
        </p:sp>
      </p:grpSp>
      <p:grpSp>
        <p:nvGrpSpPr>
          <p:cNvPr id="25" name="Group 20"/>
          <p:cNvGrpSpPr>
            <a:grpSpLocks/>
          </p:cNvGrpSpPr>
          <p:nvPr/>
        </p:nvGrpSpPr>
        <p:grpSpPr bwMode="auto">
          <a:xfrm>
            <a:off x="1963738" y="2813050"/>
            <a:ext cx="2514600" cy="304800"/>
            <a:chOff x="1963850" y="3066085"/>
            <a:chExt cx="2514600" cy="304800"/>
          </a:xfrm>
        </p:grpSpPr>
        <p:sp>
          <p:nvSpPr>
            <p:cNvPr id="44047" name="Line 14"/>
            <p:cNvSpPr>
              <a:spLocks noChangeShapeType="1"/>
            </p:cNvSpPr>
            <p:nvPr/>
          </p:nvSpPr>
          <p:spPr bwMode="auto">
            <a:xfrm flipH="1">
              <a:off x="2344850" y="3191497"/>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8" name="Text Box 16"/>
            <p:cNvSpPr txBox="1">
              <a:spLocks noChangeArrowheads="1"/>
            </p:cNvSpPr>
            <p:nvPr/>
          </p:nvSpPr>
          <p:spPr bwMode="auto">
            <a:xfrm>
              <a:off x="1963850" y="3066085"/>
              <a:ext cx="35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p</a:t>
              </a:r>
              <a:r>
                <a:rPr lang="en-US" altLang="en-US" sz="1800" baseline="-25000"/>
                <a:t>1</a:t>
              </a:r>
              <a:endParaRPr lang="en-US" altLang="en-US" sz="1800"/>
            </a:p>
          </p:txBody>
        </p:sp>
      </p:grpSp>
      <p:grpSp>
        <p:nvGrpSpPr>
          <p:cNvPr id="26" name="Group 19"/>
          <p:cNvGrpSpPr>
            <a:grpSpLocks/>
          </p:cNvGrpSpPr>
          <p:nvPr/>
        </p:nvGrpSpPr>
        <p:grpSpPr bwMode="auto">
          <a:xfrm>
            <a:off x="4249738" y="2892425"/>
            <a:ext cx="355600" cy="1825625"/>
            <a:chOff x="4249850" y="3144093"/>
            <a:chExt cx="355600" cy="1826992"/>
          </a:xfrm>
        </p:grpSpPr>
        <p:sp>
          <p:nvSpPr>
            <p:cNvPr id="44044" name="Line 13"/>
            <p:cNvSpPr>
              <a:spLocks noChangeShapeType="1"/>
            </p:cNvSpPr>
            <p:nvPr/>
          </p:nvSpPr>
          <p:spPr bwMode="auto">
            <a:xfrm flipV="1">
              <a:off x="4478450" y="3191497"/>
              <a:ext cx="0" cy="1447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5" name="Text Box 15"/>
            <p:cNvSpPr txBox="1">
              <a:spLocks noChangeArrowheads="1"/>
            </p:cNvSpPr>
            <p:nvPr/>
          </p:nvSpPr>
          <p:spPr bwMode="auto">
            <a:xfrm>
              <a:off x="4249850" y="4666285"/>
              <a:ext cx="35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r>
                <a:rPr lang="en-US" altLang="en-US" sz="1800" baseline="-25000"/>
                <a:t>1</a:t>
              </a:r>
              <a:endParaRPr lang="en-US" altLang="en-US" sz="1800"/>
            </a:p>
          </p:txBody>
        </p:sp>
        <p:sp>
          <p:nvSpPr>
            <p:cNvPr id="44046" name="Oval 9"/>
            <p:cNvSpPr>
              <a:spLocks noChangeArrowheads="1"/>
            </p:cNvSpPr>
            <p:nvPr/>
          </p:nvSpPr>
          <p:spPr bwMode="auto">
            <a:xfrm>
              <a:off x="4442846" y="3144093"/>
              <a:ext cx="76180" cy="76315"/>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spTree>
    <p:extLst>
      <p:ext uri="{BB962C8B-B14F-4D97-AF65-F5344CB8AC3E}">
        <p14:creationId xmlns:p14="http://schemas.microsoft.com/office/powerpoint/2010/main" val="232592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4035">
                                            <p:txEl>
                                              <p:pRg st="0" end="0"/>
                                            </p:txEl>
                                          </p:spTgt>
                                        </p:tgtEl>
                                        <p:attrNameLst>
                                          <p:attrName>style.visibility</p:attrName>
                                        </p:attrNameLst>
                                      </p:cBhvr>
                                      <p:to>
                                        <p:strVal val="visible"/>
                                      </p:to>
                                    </p:set>
                                    <p:animEffect transition="in" filter="wipe(left)">
                                      <p:cBhvr>
                                        <p:cTn id="27" dur="500"/>
                                        <p:tgtEl>
                                          <p:spTgt spid="440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Marginal Revenue Curve</a:t>
            </a:r>
          </a:p>
        </p:txBody>
      </p:sp>
      <p:sp>
        <p:nvSpPr>
          <p:cNvPr id="45059" name="Rectangle 3"/>
          <p:cNvSpPr>
            <a:spLocks noGrp="1" noChangeArrowheads="1"/>
          </p:cNvSpPr>
          <p:nvPr>
            <p:ph idx="1"/>
          </p:nvPr>
        </p:nvSpPr>
        <p:spPr/>
        <p:txBody>
          <a:bodyPr/>
          <a:lstStyle/>
          <a:p>
            <a:r>
              <a:rPr lang="en-US" altLang="en-US"/>
              <a:t>When the demand curve shifts</a:t>
            </a:r>
          </a:p>
          <a:p>
            <a:pPr lvl="1"/>
            <a:r>
              <a:rPr lang="en-US" altLang="en-US"/>
              <a:t>The marginal revenue curve associated with it shifts as well</a:t>
            </a:r>
          </a:p>
          <a:p>
            <a:r>
              <a:rPr lang="en-US" altLang="en-US"/>
              <a:t>A marginal revenue curve </a:t>
            </a:r>
          </a:p>
          <a:p>
            <a:pPr lvl="1"/>
            <a:r>
              <a:rPr lang="en-US" altLang="en-US"/>
              <a:t>Cannot be calculated without referring to a specific demand curve</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58E9E7E4-629F-42A2-87E8-F67FB34CD1C6}" type="slidenum">
              <a:rPr lang="en-US" smtClean="0"/>
              <a:pPr>
                <a:defRPr/>
              </a:pPr>
              <a:t>23</a:t>
            </a:fld>
            <a:endParaRPr lang="en-US"/>
          </a:p>
        </p:txBody>
      </p:sp>
    </p:spTree>
    <p:extLst>
      <p:ext uri="{BB962C8B-B14F-4D97-AF65-F5344CB8AC3E}">
        <p14:creationId xmlns:p14="http://schemas.microsoft.com/office/powerpoint/2010/main" val="1022438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11.2 	The Constant Elasticity Case</a:t>
            </a:r>
          </a:p>
        </p:txBody>
      </p:sp>
      <p:sp>
        <p:nvSpPr>
          <p:cNvPr id="46085"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BA4BFB68-34AC-4728-9371-B0298385DC63}" type="slidenum">
              <a:rPr lang="en-US" smtClean="0"/>
              <a:pPr>
                <a:defRPr/>
              </a:pPr>
              <a:t>24</a:t>
            </a:fld>
            <a:endParaRPr lang="en-US" dirty="0"/>
          </a:p>
        </p:txBody>
      </p:sp>
      <p:sp>
        <p:nvSpPr>
          <p:cNvPr id="46083" name="Content Placeholder 2"/>
          <p:cNvSpPr>
            <a:spLocks noGrp="1"/>
          </p:cNvSpPr>
          <p:nvPr>
            <p:ph type="body" sz="quarter" idx="12"/>
          </p:nvPr>
        </p:nvSpPr>
        <p:spPr>
          <a:xfrm>
            <a:off x="381000" y="685800"/>
            <a:ext cx="8382000" cy="5715000"/>
          </a:xfrm>
          <a:prstGeom prst="rect">
            <a:avLst/>
          </a:prstGeom>
        </p:spPr>
        <p:txBody>
          <a:bodyPr/>
          <a:lstStyle/>
          <a:p>
            <a:r>
              <a:rPr lang="en-US" altLang="en-US" dirty="0"/>
              <a:t>Demand function of the form: </a:t>
            </a:r>
            <a:r>
              <a:rPr lang="en-US" altLang="en-US" sz="2800" i="1" dirty="0">
                <a:solidFill>
                  <a:srgbClr val="FF0000"/>
                </a:solidFill>
              </a:rPr>
              <a:t>q = </a:t>
            </a:r>
            <a:r>
              <a:rPr lang="en-US" altLang="en-US" sz="2800" i="1" dirty="0" err="1">
                <a:solidFill>
                  <a:srgbClr val="FF0000"/>
                </a:solidFill>
              </a:rPr>
              <a:t>ap</a:t>
            </a:r>
            <a:r>
              <a:rPr lang="en-US" altLang="en-US" sz="2800" i="1" baseline="30000" dirty="0" err="1">
                <a:solidFill>
                  <a:srgbClr val="FF0000"/>
                </a:solidFill>
              </a:rPr>
              <a:t>b</a:t>
            </a:r>
            <a:r>
              <a:rPr lang="en-US" altLang="en-US" sz="2800" i="1" baseline="30000" dirty="0">
                <a:solidFill>
                  <a:srgbClr val="FF0000"/>
                </a:solidFill>
              </a:rPr>
              <a:t> </a:t>
            </a:r>
            <a:r>
              <a:rPr lang="en-US" altLang="en-US" sz="2800" i="1" dirty="0">
                <a:solidFill>
                  <a:srgbClr val="FF0000"/>
                </a:solidFill>
              </a:rPr>
              <a:t>   </a:t>
            </a:r>
          </a:p>
          <a:p>
            <a:pPr lvl="1"/>
            <a:r>
              <a:rPr lang="en-US" altLang="en-US" dirty="0"/>
              <a:t>Has a constant price elasticity of demand = -</a:t>
            </a:r>
            <a:r>
              <a:rPr lang="en-US" altLang="en-US" i="1" dirty="0"/>
              <a:t>b </a:t>
            </a:r>
            <a:endParaRPr lang="en-US" altLang="en-US" dirty="0"/>
          </a:p>
          <a:p>
            <a:pPr lvl="1"/>
            <a:r>
              <a:rPr lang="en-US" altLang="en-US" dirty="0"/>
              <a:t>Solving this equation for </a:t>
            </a:r>
            <a:r>
              <a:rPr lang="en-US" altLang="en-US" i="1" dirty="0"/>
              <a:t>p</a:t>
            </a:r>
            <a:r>
              <a:rPr lang="en-US" altLang="en-US" dirty="0"/>
              <a:t>, we get</a:t>
            </a:r>
          </a:p>
          <a:p>
            <a:pPr algn="ctr">
              <a:buFontTx/>
              <a:buNone/>
            </a:pPr>
            <a:r>
              <a:rPr lang="en-US" altLang="en-US" sz="2800" i="1" dirty="0">
                <a:solidFill>
                  <a:srgbClr val="FF0000"/>
                </a:solidFill>
              </a:rPr>
              <a:t>p = </a:t>
            </a:r>
            <a:r>
              <a:rPr lang="en-US" altLang="en-US" sz="2800" dirty="0">
                <a:solidFill>
                  <a:srgbClr val="FF0000"/>
                </a:solidFill>
              </a:rPr>
              <a:t>(1/</a:t>
            </a:r>
            <a:r>
              <a:rPr lang="en-US" altLang="en-US" sz="2800" i="1" dirty="0">
                <a:solidFill>
                  <a:srgbClr val="FF0000"/>
                </a:solidFill>
              </a:rPr>
              <a:t>a</a:t>
            </a:r>
            <a:r>
              <a:rPr lang="en-US" altLang="en-US" sz="2800" dirty="0">
                <a:solidFill>
                  <a:srgbClr val="FF0000"/>
                </a:solidFill>
              </a:rPr>
              <a:t>)</a:t>
            </a:r>
            <a:r>
              <a:rPr lang="en-US" altLang="en-US" sz="2800" baseline="30000" dirty="0">
                <a:solidFill>
                  <a:srgbClr val="FF0000"/>
                </a:solidFill>
              </a:rPr>
              <a:t>1/</a:t>
            </a:r>
            <a:r>
              <a:rPr lang="en-US" altLang="en-US" sz="2800" i="1" baseline="30000" dirty="0">
                <a:solidFill>
                  <a:srgbClr val="FF0000"/>
                </a:solidFill>
              </a:rPr>
              <a:t>b</a:t>
            </a:r>
            <a:r>
              <a:rPr lang="en-US" altLang="en-US" sz="2800" i="1" dirty="0">
                <a:solidFill>
                  <a:srgbClr val="FF0000"/>
                </a:solidFill>
              </a:rPr>
              <a:t>q</a:t>
            </a:r>
            <a:r>
              <a:rPr lang="en-US" altLang="en-US" sz="2800" baseline="30000" dirty="0">
                <a:solidFill>
                  <a:srgbClr val="FF0000"/>
                </a:solidFill>
              </a:rPr>
              <a:t>1/</a:t>
            </a:r>
            <a:r>
              <a:rPr lang="en-US" altLang="en-US" sz="2800" i="1" baseline="30000" dirty="0">
                <a:solidFill>
                  <a:srgbClr val="FF0000"/>
                </a:solidFill>
              </a:rPr>
              <a:t>b</a:t>
            </a:r>
            <a:r>
              <a:rPr lang="en-US" altLang="en-US" sz="2800" dirty="0">
                <a:solidFill>
                  <a:srgbClr val="FF0000"/>
                </a:solidFill>
              </a:rPr>
              <a:t> = </a:t>
            </a:r>
            <a:r>
              <a:rPr lang="en-US" altLang="en-US" sz="2800" i="1" dirty="0">
                <a:solidFill>
                  <a:srgbClr val="FF0000"/>
                </a:solidFill>
              </a:rPr>
              <a:t>kq</a:t>
            </a:r>
            <a:r>
              <a:rPr lang="en-US" altLang="en-US" sz="2800" baseline="30000" dirty="0">
                <a:solidFill>
                  <a:srgbClr val="FF0000"/>
                </a:solidFill>
              </a:rPr>
              <a:t>1/</a:t>
            </a:r>
            <a:r>
              <a:rPr lang="en-US" altLang="en-US" sz="2800" i="1" baseline="30000" dirty="0">
                <a:solidFill>
                  <a:srgbClr val="FF0000"/>
                </a:solidFill>
              </a:rPr>
              <a:t>b </a:t>
            </a:r>
            <a:r>
              <a:rPr lang="en-US" altLang="en-US" sz="2800" dirty="0">
                <a:solidFill>
                  <a:srgbClr val="FF0000"/>
                </a:solidFill>
              </a:rPr>
              <a:t>   </a:t>
            </a:r>
            <a:r>
              <a:rPr lang="en-US" altLang="en-US" sz="2800" dirty="0"/>
              <a:t>where </a:t>
            </a:r>
            <a:r>
              <a:rPr lang="en-US" altLang="en-US" sz="2800" i="1" dirty="0"/>
              <a:t>k</a:t>
            </a:r>
            <a:r>
              <a:rPr lang="en-US" altLang="en-US" sz="2800" dirty="0"/>
              <a:t> = (1/</a:t>
            </a:r>
            <a:r>
              <a:rPr lang="en-US" altLang="en-US" sz="2800" i="1" dirty="0"/>
              <a:t>a</a:t>
            </a:r>
            <a:r>
              <a:rPr lang="en-US" altLang="en-US" sz="2800" dirty="0"/>
              <a:t>)</a:t>
            </a:r>
            <a:r>
              <a:rPr lang="en-US" altLang="en-US" sz="2800" baseline="30000" dirty="0"/>
              <a:t>1/</a:t>
            </a:r>
            <a:r>
              <a:rPr lang="en-US" altLang="en-US" sz="2800" i="1" baseline="30000" dirty="0"/>
              <a:t>b</a:t>
            </a:r>
            <a:endParaRPr lang="en-US" altLang="en-US" sz="2800" dirty="0"/>
          </a:p>
          <a:p>
            <a:pPr lvl="1"/>
            <a:r>
              <a:rPr lang="en-US" altLang="en-US" dirty="0"/>
              <a:t>Hence: </a:t>
            </a:r>
            <a:r>
              <a:rPr lang="en-US" altLang="en-US" i="1" dirty="0">
                <a:solidFill>
                  <a:srgbClr val="FF0000"/>
                </a:solidFill>
              </a:rPr>
              <a:t>R = </a:t>
            </a:r>
            <a:r>
              <a:rPr lang="en-US" altLang="en-US" i="1" dirty="0" err="1">
                <a:solidFill>
                  <a:srgbClr val="FF0000"/>
                </a:solidFill>
              </a:rPr>
              <a:t>pq</a:t>
            </a:r>
            <a:r>
              <a:rPr lang="en-US" altLang="en-US" i="1" dirty="0">
                <a:solidFill>
                  <a:srgbClr val="FF0000"/>
                </a:solidFill>
              </a:rPr>
              <a:t> = </a:t>
            </a:r>
            <a:r>
              <a:rPr lang="en-US" altLang="en-US" i="1" dirty="0" err="1">
                <a:solidFill>
                  <a:srgbClr val="FF0000"/>
                </a:solidFill>
              </a:rPr>
              <a:t>kq</a:t>
            </a:r>
            <a:r>
              <a:rPr lang="en-US" altLang="en-US" baseline="30000" dirty="0">
                <a:solidFill>
                  <a:srgbClr val="FF0000"/>
                </a:solidFill>
              </a:rPr>
              <a:t>(1+</a:t>
            </a:r>
            <a:r>
              <a:rPr lang="en-US" altLang="en-US" i="1" baseline="30000" dirty="0">
                <a:solidFill>
                  <a:srgbClr val="FF0000"/>
                </a:solidFill>
              </a:rPr>
              <a:t>b</a:t>
            </a:r>
            <a:r>
              <a:rPr lang="en-US" altLang="en-US" baseline="30000" dirty="0">
                <a:solidFill>
                  <a:srgbClr val="FF0000"/>
                </a:solidFill>
              </a:rPr>
              <a:t>)/</a:t>
            </a:r>
            <a:r>
              <a:rPr lang="en-US" altLang="en-US" i="1" baseline="30000" dirty="0">
                <a:solidFill>
                  <a:srgbClr val="FF0000"/>
                </a:solidFill>
              </a:rPr>
              <a:t>b</a:t>
            </a:r>
            <a:r>
              <a:rPr lang="en-US" altLang="en-US" dirty="0">
                <a:solidFill>
                  <a:srgbClr val="FF0000"/>
                </a:solidFill>
              </a:rPr>
              <a:t> </a:t>
            </a:r>
          </a:p>
          <a:p>
            <a:pPr lvl="1"/>
            <a:r>
              <a:rPr lang="en-US" altLang="en-US" dirty="0"/>
              <a:t>And </a:t>
            </a:r>
            <a:r>
              <a:rPr lang="en-US" altLang="en-US" i="1" dirty="0">
                <a:solidFill>
                  <a:srgbClr val="FF0000"/>
                </a:solidFill>
              </a:rPr>
              <a:t>MR = </a:t>
            </a:r>
            <a:r>
              <a:rPr lang="en-US" altLang="en-US" i="1" dirty="0" err="1">
                <a:solidFill>
                  <a:srgbClr val="FF0000"/>
                </a:solidFill>
              </a:rPr>
              <a:t>dR</a:t>
            </a:r>
            <a:r>
              <a:rPr lang="en-US" altLang="en-US" dirty="0">
                <a:solidFill>
                  <a:srgbClr val="FF0000"/>
                </a:solidFill>
              </a:rPr>
              <a:t>/</a:t>
            </a:r>
            <a:r>
              <a:rPr lang="en-US" altLang="en-US" i="1" dirty="0" err="1">
                <a:solidFill>
                  <a:srgbClr val="FF0000"/>
                </a:solidFill>
              </a:rPr>
              <a:t>dq</a:t>
            </a:r>
            <a:r>
              <a:rPr lang="en-US" altLang="en-US" i="1" dirty="0">
                <a:solidFill>
                  <a:srgbClr val="FF0000"/>
                </a:solidFill>
              </a:rPr>
              <a:t> = </a:t>
            </a:r>
            <a:r>
              <a:rPr lang="en-US" altLang="en-US" dirty="0">
                <a:solidFill>
                  <a:srgbClr val="FF0000"/>
                </a:solidFill>
              </a:rPr>
              <a:t>[(1+</a:t>
            </a:r>
            <a:r>
              <a:rPr lang="en-US" altLang="en-US" i="1" dirty="0">
                <a:solidFill>
                  <a:srgbClr val="FF0000"/>
                </a:solidFill>
              </a:rPr>
              <a:t>b</a:t>
            </a:r>
            <a:r>
              <a:rPr lang="en-US" altLang="en-US" dirty="0">
                <a:solidFill>
                  <a:srgbClr val="FF0000"/>
                </a:solidFill>
              </a:rPr>
              <a:t>)/</a:t>
            </a:r>
            <a:r>
              <a:rPr lang="en-US" altLang="en-US" i="1" dirty="0">
                <a:solidFill>
                  <a:srgbClr val="FF0000"/>
                </a:solidFill>
              </a:rPr>
              <a:t>b</a:t>
            </a:r>
            <a:r>
              <a:rPr lang="en-US" altLang="en-US" dirty="0">
                <a:solidFill>
                  <a:srgbClr val="FF0000"/>
                </a:solidFill>
              </a:rPr>
              <a:t>]</a:t>
            </a:r>
            <a:r>
              <a:rPr lang="en-US" altLang="en-US" i="1" dirty="0">
                <a:solidFill>
                  <a:srgbClr val="FF0000"/>
                </a:solidFill>
              </a:rPr>
              <a:t>kq</a:t>
            </a:r>
            <a:r>
              <a:rPr lang="en-US" altLang="en-US" baseline="30000" dirty="0">
                <a:solidFill>
                  <a:srgbClr val="FF0000"/>
                </a:solidFill>
              </a:rPr>
              <a:t>1/</a:t>
            </a:r>
            <a:r>
              <a:rPr lang="en-US" altLang="en-US" i="1" baseline="30000" dirty="0">
                <a:solidFill>
                  <a:srgbClr val="FF0000"/>
                </a:solidFill>
              </a:rPr>
              <a:t>b</a:t>
            </a:r>
            <a:r>
              <a:rPr lang="en-US" altLang="en-US" i="1" dirty="0">
                <a:solidFill>
                  <a:srgbClr val="FF0000"/>
                </a:solidFill>
              </a:rPr>
              <a:t> = </a:t>
            </a:r>
            <a:r>
              <a:rPr lang="en-US" altLang="en-US" dirty="0">
                <a:solidFill>
                  <a:srgbClr val="FF0000"/>
                </a:solidFill>
              </a:rPr>
              <a:t>[(1+</a:t>
            </a:r>
            <a:r>
              <a:rPr lang="en-US" altLang="en-US" i="1" dirty="0">
                <a:solidFill>
                  <a:srgbClr val="FF0000"/>
                </a:solidFill>
              </a:rPr>
              <a:t>b</a:t>
            </a:r>
            <a:r>
              <a:rPr lang="en-US" altLang="en-US" dirty="0">
                <a:solidFill>
                  <a:srgbClr val="FF0000"/>
                </a:solidFill>
              </a:rPr>
              <a:t>)/</a:t>
            </a:r>
            <a:r>
              <a:rPr lang="en-US" altLang="en-US" i="1" dirty="0">
                <a:solidFill>
                  <a:srgbClr val="FF0000"/>
                </a:solidFill>
              </a:rPr>
              <a:t>b</a:t>
            </a:r>
            <a:r>
              <a:rPr lang="en-US" altLang="en-US" dirty="0">
                <a:solidFill>
                  <a:srgbClr val="FF0000"/>
                </a:solidFill>
              </a:rPr>
              <a:t>]</a:t>
            </a:r>
            <a:r>
              <a:rPr lang="en-US" altLang="en-US" i="1" dirty="0">
                <a:solidFill>
                  <a:srgbClr val="FF0000"/>
                </a:solidFill>
              </a:rPr>
              <a:t>p</a:t>
            </a:r>
          </a:p>
          <a:p>
            <a:r>
              <a:rPr lang="en-US" altLang="en-US" dirty="0"/>
              <a:t>This implies that </a:t>
            </a:r>
            <a:r>
              <a:rPr lang="en-US" altLang="en-US" i="1" dirty="0"/>
              <a:t>MR</a:t>
            </a:r>
            <a:r>
              <a:rPr lang="en-US" altLang="en-US" dirty="0"/>
              <a:t> is proportional to price</a:t>
            </a:r>
          </a:p>
        </p:txBody>
      </p:sp>
    </p:spTree>
    <p:extLst>
      <p:ext uri="{BB962C8B-B14F-4D97-AF65-F5344CB8AC3E}">
        <p14:creationId xmlns:p14="http://schemas.microsoft.com/office/powerpoint/2010/main" val="254433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z="3800"/>
              <a:t>Short-Run Supply by a Price-Taking Firm</a:t>
            </a:r>
          </a:p>
        </p:txBody>
      </p:sp>
      <p:sp>
        <p:nvSpPr>
          <p:cNvPr id="47107" name="Content Placeholder 2"/>
          <p:cNvSpPr>
            <a:spLocks noGrp="1"/>
          </p:cNvSpPr>
          <p:nvPr>
            <p:ph idx="1"/>
          </p:nvPr>
        </p:nvSpPr>
        <p:spPr>
          <a:xfrm>
            <a:off x="381000" y="1066800"/>
            <a:ext cx="8534400" cy="5334000"/>
          </a:xfrm>
        </p:spPr>
        <p:txBody>
          <a:bodyPr/>
          <a:lstStyle/>
          <a:p>
            <a:r>
              <a:rPr lang="en-US" altLang="en-US" dirty="0"/>
              <a:t>Price-taking firm</a:t>
            </a:r>
          </a:p>
          <a:p>
            <a:pPr lvl="1"/>
            <a:r>
              <a:rPr lang="en-US" altLang="en-US" dirty="0"/>
              <a:t>Demand curve facing the firm is a horizontal line through (market price) P*=MR</a:t>
            </a:r>
          </a:p>
          <a:p>
            <a:pPr lvl="1"/>
            <a:r>
              <a:rPr lang="en-US" altLang="en-US" dirty="0"/>
              <a:t>Profit-maximizing output level, q*</a:t>
            </a:r>
          </a:p>
          <a:p>
            <a:pPr lvl="2"/>
            <a:r>
              <a:rPr lang="en-US" altLang="en-US" dirty="0"/>
              <a:t>P*= short run marginal costs; and marginal cost is increasing</a:t>
            </a:r>
          </a:p>
          <a:p>
            <a:pPr lvl="1"/>
            <a:r>
              <a:rPr lang="en-US" altLang="en-US" dirty="0"/>
              <a:t>At q*, profits are	</a:t>
            </a:r>
          </a:p>
          <a:p>
            <a:pPr lvl="2"/>
            <a:r>
              <a:rPr lang="en-US" altLang="en-US" dirty="0"/>
              <a:t>Positive if price &gt; average costs</a:t>
            </a:r>
          </a:p>
          <a:p>
            <a:pPr lvl="2"/>
            <a:r>
              <a:rPr lang="en-US" altLang="en-US" dirty="0"/>
              <a:t>Negative (loss) if price &lt; average costs</a:t>
            </a:r>
          </a:p>
          <a:p>
            <a:pPr lvl="2"/>
            <a:r>
              <a:rPr lang="en-US" altLang="en-US" dirty="0"/>
              <a:t>Zero if price = average costs</a:t>
            </a:r>
          </a:p>
          <a:p>
            <a:pPr lvl="1"/>
            <a:endParaRPr lang="en-US" altLang="en-US" dirty="0"/>
          </a:p>
          <a:p>
            <a:pPr lvl="1"/>
            <a:endParaRPr lang="en-US" altLang="en-US" dirty="0"/>
          </a:p>
          <a:p>
            <a:pPr lvl="1"/>
            <a:endParaRPr lang="en-US" altLang="en-US" dirty="0"/>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75AC008C-7E12-4C30-AED0-33D25D95886F}" type="slidenum">
              <a:rPr lang="en-US" smtClean="0"/>
              <a:pPr>
                <a:defRPr/>
              </a:pPr>
              <a:t>25</a:t>
            </a:fld>
            <a:endParaRPr lang="en-US"/>
          </a:p>
        </p:txBody>
      </p:sp>
    </p:spTree>
    <p:extLst>
      <p:ext uri="{BB962C8B-B14F-4D97-AF65-F5344CB8AC3E}">
        <p14:creationId xmlns:p14="http://schemas.microsoft.com/office/powerpoint/2010/main" val="1788030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xfrm>
            <a:off x="1143000" y="0"/>
            <a:ext cx="8001000" cy="827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11.3	Short-Run Supply Curve for a Price-Taking </a:t>
            </a:r>
            <a:br>
              <a:rPr lang="en-US" altLang="en-US" dirty="0"/>
            </a:br>
            <a:r>
              <a:rPr lang="en-US" altLang="en-US" dirty="0"/>
              <a:t>	</a:t>
            </a:r>
            <a:r>
              <a:rPr lang="en-US" altLang="en-US" dirty="0">
                <a:solidFill>
                  <a:srgbClr val="002D56"/>
                </a:solidFill>
              </a:rPr>
              <a:t>Firm</a:t>
            </a:r>
          </a:p>
        </p:txBody>
      </p:sp>
      <p:sp>
        <p:nvSpPr>
          <p:cNvPr id="48131" name="Text Placeholder 2"/>
          <p:cNvSpPr>
            <a:spLocks noGrp="1"/>
          </p:cNvSpPr>
          <p:nvPr>
            <p:ph sz="half" idx="1"/>
          </p:nvPr>
        </p:nvSpPr>
        <p:spPr>
          <a:xfrm>
            <a:off x="101407" y="4918075"/>
            <a:ext cx="8941185" cy="1495425"/>
          </a:xfrm>
        </p:spPr>
        <p:txBody>
          <a:bodyPr>
            <a:normAutofit/>
          </a:bodyPr>
          <a:lstStyle/>
          <a:p>
            <a:pPr>
              <a:spcBef>
                <a:spcPct val="0"/>
              </a:spcBef>
            </a:pPr>
            <a:r>
              <a:rPr lang="en-US" altLang="en-US" dirty="0"/>
              <a:t>In the short run, a price-taking firm will produce the level of output for which SMC =P. At P*, for example, the firm will produce q*. The SMC curve also shows what will be produced at other prices. For prices below SAVC, however, the firm will choose to produce no output. The heavy lines in the figure represent the firm’s short-run supply curve.</a:t>
            </a:r>
          </a:p>
        </p:txBody>
      </p:sp>
      <p:sp>
        <p:nvSpPr>
          <p:cNvPr id="48134"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BA1C3124-23F1-48F4-B910-F9CD5CC350BE}" type="slidenum">
              <a:rPr lang="en-US" smtClean="0"/>
              <a:pPr>
                <a:defRPr/>
              </a:pPr>
              <a:t>26</a:t>
            </a:fld>
            <a:endParaRPr lang="en-US" dirty="0"/>
          </a:p>
        </p:txBody>
      </p:sp>
      <p:grpSp>
        <p:nvGrpSpPr>
          <p:cNvPr id="19" name="Group 41"/>
          <p:cNvGrpSpPr>
            <a:grpSpLocks/>
          </p:cNvGrpSpPr>
          <p:nvPr/>
        </p:nvGrpSpPr>
        <p:grpSpPr bwMode="auto">
          <a:xfrm>
            <a:off x="2347913" y="838200"/>
            <a:ext cx="4292600" cy="3035300"/>
            <a:chOff x="2347783" y="1256270"/>
            <a:chExt cx="4292600" cy="3035300"/>
          </a:xfrm>
        </p:grpSpPr>
        <p:sp>
          <p:nvSpPr>
            <p:cNvPr id="48175" name="Freeform 7"/>
            <p:cNvSpPr>
              <a:spLocks/>
            </p:cNvSpPr>
            <p:nvPr/>
          </p:nvSpPr>
          <p:spPr bwMode="auto">
            <a:xfrm>
              <a:off x="2347783" y="1561070"/>
              <a:ext cx="4267200" cy="2730500"/>
            </a:xfrm>
            <a:custGeom>
              <a:avLst/>
              <a:gdLst>
                <a:gd name="T0" fmla="*/ 0 w 2688"/>
                <a:gd name="T1" fmla="*/ 1104 h 1720"/>
                <a:gd name="T2" fmla="*/ 1248 w 2688"/>
                <a:gd name="T3" fmla="*/ 1536 h 1720"/>
                <a:gd name="T4" fmla="*/ 2688 w 2688"/>
                <a:gd name="T5" fmla="*/ 0 h 1720"/>
                <a:gd name="T6" fmla="*/ 0 60000 65536"/>
                <a:gd name="T7" fmla="*/ 0 60000 65536"/>
                <a:gd name="T8" fmla="*/ 0 60000 65536"/>
                <a:gd name="T9" fmla="*/ 0 w 2688"/>
                <a:gd name="T10" fmla="*/ 0 h 1720"/>
                <a:gd name="T11" fmla="*/ 2688 w 2688"/>
                <a:gd name="T12" fmla="*/ 1720 h 1720"/>
              </a:gdLst>
              <a:ahLst/>
              <a:cxnLst>
                <a:cxn ang="T6">
                  <a:pos x="T0" y="T1"/>
                </a:cxn>
                <a:cxn ang="T7">
                  <a:pos x="T2" y="T3"/>
                </a:cxn>
                <a:cxn ang="T8">
                  <a:pos x="T4" y="T5"/>
                </a:cxn>
              </a:cxnLst>
              <a:rect l="T9" t="T10" r="T11" b="T12"/>
              <a:pathLst>
                <a:path w="2688" h="1720">
                  <a:moveTo>
                    <a:pt x="0" y="1104"/>
                  </a:moveTo>
                  <a:cubicBezTo>
                    <a:pt x="400" y="1412"/>
                    <a:pt x="800" y="1720"/>
                    <a:pt x="1248" y="1536"/>
                  </a:cubicBezTo>
                  <a:cubicBezTo>
                    <a:pt x="1696" y="1352"/>
                    <a:pt x="2192" y="676"/>
                    <a:pt x="2688" y="0"/>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76" name="Text Box 10"/>
            <p:cNvSpPr txBox="1">
              <a:spLocks noChangeArrowheads="1"/>
            </p:cNvSpPr>
            <p:nvPr/>
          </p:nvSpPr>
          <p:spPr bwMode="auto">
            <a:xfrm>
              <a:off x="6005383" y="1256270"/>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SMC</a:t>
              </a:r>
            </a:p>
          </p:txBody>
        </p:sp>
      </p:grpSp>
      <p:grpSp>
        <p:nvGrpSpPr>
          <p:cNvPr id="26" name="Group 42"/>
          <p:cNvGrpSpPr>
            <a:grpSpLocks/>
          </p:cNvGrpSpPr>
          <p:nvPr/>
        </p:nvGrpSpPr>
        <p:grpSpPr bwMode="auto">
          <a:xfrm>
            <a:off x="2805113" y="1219200"/>
            <a:ext cx="4565650" cy="1739900"/>
            <a:chOff x="2804983" y="1637270"/>
            <a:chExt cx="4565351" cy="1739900"/>
          </a:xfrm>
        </p:grpSpPr>
        <p:sp>
          <p:nvSpPr>
            <p:cNvPr id="48173" name="Freeform 9"/>
            <p:cNvSpPr>
              <a:spLocks/>
            </p:cNvSpPr>
            <p:nvPr/>
          </p:nvSpPr>
          <p:spPr bwMode="auto">
            <a:xfrm>
              <a:off x="2804983" y="1637270"/>
              <a:ext cx="4114800" cy="1739900"/>
            </a:xfrm>
            <a:custGeom>
              <a:avLst/>
              <a:gdLst>
                <a:gd name="T0" fmla="*/ 0 w 2592"/>
                <a:gd name="T1" fmla="*/ 0 h 1000"/>
                <a:gd name="T2" fmla="*/ 1392 w 2592"/>
                <a:gd name="T3" fmla="*/ 912 h 1000"/>
                <a:gd name="T4" fmla="*/ 2592 w 2592"/>
                <a:gd name="T5" fmla="*/ 528 h 1000"/>
                <a:gd name="T6" fmla="*/ 0 60000 65536"/>
                <a:gd name="T7" fmla="*/ 0 60000 65536"/>
                <a:gd name="T8" fmla="*/ 0 60000 65536"/>
                <a:gd name="T9" fmla="*/ 0 w 2592"/>
                <a:gd name="T10" fmla="*/ 0 h 1000"/>
                <a:gd name="T11" fmla="*/ 2592 w 2592"/>
                <a:gd name="T12" fmla="*/ 1000 h 1000"/>
              </a:gdLst>
              <a:ahLst/>
              <a:cxnLst>
                <a:cxn ang="T6">
                  <a:pos x="T0" y="T1"/>
                </a:cxn>
                <a:cxn ang="T7">
                  <a:pos x="T2" y="T3"/>
                </a:cxn>
                <a:cxn ang="T8">
                  <a:pos x="T4" y="T5"/>
                </a:cxn>
              </a:cxnLst>
              <a:rect l="T9" t="T10" r="T11" b="T12"/>
              <a:pathLst>
                <a:path w="2592" h="1000">
                  <a:moveTo>
                    <a:pt x="0" y="0"/>
                  </a:moveTo>
                  <a:cubicBezTo>
                    <a:pt x="480" y="412"/>
                    <a:pt x="960" y="824"/>
                    <a:pt x="1392" y="912"/>
                  </a:cubicBezTo>
                  <a:cubicBezTo>
                    <a:pt x="1824" y="1000"/>
                    <a:pt x="2392" y="592"/>
                    <a:pt x="2592" y="528"/>
                  </a:cubicBezTo>
                </a:path>
              </a:pathLst>
            </a:custGeom>
            <a:noFill/>
            <a:ln w="28575" cap="flat" cmpd="sng">
              <a:solidFill>
                <a:srgbClr val="5D0D8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8174" name="Text Box 11"/>
            <p:cNvSpPr txBox="1">
              <a:spLocks noChangeArrowheads="1"/>
            </p:cNvSpPr>
            <p:nvPr/>
          </p:nvSpPr>
          <p:spPr bwMode="auto">
            <a:xfrm>
              <a:off x="6759146" y="2160373"/>
              <a:ext cx="611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5D0D8F"/>
                  </a:solidFill>
                </a:rPr>
                <a:t>SAC</a:t>
              </a:r>
            </a:p>
          </p:txBody>
        </p:sp>
      </p:grpSp>
      <p:grpSp>
        <p:nvGrpSpPr>
          <p:cNvPr id="27" name="Group 43"/>
          <p:cNvGrpSpPr>
            <a:grpSpLocks/>
          </p:cNvGrpSpPr>
          <p:nvPr/>
        </p:nvGrpSpPr>
        <p:grpSpPr bwMode="auto">
          <a:xfrm>
            <a:off x="2619375" y="2214562"/>
            <a:ext cx="5000625" cy="1227138"/>
            <a:chOff x="2619631" y="2631989"/>
            <a:chExt cx="5000969" cy="1227781"/>
          </a:xfrm>
        </p:grpSpPr>
        <p:sp>
          <p:nvSpPr>
            <p:cNvPr id="48171" name="Freeform 8"/>
            <p:cNvSpPr>
              <a:spLocks/>
            </p:cNvSpPr>
            <p:nvPr/>
          </p:nvSpPr>
          <p:spPr bwMode="auto">
            <a:xfrm>
              <a:off x="2619631" y="2631989"/>
              <a:ext cx="4452551" cy="1227781"/>
            </a:xfrm>
            <a:custGeom>
              <a:avLst/>
              <a:gdLst>
                <a:gd name="T0" fmla="*/ 0 w 2976"/>
                <a:gd name="T1" fmla="*/ 336 h 680"/>
                <a:gd name="T2" fmla="*/ 1488 w 2976"/>
                <a:gd name="T3" fmla="*/ 624 h 680"/>
                <a:gd name="T4" fmla="*/ 2976 w 2976"/>
                <a:gd name="T5" fmla="*/ 0 h 680"/>
                <a:gd name="T6" fmla="*/ 0 60000 65536"/>
                <a:gd name="T7" fmla="*/ 0 60000 65536"/>
                <a:gd name="T8" fmla="*/ 0 60000 65536"/>
                <a:gd name="T9" fmla="*/ 0 w 2976"/>
                <a:gd name="T10" fmla="*/ 0 h 680"/>
                <a:gd name="T11" fmla="*/ 2976 w 2976"/>
                <a:gd name="T12" fmla="*/ 680 h 680"/>
              </a:gdLst>
              <a:ahLst/>
              <a:cxnLst>
                <a:cxn ang="T6">
                  <a:pos x="T0" y="T1"/>
                </a:cxn>
                <a:cxn ang="T7">
                  <a:pos x="T2" y="T3"/>
                </a:cxn>
                <a:cxn ang="T8">
                  <a:pos x="T4" y="T5"/>
                </a:cxn>
              </a:cxnLst>
              <a:rect l="T9" t="T10" r="T11" b="T12"/>
              <a:pathLst>
                <a:path w="2976" h="680">
                  <a:moveTo>
                    <a:pt x="0" y="336"/>
                  </a:moveTo>
                  <a:cubicBezTo>
                    <a:pt x="496" y="508"/>
                    <a:pt x="992" y="680"/>
                    <a:pt x="1488" y="624"/>
                  </a:cubicBezTo>
                  <a:cubicBezTo>
                    <a:pt x="1984" y="568"/>
                    <a:pt x="2728" y="104"/>
                    <a:pt x="2976" y="0"/>
                  </a:cubicBezTo>
                </a:path>
              </a:pathLst>
            </a:custGeom>
            <a:noFill/>
            <a:ln w="28575" cap="flat" cmpd="sng">
              <a:solidFill>
                <a:srgbClr val="5D0D8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72" name="Text Box 12"/>
            <p:cNvSpPr txBox="1">
              <a:spLocks noChangeArrowheads="1"/>
            </p:cNvSpPr>
            <p:nvPr/>
          </p:nvSpPr>
          <p:spPr bwMode="auto">
            <a:xfrm>
              <a:off x="6874475" y="2714367"/>
              <a:ext cx="746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5D0D8F"/>
                  </a:solidFill>
                </a:rPr>
                <a:t>SAVC</a:t>
              </a:r>
            </a:p>
          </p:txBody>
        </p:sp>
      </p:grpSp>
      <p:grpSp>
        <p:nvGrpSpPr>
          <p:cNvPr id="34" name="Group 34"/>
          <p:cNvGrpSpPr>
            <a:grpSpLocks/>
          </p:cNvGrpSpPr>
          <p:nvPr/>
        </p:nvGrpSpPr>
        <p:grpSpPr bwMode="auto">
          <a:xfrm>
            <a:off x="1335088" y="1931987"/>
            <a:ext cx="4594225" cy="304800"/>
            <a:chOff x="1335022" y="2350058"/>
            <a:chExt cx="4594161" cy="304800"/>
          </a:xfrm>
        </p:grpSpPr>
        <p:sp>
          <p:nvSpPr>
            <p:cNvPr id="48169" name="Line 13"/>
            <p:cNvSpPr>
              <a:spLocks noChangeShapeType="1"/>
            </p:cNvSpPr>
            <p:nvPr/>
          </p:nvSpPr>
          <p:spPr bwMode="auto">
            <a:xfrm>
              <a:off x="2347783" y="2475470"/>
              <a:ext cx="3581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0" name="Text Box 15"/>
            <p:cNvSpPr txBox="1">
              <a:spLocks noChangeArrowheads="1"/>
            </p:cNvSpPr>
            <p:nvPr/>
          </p:nvSpPr>
          <p:spPr bwMode="auto">
            <a:xfrm>
              <a:off x="1335022" y="2350058"/>
              <a:ext cx="850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P* = MR</a:t>
              </a:r>
            </a:p>
          </p:txBody>
        </p:sp>
      </p:grpSp>
      <p:grpSp>
        <p:nvGrpSpPr>
          <p:cNvPr id="35" name="Group 37"/>
          <p:cNvGrpSpPr>
            <a:grpSpLocks/>
          </p:cNvGrpSpPr>
          <p:nvPr/>
        </p:nvGrpSpPr>
        <p:grpSpPr bwMode="auto">
          <a:xfrm>
            <a:off x="5700713" y="2057400"/>
            <a:ext cx="361950" cy="2770187"/>
            <a:chOff x="5700583" y="2475470"/>
            <a:chExt cx="361950" cy="2770188"/>
          </a:xfrm>
        </p:grpSpPr>
        <p:sp>
          <p:nvSpPr>
            <p:cNvPr id="48167" name="Line 14"/>
            <p:cNvSpPr>
              <a:spLocks noChangeShapeType="1"/>
            </p:cNvSpPr>
            <p:nvPr/>
          </p:nvSpPr>
          <p:spPr bwMode="auto">
            <a:xfrm>
              <a:off x="5929183" y="2475470"/>
              <a:ext cx="0" cy="2438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8" name="Text Box 16"/>
            <p:cNvSpPr txBox="1">
              <a:spLocks noChangeArrowheads="1"/>
            </p:cNvSpPr>
            <p:nvPr/>
          </p:nvSpPr>
          <p:spPr bwMode="auto">
            <a:xfrm>
              <a:off x="5700583" y="494085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p>
          </p:txBody>
        </p:sp>
      </p:grpSp>
      <p:grpSp>
        <p:nvGrpSpPr>
          <p:cNvPr id="36" name="Group 35"/>
          <p:cNvGrpSpPr>
            <a:grpSpLocks/>
          </p:cNvGrpSpPr>
          <p:nvPr/>
        </p:nvGrpSpPr>
        <p:grpSpPr bwMode="auto">
          <a:xfrm>
            <a:off x="1778000" y="2922587"/>
            <a:ext cx="3263900" cy="304800"/>
            <a:chOff x="1778126" y="3340657"/>
            <a:chExt cx="3264243" cy="304800"/>
          </a:xfrm>
        </p:grpSpPr>
        <p:sp>
          <p:nvSpPr>
            <p:cNvPr id="48165" name="Line 18"/>
            <p:cNvSpPr>
              <a:spLocks noChangeShapeType="1"/>
            </p:cNvSpPr>
            <p:nvPr/>
          </p:nvSpPr>
          <p:spPr bwMode="auto">
            <a:xfrm>
              <a:off x="2299169" y="3466070"/>
              <a:ext cx="2743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48166" name="Text Box 21"/>
            <p:cNvSpPr txBox="1">
              <a:spLocks noChangeArrowheads="1"/>
            </p:cNvSpPr>
            <p:nvPr/>
          </p:nvSpPr>
          <p:spPr bwMode="auto">
            <a:xfrm>
              <a:off x="1778126" y="3340657"/>
              <a:ext cx="512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P***</a:t>
              </a:r>
            </a:p>
          </p:txBody>
        </p:sp>
      </p:grpSp>
      <p:grpSp>
        <p:nvGrpSpPr>
          <p:cNvPr id="37" name="Group 36"/>
          <p:cNvGrpSpPr>
            <a:grpSpLocks/>
          </p:cNvGrpSpPr>
          <p:nvPr/>
        </p:nvGrpSpPr>
        <p:grpSpPr bwMode="auto">
          <a:xfrm>
            <a:off x="4813300" y="3048000"/>
            <a:ext cx="501650" cy="1779587"/>
            <a:chOff x="4949696" y="3466070"/>
            <a:chExt cx="501650" cy="1779587"/>
          </a:xfrm>
        </p:grpSpPr>
        <p:sp>
          <p:nvSpPr>
            <p:cNvPr id="48163" name="Text Box 20"/>
            <p:cNvSpPr txBox="1">
              <a:spLocks noChangeArrowheads="1"/>
            </p:cNvSpPr>
            <p:nvPr/>
          </p:nvSpPr>
          <p:spPr bwMode="auto">
            <a:xfrm>
              <a:off x="4949696" y="4940857"/>
              <a:ext cx="501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p>
          </p:txBody>
        </p:sp>
        <p:sp>
          <p:nvSpPr>
            <p:cNvPr id="48164" name="Line 22"/>
            <p:cNvSpPr>
              <a:spLocks noChangeShapeType="1"/>
            </p:cNvSpPr>
            <p:nvPr/>
          </p:nvSpPr>
          <p:spPr bwMode="auto">
            <a:xfrm>
              <a:off x="5178296" y="3466070"/>
              <a:ext cx="0" cy="1447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38" name="Group 51"/>
          <p:cNvGrpSpPr>
            <a:grpSpLocks/>
          </p:cNvGrpSpPr>
          <p:nvPr/>
        </p:nvGrpSpPr>
        <p:grpSpPr bwMode="auto">
          <a:xfrm>
            <a:off x="901593" y="920873"/>
            <a:ext cx="8032857" cy="3997202"/>
            <a:chOff x="901564" y="1338391"/>
            <a:chExt cx="8032371" cy="3997239"/>
          </a:xfrm>
        </p:grpSpPr>
        <p:grpSp>
          <p:nvGrpSpPr>
            <p:cNvPr id="48157" name="Group 39"/>
            <p:cNvGrpSpPr>
              <a:grpSpLocks/>
            </p:cNvGrpSpPr>
            <p:nvPr/>
          </p:nvGrpSpPr>
          <p:grpSpPr bwMode="auto">
            <a:xfrm>
              <a:off x="2347783" y="4913869"/>
              <a:ext cx="6586152" cy="421761"/>
              <a:chOff x="2347783" y="4913869"/>
              <a:chExt cx="6586152" cy="421761"/>
            </a:xfrm>
          </p:grpSpPr>
          <p:sp>
            <p:nvSpPr>
              <p:cNvPr id="48161" name="Line 4"/>
              <p:cNvSpPr>
                <a:spLocks noChangeShapeType="1"/>
              </p:cNvSpPr>
              <p:nvPr/>
            </p:nvSpPr>
            <p:spPr bwMode="auto">
              <a:xfrm>
                <a:off x="2347783" y="4913869"/>
                <a:ext cx="5078628" cy="41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2" name="Text Box 27"/>
              <p:cNvSpPr txBox="1">
                <a:spLocks noChangeArrowheads="1"/>
              </p:cNvSpPr>
              <p:nvPr/>
            </p:nvSpPr>
            <p:spPr bwMode="auto">
              <a:xfrm>
                <a:off x="6806685" y="4968918"/>
                <a:ext cx="212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per period</a:t>
                </a:r>
              </a:p>
            </p:txBody>
          </p:sp>
        </p:grpSp>
        <p:grpSp>
          <p:nvGrpSpPr>
            <p:cNvPr id="48158" name="Group 40"/>
            <p:cNvGrpSpPr>
              <a:grpSpLocks/>
            </p:cNvGrpSpPr>
            <p:nvPr/>
          </p:nvGrpSpPr>
          <p:grpSpPr bwMode="auto">
            <a:xfrm>
              <a:off x="901564" y="1338391"/>
              <a:ext cx="1446219" cy="3575479"/>
              <a:chOff x="901564" y="1338391"/>
              <a:chExt cx="1446219" cy="3575479"/>
            </a:xfrm>
          </p:grpSpPr>
          <p:sp>
            <p:nvSpPr>
              <p:cNvPr id="48159" name="Line 3"/>
              <p:cNvSpPr>
                <a:spLocks noChangeShapeType="1"/>
              </p:cNvSpPr>
              <p:nvPr/>
            </p:nvSpPr>
            <p:spPr bwMode="auto">
              <a:xfrm>
                <a:off x="2347783" y="1484870"/>
                <a:ext cx="0" cy="3429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0" name="Text Box 28"/>
              <p:cNvSpPr txBox="1">
                <a:spLocks noChangeArrowheads="1"/>
              </p:cNvSpPr>
              <p:nvPr/>
            </p:nvSpPr>
            <p:spPr bwMode="auto">
              <a:xfrm>
                <a:off x="901564" y="1338391"/>
                <a:ext cx="138903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algn="r" eaLnBrk="1" hangingPunct="1"/>
                <a:r>
                  <a:rPr lang="en-US" altLang="en-US" sz="1800" dirty="0"/>
                  <a:t>Market price</a:t>
                </a:r>
              </a:p>
            </p:txBody>
          </p:sp>
        </p:grpSp>
      </p:grpSp>
      <p:grpSp>
        <p:nvGrpSpPr>
          <p:cNvPr id="41" name="Group 38"/>
          <p:cNvGrpSpPr>
            <a:grpSpLocks/>
          </p:cNvGrpSpPr>
          <p:nvPr/>
        </p:nvGrpSpPr>
        <p:grpSpPr bwMode="auto">
          <a:xfrm>
            <a:off x="6221413" y="1447800"/>
            <a:ext cx="431800" cy="3379787"/>
            <a:chOff x="6221629" y="1865871"/>
            <a:chExt cx="431800" cy="3379787"/>
          </a:xfrm>
        </p:grpSpPr>
        <p:sp>
          <p:nvSpPr>
            <p:cNvPr id="48155" name="Line 19"/>
            <p:cNvSpPr>
              <a:spLocks noChangeShapeType="1"/>
            </p:cNvSpPr>
            <p:nvPr/>
          </p:nvSpPr>
          <p:spPr bwMode="auto">
            <a:xfrm>
              <a:off x="6374029" y="1865871"/>
              <a:ext cx="0" cy="3048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6" name="Text Box 20"/>
            <p:cNvSpPr txBox="1">
              <a:spLocks noChangeArrowheads="1"/>
            </p:cNvSpPr>
            <p:nvPr/>
          </p:nvSpPr>
          <p:spPr bwMode="auto">
            <a:xfrm>
              <a:off x="6221629" y="4940858"/>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p>
          </p:txBody>
        </p:sp>
      </p:grpSp>
      <p:grpSp>
        <p:nvGrpSpPr>
          <p:cNvPr id="42" name="Group 33"/>
          <p:cNvGrpSpPr>
            <a:grpSpLocks/>
          </p:cNvGrpSpPr>
          <p:nvPr/>
        </p:nvGrpSpPr>
        <p:grpSpPr bwMode="auto">
          <a:xfrm>
            <a:off x="1779588" y="1322387"/>
            <a:ext cx="4594225" cy="304800"/>
            <a:chOff x="1779373" y="1740458"/>
            <a:chExt cx="4594656" cy="304800"/>
          </a:xfrm>
        </p:grpSpPr>
        <p:sp>
          <p:nvSpPr>
            <p:cNvPr id="48153" name="Line 18"/>
            <p:cNvSpPr>
              <a:spLocks noChangeShapeType="1"/>
            </p:cNvSpPr>
            <p:nvPr/>
          </p:nvSpPr>
          <p:spPr bwMode="auto">
            <a:xfrm>
              <a:off x="2335429" y="1865871"/>
              <a:ext cx="4038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4" name="Text Box 21"/>
            <p:cNvSpPr txBox="1">
              <a:spLocks noChangeArrowheads="1"/>
            </p:cNvSpPr>
            <p:nvPr/>
          </p:nvSpPr>
          <p:spPr bwMode="auto">
            <a:xfrm>
              <a:off x="1779373" y="1740458"/>
              <a:ext cx="442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P**</a:t>
              </a:r>
            </a:p>
          </p:txBody>
        </p:sp>
      </p:grpSp>
      <p:grpSp>
        <p:nvGrpSpPr>
          <p:cNvPr id="43" name="Group 44"/>
          <p:cNvGrpSpPr>
            <a:grpSpLocks/>
          </p:cNvGrpSpPr>
          <p:nvPr/>
        </p:nvGrpSpPr>
        <p:grpSpPr bwMode="auto">
          <a:xfrm>
            <a:off x="1779588" y="3235325"/>
            <a:ext cx="2916237" cy="325437"/>
            <a:chOff x="1779374" y="3641341"/>
            <a:chExt cx="2916194" cy="325178"/>
          </a:xfrm>
        </p:grpSpPr>
        <p:sp>
          <p:nvSpPr>
            <p:cNvPr id="48151" name="Line 18"/>
            <p:cNvSpPr>
              <a:spLocks noChangeShapeType="1"/>
            </p:cNvSpPr>
            <p:nvPr/>
          </p:nvSpPr>
          <p:spPr bwMode="auto">
            <a:xfrm flipV="1">
              <a:off x="2352713" y="3756454"/>
              <a:ext cx="2342855" cy="103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48152" name="Text Box 21"/>
            <p:cNvSpPr txBox="1">
              <a:spLocks noChangeArrowheads="1"/>
            </p:cNvSpPr>
            <p:nvPr/>
          </p:nvSpPr>
          <p:spPr bwMode="auto">
            <a:xfrm>
              <a:off x="1779374" y="3641341"/>
              <a:ext cx="589773" cy="325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P</a:t>
              </a:r>
              <a:r>
                <a:rPr lang="en-US" altLang="en-US" sz="1800" baseline="-25000"/>
                <a:t>s</a:t>
              </a:r>
            </a:p>
          </p:txBody>
        </p:sp>
      </p:grpSp>
      <p:grpSp>
        <p:nvGrpSpPr>
          <p:cNvPr id="44" name="Group 50"/>
          <p:cNvGrpSpPr>
            <a:grpSpLocks/>
          </p:cNvGrpSpPr>
          <p:nvPr/>
        </p:nvGrpSpPr>
        <p:grpSpPr bwMode="auto">
          <a:xfrm>
            <a:off x="2360613" y="1125537"/>
            <a:ext cx="4260850" cy="3349625"/>
            <a:chOff x="2360140" y="1542779"/>
            <a:chExt cx="4261675" cy="3350497"/>
          </a:xfrm>
        </p:grpSpPr>
        <p:grpSp>
          <p:nvGrpSpPr>
            <p:cNvPr id="48147" name="Group 48"/>
            <p:cNvGrpSpPr>
              <a:grpSpLocks/>
            </p:cNvGrpSpPr>
            <p:nvPr/>
          </p:nvGrpSpPr>
          <p:grpSpPr bwMode="auto">
            <a:xfrm>
              <a:off x="2360140" y="1542779"/>
              <a:ext cx="4261675" cy="3350497"/>
              <a:chOff x="2360140" y="1542779"/>
              <a:chExt cx="4261675" cy="3350497"/>
            </a:xfrm>
          </p:grpSpPr>
          <p:cxnSp>
            <p:nvCxnSpPr>
              <p:cNvPr id="48149" name="Straight Connector 46"/>
              <p:cNvCxnSpPr>
                <a:cxnSpLocks noChangeShapeType="1"/>
              </p:cNvCxnSpPr>
              <p:nvPr/>
            </p:nvCxnSpPr>
            <p:spPr bwMode="auto">
              <a:xfrm rot="5400000">
                <a:off x="1797907" y="4331044"/>
                <a:ext cx="1124465" cy="0"/>
              </a:xfrm>
              <a:prstGeom prst="line">
                <a:avLst/>
              </a:prstGeom>
              <a:noFill/>
              <a:ln w="57150" algn="ctr">
                <a:solidFill>
                  <a:srgbClr val="0D7D65"/>
                </a:solidFill>
                <a:round/>
                <a:headEnd/>
                <a:tailEnd/>
              </a:ln>
              <a:extLst>
                <a:ext uri="{909E8E84-426E-40DD-AFC4-6F175D3DCCD1}">
                  <a14:hiddenFill xmlns:a14="http://schemas.microsoft.com/office/drawing/2010/main">
                    <a:noFill/>
                  </a14:hiddenFill>
                </a:ext>
              </a:extLst>
            </p:spPr>
          </p:cxnSp>
          <p:sp>
            <p:nvSpPr>
              <p:cNvPr id="48150" name="Freeform 47"/>
              <p:cNvSpPr>
                <a:spLocks/>
              </p:cNvSpPr>
              <p:nvPr/>
            </p:nvSpPr>
            <p:spPr bwMode="auto">
              <a:xfrm>
                <a:off x="4702008" y="1542779"/>
                <a:ext cx="1919807" cy="2223162"/>
              </a:xfrm>
              <a:custGeom>
                <a:avLst/>
                <a:gdLst>
                  <a:gd name="T0" fmla="*/ 0 w 1878228"/>
                  <a:gd name="T1" fmla="*/ 2223162 h 2211860"/>
                  <a:gd name="T2" fmla="*/ 1919807 w 1878228"/>
                  <a:gd name="T3" fmla="*/ 0 h 2211860"/>
                  <a:gd name="T4" fmla="*/ 0 60000 65536"/>
                  <a:gd name="T5" fmla="*/ 0 60000 65536"/>
                </a:gdLst>
                <a:ahLst/>
                <a:cxnLst>
                  <a:cxn ang="T4">
                    <a:pos x="T0" y="T1"/>
                  </a:cxn>
                  <a:cxn ang="T5">
                    <a:pos x="T2" y="T3"/>
                  </a:cxn>
                </a:cxnLst>
                <a:rect l="0" t="0" r="r" b="b"/>
                <a:pathLst>
                  <a:path w="1878228" h="2211860">
                    <a:moveTo>
                      <a:pt x="0" y="2211860"/>
                    </a:moveTo>
                    <a:cubicBezTo>
                      <a:pt x="797008" y="1613534"/>
                      <a:pt x="1041249" y="1162741"/>
                      <a:pt x="1878228" y="0"/>
                    </a:cubicBezTo>
                  </a:path>
                </a:pathLst>
              </a:custGeom>
              <a:noFill/>
              <a:ln w="57150" cap="flat" cmpd="sng" algn="ctr">
                <a:solidFill>
                  <a:srgbClr val="0D7D65"/>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8148" name="Oval 9"/>
            <p:cNvSpPr>
              <a:spLocks noChangeArrowheads="1"/>
            </p:cNvSpPr>
            <p:nvPr/>
          </p:nvSpPr>
          <p:spPr bwMode="auto">
            <a:xfrm>
              <a:off x="4673995" y="3718567"/>
              <a:ext cx="76180" cy="76315"/>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spTree>
    <p:extLst>
      <p:ext uri="{BB962C8B-B14F-4D97-AF65-F5344CB8AC3E}">
        <p14:creationId xmlns:p14="http://schemas.microsoft.com/office/powerpoint/2010/main" val="494059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childTnLst>
                          </p:cTn>
                        </p:par>
                        <p:par>
                          <p:cTn id="34" fill="hold" nodeType="afterGroup">
                            <p:stCondLst>
                              <p:cond delay="500"/>
                            </p:stCondLst>
                            <p:childTnLst>
                              <p:par>
                                <p:cTn id="35" presetID="22" presetClass="entr" presetSubtype="1"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par>
                          <p:cTn id="43" fill="hold" nodeType="afterGroup">
                            <p:stCondLst>
                              <p:cond delay="500"/>
                            </p:stCondLst>
                            <p:childTnLst>
                              <p:par>
                                <p:cTn id="44" presetID="22" presetClass="entr" presetSubtype="1" fill="hold"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up)">
                                      <p:cBhvr>
                                        <p:cTn id="46" dur="500"/>
                                        <p:tgtEl>
                                          <p:spTgt spid="3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48131">
                                            <p:txEl>
                                              <p:pRg st="0" end="0"/>
                                            </p:txEl>
                                          </p:spTgt>
                                        </p:tgtEl>
                                        <p:attrNameLst>
                                          <p:attrName>style.visibility</p:attrName>
                                        </p:attrNameLst>
                                      </p:cBhvr>
                                      <p:to>
                                        <p:strVal val="visible"/>
                                      </p:to>
                                    </p:set>
                                    <p:animEffect transition="in" filter="wipe(left)">
                                      <p:cBhvr>
                                        <p:cTn id="59" dur="500"/>
                                        <p:tgtEl>
                                          <p:spTgt spid="481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nSpc>
                <a:spcPct val="90000"/>
              </a:lnSpc>
            </a:pPr>
            <a:r>
              <a:rPr lang="en-US" altLang="en-US" sz="3600"/>
              <a:t>Short-Run Supply by a Price-Taking Firm</a:t>
            </a:r>
          </a:p>
        </p:txBody>
      </p:sp>
      <p:sp>
        <p:nvSpPr>
          <p:cNvPr id="49155" name="Rectangle 3"/>
          <p:cNvSpPr>
            <a:spLocks noGrp="1" noChangeArrowheads="1"/>
          </p:cNvSpPr>
          <p:nvPr>
            <p:ph idx="1"/>
          </p:nvPr>
        </p:nvSpPr>
        <p:spPr/>
        <p:txBody>
          <a:bodyPr/>
          <a:lstStyle/>
          <a:p>
            <a:r>
              <a:rPr lang="en-US" altLang="en-US"/>
              <a:t>Short-run supply curve  </a:t>
            </a:r>
          </a:p>
          <a:p>
            <a:pPr lvl="1"/>
            <a:r>
              <a:rPr lang="en-US" altLang="en-US"/>
              <a:t>The positively-sloped portion of the short-run marginal cost curve  </a:t>
            </a:r>
          </a:p>
          <a:p>
            <a:pPr lvl="1"/>
            <a:r>
              <a:rPr lang="en-US" altLang="en-US"/>
              <a:t>Above the point of minimum average variable cost </a:t>
            </a:r>
          </a:p>
          <a:p>
            <a:pPr lvl="1"/>
            <a:r>
              <a:rPr lang="en-US" altLang="en-US"/>
              <a:t>It shows how much the firm will produce at every possible market price</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A8E64F09-8BE2-42DA-B1C0-3F199BBEFF62}" type="slidenum">
              <a:rPr lang="en-US" smtClean="0"/>
              <a:pPr>
                <a:defRPr/>
              </a:pPr>
              <a:t>27</a:t>
            </a:fld>
            <a:endParaRPr lang="en-US"/>
          </a:p>
        </p:txBody>
      </p:sp>
    </p:spTree>
    <p:extLst>
      <p:ext uri="{BB962C8B-B14F-4D97-AF65-F5344CB8AC3E}">
        <p14:creationId xmlns:p14="http://schemas.microsoft.com/office/powerpoint/2010/main" val="2742448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nSpc>
                <a:spcPct val="90000"/>
              </a:lnSpc>
            </a:pPr>
            <a:r>
              <a:rPr lang="en-US" altLang="en-US" sz="3600"/>
              <a:t>Short-Run Supply by a Price-Taking Firm</a:t>
            </a:r>
          </a:p>
        </p:txBody>
      </p:sp>
      <p:sp>
        <p:nvSpPr>
          <p:cNvPr id="50179" name="Rectangle 3"/>
          <p:cNvSpPr>
            <a:spLocks noGrp="1" noChangeArrowheads="1"/>
          </p:cNvSpPr>
          <p:nvPr>
            <p:ph idx="1"/>
          </p:nvPr>
        </p:nvSpPr>
        <p:spPr/>
        <p:txBody>
          <a:bodyPr/>
          <a:lstStyle/>
          <a:p>
            <a:r>
              <a:rPr lang="en-US" altLang="en-US"/>
              <a:t>Firms will only operate in the short run </a:t>
            </a:r>
          </a:p>
          <a:p>
            <a:pPr lvl="1"/>
            <a:r>
              <a:rPr lang="en-US" altLang="en-US"/>
              <a:t>As long as total revenue covers variable cost</a:t>
            </a:r>
          </a:p>
          <a:p>
            <a:pPr lvl="1"/>
            <a:r>
              <a:rPr lang="en-US" altLang="en-US"/>
              <a:t> </a:t>
            </a:r>
            <a:r>
              <a:rPr lang="en-US" altLang="en-US" i="1"/>
              <a:t>p &gt; SAVC</a:t>
            </a:r>
          </a:p>
          <a:p>
            <a:r>
              <a:rPr lang="en-US" altLang="en-US"/>
              <a:t>Firms will shut-down in the short-run</a:t>
            </a:r>
          </a:p>
          <a:p>
            <a:pPr lvl="1"/>
            <a:r>
              <a:rPr lang="en-US" altLang="en-US"/>
              <a:t>If </a:t>
            </a:r>
            <a:r>
              <a:rPr lang="en-US" altLang="en-US" i="1"/>
              <a:t>p</a:t>
            </a:r>
            <a:r>
              <a:rPr lang="en-US" altLang="en-US"/>
              <a:t> &lt; </a:t>
            </a:r>
            <a:r>
              <a:rPr lang="en-US" altLang="en-US" i="1"/>
              <a:t>SAVC</a:t>
            </a:r>
          </a:p>
          <a:p>
            <a:pPr lvl="1"/>
            <a:r>
              <a:rPr lang="en-US" altLang="en-US"/>
              <a:t>Produce no output</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A59CC37C-876F-4AF7-82EF-30E1BCD59AD0}" type="slidenum">
              <a:rPr lang="en-US" smtClean="0"/>
              <a:pPr>
                <a:defRPr/>
              </a:pPr>
              <a:t>28</a:t>
            </a:fld>
            <a:endParaRPr lang="en-US"/>
          </a:p>
        </p:txBody>
      </p:sp>
    </p:spTree>
    <p:extLst>
      <p:ext uri="{BB962C8B-B14F-4D97-AF65-F5344CB8AC3E}">
        <p14:creationId xmlns:p14="http://schemas.microsoft.com/office/powerpoint/2010/main" val="872994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11.3 	Short-Run Supply</a:t>
            </a:r>
          </a:p>
        </p:txBody>
      </p:sp>
      <p:sp>
        <p:nvSpPr>
          <p:cNvPr id="8199"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A5D7815F-E4E0-49C5-BE00-716BF0F86D69}" type="slidenum">
              <a:rPr lang="en-US" smtClean="0"/>
              <a:pPr>
                <a:defRPr/>
              </a:pPr>
              <a:t>29</a:t>
            </a:fld>
            <a:endParaRPr lang="en-US" dirty="0"/>
          </a:p>
        </p:txBody>
      </p:sp>
      <p:sp>
        <p:nvSpPr>
          <p:cNvPr id="8197" name="Content Placeholder 2"/>
          <p:cNvSpPr>
            <a:spLocks noGrp="1"/>
          </p:cNvSpPr>
          <p:nvPr>
            <p:ph type="body" sz="quarter" idx="12"/>
          </p:nvPr>
        </p:nvSpPr>
        <p:spPr>
          <a:prstGeom prst="rect">
            <a:avLst/>
          </a:prstGeom>
        </p:spPr>
        <p:txBody>
          <a:bodyPr/>
          <a:lstStyle/>
          <a:p>
            <a:r>
              <a:rPr lang="en-US" altLang="en-US" dirty="0"/>
              <a:t>Firm’s short-run total cost curve is</a:t>
            </a:r>
          </a:p>
          <a:p>
            <a:pPr algn="ctr">
              <a:buFontTx/>
              <a:buNone/>
            </a:pPr>
            <a:r>
              <a:rPr lang="en-US" altLang="en-US" sz="2800" i="1" dirty="0">
                <a:solidFill>
                  <a:srgbClr val="FF0000"/>
                </a:solidFill>
              </a:rPr>
              <a:t>SC</a:t>
            </a:r>
            <a:r>
              <a:rPr lang="en-US" altLang="en-US" sz="2800" dirty="0">
                <a:solidFill>
                  <a:srgbClr val="FF0000"/>
                </a:solidFill>
              </a:rPr>
              <a:t>(</a:t>
            </a:r>
            <a:r>
              <a:rPr lang="en-US" altLang="en-US" sz="2800" i="1" dirty="0">
                <a:solidFill>
                  <a:srgbClr val="FF0000"/>
                </a:solidFill>
              </a:rPr>
              <a:t>v</a:t>
            </a:r>
            <a:r>
              <a:rPr lang="en-US" altLang="en-US" sz="2800" dirty="0">
                <a:solidFill>
                  <a:srgbClr val="FF0000"/>
                </a:solidFill>
              </a:rPr>
              <a:t>,</a:t>
            </a:r>
            <a:r>
              <a:rPr lang="en-US" altLang="en-US" sz="2800" i="1" dirty="0">
                <a:solidFill>
                  <a:srgbClr val="FF0000"/>
                </a:solidFill>
              </a:rPr>
              <a:t>w</a:t>
            </a:r>
            <a:r>
              <a:rPr lang="en-US" altLang="en-US" sz="2800" dirty="0">
                <a:solidFill>
                  <a:srgbClr val="FF0000"/>
                </a:solidFill>
              </a:rPr>
              <a:t>,</a:t>
            </a:r>
            <a:r>
              <a:rPr lang="en-US" altLang="en-US" sz="2800" i="1" dirty="0">
                <a:solidFill>
                  <a:srgbClr val="FF0000"/>
                </a:solidFill>
              </a:rPr>
              <a:t>q</a:t>
            </a:r>
            <a:r>
              <a:rPr lang="en-US" altLang="en-US" sz="2800" dirty="0">
                <a:solidFill>
                  <a:srgbClr val="FF0000"/>
                </a:solidFill>
              </a:rPr>
              <a:t>,</a:t>
            </a:r>
            <a:r>
              <a:rPr lang="en-US" altLang="en-US" sz="2800" i="1" dirty="0">
                <a:solidFill>
                  <a:srgbClr val="FF0000"/>
                </a:solidFill>
              </a:rPr>
              <a:t>k</a:t>
            </a:r>
            <a:r>
              <a:rPr lang="en-US" altLang="en-US" sz="2800" i="1" baseline="-25000" dirty="0">
                <a:solidFill>
                  <a:srgbClr val="FF0000"/>
                </a:solidFill>
              </a:rPr>
              <a:t>1</a:t>
            </a:r>
            <a:r>
              <a:rPr lang="en-US" altLang="en-US" sz="2800" dirty="0">
                <a:solidFill>
                  <a:srgbClr val="FF0000"/>
                </a:solidFill>
              </a:rPr>
              <a:t>) = </a:t>
            </a:r>
            <a:r>
              <a:rPr lang="en-US" altLang="en-US" sz="2800" i="1" dirty="0">
                <a:solidFill>
                  <a:srgbClr val="FF0000"/>
                </a:solidFill>
              </a:rPr>
              <a:t>vk</a:t>
            </a:r>
            <a:r>
              <a:rPr lang="en-US" altLang="en-US" sz="2800" baseline="-25000" dirty="0">
                <a:solidFill>
                  <a:srgbClr val="FF0000"/>
                </a:solidFill>
              </a:rPr>
              <a:t>1</a:t>
            </a:r>
            <a:r>
              <a:rPr lang="en-US" altLang="en-US" sz="2800" dirty="0">
                <a:solidFill>
                  <a:srgbClr val="FF0000"/>
                </a:solidFill>
              </a:rPr>
              <a:t> + </a:t>
            </a:r>
            <a:r>
              <a:rPr lang="en-US" altLang="en-US" sz="2800" i="1" dirty="0">
                <a:solidFill>
                  <a:srgbClr val="FF0000"/>
                </a:solidFill>
              </a:rPr>
              <a:t>wq</a:t>
            </a:r>
            <a:r>
              <a:rPr lang="en-US" altLang="en-US" sz="2800" baseline="30000" dirty="0">
                <a:solidFill>
                  <a:srgbClr val="FF0000"/>
                </a:solidFill>
              </a:rPr>
              <a:t>1/</a:t>
            </a:r>
            <a:r>
              <a:rPr lang="en-US" altLang="en-US" sz="2800" baseline="30000" dirty="0">
                <a:solidFill>
                  <a:srgbClr val="FF0000"/>
                </a:solidFill>
                <a:sym typeface="Symbol" pitchFamily="18" charset="2"/>
              </a:rPr>
              <a:t></a:t>
            </a:r>
            <a:r>
              <a:rPr lang="en-US" altLang="en-US" sz="2800" i="1" dirty="0">
                <a:solidFill>
                  <a:srgbClr val="FF0000"/>
                </a:solidFill>
                <a:sym typeface="Symbol" pitchFamily="18" charset="2"/>
              </a:rPr>
              <a:t>k</a:t>
            </a:r>
            <a:r>
              <a:rPr lang="en-US" altLang="en-US" sz="2800" baseline="-25000" dirty="0">
                <a:solidFill>
                  <a:srgbClr val="FF0000"/>
                </a:solidFill>
                <a:sym typeface="Symbol" pitchFamily="18" charset="2"/>
              </a:rPr>
              <a:t>1</a:t>
            </a:r>
            <a:r>
              <a:rPr lang="en-US" altLang="en-US" sz="2800" baseline="30000" dirty="0">
                <a:solidFill>
                  <a:srgbClr val="FF0000"/>
                </a:solidFill>
                <a:sym typeface="Symbol" pitchFamily="18" charset="2"/>
              </a:rPr>
              <a:t>-/</a:t>
            </a:r>
            <a:endParaRPr lang="en-US" altLang="en-US" sz="2800" dirty="0">
              <a:solidFill>
                <a:srgbClr val="FF0000"/>
              </a:solidFill>
              <a:sym typeface="Symbol" pitchFamily="18" charset="2"/>
            </a:endParaRPr>
          </a:p>
          <a:p>
            <a:pPr lvl="2"/>
            <a:r>
              <a:rPr lang="en-US" altLang="en-US" dirty="0">
                <a:sym typeface="Symbol" pitchFamily="18" charset="2"/>
              </a:rPr>
              <a:t>Where </a:t>
            </a:r>
            <a:r>
              <a:rPr lang="en-US" altLang="en-US" i="1" dirty="0">
                <a:sym typeface="Symbol" pitchFamily="18" charset="2"/>
              </a:rPr>
              <a:t>k</a:t>
            </a:r>
            <a:r>
              <a:rPr lang="en-US" altLang="en-US" baseline="-25000" dirty="0">
                <a:sym typeface="Symbol" pitchFamily="18" charset="2"/>
              </a:rPr>
              <a:t>1</a:t>
            </a:r>
            <a:r>
              <a:rPr lang="en-US" altLang="en-US" dirty="0">
                <a:sym typeface="Symbol" pitchFamily="18" charset="2"/>
              </a:rPr>
              <a:t> is the level of capital held constant in the short run</a:t>
            </a:r>
          </a:p>
          <a:p>
            <a:r>
              <a:rPr lang="en-US" altLang="en-US" dirty="0">
                <a:sym typeface="Symbol" pitchFamily="18" charset="2"/>
              </a:rPr>
              <a:t>Short-run marginal cost is</a:t>
            </a:r>
          </a:p>
        </p:txBody>
      </p:sp>
      <p:sp>
        <p:nvSpPr>
          <p:cNvPr id="2" name="Text Placeholder 1"/>
          <p:cNvSpPr>
            <a:spLocks noGrp="1"/>
          </p:cNvSpPr>
          <p:nvPr>
            <p:ph type="body" sz="quarter" idx="13"/>
          </p:nvPr>
        </p:nvSpPr>
        <p:spPr>
          <a:xfrm>
            <a:off x="381000" y="4267200"/>
            <a:ext cx="8382000" cy="1905000"/>
          </a:xfrm>
        </p:spPr>
        <p:txBody>
          <a:bodyPr/>
          <a:lstStyle/>
          <a:p>
            <a:r>
              <a:rPr lang="en-US" kern="0" dirty="0">
                <a:solidFill>
                  <a:srgbClr val="002D56"/>
                </a:solidFill>
              </a:rPr>
              <a:t>The price-taking firm will maximize profit where </a:t>
            </a:r>
            <a:r>
              <a:rPr lang="en-US" i="1" kern="0" dirty="0">
                <a:solidFill>
                  <a:srgbClr val="002D56"/>
                </a:solidFill>
              </a:rPr>
              <a:t>p</a:t>
            </a:r>
            <a:r>
              <a:rPr lang="en-US" kern="0" dirty="0">
                <a:solidFill>
                  <a:srgbClr val="002D56"/>
                </a:solidFill>
              </a:rPr>
              <a:t> = S</a:t>
            </a:r>
            <a:r>
              <a:rPr lang="en-US" i="1" kern="0" dirty="0">
                <a:solidFill>
                  <a:srgbClr val="002D56"/>
                </a:solidFill>
              </a:rPr>
              <a:t>MC</a:t>
            </a:r>
            <a:endParaRPr lang="en-US" kern="0" dirty="0">
              <a:solidFill>
                <a:srgbClr val="002D56"/>
              </a:solidFill>
              <a:sym typeface="Symbol" pitchFamily="18" charset="2"/>
            </a:endParaRPr>
          </a:p>
        </p:txBody>
      </p:sp>
      <p:graphicFrame>
        <p:nvGraphicFramePr>
          <p:cNvPr id="51202" name="Object 2"/>
          <p:cNvGraphicFramePr>
            <a:graphicFrameLocks noChangeAspect="1"/>
          </p:cNvGraphicFramePr>
          <p:nvPr/>
        </p:nvGraphicFramePr>
        <p:xfrm>
          <a:off x="1739900" y="3273425"/>
          <a:ext cx="5664200" cy="969963"/>
        </p:xfrm>
        <a:graphic>
          <a:graphicData uri="http://schemas.openxmlformats.org/presentationml/2006/ole">
            <mc:AlternateContent xmlns:mc="http://schemas.openxmlformats.org/markup-compatibility/2006">
              <mc:Choice xmlns:v="urn:schemas-microsoft-com:vml" Requires="v">
                <p:oleObj name="Equation" r:id="rId2" imgW="2450880" imgH="419040" progId="Equation.DSMT4">
                  <p:embed/>
                </p:oleObj>
              </mc:Choice>
              <mc:Fallback>
                <p:oleObj name="Equation" r:id="rId2" imgW="2450880" imgH="4190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3273425"/>
                        <a:ext cx="5664200"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nvGraphicFramePr>
        <p:xfrm>
          <a:off x="2765425" y="5349875"/>
          <a:ext cx="3613150" cy="917575"/>
        </p:xfrm>
        <a:graphic>
          <a:graphicData uri="http://schemas.openxmlformats.org/presentationml/2006/ole">
            <mc:AlternateContent xmlns:mc="http://schemas.openxmlformats.org/markup-compatibility/2006">
              <mc:Choice xmlns:v="urn:schemas-microsoft-com:vml" Requires="v">
                <p:oleObj name="Equation" r:id="rId4" imgW="1650960" imgH="419040" progId="Equation.DSMT4">
                  <p:embed/>
                </p:oleObj>
              </mc:Choice>
              <mc:Fallback>
                <p:oleObj name="Equation" r:id="rId4" imgW="165096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5425" y="5349875"/>
                        <a:ext cx="36131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5008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wipe(left)">
                                      <p:cBhvr>
                                        <p:cTn id="7" dur="500"/>
                                        <p:tgtEl>
                                          <p:spTgt spid="5120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The Nature and Behavior of Firms</a:t>
            </a:r>
          </a:p>
        </p:txBody>
      </p:sp>
      <p:sp>
        <p:nvSpPr>
          <p:cNvPr id="32771" name="Rectangle 3"/>
          <p:cNvSpPr>
            <a:spLocks noGrp="1" noChangeArrowheads="1"/>
          </p:cNvSpPr>
          <p:nvPr>
            <p:ph idx="1"/>
          </p:nvPr>
        </p:nvSpPr>
        <p:spPr/>
        <p:txBody>
          <a:bodyPr/>
          <a:lstStyle/>
          <a:p>
            <a:r>
              <a:rPr lang="en-US" altLang="en-US" dirty="0"/>
              <a:t>Simple model of a firm</a:t>
            </a:r>
          </a:p>
          <a:p>
            <a:pPr lvl="1"/>
            <a:r>
              <a:rPr lang="en-US" altLang="en-US" dirty="0"/>
              <a:t>Technology given by the production function, </a:t>
            </a:r>
            <a:r>
              <a:rPr lang="en-US" altLang="en-US" i="1" dirty="0">
                <a:latin typeface="Times New Roman" pitchFamily="18" charset="0"/>
                <a:cs typeface="Times New Roman" pitchFamily="18" charset="0"/>
              </a:rPr>
              <a:t>f(k, l)</a:t>
            </a:r>
            <a:r>
              <a:rPr lang="en-US" altLang="en-US" dirty="0">
                <a:latin typeface="Times New Roman" pitchFamily="18" charset="0"/>
                <a:cs typeface="Times New Roman" pitchFamily="18" charset="0"/>
              </a:rPr>
              <a:t>, with </a:t>
            </a:r>
            <a:r>
              <a:rPr lang="en-US" altLang="en-US" dirty="0"/>
              <a:t>labor (</a:t>
            </a:r>
            <a:r>
              <a:rPr lang="en-US" altLang="en-US" i="1" dirty="0">
                <a:latin typeface="Times New Roman" pitchFamily="18" charset="0"/>
                <a:cs typeface="Times New Roman" pitchFamily="18" charset="0"/>
              </a:rPr>
              <a:t>l</a:t>
            </a:r>
            <a:r>
              <a:rPr lang="en-US" altLang="en-US" dirty="0"/>
              <a:t>) and capital (</a:t>
            </a:r>
            <a:r>
              <a:rPr lang="en-US" altLang="en-US" i="1" dirty="0">
                <a:latin typeface="Times New Roman" pitchFamily="18" charset="0"/>
                <a:cs typeface="Times New Roman" pitchFamily="18" charset="0"/>
              </a:rPr>
              <a:t>k</a:t>
            </a:r>
            <a:r>
              <a:rPr lang="en-US" altLang="en-US" dirty="0"/>
              <a:t>) as inputs</a:t>
            </a:r>
          </a:p>
          <a:p>
            <a:pPr lvl="1"/>
            <a:r>
              <a:rPr lang="en-US" altLang="en-US" dirty="0"/>
              <a:t>Run by an entrepreneur </a:t>
            </a:r>
          </a:p>
          <a:p>
            <a:pPr lvl="2"/>
            <a:r>
              <a:rPr lang="en-US" altLang="en-US" dirty="0"/>
              <a:t>Makes all the decisions</a:t>
            </a:r>
          </a:p>
          <a:p>
            <a:pPr lvl="2"/>
            <a:r>
              <a:rPr lang="en-US" altLang="en-US" dirty="0"/>
              <a:t>Receives all the profits and losses from the firm’s operations</a:t>
            </a:r>
          </a:p>
          <a:p>
            <a:pPr lvl="2"/>
            <a:r>
              <a:rPr lang="en-US" altLang="en-US" dirty="0"/>
              <a:t>Acts in his or her own self-interest: maximize the firm’s profits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8D861ED0-CCB0-40B4-83DE-80F4F7AC29F9}" type="slidenum">
              <a:rPr lang="en-US" smtClean="0"/>
              <a:pPr>
                <a:defRPr/>
              </a:pPr>
              <a:t>3</a:t>
            </a:fld>
            <a:endParaRPr lang="en-US"/>
          </a:p>
        </p:txBody>
      </p:sp>
    </p:spTree>
    <p:extLst>
      <p:ext uri="{BB962C8B-B14F-4D97-AF65-F5344CB8AC3E}">
        <p14:creationId xmlns:p14="http://schemas.microsoft.com/office/powerpoint/2010/main" val="3694043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a:t>11.3 	Short-Run Supply</a:t>
            </a:r>
          </a:p>
        </p:txBody>
      </p:sp>
      <p:sp>
        <p:nvSpPr>
          <p:cNvPr id="9222"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83BDE972-AA28-4DC9-8F03-788C2146CCCF}" type="slidenum">
              <a:rPr lang="en-US" smtClean="0"/>
              <a:pPr>
                <a:defRPr/>
              </a:pPr>
              <a:t>30</a:t>
            </a:fld>
            <a:endParaRPr lang="en-US" dirty="0"/>
          </a:p>
        </p:txBody>
      </p:sp>
      <p:sp>
        <p:nvSpPr>
          <p:cNvPr id="9220" name="Content Placeholder 2"/>
          <p:cNvSpPr>
            <a:spLocks noGrp="1"/>
          </p:cNvSpPr>
          <p:nvPr>
            <p:ph type="body" sz="quarter" idx="12"/>
          </p:nvPr>
        </p:nvSpPr>
        <p:spPr>
          <a:prstGeom prst="rect">
            <a:avLst/>
          </a:prstGeom>
        </p:spPr>
        <p:txBody>
          <a:bodyPr/>
          <a:lstStyle/>
          <a:p>
            <a:r>
              <a:rPr lang="en-US" altLang="en-US"/>
              <a:t>Quantity supplied will be</a:t>
            </a:r>
          </a:p>
        </p:txBody>
      </p:sp>
      <p:sp>
        <p:nvSpPr>
          <p:cNvPr id="2" name="Text Placeholder 1"/>
          <p:cNvSpPr>
            <a:spLocks noGrp="1"/>
          </p:cNvSpPr>
          <p:nvPr>
            <p:ph type="body" sz="quarter" idx="13"/>
          </p:nvPr>
        </p:nvSpPr>
        <p:spPr>
          <a:xfrm>
            <a:off x="381000" y="2209800"/>
            <a:ext cx="8382000" cy="3962400"/>
          </a:xfrm>
        </p:spPr>
        <p:txBody>
          <a:bodyPr>
            <a:normAutofit/>
          </a:bodyPr>
          <a:lstStyle/>
          <a:p>
            <a:pPr eaLnBrk="0" hangingPunct="0">
              <a:buFont typeface="Arial" charset="0"/>
              <a:buChar char="•"/>
              <a:defRPr/>
            </a:pPr>
            <a:r>
              <a:rPr lang="en-US" kern="0" dirty="0">
                <a:solidFill>
                  <a:srgbClr val="002D56"/>
                </a:solidFill>
              </a:rPr>
              <a:t>To find the firm’s shut-down price, we need to solve for </a:t>
            </a:r>
            <a:r>
              <a:rPr lang="en-US" i="1" kern="0" dirty="0">
                <a:solidFill>
                  <a:srgbClr val="002D56"/>
                </a:solidFill>
              </a:rPr>
              <a:t>SAVC</a:t>
            </a:r>
            <a:endParaRPr lang="en-US" kern="0" dirty="0">
              <a:solidFill>
                <a:srgbClr val="002D56"/>
              </a:solidFill>
            </a:endParaRPr>
          </a:p>
          <a:p>
            <a:pPr marL="0" indent="0" algn="ctr" eaLnBrk="0" hangingPunct="0">
              <a:buNone/>
              <a:defRPr/>
            </a:pPr>
            <a:r>
              <a:rPr lang="en-US" sz="2800" i="1" kern="0" dirty="0">
                <a:solidFill>
                  <a:srgbClr val="FF0000"/>
                </a:solidFill>
                <a:sym typeface="Symbol" pitchFamily="18" charset="2"/>
              </a:rPr>
              <a:t>SVC</a:t>
            </a:r>
            <a:r>
              <a:rPr lang="en-US" sz="2800" kern="0" dirty="0">
                <a:solidFill>
                  <a:srgbClr val="FF0000"/>
                </a:solidFill>
                <a:sym typeface="Symbol" pitchFamily="18" charset="2"/>
              </a:rPr>
              <a:t> = </a:t>
            </a:r>
            <a:r>
              <a:rPr lang="en-US" sz="2800" i="1" kern="0" dirty="0">
                <a:solidFill>
                  <a:srgbClr val="FF0000"/>
                </a:solidFill>
                <a:sym typeface="Symbol" pitchFamily="18" charset="2"/>
              </a:rPr>
              <a:t>wq</a:t>
            </a:r>
            <a:r>
              <a:rPr lang="en-US" sz="2800" kern="0" baseline="30000" dirty="0">
                <a:solidFill>
                  <a:srgbClr val="FF0000"/>
                </a:solidFill>
                <a:sym typeface="Symbol" pitchFamily="18" charset="2"/>
              </a:rPr>
              <a:t>1/</a:t>
            </a:r>
            <a:r>
              <a:rPr lang="en-US" sz="2800" i="1" kern="0" dirty="0">
                <a:solidFill>
                  <a:srgbClr val="FF0000"/>
                </a:solidFill>
                <a:sym typeface="Symbol" pitchFamily="18" charset="2"/>
              </a:rPr>
              <a:t>k</a:t>
            </a:r>
            <a:r>
              <a:rPr lang="en-US" sz="2800" kern="0" baseline="-25000" dirty="0">
                <a:solidFill>
                  <a:srgbClr val="FF0000"/>
                </a:solidFill>
                <a:sym typeface="Symbol" pitchFamily="18" charset="2"/>
              </a:rPr>
              <a:t>1</a:t>
            </a:r>
            <a:r>
              <a:rPr lang="en-US" sz="2800" kern="0" baseline="30000" dirty="0">
                <a:solidFill>
                  <a:srgbClr val="FF0000"/>
                </a:solidFill>
                <a:sym typeface="Symbol" pitchFamily="18" charset="2"/>
              </a:rPr>
              <a:t>-/</a:t>
            </a:r>
            <a:endParaRPr lang="en-US" sz="2800" kern="0" dirty="0">
              <a:solidFill>
                <a:srgbClr val="FF0000"/>
              </a:solidFill>
              <a:sym typeface="Symbol" pitchFamily="18" charset="2"/>
            </a:endParaRPr>
          </a:p>
          <a:p>
            <a:pPr marL="0" indent="0" algn="ctr" eaLnBrk="0" hangingPunct="0">
              <a:buNone/>
              <a:defRPr/>
            </a:pPr>
            <a:r>
              <a:rPr lang="en-US" sz="2800" i="1" kern="0" dirty="0">
                <a:solidFill>
                  <a:srgbClr val="FF0000"/>
                </a:solidFill>
                <a:sym typeface="Symbol" pitchFamily="18" charset="2"/>
              </a:rPr>
              <a:t>SAVC</a:t>
            </a:r>
            <a:r>
              <a:rPr lang="en-US" sz="2800" kern="0" dirty="0">
                <a:solidFill>
                  <a:srgbClr val="FF0000"/>
                </a:solidFill>
                <a:sym typeface="Symbol" pitchFamily="18" charset="2"/>
              </a:rPr>
              <a:t> = </a:t>
            </a:r>
            <a:r>
              <a:rPr lang="en-US" sz="2800" i="1" kern="0" dirty="0">
                <a:solidFill>
                  <a:srgbClr val="FF0000"/>
                </a:solidFill>
                <a:sym typeface="Symbol" pitchFamily="18" charset="2"/>
              </a:rPr>
              <a:t>SVC</a:t>
            </a:r>
            <a:r>
              <a:rPr lang="en-US" sz="2800" kern="0" dirty="0">
                <a:solidFill>
                  <a:srgbClr val="FF0000"/>
                </a:solidFill>
                <a:sym typeface="Symbol" pitchFamily="18" charset="2"/>
              </a:rPr>
              <a:t>/</a:t>
            </a:r>
            <a:r>
              <a:rPr lang="en-US" sz="2800" i="1" kern="0" dirty="0">
                <a:solidFill>
                  <a:srgbClr val="FF0000"/>
                </a:solidFill>
                <a:sym typeface="Symbol" pitchFamily="18" charset="2"/>
              </a:rPr>
              <a:t>q</a:t>
            </a:r>
            <a:r>
              <a:rPr lang="en-US" sz="2800" kern="0" dirty="0">
                <a:solidFill>
                  <a:srgbClr val="FF0000"/>
                </a:solidFill>
                <a:sym typeface="Symbol" pitchFamily="18" charset="2"/>
              </a:rPr>
              <a:t> = </a:t>
            </a:r>
            <a:r>
              <a:rPr lang="en-US" sz="2800" i="1" kern="0" dirty="0" err="1">
                <a:solidFill>
                  <a:srgbClr val="FF0000"/>
                </a:solidFill>
                <a:sym typeface="Symbol" pitchFamily="18" charset="2"/>
              </a:rPr>
              <a:t>wq</a:t>
            </a:r>
            <a:r>
              <a:rPr lang="en-US" sz="2800" kern="0" baseline="30000" dirty="0">
                <a:solidFill>
                  <a:srgbClr val="FF0000"/>
                </a:solidFill>
                <a:sym typeface="Symbol" pitchFamily="18" charset="2"/>
              </a:rPr>
              <a:t>(1-)/</a:t>
            </a:r>
            <a:r>
              <a:rPr lang="en-US" sz="2800" i="1" kern="0" dirty="0">
                <a:solidFill>
                  <a:srgbClr val="FF0000"/>
                </a:solidFill>
                <a:sym typeface="Symbol" pitchFamily="18" charset="2"/>
              </a:rPr>
              <a:t>k</a:t>
            </a:r>
            <a:r>
              <a:rPr lang="en-US" sz="2800" kern="0" baseline="-25000" dirty="0">
                <a:solidFill>
                  <a:srgbClr val="FF0000"/>
                </a:solidFill>
                <a:sym typeface="Symbol" pitchFamily="18" charset="2"/>
              </a:rPr>
              <a:t>1</a:t>
            </a:r>
            <a:r>
              <a:rPr lang="en-US" sz="2800" kern="0" baseline="30000" dirty="0">
                <a:solidFill>
                  <a:srgbClr val="FF0000"/>
                </a:solidFill>
                <a:sym typeface="Symbol" pitchFamily="18" charset="2"/>
              </a:rPr>
              <a:t>-/</a:t>
            </a:r>
            <a:endParaRPr lang="en-US" sz="2800" kern="0" dirty="0">
              <a:solidFill>
                <a:srgbClr val="FF0000"/>
              </a:solidFill>
              <a:sym typeface="Symbol" pitchFamily="18" charset="2"/>
            </a:endParaRPr>
          </a:p>
          <a:p>
            <a:pPr eaLnBrk="0" hangingPunct="0">
              <a:buFont typeface="Arial" charset="0"/>
              <a:buChar char="•"/>
              <a:defRPr/>
            </a:pPr>
            <a:r>
              <a:rPr lang="en-US" i="1" kern="0" dirty="0">
                <a:solidFill>
                  <a:srgbClr val="002D56"/>
                </a:solidFill>
                <a:sym typeface="Symbol" pitchFamily="18" charset="2"/>
              </a:rPr>
              <a:t>SAVC</a:t>
            </a:r>
            <a:r>
              <a:rPr lang="en-US" kern="0" dirty="0">
                <a:solidFill>
                  <a:srgbClr val="002D56"/>
                </a:solidFill>
                <a:sym typeface="Symbol" pitchFamily="18" charset="2"/>
              </a:rPr>
              <a:t> &lt; </a:t>
            </a:r>
            <a:r>
              <a:rPr lang="en-US" i="1" kern="0" dirty="0">
                <a:solidFill>
                  <a:srgbClr val="002D56"/>
                </a:solidFill>
                <a:sym typeface="Symbol" pitchFamily="18" charset="2"/>
              </a:rPr>
              <a:t>SMC</a:t>
            </a:r>
            <a:r>
              <a:rPr lang="en-US" kern="0" dirty="0">
                <a:solidFill>
                  <a:srgbClr val="002D56"/>
                </a:solidFill>
                <a:sym typeface="Symbol" pitchFamily="18" charset="2"/>
              </a:rPr>
              <a:t> for all values of  &lt; 1</a:t>
            </a:r>
          </a:p>
          <a:p>
            <a:pPr lvl="1" eaLnBrk="0" hangingPunct="0">
              <a:buFont typeface="Arial" charset="0"/>
              <a:buChar char="•"/>
              <a:defRPr/>
            </a:pPr>
            <a:r>
              <a:rPr lang="en-US" kern="0" dirty="0">
                <a:sym typeface="Symbol" pitchFamily="18" charset="2"/>
              </a:rPr>
              <a:t>There is no price low enough that the firm will want to shut down</a:t>
            </a:r>
            <a:endParaRPr lang="en-US" sz="3200" kern="0" dirty="0">
              <a:solidFill>
                <a:srgbClr val="000099"/>
              </a:solidFill>
              <a:sym typeface="Symbol" pitchFamily="18" charset="2"/>
            </a:endParaRPr>
          </a:p>
        </p:txBody>
      </p:sp>
      <p:graphicFrame>
        <p:nvGraphicFramePr>
          <p:cNvPr id="53252" name="Object 4"/>
          <p:cNvGraphicFramePr>
            <a:graphicFrameLocks noChangeAspect="1"/>
          </p:cNvGraphicFramePr>
          <p:nvPr/>
        </p:nvGraphicFramePr>
        <p:xfrm>
          <a:off x="2493963" y="1096963"/>
          <a:ext cx="4156075" cy="1104900"/>
        </p:xfrm>
        <a:graphic>
          <a:graphicData uri="http://schemas.openxmlformats.org/presentationml/2006/ole">
            <mc:AlternateContent xmlns:mc="http://schemas.openxmlformats.org/markup-compatibility/2006">
              <mc:Choice xmlns:v="urn:schemas-microsoft-com:vml" Requires="v">
                <p:oleObj name="Equation" r:id="rId2" imgW="1866600" imgH="495000" progId="Equation.DSMT4">
                  <p:embed/>
                </p:oleObj>
              </mc:Choice>
              <mc:Fallback>
                <p:oleObj name="Equation" r:id="rId2" imgW="1866600" imgH="4950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963" y="1096963"/>
                        <a:ext cx="4156075"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11235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wipe(left)">
                                      <p:cBhvr>
                                        <p:cTn id="7" dur="500"/>
                                        <p:tgtEl>
                                          <p:spTgt spid="5325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a:lnSpc>
                <a:spcPct val="90000"/>
              </a:lnSpc>
            </a:pPr>
            <a:r>
              <a:rPr lang="en-US" altLang="en-US"/>
              <a:t>Profit Functions</a:t>
            </a:r>
          </a:p>
        </p:txBody>
      </p:sp>
      <p:sp>
        <p:nvSpPr>
          <p:cNvPr id="10244" name="Rectangle 3"/>
          <p:cNvSpPr>
            <a:spLocks noGrp="1" noChangeArrowheads="1"/>
          </p:cNvSpPr>
          <p:nvPr>
            <p:ph idx="1"/>
          </p:nvPr>
        </p:nvSpPr>
        <p:spPr>
          <a:xfrm>
            <a:off x="381000" y="1066800"/>
            <a:ext cx="8534400" cy="5334000"/>
          </a:xfrm>
        </p:spPr>
        <p:txBody>
          <a:bodyPr/>
          <a:lstStyle/>
          <a:p>
            <a:r>
              <a:rPr lang="en-US" altLang="en-US" dirty="0"/>
              <a:t>A firm’s economic profit can be expressed as a function of inputs</a:t>
            </a:r>
          </a:p>
          <a:p>
            <a:pPr algn="ctr">
              <a:lnSpc>
                <a:spcPct val="120000"/>
              </a:lnSpc>
              <a:buFontTx/>
              <a:buNone/>
            </a:pPr>
            <a:r>
              <a:rPr lang="en-US" altLang="en-US" sz="3200" dirty="0">
                <a:solidFill>
                  <a:srgbClr val="FF0000"/>
                </a:solidFill>
                <a:sym typeface="Symbol" pitchFamily="18" charset="2"/>
              </a:rPr>
              <a:t> = </a:t>
            </a:r>
            <a:r>
              <a:rPr lang="en-US" altLang="en-US" sz="3200" i="1" dirty="0" err="1">
                <a:solidFill>
                  <a:srgbClr val="FF0000"/>
                </a:solidFill>
                <a:sym typeface="Symbol" pitchFamily="18" charset="2"/>
              </a:rPr>
              <a:t>Pq</a:t>
            </a:r>
            <a:r>
              <a:rPr lang="en-US" altLang="en-US" sz="3200" dirty="0">
                <a:solidFill>
                  <a:srgbClr val="FF0000"/>
                </a:solidFill>
                <a:sym typeface="Symbol" pitchFamily="18" charset="2"/>
              </a:rPr>
              <a:t> - </a:t>
            </a:r>
            <a:r>
              <a:rPr lang="en-US" altLang="en-US" sz="3200" i="1" dirty="0">
                <a:solidFill>
                  <a:srgbClr val="FF0000"/>
                </a:solidFill>
                <a:sym typeface="Symbol" pitchFamily="18" charset="2"/>
              </a:rPr>
              <a:t>C</a:t>
            </a:r>
            <a:r>
              <a:rPr lang="en-US" altLang="en-US" sz="3200" dirty="0">
                <a:solidFill>
                  <a:srgbClr val="FF0000"/>
                </a:solidFill>
                <a:sym typeface="Symbol" pitchFamily="18" charset="2"/>
              </a:rPr>
              <a:t>(</a:t>
            </a:r>
            <a:r>
              <a:rPr lang="en-US" altLang="en-US" sz="3200" i="1" dirty="0">
                <a:solidFill>
                  <a:srgbClr val="FF0000"/>
                </a:solidFill>
                <a:sym typeface="Symbol" pitchFamily="18" charset="2"/>
              </a:rPr>
              <a:t>q</a:t>
            </a:r>
            <a:r>
              <a:rPr lang="en-US" altLang="en-US" sz="3200" dirty="0">
                <a:solidFill>
                  <a:srgbClr val="FF0000"/>
                </a:solidFill>
                <a:sym typeface="Symbol" pitchFamily="18" charset="2"/>
              </a:rPr>
              <a:t>) = </a:t>
            </a:r>
            <a:r>
              <a:rPr lang="en-US" altLang="en-US" sz="3200" i="1" dirty="0">
                <a:solidFill>
                  <a:srgbClr val="FF0000"/>
                </a:solidFill>
                <a:sym typeface="Symbol" pitchFamily="18" charset="2"/>
              </a:rPr>
              <a:t>Pf</a:t>
            </a:r>
            <a:r>
              <a:rPr lang="en-US" altLang="en-US" sz="3200" dirty="0">
                <a:solidFill>
                  <a:srgbClr val="FF0000"/>
                </a:solidFill>
                <a:sym typeface="Symbol" pitchFamily="18" charset="2"/>
              </a:rPr>
              <a:t>(</a:t>
            </a:r>
            <a:r>
              <a:rPr lang="en-US" altLang="en-US" sz="3200" i="1" dirty="0" err="1">
                <a:solidFill>
                  <a:srgbClr val="FF0000"/>
                </a:solidFill>
                <a:sym typeface="Symbol" pitchFamily="18" charset="2"/>
              </a:rPr>
              <a:t>k</a:t>
            </a:r>
            <a:r>
              <a:rPr lang="en-US" altLang="en-US" sz="3200" dirty="0" err="1">
                <a:solidFill>
                  <a:srgbClr val="FF0000"/>
                </a:solidFill>
                <a:sym typeface="Symbol" pitchFamily="18" charset="2"/>
              </a:rPr>
              <a:t>,</a:t>
            </a:r>
            <a:r>
              <a:rPr lang="en-US" altLang="en-US" sz="3200" i="1" dirty="0" err="1">
                <a:solidFill>
                  <a:srgbClr val="FF0000"/>
                </a:solidFill>
                <a:latin typeface="Times New Roman" pitchFamily="18" charset="0"/>
                <a:sym typeface="Symbol" pitchFamily="18" charset="2"/>
              </a:rPr>
              <a:t>l</a:t>
            </a:r>
            <a:r>
              <a:rPr lang="en-US" altLang="en-US" sz="3200" dirty="0">
                <a:solidFill>
                  <a:srgbClr val="FF0000"/>
                </a:solidFill>
                <a:sym typeface="Symbol" pitchFamily="18" charset="2"/>
              </a:rPr>
              <a:t>) - </a:t>
            </a:r>
            <a:r>
              <a:rPr lang="en-US" altLang="en-US" sz="3200" i="1" dirty="0" err="1">
                <a:solidFill>
                  <a:srgbClr val="FF0000"/>
                </a:solidFill>
                <a:sym typeface="Symbol" pitchFamily="18" charset="2"/>
              </a:rPr>
              <a:t>vk</a:t>
            </a:r>
            <a:r>
              <a:rPr lang="en-US" altLang="en-US" sz="3200" dirty="0">
                <a:solidFill>
                  <a:srgbClr val="FF0000"/>
                </a:solidFill>
                <a:sym typeface="Symbol" pitchFamily="18" charset="2"/>
              </a:rPr>
              <a:t> - </a:t>
            </a:r>
            <a:r>
              <a:rPr lang="en-US" altLang="en-US" sz="3200" i="1" dirty="0" err="1">
                <a:solidFill>
                  <a:srgbClr val="FF0000"/>
                </a:solidFill>
                <a:sym typeface="Symbol" pitchFamily="18" charset="2"/>
              </a:rPr>
              <a:t>w</a:t>
            </a:r>
            <a:r>
              <a:rPr lang="en-US" altLang="en-US" sz="3200" i="1" dirty="0" err="1">
                <a:solidFill>
                  <a:srgbClr val="FF0000"/>
                </a:solidFill>
                <a:latin typeface="Times New Roman" pitchFamily="18" charset="0"/>
                <a:sym typeface="Symbol" pitchFamily="18" charset="2"/>
              </a:rPr>
              <a:t>l</a:t>
            </a:r>
            <a:endParaRPr lang="en-US" altLang="en-US" sz="3200" dirty="0">
              <a:solidFill>
                <a:srgbClr val="FF0000"/>
              </a:solidFill>
              <a:latin typeface="Times New Roman" pitchFamily="18" charset="0"/>
              <a:sym typeface="Symbol" pitchFamily="18" charset="2"/>
            </a:endParaRPr>
          </a:p>
          <a:p>
            <a:pPr lvl="1"/>
            <a:r>
              <a:rPr lang="en-US" altLang="en-US" dirty="0"/>
              <a:t>Only </a:t>
            </a:r>
            <a:r>
              <a:rPr lang="en-US" altLang="en-US" i="1" dirty="0"/>
              <a:t>k,</a:t>
            </a:r>
            <a:r>
              <a:rPr lang="en-US" altLang="en-US" dirty="0"/>
              <a:t> </a:t>
            </a:r>
            <a:r>
              <a:rPr lang="en-US" altLang="en-US" i="1" dirty="0">
                <a:latin typeface="Times New Roman" pitchFamily="18" charset="0"/>
              </a:rPr>
              <a:t>l, </a:t>
            </a:r>
            <a:r>
              <a:rPr lang="en-US" altLang="en-US" dirty="0"/>
              <a:t>and </a:t>
            </a:r>
            <a:r>
              <a:rPr lang="en-US" altLang="en-US" i="1" dirty="0"/>
              <a:t>q=f(</a:t>
            </a:r>
            <a:r>
              <a:rPr lang="en-US" altLang="en-US" i="1" dirty="0" err="1"/>
              <a:t>k,l</a:t>
            </a:r>
            <a:r>
              <a:rPr lang="en-US" altLang="en-US" i="1" dirty="0"/>
              <a:t>) </a:t>
            </a:r>
            <a:r>
              <a:rPr lang="en-US" altLang="en-US" dirty="0"/>
              <a:t>are under firm’s control</a:t>
            </a:r>
          </a:p>
          <a:p>
            <a:pPr lvl="1"/>
            <a:r>
              <a:rPr lang="en-US" altLang="en-US" i="1" dirty="0"/>
              <a:t>P</a:t>
            </a:r>
            <a:r>
              <a:rPr lang="en-US" altLang="en-US" dirty="0"/>
              <a:t>, </a:t>
            </a:r>
            <a:r>
              <a:rPr lang="en-US" altLang="en-US" i="1" dirty="0"/>
              <a:t>v</a:t>
            </a:r>
            <a:r>
              <a:rPr lang="en-US" altLang="en-US" dirty="0"/>
              <a:t>, and </a:t>
            </a:r>
            <a:r>
              <a:rPr lang="en-US" altLang="en-US" i="1" dirty="0"/>
              <a:t>w</a:t>
            </a:r>
            <a:r>
              <a:rPr lang="en-US" altLang="en-US" dirty="0"/>
              <a:t> - fixed parameters</a:t>
            </a:r>
          </a:p>
          <a:p>
            <a:r>
              <a:rPr lang="en-US" altLang="en-US" dirty="0"/>
              <a:t>Profit function </a:t>
            </a:r>
          </a:p>
          <a:p>
            <a:pPr lvl="1"/>
            <a:r>
              <a:rPr lang="en-US" altLang="en-US" dirty="0"/>
              <a:t>Shows its maximal profits as a function of the prices that the firm faces</a:t>
            </a:r>
            <a:endParaRPr lang="en-US" altLang="en-US" sz="2600" dirty="0">
              <a:solidFill>
                <a:srgbClr val="5858D4"/>
              </a:solidFill>
              <a:sym typeface="Symbol" pitchFamily="18" charset="2"/>
            </a:endParaRPr>
          </a:p>
          <a:p>
            <a:endParaRPr lang="en-US" altLang="en-US" dirty="0"/>
          </a:p>
          <a:p>
            <a:pPr>
              <a:lnSpc>
                <a:spcPct val="120000"/>
              </a:lnSpc>
            </a:pPr>
            <a:endParaRPr lang="en-US" altLang="en-US" sz="2800" dirty="0">
              <a:solidFill>
                <a:srgbClr val="5858D4"/>
              </a:solidFill>
              <a:sym typeface="Symbol" pitchFamily="18" charset="2"/>
            </a:endParaRP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57F2300B-107D-4131-98C0-8BE829231000}" type="slidenum">
              <a:rPr lang="en-US" smtClean="0"/>
              <a:pPr>
                <a:defRPr/>
              </a:pPr>
              <a:t>31</a:t>
            </a:fld>
            <a:endParaRPr lang="en-US"/>
          </a:p>
        </p:txBody>
      </p:sp>
      <p:graphicFrame>
        <p:nvGraphicFramePr>
          <p:cNvPr id="54274" name="Object 2"/>
          <p:cNvGraphicFramePr>
            <a:graphicFrameLocks noChangeAspect="1"/>
          </p:cNvGraphicFramePr>
          <p:nvPr>
            <p:extLst>
              <p:ext uri="{D42A27DB-BD31-4B8C-83A1-F6EECF244321}">
                <p14:modId xmlns:p14="http://schemas.microsoft.com/office/powerpoint/2010/main" val="736389930"/>
              </p:ext>
            </p:extLst>
          </p:nvPr>
        </p:nvGraphicFramePr>
        <p:xfrm>
          <a:off x="590550" y="5638800"/>
          <a:ext cx="7962900" cy="773113"/>
        </p:xfrm>
        <a:graphic>
          <a:graphicData uri="http://schemas.openxmlformats.org/presentationml/2006/ole">
            <mc:AlternateContent xmlns:mc="http://schemas.openxmlformats.org/markup-compatibility/2006">
              <mc:Choice xmlns:v="urn:schemas-microsoft-com:vml" Requires="v">
                <p:oleObj name="Equation" r:id="rId2" imgW="3009600" imgH="291960" progId="Equation.DSMT4">
                  <p:embed/>
                </p:oleObj>
              </mc:Choice>
              <mc:Fallback>
                <p:oleObj name="Equation" r:id="rId2" imgW="3009600" imgH="29196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5638800"/>
                        <a:ext cx="7962900"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98498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a:lnSpc>
                <a:spcPct val="90000"/>
              </a:lnSpc>
            </a:pPr>
            <a:r>
              <a:rPr lang="en-US" altLang="en-US"/>
              <a:t>Properties of the Profit Function</a:t>
            </a:r>
          </a:p>
        </p:txBody>
      </p:sp>
      <p:sp>
        <p:nvSpPr>
          <p:cNvPr id="11268" name="Rectangle 3"/>
          <p:cNvSpPr>
            <a:spLocks noGrp="1" noChangeArrowheads="1"/>
          </p:cNvSpPr>
          <p:nvPr>
            <p:ph idx="1"/>
          </p:nvPr>
        </p:nvSpPr>
        <p:spPr/>
        <p:txBody>
          <a:bodyPr/>
          <a:lstStyle/>
          <a:p>
            <a:pPr marL="514350" indent="-514350">
              <a:buFont typeface="+mj-lt"/>
              <a:buAutoNum type="arabicPeriod"/>
            </a:pPr>
            <a:r>
              <a:rPr lang="en-US" altLang="en-US" dirty="0"/>
              <a:t>Homogeneity</a:t>
            </a:r>
          </a:p>
          <a:p>
            <a:pPr lvl="1"/>
            <a:r>
              <a:rPr lang="en-US" altLang="en-US" dirty="0"/>
              <a:t>The profit function is homogeneous of degree one in all prices</a:t>
            </a:r>
          </a:p>
          <a:p>
            <a:pPr marL="514350" indent="-514350">
              <a:buFont typeface="+mj-lt"/>
              <a:buAutoNum type="arabicPeriod"/>
            </a:pPr>
            <a:r>
              <a:rPr lang="en-US" altLang="en-US" dirty="0" err="1"/>
              <a:t>Nondecreasing</a:t>
            </a:r>
            <a:r>
              <a:rPr lang="en-US" altLang="en-US" dirty="0"/>
              <a:t> in output price, P</a:t>
            </a:r>
          </a:p>
          <a:p>
            <a:pPr marL="514350" indent="-514350">
              <a:buFont typeface="+mj-lt"/>
              <a:buAutoNum type="arabicPeriod"/>
            </a:pPr>
            <a:r>
              <a:rPr lang="en-US" altLang="en-US" dirty="0" err="1"/>
              <a:t>Nonincreasing</a:t>
            </a:r>
            <a:r>
              <a:rPr lang="en-US" altLang="en-US" dirty="0"/>
              <a:t> in input prices, v, and w</a:t>
            </a:r>
          </a:p>
          <a:p>
            <a:pPr marL="514350" indent="-514350">
              <a:buFont typeface="+mj-lt"/>
              <a:buAutoNum type="arabicPeriod"/>
            </a:pPr>
            <a:r>
              <a:rPr lang="en-US" altLang="en-US" dirty="0"/>
              <a:t>Convex in output prices</a:t>
            </a:r>
          </a:p>
          <a:p>
            <a:endParaRPr lang="en-US" altLang="en-US" dirty="0"/>
          </a:p>
          <a:p>
            <a:pPr>
              <a:buFontTx/>
              <a:buNone/>
            </a:pPr>
            <a:endParaRPr lang="en-US" altLang="en-US" dirty="0"/>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7E67AF92-5436-4FA1-B061-0454D3B7A886}" type="slidenum">
              <a:rPr lang="en-US" smtClean="0"/>
              <a:pPr>
                <a:defRPr/>
              </a:pPr>
              <a:t>32</a:t>
            </a:fld>
            <a:endParaRPr lang="en-US"/>
          </a:p>
        </p:txBody>
      </p:sp>
      <p:graphicFrame>
        <p:nvGraphicFramePr>
          <p:cNvPr id="55298" name="Object 2"/>
          <p:cNvGraphicFramePr>
            <a:graphicFrameLocks noChangeAspect="1"/>
          </p:cNvGraphicFramePr>
          <p:nvPr>
            <p:extLst>
              <p:ext uri="{D42A27DB-BD31-4B8C-83A1-F6EECF244321}">
                <p14:modId xmlns:p14="http://schemas.microsoft.com/office/powerpoint/2010/main" val="556478802"/>
              </p:ext>
            </p:extLst>
          </p:nvPr>
        </p:nvGraphicFramePr>
        <p:xfrm>
          <a:off x="1938338" y="4859337"/>
          <a:ext cx="5643562" cy="931863"/>
        </p:xfrm>
        <a:graphic>
          <a:graphicData uri="http://schemas.openxmlformats.org/presentationml/2006/ole">
            <mc:AlternateContent xmlns:mc="http://schemas.openxmlformats.org/markup-compatibility/2006">
              <mc:Choice xmlns:v="urn:schemas-microsoft-com:vml" Requires="v">
                <p:oleObj name="Equation" r:id="rId2" imgW="2616120" imgH="431640" progId="Equation.DSMT4">
                  <p:embed/>
                </p:oleObj>
              </mc:Choice>
              <mc:Fallback>
                <p:oleObj name="Equation" r:id="rId2" imgW="2616120" imgH="4316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338" y="4859337"/>
                        <a:ext cx="5643562"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52462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wipe(left)">
                                      <p:cBhvr>
                                        <p:cTn id="7" dur="500"/>
                                        <p:tgtEl>
                                          <p:spTgt spid="55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a:t>Envelope Results</a:t>
            </a:r>
          </a:p>
        </p:txBody>
      </p:sp>
      <p:sp>
        <p:nvSpPr>
          <p:cNvPr id="12292" name="Rectangle 3"/>
          <p:cNvSpPr>
            <a:spLocks noGrp="1" noChangeArrowheads="1"/>
          </p:cNvSpPr>
          <p:nvPr>
            <p:ph idx="1"/>
          </p:nvPr>
        </p:nvSpPr>
        <p:spPr/>
        <p:txBody>
          <a:bodyPr/>
          <a:lstStyle/>
          <a:p>
            <a:r>
              <a:rPr lang="en-US" altLang="en-US"/>
              <a:t>Apply the envelope theorem </a:t>
            </a:r>
          </a:p>
          <a:p>
            <a:pPr lvl="1"/>
            <a:r>
              <a:rPr lang="en-US" altLang="en-US"/>
              <a:t>To see how profits respond to changes in output and input prices</a:t>
            </a:r>
          </a:p>
        </p:txBody>
      </p:sp>
      <p:sp>
        <p:nvSpPr>
          <p:cNvPr id="8" name="Footer Placeholder 7"/>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7" name="Slide Number Placeholder 6"/>
          <p:cNvSpPr>
            <a:spLocks noGrp="1"/>
          </p:cNvSpPr>
          <p:nvPr>
            <p:ph type="sldNum" sz="quarter" idx="11"/>
          </p:nvPr>
        </p:nvSpPr>
        <p:spPr/>
        <p:txBody>
          <a:bodyPr/>
          <a:lstStyle/>
          <a:p>
            <a:pPr>
              <a:defRPr/>
            </a:pPr>
            <a:fld id="{8EC3C124-C391-4174-8780-01601CF29165}" type="slidenum">
              <a:rPr lang="en-US" smtClean="0"/>
              <a:pPr>
                <a:defRPr/>
              </a:pPr>
              <a:t>33</a:t>
            </a:fld>
            <a:endParaRPr lang="en-US"/>
          </a:p>
        </p:txBody>
      </p:sp>
      <p:graphicFrame>
        <p:nvGraphicFramePr>
          <p:cNvPr id="766980" name="Object 2"/>
          <p:cNvGraphicFramePr>
            <a:graphicFrameLocks noChangeAspect="1"/>
          </p:cNvGraphicFramePr>
          <p:nvPr/>
        </p:nvGraphicFramePr>
        <p:xfrm>
          <a:off x="2752725" y="2874963"/>
          <a:ext cx="3638550" cy="2820987"/>
        </p:xfrm>
        <a:graphic>
          <a:graphicData uri="http://schemas.openxmlformats.org/presentationml/2006/ole">
            <mc:AlternateContent xmlns:mc="http://schemas.openxmlformats.org/markup-compatibility/2006">
              <mc:Choice xmlns:v="urn:schemas-microsoft-com:vml" Requires="v">
                <p:oleObj name="Equation" r:id="rId2" imgW="1574640" imgH="1218960" progId="Equation.DSMT4">
                  <p:embed/>
                </p:oleObj>
              </mc:Choice>
              <mc:Fallback>
                <p:oleObj name="Equation" r:id="rId2" imgW="1574640" imgH="121896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25" y="2874963"/>
                        <a:ext cx="3638550" cy="282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61789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66980"/>
                                        </p:tgtEl>
                                        <p:attrNameLst>
                                          <p:attrName>style.visibility</p:attrName>
                                        </p:attrNameLst>
                                      </p:cBhvr>
                                      <p:to>
                                        <p:strVal val="visible"/>
                                      </p:to>
                                    </p:set>
                                    <p:animEffect transition="in" filter="wipe(left)">
                                      <p:cBhvr>
                                        <p:cTn id="7" dur="500"/>
                                        <p:tgtEl>
                                          <p:spTgt spid="76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nSpc>
                <a:spcPct val="90000"/>
              </a:lnSpc>
            </a:pPr>
            <a:r>
              <a:rPr lang="en-US" altLang="en-US"/>
              <a:t>Producer Surplus in the Short Run</a:t>
            </a:r>
          </a:p>
        </p:txBody>
      </p:sp>
      <p:sp>
        <p:nvSpPr>
          <p:cNvPr id="51203" name="Rectangle 3"/>
          <p:cNvSpPr>
            <a:spLocks noGrp="1" noChangeArrowheads="1"/>
          </p:cNvSpPr>
          <p:nvPr>
            <p:ph idx="1"/>
          </p:nvPr>
        </p:nvSpPr>
        <p:spPr/>
        <p:txBody>
          <a:bodyPr/>
          <a:lstStyle/>
          <a:p>
            <a:r>
              <a:rPr lang="en-US" altLang="en-US"/>
              <a:t>Profit function is nondecreasing in output prices</a:t>
            </a:r>
          </a:p>
          <a:p>
            <a:pPr lvl="1"/>
            <a:r>
              <a:rPr lang="en-US" altLang="en-US"/>
              <a:t>If </a:t>
            </a:r>
            <a:r>
              <a:rPr lang="en-US" altLang="en-US" i="1"/>
              <a:t>P</a:t>
            </a:r>
            <a:r>
              <a:rPr lang="en-US" altLang="en-US" baseline="-25000"/>
              <a:t>2</a:t>
            </a:r>
            <a:r>
              <a:rPr lang="en-US" altLang="en-US"/>
              <a:t> &gt; </a:t>
            </a:r>
            <a:r>
              <a:rPr lang="en-US" altLang="en-US" i="1"/>
              <a:t>P</a:t>
            </a:r>
            <a:r>
              <a:rPr lang="en-US" altLang="en-US" baseline="-25000"/>
              <a:t>1</a:t>
            </a:r>
            <a:r>
              <a:rPr lang="en-US" altLang="en-US"/>
              <a:t>, </a:t>
            </a:r>
            <a:r>
              <a:rPr lang="en-US" altLang="en-US">
                <a:solidFill>
                  <a:srgbClr val="FF0000"/>
                </a:solidFill>
                <a:sym typeface="Symbol" pitchFamily="18" charset="2"/>
              </a:rPr>
              <a:t>(</a:t>
            </a:r>
            <a:r>
              <a:rPr lang="en-US" altLang="en-US" i="1">
                <a:solidFill>
                  <a:srgbClr val="FF0000"/>
                </a:solidFill>
                <a:sym typeface="Symbol" pitchFamily="18" charset="2"/>
              </a:rPr>
              <a:t>P</a:t>
            </a:r>
            <a:r>
              <a:rPr lang="en-US" altLang="en-US" baseline="-25000">
                <a:solidFill>
                  <a:srgbClr val="FF0000"/>
                </a:solidFill>
                <a:sym typeface="Symbol" pitchFamily="18" charset="2"/>
              </a:rPr>
              <a:t>2</a:t>
            </a:r>
            <a:r>
              <a:rPr lang="en-US" altLang="en-US">
                <a:solidFill>
                  <a:srgbClr val="FF0000"/>
                </a:solidFill>
                <a:sym typeface="Symbol" pitchFamily="18" charset="2"/>
              </a:rPr>
              <a:t>,…)  (</a:t>
            </a:r>
            <a:r>
              <a:rPr lang="en-US" altLang="en-US" i="1">
                <a:solidFill>
                  <a:srgbClr val="FF0000"/>
                </a:solidFill>
                <a:sym typeface="Symbol" pitchFamily="18" charset="2"/>
              </a:rPr>
              <a:t>P</a:t>
            </a:r>
            <a:r>
              <a:rPr lang="en-US" altLang="en-US" baseline="-25000">
                <a:solidFill>
                  <a:srgbClr val="FF0000"/>
                </a:solidFill>
                <a:sym typeface="Symbol" pitchFamily="18" charset="2"/>
              </a:rPr>
              <a:t>1</a:t>
            </a:r>
            <a:r>
              <a:rPr lang="en-US" altLang="en-US">
                <a:solidFill>
                  <a:srgbClr val="FF0000"/>
                </a:solidFill>
                <a:sym typeface="Symbol" pitchFamily="18" charset="2"/>
              </a:rPr>
              <a:t>,…) </a:t>
            </a:r>
          </a:p>
          <a:p>
            <a:pPr lvl="1"/>
            <a:r>
              <a:rPr lang="en-US" altLang="en-US">
                <a:sym typeface="Symbol" pitchFamily="18" charset="2"/>
              </a:rPr>
              <a:t>The welfare gain to the firm of from the price change: </a:t>
            </a:r>
          </a:p>
          <a:p>
            <a:pPr algn="ctr">
              <a:buFontTx/>
              <a:buNone/>
            </a:pPr>
            <a:r>
              <a:rPr lang="en-US" altLang="en-US" sz="3200">
                <a:solidFill>
                  <a:srgbClr val="FF0000"/>
                </a:solidFill>
                <a:sym typeface="Symbol" pitchFamily="18" charset="2"/>
              </a:rPr>
              <a:t>welfare gain = (</a:t>
            </a:r>
            <a:r>
              <a:rPr lang="en-US" altLang="en-US" sz="3200" i="1">
                <a:solidFill>
                  <a:srgbClr val="FF0000"/>
                </a:solidFill>
                <a:sym typeface="Symbol" pitchFamily="18" charset="2"/>
              </a:rPr>
              <a:t>P</a:t>
            </a:r>
            <a:r>
              <a:rPr lang="en-US" altLang="en-US" sz="3200" baseline="-25000">
                <a:solidFill>
                  <a:srgbClr val="FF0000"/>
                </a:solidFill>
                <a:sym typeface="Symbol" pitchFamily="18" charset="2"/>
              </a:rPr>
              <a:t>2</a:t>
            </a:r>
            <a:r>
              <a:rPr lang="en-US" altLang="en-US" sz="3200">
                <a:solidFill>
                  <a:srgbClr val="FF0000"/>
                </a:solidFill>
                <a:sym typeface="Symbol" pitchFamily="18" charset="2"/>
              </a:rPr>
              <a:t>,…) – (</a:t>
            </a:r>
            <a:r>
              <a:rPr lang="en-US" altLang="en-US" sz="3200" i="1">
                <a:solidFill>
                  <a:srgbClr val="FF0000"/>
                </a:solidFill>
                <a:sym typeface="Symbol" pitchFamily="18" charset="2"/>
              </a:rPr>
              <a:t>P</a:t>
            </a:r>
            <a:r>
              <a:rPr lang="en-US" altLang="en-US" sz="3200" baseline="-25000">
                <a:solidFill>
                  <a:srgbClr val="FF0000"/>
                </a:solidFill>
                <a:sym typeface="Symbol" pitchFamily="18" charset="2"/>
              </a:rPr>
              <a:t>1</a:t>
            </a:r>
            <a:r>
              <a:rPr lang="en-US" altLang="en-US" sz="3200">
                <a:solidFill>
                  <a:srgbClr val="FF0000"/>
                </a:solidFill>
                <a:sym typeface="Symbol" pitchFamily="18" charset="2"/>
              </a:rPr>
              <a:t>,…) </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76615F3D-4D5E-44D5-821D-20B4B3452835}" type="slidenum">
              <a:rPr lang="en-US" smtClean="0"/>
              <a:pPr>
                <a:defRPr/>
              </a:pPr>
              <a:t>34</a:t>
            </a:fld>
            <a:endParaRPr lang="en-US"/>
          </a:p>
        </p:txBody>
      </p:sp>
    </p:spTree>
    <p:extLst>
      <p:ext uri="{BB962C8B-B14F-4D97-AF65-F5344CB8AC3E}">
        <p14:creationId xmlns:p14="http://schemas.microsoft.com/office/powerpoint/2010/main" val="3904184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1143000" y="0"/>
            <a:ext cx="80010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11.4	Changes in Short-Run Producer Surplus </a:t>
            </a:r>
            <a:br>
              <a:rPr lang="en-US" altLang="en-US" dirty="0"/>
            </a:br>
            <a:r>
              <a:rPr lang="en-US" altLang="en-US" dirty="0"/>
              <a:t>	</a:t>
            </a:r>
            <a:r>
              <a:rPr lang="en-US" altLang="en-US" dirty="0">
                <a:solidFill>
                  <a:srgbClr val="002D56"/>
                </a:solidFill>
              </a:rPr>
              <a:t>Measure Firm Profits</a:t>
            </a:r>
          </a:p>
        </p:txBody>
      </p:sp>
      <p:sp>
        <p:nvSpPr>
          <p:cNvPr id="52227" name="Text Placeholder 2"/>
          <p:cNvSpPr>
            <a:spLocks noGrp="1"/>
          </p:cNvSpPr>
          <p:nvPr>
            <p:ph sz="half" idx="1"/>
          </p:nvPr>
        </p:nvSpPr>
        <p:spPr>
          <a:xfrm>
            <a:off x="94630" y="5181600"/>
            <a:ext cx="8896970" cy="1143000"/>
          </a:xfrm>
        </p:spPr>
        <p:txBody>
          <a:bodyPr>
            <a:normAutofit lnSpcReduction="10000"/>
          </a:bodyPr>
          <a:lstStyle/>
          <a:p>
            <a:pPr>
              <a:spcBef>
                <a:spcPct val="0"/>
              </a:spcBef>
            </a:pPr>
            <a:r>
              <a:rPr lang="en-US" altLang="en-US" dirty="0"/>
              <a:t>If price increases from P</a:t>
            </a:r>
            <a:r>
              <a:rPr lang="en-US" altLang="en-US" baseline="-25000" dirty="0"/>
              <a:t>1</a:t>
            </a:r>
            <a:r>
              <a:rPr lang="en-US" altLang="en-US" dirty="0"/>
              <a:t> to P</a:t>
            </a:r>
            <a:r>
              <a:rPr lang="en-US" altLang="en-US" baseline="-25000" dirty="0"/>
              <a:t>2</a:t>
            </a:r>
            <a:r>
              <a:rPr lang="en-US" altLang="en-US" dirty="0"/>
              <a:t>, then the increase in the firm’s profits is given by area P</a:t>
            </a:r>
            <a:r>
              <a:rPr lang="en-US" altLang="en-US" baseline="-25000" dirty="0"/>
              <a:t>2</a:t>
            </a:r>
            <a:r>
              <a:rPr lang="en-US" altLang="en-US" dirty="0"/>
              <a:t>ABP</a:t>
            </a:r>
            <a:r>
              <a:rPr lang="en-US" altLang="en-US" baseline="-25000" dirty="0"/>
              <a:t>1</a:t>
            </a:r>
            <a:r>
              <a:rPr lang="en-US" altLang="en-US" dirty="0"/>
              <a:t>. At a price of P</a:t>
            </a:r>
            <a:r>
              <a:rPr lang="en-US" altLang="en-US" baseline="-25000" dirty="0"/>
              <a:t>1</a:t>
            </a:r>
            <a:r>
              <a:rPr lang="en-US" altLang="en-US" dirty="0"/>
              <a:t>, the firm earns short-run producer surplus given by area P</a:t>
            </a:r>
            <a:r>
              <a:rPr lang="en-US" altLang="en-US" baseline="-25000" dirty="0"/>
              <a:t>s</a:t>
            </a:r>
            <a:r>
              <a:rPr lang="en-US" altLang="en-US" dirty="0"/>
              <a:t>CBP</a:t>
            </a:r>
            <a:r>
              <a:rPr lang="en-US" altLang="en-US" baseline="-25000" dirty="0"/>
              <a:t>1</a:t>
            </a:r>
            <a:r>
              <a:rPr lang="en-US" altLang="en-US" dirty="0"/>
              <a:t>. This measures the increase in short-run profits for the firm when it produces q</a:t>
            </a:r>
            <a:r>
              <a:rPr lang="en-US" altLang="en-US" baseline="-25000" dirty="0"/>
              <a:t>1</a:t>
            </a:r>
            <a:r>
              <a:rPr lang="en-US" altLang="en-US" dirty="0"/>
              <a:t> rather than shutting down when price is P</a:t>
            </a:r>
            <a:r>
              <a:rPr lang="en-US" altLang="en-US" baseline="-25000" dirty="0"/>
              <a:t>s</a:t>
            </a:r>
            <a:r>
              <a:rPr lang="en-US" altLang="en-US" dirty="0"/>
              <a:t> or below.</a:t>
            </a:r>
          </a:p>
          <a:p>
            <a:pPr>
              <a:spcBef>
                <a:spcPct val="0"/>
              </a:spcBef>
            </a:pPr>
            <a:endParaRPr lang="en-US" altLang="en-US" dirty="0"/>
          </a:p>
        </p:txBody>
      </p:sp>
      <p:sp>
        <p:nvSpPr>
          <p:cNvPr id="52230"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9AE28013-323F-468E-8617-A15331CC16B5}" type="slidenum">
              <a:rPr lang="en-US" smtClean="0"/>
              <a:pPr>
                <a:defRPr/>
              </a:pPr>
              <a:t>35</a:t>
            </a:fld>
            <a:endParaRPr lang="en-US" dirty="0"/>
          </a:p>
        </p:txBody>
      </p:sp>
      <p:grpSp>
        <p:nvGrpSpPr>
          <p:cNvPr id="11" name="Group 24"/>
          <p:cNvGrpSpPr>
            <a:grpSpLocks/>
          </p:cNvGrpSpPr>
          <p:nvPr/>
        </p:nvGrpSpPr>
        <p:grpSpPr bwMode="auto">
          <a:xfrm>
            <a:off x="3565525" y="990600"/>
            <a:ext cx="2768600" cy="2438400"/>
            <a:chOff x="3566160" y="1350264"/>
            <a:chExt cx="2768600" cy="2438400"/>
          </a:xfrm>
        </p:grpSpPr>
        <p:sp>
          <p:nvSpPr>
            <p:cNvPr id="52263" name="Freeform 9"/>
            <p:cNvSpPr>
              <a:spLocks/>
            </p:cNvSpPr>
            <p:nvPr/>
          </p:nvSpPr>
          <p:spPr bwMode="auto">
            <a:xfrm>
              <a:off x="3566160" y="1655064"/>
              <a:ext cx="2209800" cy="2133600"/>
            </a:xfrm>
            <a:custGeom>
              <a:avLst/>
              <a:gdLst>
                <a:gd name="T0" fmla="*/ 0 w 2064"/>
                <a:gd name="T1" fmla="*/ 1392 h 1392"/>
                <a:gd name="T2" fmla="*/ 1248 w 2064"/>
                <a:gd name="T3" fmla="*/ 1104 h 1392"/>
                <a:gd name="T4" fmla="*/ 2064 w 2064"/>
                <a:gd name="T5" fmla="*/ 0 h 1392"/>
                <a:gd name="T6" fmla="*/ 0 60000 65536"/>
                <a:gd name="T7" fmla="*/ 0 60000 65536"/>
                <a:gd name="T8" fmla="*/ 0 60000 65536"/>
                <a:gd name="T9" fmla="*/ 0 w 2064"/>
                <a:gd name="T10" fmla="*/ 0 h 1392"/>
                <a:gd name="T11" fmla="*/ 2064 w 2064"/>
                <a:gd name="T12" fmla="*/ 1392 h 1392"/>
              </a:gdLst>
              <a:ahLst/>
              <a:cxnLst>
                <a:cxn ang="T6">
                  <a:pos x="T0" y="T1"/>
                </a:cxn>
                <a:cxn ang="T7">
                  <a:pos x="T2" y="T3"/>
                </a:cxn>
                <a:cxn ang="T8">
                  <a:pos x="T4" y="T5"/>
                </a:cxn>
              </a:cxnLst>
              <a:rect l="T9" t="T10" r="T11" b="T12"/>
              <a:pathLst>
                <a:path w="2064" h="1392">
                  <a:moveTo>
                    <a:pt x="0" y="1392"/>
                  </a:moveTo>
                  <a:cubicBezTo>
                    <a:pt x="452" y="1364"/>
                    <a:pt x="904" y="1336"/>
                    <a:pt x="1248" y="1104"/>
                  </a:cubicBezTo>
                  <a:cubicBezTo>
                    <a:pt x="1592" y="872"/>
                    <a:pt x="1928" y="184"/>
                    <a:pt x="2064" y="0"/>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2264" name="Text Box 10"/>
            <p:cNvSpPr txBox="1">
              <a:spLocks noChangeArrowheads="1"/>
            </p:cNvSpPr>
            <p:nvPr/>
          </p:nvSpPr>
          <p:spPr bwMode="auto">
            <a:xfrm>
              <a:off x="5699760" y="1350264"/>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SMC</a:t>
              </a:r>
            </a:p>
          </p:txBody>
        </p:sp>
      </p:grpSp>
      <p:grpSp>
        <p:nvGrpSpPr>
          <p:cNvPr id="16" name="Group 28"/>
          <p:cNvGrpSpPr>
            <a:grpSpLocks/>
          </p:cNvGrpSpPr>
          <p:nvPr/>
        </p:nvGrpSpPr>
        <p:grpSpPr bwMode="auto">
          <a:xfrm>
            <a:off x="2041525" y="2870200"/>
            <a:ext cx="2895600" cy="304800"/>
            <a:chOff x="2042160" y="3229864"/>
            <a:chExt cx="2895600" cy="304800"/>
          </a:xfrm>
        </p:grpSpPr>
        <p:sp>
          <p:nvSpPr>
            <p:cNvPr id="52261" name="Line 11"/>
            <p:cNvSpPr>
              <a:spLocks noChangeShapeType="1"/>
            </p:cNvSpPr>
            <p:nvPr/>
          </p:nvSpPr>
          <p:spPr bwMode="auto">
            <a:xfrm>
              <a:off x="2499360" y="3331464"/>
              <a:ext cx="2438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2" name="Text Box 15"/>
            <p:cNvSpPr txBox="1">
              <a:spLocks noChangeArrowheads="1"/>
            </p:cNvSpPr>
            <p:nvPr/>
          </p:nvSpPr>
          <p:spPr bwMode="auto">
            <a:xfrm>
              <a:off x="2042160" y="3229864"/>
              <a:ext cx="366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P</a:t>
              </a:r>
              <a:r>
                <a:rPr lang="en-US" altLang="en-US" sz="1800" baseline="-25000"/>
                <a:t>1</a:t>
              </a:r>
              <a:endParaRPr lang="en-US" altLang="en-US" sz="1800"/>
            </a:p>
          </p:txBody>
        </p:sp>
      </p:grpSp>
      <p:grpSp>
        <p:nvGrpSpPr>
          <p:cNvPr id="23" name="Group 27"/>
          <p:cNvGrpSpPr>
            <a:grpSpLocks/>
          </p:cNvGrpSpPr>
          <p:nvPr/>
        </p:nvGrpSpPr>
        <p:grpSpPr bwMode="auto">
          <a:xfrm>
            <a:off x="4708525" y="2971800"/>
            <a:ext cx="355600" cy="2057400"/>
            <a:chOff x="4709160" y="3331464"/>
            <a:chExt cx="355600" cy="2057400"/>
          </a:xfrm>
        </p:grpSpPr>
        <p:sp>
          <p:nvSpPr>
            <p:cNvPr id="52259" name="Line 12"/>
            <p:cNvSpPr>
              <a:spLocks noChangeShapeType="1"/>
            </p:cNvSpPr>
            <p:nvPr/>
          </p:nvSpPr>
          <p:spPr bwMode="auto">
            <a:xfrm>
              <a:off x="4937760" y="3331464"/>
              <a:ext cx="0" cy="1752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0" name="Text Box 16"/>
            <p:cNvSpPr txBox="1">
              <a:spLocks noChangeArrowheads="1"/>
            </p:cNvSpPr>
            <p:nvPr/>
          </p:nvSpPr>
          <p:spPr bwMode="auto">
            <a:xfrm>
              <a:off x="4709160" y="5084064"/>
              <a:ext cx="35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r>
                <a:rPr lang="en-US" altLang="en-US" sz="1800" baseline="-25000"/>
                <a:t>1</a:t>
              </a:r>
              <a:endParaRPr lang="en-US" altLang="en-US" sz="1800"/>
            </a:p>
          </p:txBody>
        </p:sp>
      </p:grpSp>
      <p:grpSp>
        <p:nvGrpSpPr>
          <p:cNvPr id="24" name="Group 25"/>
          <p:cNvGrpSpPr>
            <a:grpSpLocks/>
          </p:cNvGrpSpPr>
          <p:nvPr/>
        </p:nvGrpSpPr>
        <p:grpSpPr bwMode="auto">
          <a:xfrm>
            <a:off x="2041525" y="2057400"/>
            <a:ext cx="3352800" cy="304800"/>
            <a:chOff x="2042160" y="2417064"/>
            <a:chExt cx="3352800" cy="304800"/>
          </a:xfrm>
        </p:grpSpPr>
        <p:sp>
          <p:nvSpPr>
            <p:cNvPr id="52257" name="Line 24"/>
            <p:cNvSpPr>
              <a:spLocks noChangeShapeType="1"/>
            </p:cNvSpPr>
            <p:nvPr/>
          </p:nvSpPr>
          <p:spPr bwMode="auto">
            <a:xfrm>
              <a:off x="2499360" y="2493264"/>
              <a:ext cx="2895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8" name="Text Box 26"/>
            <p:cNvSpPr txBox="1">
              <a:spLocks noChangeArrowheads="1"/>
            </p:cNvSpPr>
            <p:nvPr/>
          </p:nvSpPr>
          <p:spPr bwMode="auto">
            <a:xfrm>
              <a:off x="2042160" y="2417064"/>
              <a:ext cx="366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P</a:t>
              </a:r>
              <a:r>
                <a:rPr lang="en-US" altLang="en-US" sz="1800" baseline="-25000"/>
                <a:t>2</a:t>
              </a:r>
              <a:endParaRPr lang="en-US" altLang="en-US" sz="1800"/>
            </a:p>
          </p:txBody>
        </p:sp>
      </p:grpSp>
      <p:grpSp>
        <p:nvGrpSpPr>
          <p:cNvPr id="25" name="Group 26"/>
          <p:cNvGrpSpPr>
            <a:grpSpLocks/>
          </p:cNvGrpSpPr>
          <p:nvPr/>
        </p:nvGrpSpPr>
        <p:grpSpPr bwMode="auto">
          <a:xfrm>
            <a:off x="5241925" y="2133600"/>
            <a:ext cx="355600" cy="2895600"/>
            <a:chOff x="5242560" y="2493264"/>
            <a:chExt cx="355600" cy="2895600"/>
          </a:xfrm>
        </p:grpSpPr>
        <p:sp>
          <p:nvSpPr>
            <p:cNvPr id="52255" name="Line 25"/>
            <p:cNvSpPr>
              <a:spLocks noChangeShapeType="1"/>
            </p:cNvSpPr>
            <p:nvPr/>
          </p:nvSpPr>
          <p:spPr bwMode="auto">
            <a:xfrm>
              <a:off x="5394960" y="2493264"/>
              <a:ext cx="0" cy="2590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6" name="Text Box 27"/>
            <p:cNvSpPr txBox="1">
              <a:spLocks noChangeArrowheads="1"/>
            </p:cNvSpPr>
            <p:nvPr/>
          </p:nvSpPr>
          <p:spPr bwMode="auto">
            <a:xfrm>
              <a:off x="5242560" y="5084064"/>
              <a:ext cx="35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r>
                <a:rPr lang="en-US" altLang="en-US" sz="1800" baseline="-25000"/>
                <a:t>2</a:t>
              </a:r>
              <a:endParaRPr lang="en-US" altLang="en-US" sz="1800"/>
            </a:p>
          </p:txBody>
        </p:sp>
      </p:grpSp>
      <p:grpSp>
        <p:nvGrpSpPr>
          <p:cNvPr id="26" name="Group 46"/>
          <p:cNvGrpSpPr>
            <a:grpSpLocks/>
          </p:cNvGrpSpPr>
          <p:nvPr/>
        </p:nvGrpSpPr>
        <p:grpSpPr bwMode="auto">
          <a:xfrm>
            <a:off x="1143000" y="1163638"/>
            <a:ext cx="5623716" cy="3927468"/>
            <a:chOff x="1143724" y="1523313"/>
            <a:chExt cx="5622837" cy="3927541"/>
          </a:xfrm>
        </p:grpSpPr>
        <p:grpSp>
          <p:nvGrpSpPr>
            <p:cNvPr id="52249" name="Group 22"/>
            <p:cNvGrpSpPr>
              <a:grpSpLocks/>
            </p:cNvGrpSpPr>
            <p:nvPr/>
          </p:nvGrpSpPr>
          <p:grpSpPr bwMode="auto">
            <a:xfrm>
              <a:off x="1143724" y="1523313"/>
              <a:ext cx="1371524" cy="3560751"/>
              <a:chOff x="1143724" y="1523313"/>
              <a:chExt cx="1371524" cy="3560751"/>
            </a:xfrm>
          </p:grpSpPr>
          <p:sp>
            <p:nvSpPr>
              <p:cNvPr id="52253" name="Line 4"/>
              <p:cNvSpPr>
                <a:spLocks noChangeShapeType="1"/>
              </p:cNvSpPr>
              <p:nvPr/>
            </p:nvSpPr>
            <p:spPr bwMode="auto">
              <a:xfrm>
                <a:off x="2499360" y="1655064"/>
                <a:ext cx="0" cy="3429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4" name="Text Box 30"/>
              <p:cNvSpPr txBox="1">
                <a:spLocks noChangeArrowheads="1"/>
              </p:cNvSpPr>
              <p:nvPr/>
            </p:nvSpPr>
            <p:spPr bwMode="auto">
              <a:xfrm>
                <a:off x="1143724" y="1523313"/>
                <a:ext cx="137152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algn="r" eaLnBrk="1" hangingPunct="1"/>
                <a:r>
                  <a:rPr lang="en-US" altLang="en-US" sz="1800" dirty="0"/>
                  <a:t>Market price</a:t>
                </a:r>
              </a:p>
            </p:txBody>
          </p:sp>
        </p:grpSp>
        <p:grpSp>
          <p:nvGrpSpPr>
            <p:cNvPr id="52250" name="Group 23"/>
            <p:cNvGrpSpPr>
              <a:grpSpLocks/>
            </p:cNvGrpSpPr>
            <p:nvPr/>
          </p:nvGrpSpPr>
          <p:grpSpPr bwMode="auto">
            <a:xfrm>
              <a:off x="2499360" y="5084064"/>
              <a:ext cx="4267201" cy="366790"/>
              <a:chOff x="2499360" y="5084064"/>
              <a:chExt cx="4267201" cy="366790"/>
            </a:xfrm>
          </p:grpSpPr>
          <p:sp>
            <p:nvSpPr>
              <p:cNvPr id="52251" name="Line 5"/>
              <p:cNvSpPr>
                <a:spLocks noChangeShapeType="1"/>
              </p:cNvSpPr>
              <p:nvPr/>
            </p:nvSpPr>
            <p:spPr bwMode="auto">
              <a:xfrm>
                <a:off x="2499360" y="5084064"/>
                <a:ext cx="426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2" name="Text Box 31"/>
              <p:cNvSpPr txBox="1">
                <a:spLocks noChangeArrowheads="1"/>
              </p:cNvSpPr>
              <p:nvPr/>
            </p:nvSpPr>
            <p:spPr bwMode="auto">
              <a:xfrm>
                <a:off x="6301960" y="5084142"/>
                <a:ext cx="46460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t>q</a:t>
                </a:r>
              </a:p>
            </p:txBody>
          </p:sp>
        </p:grpSp>
      </p:grpSp>
      <p:grpSp>
        <p:nvGrpSpPr>
          <p:cNvPr id="29" name="Group 29"/>
          <p:cNvGrpSpPr>
            <a:grpSpLocks/>
          </p:cNvGrpSpPr>
          <p:nvPr/>
        </p:nvGrpSpPr>
        <p:grpSpPr bwMode="auto">
          <a:xfrm>
            <a:off x="2041525" y="3314700"/>
            <a:ext cx="1592263" cy="304800"/>
            <a:chOff x="2042160" y="3229864"/>
            <a:chExt cx="1591056" cy="304800"/>
          </a:xfrm>
        </p:grpSpPr>
        <p:sp>
          <p:nvSpPr>
            <p:cNvPr id="52247" name="Line 11"/>
            <p:cNvSpPr>
              <a:spLocks noChangeShapeType="1"/>
            </p:cNvSpPr>
            <p:nvPr/>
          </p:nvSpPr>
          <p:spPr bwMode="auto">
            <a:xfrm>
              <a:off x="2499360" y="3331464"/>
              <a:ext cx="1133856" cy="304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8" name="Text Box 15"/>
            <p:cNvSpPr txBox="1">
              <a:spLocks noChangeArrowheads="1"/>
            </p:cNvSpPr>
            <p:nvPr/>
          </p:nvSpPr>
          <p:spPr bwMode="auto">
            <a:xfrm>
              <a:off x="2042160" y="3229864"/>
              <a:ext cx="366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P</a:t>
              </a:r>
              <a:r>
                <a:rPr lang="en-US" altLang="en-US" sz="1800" baseline="-25000"/>
                <a:t>s</a:t>
              </a:r>
              <a:endParaRPr lang="en-US" altLang="en-US" sz="1800"/>
            </a:p>
          </p:txBody>
        </p:sp>
      </p:grpSp>
      <p:grpSp>
        <p:nvGrpSpPr>
          <p:cNvPr id="30" name="Group 36"/>
          <p:cNvGrpSpPr>
            <a:grpSpLocks/>
          </p:cNvGrpSpPr>
          <p:nvPr/>
        </p:nvGrpSpPr>
        <p:grpSpPr bwMode="auto">
          <a:xfrm>
            <a:off x="3565525" y="3394075"/>
            <a:ext cx="436563" cy="412750"/>
            <a:chOff x="4673995" y="3718567"/>
            <a:chExt cx="435406" cy="411473"/>
          </a:xfrm>
        </p:grpSpPr>
        <p:sp>
          <p:nvSpPr>
            <p:cNvPr id="52245" name="Oval 9"/>
            <p:cNvSpPr>
              <a:spLocks noChangeArrowheads="1"/>
            </p:cNvSpPr>
            <p:nvPr/>
          </p:nvSpPr>
          <p:spPr bwMode="auto">
            <a:xfrm>
              <a:off x="4673995" y="3718567"/>
              <a:ext cx="76180" cy="76315"/>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52246" name="Text Box 26"/>
            <p:cNvSpPr txBox="1">
              <a:spLocks noChangeArrowheads="1"/>
            </p:cNvSpPr>
            <p:nvPr/>
          </p:nvSpPr>
          <p:spPr bwMode="auto">
            <a:xfrm>
              <a:off x="4742688" y="3825240"/>
              <a:ext cx="366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C</a:t>
              </a:r>
            </a:p>
          </p:txBody>
        </p:sp>
      </p:grpSp>
      <p:grpSp>
        <p:nvGrpSpPr>
          <p:cNvPr id="34" name="Group 40"/>
          <p:cNvGrpSpPr>
            <a:grpSpLocks/>
          </p:cNvGrpSpPr>
          <p:nvPr/>
        </p:nvGrpSpPr>
        <p:grpSpPr bwMode="auto">
          <a:xfrm>
            <a:off x="4889500" y="2933700"/>
            <a:ext cx="434975" cy="411162"/>
            <a:chOff x="4673995" y="3718567"/>
            <a:chExt cx="435406" cy="411473"/>
          </a:xfrm>
        </p:grpSpPr>
        <p:sp>
          <p:nvSpPr>
            <p:cNvPr id="52243" name="Oval 9"/>
            <p:cNvSpPr>
              <a:spLocks noChangeArrowheads="1"/>
            </p:cNvSpPr>
            <p:nvPr/>
          </p:nvSpPr>
          <p:spPr bwMode="auto">
            <a:xfrm>
              <a:off x="4673995" y="3718567"/>
              <a:ext cx="76180" cy="76315"/>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52244" name="Text Box 26"/>
            <p:cNvSpPr txBox="1">
              <a:spLocks noChangeArrowheads="1"/>
            </p:cNvSpPr>
            <p:nvPr/>
          </p:nvSpPr>
          <p:spPr bwMode="auto">
            <a:xfrm>
              <a:off x="4742688" y="3825240"/>
              <a:ext cx="366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B</a:t>
              </a:r>
            </a:p>
          </p:txBody>
        </p:sp>
      </p:grpSp>
      <p:grpSp>
        <p:nvGrpSpPr>
          <p:cNvPr id="35" name="Group 43"/>
          <p:cNvGrpSpPr>
            <a:grpSpLocks/>
          </p:cNvGrpSpPr>
          <p:nvPr/>
        </p:nvGrpSpPr>
        <p:grpSpPr bwMode="auto">
          <a:xfrm>
            <a:off x="5359400" y="2101850"/>
            <a:ext cx="436563" cy="411162"/>
            <a:chOff x="4673995" y="3718567"/>
            <a:chExt cx="435406" cy="411473"/>
          </a:xfrm>
        </p:grpSpPr>
        <p:sp>
          <p:nvSpPr>
            <p:cNvPr id="52241" name="Oval 9"/>
            <p:cNvSpPr>
              <a:spLocks noChangeArrowheads="1"/>
            </p:cNvSpPr>
            <p:nvPr/>
          </p:nvSpPr>
          <p:spPr bwMode="auto">
            <a:xfrm>
              <a:off x="4673995" y="3718567"/>
              <a:ext cx="76180" cy="76315"/>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52242" name="Text Box 26"/>
            <p:cNvSpPr txBox="1">
              <a:spLocks noChangeArrowheads="1"/>
            </p:cNvSpPr>
            <p:nvPr/>
          </p:nvSpPr>
          <p:spPr bwMode="auto">
            <a:xfrm>
              <a:off x="4742688" y="3825240"/>
              <a:ext cx="366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A</a:t>
              </a:r>
            </a:p>
          </p:txBody>
        </p:sp>
      </p:grpSp>
    </p:spTree>
    <p:extLst>
      <p:ext uri="{BB962C8B-B14F-4D97-AF65-F5344CB8AC3E}">
        <p14:creationId xmlns:p14="http://schemas.microsoft.com/office/powerpoint/2010/main" val="4271188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nodeType="afterGroup">
                            <p:stCondLst>
                              <p:cond delay="1000"/>
                            </p:stCondLst>
                            <p:childTnLst>
                              <p:par>
                                <p:cTn id="34" presetID="22" presetClass="entr" presetSubtype="1"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52227">
                                            <p:txEl>
                                              <p:pRg st="0" end="0"/>
                                            </p:txEl>
                                          </p:spTgt>
                                        </p:tgtEl>
                                        <p:attrNameLst>
                                          <p:attrName>style.visibility</p:attrName>
                                        </p:attrNameLst>
                                      </p:cBhvr>
                                      <p:to>
                                        <p:strVal val="visible"/>
                                      </p:to>
                                    </p:set>
                                    <p:animEffect transition="in" filter="wipe(left)">
                                      <p:cBhvr>
                                        <p:cTn id="49" dur="500"/>
                                        <p:tgtEl>
                                          <p:spTgt spid="522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a:lnSpc>
                <a:spcPct val="90000"/>
              </a:lnSpc>
            </a:pPr>
            <a:r>
              <a:rPr lang="en-US" altLang="en-US" sz="4200"/>
              <a:t>Producer Surplus in the Short Run</a:t>
            </a:r>
          </a:p>
        </p:txBody>
      </p:sp>
      <p:sp>
        <p:nvSpPr>
          <p:cNvPr id="13317" name="Rectangle 3"/>
          <p:cNvSpPr>
            <a:spLocks noGrp="1" noChangeArrowheads="1"/>
          </p:cNvSpPr>
          <p:nvPr>
            <p:ph idx="1"/>
          </p:nvPr>
        </p:nvSpPr>
        <p:spPr/>
        <p:txBody>
          <a:bodyPr/>
          <a:lstStyle/>
          <a:p>
            <a:r>
              <a:rPr lang="en-US" altLang="en-US"/>
              <a:t>Welfare gain:</a:t>
            </a:r>
          </a:p>
        </p:txBody>
      </p:sp>
      <p:sp>
        <p:nvSpPr>
          <p:cNvPr id="6" name="Footer Placeholder 5"/>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5" name="Slide Number Placeholder 4"/>
          <p:cNvSpPr>
            <a:spLocks noGrp="1"/>
          </p:cNvSpPr>
          <p:nvPr>
            <p:ph type="sldNum" sz="quarter" idx="11"/>
          </p:nvPr>
        </p:nvSpPr>
        <p:spPr/>
        <p:txBody>
          <a:bodyPr/>
          <a:lstStyle/>
          <a:p>
            <a:pPr>
              <a:defRPr/>
            </a:pPr>
            <a:fld id="{452FCBC8-A9EA-4586-9123-37097591B51C}" type="slidenum">
              <a:rPr lang="en-US" smtClean="0"/>
              <a:pPr>
                <a:defRPr/>
              </a:pPr>
              <a:t>36</a:t>
            </a:fld>
            <a:endParaRPr lang="en-US"/>
          </a:p>
        </p:txBody>
      </p:sp>
      <p:sp>
        <p:nvSpPr>
          <p:cNvPr id="2" name="Text Placeholder 1"/>
          <p:cNvSpPr>
            <a:spLocks noGrp="1"/>
          </p:cNvSpPr>
          <p:nvPr>
            <p:ph type="body" sz="quarter" idx="12"/>
          </p:nvPr>
        </p:nvSpPr>
        <p:spPr>
          <a:xfrm>
            <a:off x="381000" y="3733800"/>
            <a:ext cx="8534400" cy="2514600"/>
          </a:xfrm>
        </p:spPr>
        <p:txBody>
          <a:bodyPr/>
          <a:lstStyle/>
          <a:p>
            <a:pPr eaLnBrk="0" hangingPunct="0">
              <a:buFontTx/>
              <a:buChar char="•"/>
              <a:defRPr/>
            </a:pPr>
            <a:r>
              <a:rPr lang="en-US" kern="0" dirty="0">
                <a:solidFill>
                  <a:srgbClr val="002D56"/>
                </a:solidFill>
              </a:rPr>
              <a:t>Producer surplus</a:t>
            </a:r>
          </a:p>
          <a:p>
            <a:pPr lvl="1" eaLnBrk="0" hangingPunct="0">
              <a:buFont typeface="Arial" charset="0"/>
              <a:buChar char="–"/>
              <a:defRPr/>
            </a:pPr>
            <a:r>
              <a:rPr lang="en-US" sz="3000" kern="0" dirty="0"/>
              <a:t>Extra profits available from facing a price of </a:t>
            </a:r>
            <a:r>
              <a:rPr lang="en-US" sz="3000" i="1" kern="0" dirty="0"/>
              <a:t>P</a:t>
            </a:r>
            <a:r>
              <a:rPr lang="en-US" sz="3000" kern="0" baseline="-25000" dirty="0"/>
              <a:t>1</a:t>
            </a:r>
            <a:r>
              <a:rPr lang="en-US" sz="3000" kern="0" dirty="0"/>
              <a:t> </a:t>
            </a:r>
          </a:p>
        </p:txBody>
      </p:sp>
      <p:graphicFrame>
        <p:nvGraphicFramePr>
          <p:cNvPr id="730116" name="Object 2"/>
          <p:cNvGraphicFramePr>
            <a:graphicFrameLocks noChangeAspect="1"/>
          </p:cNvGraphicFramePr>
          <p:nvPr>
            <p:extLst>
              <p:ext uri="{D42A27DB-BD31-4B8C-83A1-F6EECF244321}">
                <p14:modId xmlns:p14="http://schemas.microsoft.com/office/powerpoint/2010/main" val="2262369975"/>
              </p:ext>
            </p:extLst>
          </p:nvPr>
        </p:nvGraphicFramePr>
        <p:xfrm>
          <a:off x="1589088" y="1784350"/>
          <a:ext cx="5967412" cy="1568450"/>
        </p:xfrm>
        <a:graphic>
          <a:graphicData uri="http://schemas.openxmlformats.org/presentationml/2006/ole">
            <mc:AlternateContent xmlns:mc="http://schemas.openxmlformats.org/markup-compatibility/2006">
              <mc:Choice xmlns:v="urn:schemas-microsoft-com:vml" Requires="v">
                <p:oleObj name="Equation" r:id="rId2" imgW="2412720" imgH="634680" progId="Equation.DSMT4">
                  <p:embed/>
                </p:oleObj>
              </mc:Choice>
              <mc:Fallback>
                <p:oleObj name="Equation" r:id="rId2" imgW="2412720" imgH="63468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088" y="1784350"/>
                        <a:ext cx="5967412" cy="156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9" name="Object 3"/>
          <p:cNvGraphicFramePr>
            <a:graphicFrameLocks noChangeAspect="1"/>
          </p:cNvGraphicFramePr>
          <p:nvPr/>
        </p:nvGraphicFramePr>
        <p:xfrm>
          <a:off x="893763" y="4892675"/>
          <a:ext cx="7356475" cy="1143000"/>
        </p:xfrm>
        <a:graphic>
          <a:graphicData uri="http://schemas.openxmlformats.org/presentationml/2006/ole">
            <mc:AlternateContent xmlns:mc="http://schemas.openxmlformats.org/markup-compatibility/2006">
              <mc:Choice xmlns:v="urn:schemas-microsoft-com:vml" Requires="v">
                <p:oleObj name="Equation" r:id="rId4" imgW="3187440" imgH="495000" progId="Equation.DSMT4">
                  <p:embed/>
                </p:oleObj>
              </mc:Choice>
              <mc:Fallback>
                <p:oleObj name="Equation" r:id="rId4" imgW="3187440" imgH="495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763" y="4892675"/>
                        <a:ext cx="73564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1925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30116"/>
                                        </p:tgtEl>
                                        <p:attrNameLst>
                                          <p:attrName>style.visibility</p:attrName>
                                        </p:attrNameLst>
                                      </p:cBhvr>
                                      <p:to>
                                        <p:strVal val="visible"/>
                                      </p:to>
                                    </p:set>
                                    <p:animEffect transition="in" filter="wipe(left)">
                                      <p:cBhvr>
                                        <p:cTn id="7" dur="500"/>
                                        <p:tgtEl>
                                          <p:spTgt spid="73011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45059"/>
                                        </p:tgtEl>
                                        <p:attrNameLst>
                                          <p:attrName>style.visibility</p:attrName>
                                        </p:attrNameLst>
                                      </p:cBhvr>
                                      <p:to>
                                        <p:strVal val="visible"/>
                                      </p:to>
                                    </p:set>
                                    <p:animEffect transition="in" filter="wipe(left)">
                                      <p:cBhvr>
                                        <p:cTn id="19"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nSpc>
                <a:spcPct val="90000"/>
              </a:lnSpc>
            </a:pPr>
            <a:r>
              <a:rPr lang="en-US" altLang="en-US" sz="4200"/>
              <a:t>Producer Surplus in the Short Run</a:t>
            </a:r>
          </a:p>
        </p:txBody>
      </p:sp>
      <p:sp>
        <p:nvSpPr>
          <p:cNvPr id="53251" name="Rectangle 3"/>
          <p:cNvSpPr>
            <a:spLocks noGrp="1" noChangeArrowheads="1"/>
          </p:cNvSpPr>
          <p:nvPr>
            <p:ph idx="1"/>
          </p:nvPr>
        </p:nvSpPr>
        <p:spPr/>
        <p:txBody>
          <a:bodyPr/>
          <a:lstStyle/>
          <a:p>
            <a:r>
              <a:rPr lang="en-US" altLang="en-US"/>
              <a:t>Producer surplus</a:t>
            </a:r>
          </a:p>
          <a:p>
            <a:pPr lvl="1"/>
            <a:r>
              <a:rPr lang="en-US" altLang="en-US"/>
              <a:t>The extra return that producers make by making transactions at the market price </a:t>
            </a:r>
          </a:p>
          <a:p>
            <a:pPr lvl="2"/>
            <a:r>
              <a:rPr lang="en-US" altLang="en-US"/>
              <a:t>Over and above what they would earn if nothing were produced</a:t>
            </a:r>
          </a:p>
          <a:p>
            <a:pPr lvl="1"/>
            <a:r>
              <a:rPr lang="en-US" altLang="en-US"/>
              <a:t>The area below the market price and above the supply curve</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ED88B7BD-5130-4407-A6C6-288648BFAD61}" type="slidenum">
              <a:rPr lang="en-US" smtClean="0"/>
              <a:pPr>
                <a:defRPr/>
              </a:pPr>
              <a:t>37</a:t>
            </a:fld>
            <a:endParaRPr lang="en-US"/>
          </a:p>
        </p:txBody>
      </p:sp>
    </p:spTree>
    <p:extLst>
      <p:ext uri="{BB962C8B-B14F-4D97-AF65-F5344CB8AC3E}">
        <p14:creationId xmlns:p14="http://schemas.microsoft.com/office/powerpoint/2010/main" val="642315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nSpc>
                <a:spcPct val="90000"/>
              </a:lnSpc>
            </a:pPr>
            <a:r>
              <a:rPr lang="en-US" altLang="en-US" sz="4200"/>
              <a:t>Producer Surplus in the Short Run</a:t>
            </a:r>
          </a:p>
        </p:txBody>
      </p:sp>
      <p:sp>
        <p:nvSpPr>
          <p:cNvPr id="54275" name="Rectangle 3"/>
          <p:cNvSpPr>
            <a:spLocks noGrp="1" noChangeArrowheads="1"/>
          </p:cNvSpPr>
          <p:nvPr>
            <p:ph idx="1"/>
          </p:nvPr>
        </p:nvSpPr>
        <p:spPr/>
        <p:txBody>
          <a:bodyPr/>
          <a:lstStyle/>
          <a:p>
            <a:r>
              <a:rPr lang="en-US" altLang="en-US" dirty="0"/>
              <a:t>At the shutdown price</a:t>
            </a:r>
          </a:p>
          <a:p>
            <a:pPr lvl="1"/>
            <a:r>
              <a:rPr lang="en-US" altLang="en-US" dirty="0"/>
              <a:t>The firm produces no output, </a:t>
            </a:r>
            <a:r>
              <a:rPr lang="en-US" altLang="en-US" sz="2800" dirty="0">
                <a:solidFill>
                  <a:srgbClr val="FF0000"/>
                </a:solidFill>
                <a:sym typeface="Symbol" pitchFamily="18" charset="2"/>
              </a:rPr>
              <a:t>(</a:t>
            </a:r>
            <a:r>
              <a:rPr lang="en-US" altLang="en-US" sz="2800" i="1" dirty="0">
                <a:solidFill>
                  <a:srgbClr val="FF0000"/>
                </a:solidFill>
                <a:sym typeface="Symbol" pitchFamily="18" charset="2"/>
              </a:rPr>
              <a:t>P</a:t>
            </a:r>
            <a:r>
              <a:rPr lang="en-US" altLang="en-US" sz="2800" baseline="-25000" dirty="0">
                <a:solidFill>
                  <a:srgbClr val="FF0000"/>
                </a:solidFill>
                <a:sym typeface="Symbol" pitchFamily="18" charset="2"/>
              </a:rPr>
              <a:t>S</a:t>
            </a:r>
            <a:r>
              <a:rPr lang="en-US" altLang="en-US" sz="2800" dirty="0">
                <a:solidFill>
                  <a:srgbClr val="FF0000"/>
                </a:solidFill>
                <a:sym typeface="Symbol" pitchFamily="18" charset="2"/>
              </a:rPr>
              <a:t>,…)= -</a:t>
            </a:r>
            <a:r>
              <a:rPr lang="en-US" altLang="en-US" sz="2800" i="1" dirty="0">
                <a:solidFill>
                  <a:srgbClr val="FF0000"/>
                </a:solidFill>
                <a:sym typeface="Symbol" pitchFamily="18" charset="2"/>
              </a:rPr>
              <a:t>vk</a:t>
            </a:r>
            <a:r>
              <a:rPr lang="en-US" altLang="en-US" sz="2800" baseline="-25000" dirty="0">
                <a:solidFill>
                  <a:srgbClr val="FF0000"/>
                </a:solidFill>
                <a:sym typeface="Symbol" pitchFamily="18" charset="2"/>
              </a:rPr>
              <a:t>1</a:t>
            </a:r>
          </a:p>
          <a:p>
            <a:pPr lvl="1"/>
            <a:r>
              <a:rPr lang="en-US" altLang="en-US" dirty="0">
                <a:sym typeface="Symbol" pitchFamily="18" charset="2"/>
              </a:rPr>
              <a:t>Losses = Fixed costs</a:t>
            </a:r>
          </a:p>
          <a:p>
            <a:pPr lvl="1"/>
            <a:r>
              <a:rPr lang="en-US" altLang="en-US" dirty="0">
                <a:sym typeface="Symbol" pitchFamily="18" charset="2"/>
              </a:rPr>
              <a:t>Producer surplus = current profits + short-run fixed costs</a:t>
            </a:r>
          </a:p>
          <a:p>
            <a:pPr lvl="1" algn="ctr">
              <a:buFont typeface="Arial" charset="0"/>
              <a:buNone/>
            </a:pPr>
            <a:r>
              <a:rPr lang="en-US" altLang="en-US" dirty="0">
                <a:solidFill>
                  <a:srgbClr val="FF0000"/>
                </a:solidFill>
                <a:sym typeface="Symbol" pitchFamily="18" charset="2"/>
              </a:rPr>
              <a:t>producer surplus = (</a:t>
            </a:r>
            <a:r>
              <a:rPr lang="en-US" altLang="en-US" i="1" dirty="0">
                <a:solidFill>
                  <a:srgbClr val="FF0000"/>
                </a:solidFill>
                <a:sym typeface="Symbol" pitchFamily="18" charset="2"/>
              </a:rPr>
              <a:t>P</a:t>
            </a:r>
            <a:r>
              <a:rPr lang="en-US" altLang="en-US" baseline="-25000" dirty="0">
                <a:solidFill>
                  <a:srgbClr val="FF0000"/>
                </a:solidFill>
                <a:sym typeface="Symbol" pitchFamily="18" charset="2"/>
              </a:rPr>
              <a:t>1</a:t>
            </a:r>
            <a:r>
              <a:rPr lang="en-US" altLang="en-US" dirty="0">
                <a:solidFill>
                  <a:srgbClr val="FF0000"/>
                </a:solidFill>
                <a:sym typeface="Symbol" pitchFamily="18" charset="2"/>
              </a:rPr>
              <a:t>,…) – (</a:t>
            </a:r>
            <a:r>
              <a:rPr lang="en-US" altLang="en-US" i="1" dirty="0">
                <a:solidFill>
                  <a:srgbClr val="FF0000"/>
                </a:solidFill>
                <a:sym typeface="Symbol" pitchFamily="18" charset="2"/>
              </a:rPr>
              <a:t>P</a:t>
            </a:r>
            <a:r>
              <a:rPr lang="en-US" altLang="en-US" baseline="-25000" dirty="0">
                <a:solidFill>
                  <a:srgbClr val="FF0000"/>
                </a:solidFill>
                <a:sym typeface="Symbol" pitchFamily="18" charset="2"/>
              </a:rPr>
              <a:t>S</a:t>
            </a:r>
            <a:r>
              <a:rPr lang="en-US" altLang="en-US" dirty="0">
                <a:solidFill>
                  <a:srgbClr val="FF0000"/>
                </a:solidFill>
                <a:sym typeface="Symbol" pitchFamily="18" charset="2"/>
              </a:rPr>
              <a:t>,…) =</a:t>
            </a:r>
          </a:p>
          <a:p>
            <a:pPr lvl="1" algn="ctr">
              <a:buFont typeface="Arial" charset="0"/>
              <a:buNone/>
            </a:pPr>
            <a:r>
              <a:rPr lang="en-US" altLang="en-US" dirty="0">
                <a:solidFill>
                  <a:srgbClr val="FF0000"/>
                </a:solidFill>
                <a:sym typeface="Symbol" pitchFamily="18" charset="2"/>
              </a:rPr>
              <a:t>= (</a:t>
            </a:r>
            <a:r>
              <a:rPr lang="en-US" altLang="en-US" i="1" dirty="0">
                <a:solidFill>
                  <a:srgbClr val="FF0000"/>
                </a:solidFill>
                <a:sym typeface="Symbol" pitchFamily="18" charset="2"/>
              </a:rPr>
              <a:t>P</a:t>
            </a:r>
            <a:r>
              <a:rPr lang="en-US" altLang="en-US" baseline="-25000" dirty="0">
                <a:solidFill>
                  <a:srgbClr val="FF0000"/>
                </a:solidFill>
                <a:sym typeface="Symbol" pitchFamily="18" charset="2"/>
              </a:rPr>
              <a:t>1</a:t>
            </a:r>
            <a:r>
              <a:rPr lang="en-US" altLang="en-US" dirty="0">
                <a:solidFill>
                  <a:srgbClr val="FF0000"/>
                </a:solidFill>
                <a:sym typeface="Symbol" pitchFamily="18" charset="2"/>
              </a:rPr>
              <a:t>,…) – (-</a:t>
            </a:r>
            <a:r>
              <a:rPr lang="en-US" altLang="en-US" i="1" dirty="0">
                <a:solidFill>
                  <a:srgbClr val="FF0000"/>
                </a:solidFill>
                <a:sym typeface="Symbol" pitchFamily="18" charset="2"/>
              </a:rPr>
              <a:t>vk</a:t>
            </a:r>
            <a:r>
              <a:rPr lang="en-US" altLang="en-US" baseline="-25000" dirty="0">
                <a:solidFill>
                  <a:srgbClr val="FF0000"/>
                </a:solidFill>
                <a:sym typeface="Symbol" pitchFamily="18" charset="2"/>
              </a:rPr>
              <a:t>1</a:t>
            </a:r>
            <a:r>
              <a:rPr lang="en-US" altLang="en-US" dirty="0">
                <a:solidFill>
                  <a:srgbClr val="FF0000"/>
                </a:solidFill>
                <a:sym typeface="Symbol" pitchFamily="18" charset="2"/>
              </a:rPr>
              <a:t>) = (</a:t>
            </a:r>
            <a:r>
              <a:rPr lang="en-US" altLang="en-US" i="1" dirty="0">
                <a:solidFill>
                  <a:srgbClr val="FF0000"/>
                </a:solidFill>
                <a:sym typeface="Symbol" pitchFamily="18" charset="2"/>
              </a:rPr>
              <a:t>P</a:t>
            </a:r>
            <a:r>
              <a:rPr lang="en-US" altLang="en-US" baseline="-25000" dirty="0">
                <a:solidFill>
                  <a:srgbClr val="FF0000"/>
                </a:solidFill>
                <a:sym typeface="Symbol" pitchFamily="18" charset="2"/>
              </a:rPr>
              <a:t>1</a:t>
            </a:r>
            <a:r>
              <a:rPr lang="en-US" altLang="en-US" dirty="0">
                <a:solidFill>
                  <a:srgbClr val="FF0000"/>
                </a:solidFill>
                <a:sym typeface="Symbol" pitchFamily="18" charset="2"/>
              </a:rPr>
              <a:t>,…) + </a:t>
            </a:r>
            <a:r>
              <a:rPr lang="en-US" altLang="en-US" i="1" dirty="0">
                <a:solidFill>
                  <a:srgbClr val="FF0000"/>
                </a:solidFill>
                <a:sym typeface="Symbol" pitchFamily="18" charset="2"/>
              </a:rPr>
              <a:t>vk</a:t>
            </a:r>
            <a:r>
              <a:rPr lang="en-US" altLang="en-US" baseline="-25000" dirty="0">
                <a:solidFill>
                  <a:srgbClr val="FF0000"/>
                </a:solidFill>
                <a:sym typeface="Symbol" pitchFamily="18" charset="2"/>
              </a:rPr>
              <a:t>1</a:t>
            </a:r>
            <a:r>
              <a:rPr lang="en-US" altLang="en-US" dirty="0">
                <a:solidFill>
                  <a:srgbClr val="FF0000"/>
                </a:solidFill>
                <a:sym typeface="Symbol" pitchFamily="18" charset="2"/>
              </a:rPr>
              <a:t> =</a:t>
            </a:r>
          </a:p>
          <a:p>
            <a:pPr lvl="1" algn="ctr">
              <a:buFont typeface="Arial" charset="0"/>
              <a:buNone/>
            </a:pPr>
            <a:r>
              <a:rPr lang="en-US" altLang="en-US" i="1" dirty="0">
                <a:solidFill>
                  <a:srgbClr val="FF0000"/>
                </a:solidFill>
                <a:sym typeface="Symbol" pitchFamily="18" charset="2"/>
              </a:rPr>
              <a:t>= </a:t>
            </a:r>
            <a:r>
              <a:rPr lang="en-US" altLang="en-US" i="1" dirty="0">
                <a:solidFill>
                  <a:srgbClr val="FF0000"/>
                </a:solidFill>
              </a:rPr>
              <a:t>P</a:t>
            </a:r>
            <a:r>
              <a:rPr lang="en-US" altLang="en-US" i="1" baseline="-25000" dirty="0">
                <a:solidFill>
                  <a:srgbClr val="FF0000"/>
                </a:solidFill>
              </a:rPr>
              <a:t>1</a:t>
            </a:r>
            <a:r>
              <a:rPr lang="en-US" altLang="en-US" i="1" dirty="0">
                <a:solidFill>
                  <a:srgbClr val="FF0000"/>
                </a:solidFill>
              </a:rPr>
              <a:t>q</a:t>
            </a:r>
            <a:r>
              <a:rPr lang="en-US" altLang="en-US" i="1" baseline="-25000" dirty="0">
                <a:solidFill>
                  <a:srgbClr val="FF0000"/>
                </a:solidFill>
              </a:rPr>
              <a:t>1</a:t>
            </a:r>
            <a:r>
              <a:rPr lang="en-US" altLang="en-US" i="1" dirty="0">
                <a:solidFill>
                  <a:srgbClr val="FF0000"/>
                </a:solidFill>
              </a:rPr>
              <a:t> - w</a:t>
            </a:r>
            <a:r>
              <a:rPr lang="en-US" altLang="en-US" i="1" dirty="0">
                <a:solidFill>
                  <a:srgbClr val="FF0000"/>
                </a:solidFill>
                <a:latin typeface="Times New Roman" pitchFamily="18" charset="0"/>
                <a:cs typeface="Times New Roman" pitchFamily="18" charset="0"/>
              </a:rPr>
              <a:t>l</a:t>
            </a:r>
            <a:r>
              <a:rPr lang="en-US" altLang="en-US" i="1" baseline="-25000" dirty="0">
                <a:solidFill>
                  <a:srgbClr val="FF0000"/>
                </a:solidFill>
              </a:rPr>
              <a:t>1</a:t>
            </a:r>
            <a:endParaRPr lang="en-US" altLang="en-US" i="1" baseline="-25000" dirty="0">
              <a:solidFill>
                <a:srgbClr val="FF0000"/>
              </a:solidFill>
              <a:sym typeface="Symbol" pitchFamily="18" charset="2"/>
            </a:endParaRP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508F9576-7C9C-4D0E-A063-0D4EF72E1D1F}" type="slidenum">
              <a:rPr lang="en-US" smtClean="0"/>
              <a:pPr>
                <a:defRPr/>
              </a:pPr>
              <a:t>38</a:t>
            </a:fld>
            <a:endParaRPr lang="en-US" dirty="0"/>
          </a:p>
        </p:txBody>
      </p:sp>
    </p:spTree>
    <p:extLst>
      <p:ext uri="{BB962C8B-B14F-4D97-AF65-F5344CB8AC3E}">
        <p14:creationId xmlns:p14="http://schemas.microsoft.com/office/powerpoint/2010/main" val="1842537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11.4 	A Short-Run Profit Function</a:t>
            </a:r>
          </a:p>
        </p:txBody>
      </p:sp>
      <p:sp>
        <p:nvSpPr>
          <p:cNvPr id="14342"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0FF77428-90BB-40C2-98C4-A241B5450EE2}" type="slidenum">
              <a:rPr lang="en-US" smtClean="0"/>
              <a:pPr>
                <a:defRPr/>
              </a:pPr>
              <a:t>39</a:t>
            </a:fld>
            <a:endParaRPr lang="en-US" dirty="0"/>
          </a:p>
        </p:txBody>
      </p:sp>
      <p:sp>
        <p:nvSpPr>
          <p:cNvPr id="14340" name="Content Placeholder 2"/>
          <p:cNvSpPr>
            <a:spLocks noGrp="1"/>
          </p:cNvSpPr>
          <p:nvPr>
            <p:ph type="body" sz="quarter" idx="12"/>
          </p:nvPr>
        </p:nvSpPr>
        <p:spPr>
          <a:prstGeom prst="rect">
            <a:avLst/>
          </a:prstGeom>
        </p:spPr>
        <p:txBody>
          <a:bodyPr/>
          <a:lstStyle/>
          <a:p>
            <a:r>
              <a:rPr lang="en-US" altLang="en-US" dirty="0"/>
              <a:t>Cobb–Douglas production function, </a:t>
            </a:r>
            <a:r>
              <a:rPr lang="en-US" altLang="en-US" i="1" dirty="0">
                <a:solidFill>
                  <a:srgbClr val="FF0000"/>
                </a:solidFill>
                <a:latin typeface="Times New Roman" pitchFamily="18" charset="0"/>
                <a:cs typeface="Times New Roman" pitchFamily="18" charset="0"/>
              </a:rPr>
              <a:t>q=</a:t>
            </a:r>
            <a:r>
              <a:rPr lang="en-US" altLang="en-US" i="1" dirty="0" err="1">
                <a:solidFill>
                  <a:srgbClr val="FF0000"/>
                </a:solidFill>
                <a:latin typeface="Times New Roman" pitchFamily="18" charset="0"/>
                <a:cs typeface="Times New Roman" pitchFamily="18" charset="0"/>
              </a:rPr>
              <a:t>k</a:t>
            </a:r>
            <a:r>
              <a:rPr lang="en-US" altLang="en-US" i="1" baseline="30000" dirty="0" err="1">
                <a:solidFill>
                  <a:srgbClr val="FF0000"/>
                </a:solidFill>
                <a:latin typeface="Times New Roman" pitchFamily="18" charset="0"/>
                <a:cs typeface="Times New Roman" pitchFamily="18" charset="0"/>
                <a:sym typeface="Symbol" pitchFamily="18" charset="2"/>
              </a:rPr>
              <a:t></a:t>
            </a:r>
            <a:r>
              <a:rPr lang="en-US" altLang="en-US" i="1" dirty="0" err="1">
                <a:solidFill>
                  <a:srgbClr val="FF0000"/>
                </a:solidFill>
                <a:latin typeface="Times New Roman" pitchFamily="18" charset="0"/>
                <a:cs typeface="Times New Roman" pitchFamily="18" charset="0"/>
                <a:sym typeface="Symbol" pitchFamily="18" charset="2"/>
              </a:rPr>
              <a:t>l</a:t>
            </a:r>
            <a:r>
              <a:rPr lang="en-US" altLang="en-US" i="1" baseline="30000" dirty="0">
                <a:solidFill>
                  <a:srgbClr val="FF0000"/>
                </a:solidFill>
                <a:latin typeface="Times New Roman" pitchFamily="18" charset="0"/>
                <a:cs typeface="Times New Roman" pitchFamily="18" charset="0"/>
                <a:sym typeface="Symbol" pitchFamily="18" charset="2"/>
              </a:rPr>
              <a:t></a:t>
            </a:r>
            <a:endParaRPr lang="en-US" altLang="en-US" i="1" baseline="30000" dirty="0">
              <a:solidFill>
                <a:srgbClr val="FF0000"/>
              </a:solidFill>
              <a:latin typeface="Times New Roman" pitchFamily="18" charset="0"/>
              <a:cs typeface="Times New Roman" pitchFamily="18" charset="0"/>
            </a:endParaRPr>
          </a:p>
          <a:p>
            <a:pPr lvl="2"/>
            <a:r>
              <a:rPr lang="en-US" altLang="en-US" dirty="0"/>
              <a:t>With </a:t>
            </a:r>
            <a:r>
              <a:rPr lang="en-US" altLang="en-US" i="1" dirty="0"/>
              <a:t>k=k</a:t>
            </a:r>
            <a:r>
              <a:rPr lang="en-US" altLang="en-US" i="1" baseline="-25000" dirty="0"/>
              <a:t>1</a:t>
            </a:r>
            <a:r>
              <a:rPr lang="en-US" altLang="en-US" dirty="0"/>
              <a:t> in the short-run</a:t>
            </a:r>
          </a:p>
          <a:p>
            <a:pPr lvl="2"/>
            <a:r>
              <a:rPr lang="en-US" altLang="en-US" dirty="0"/>
              <a:t>Profits are </a:t>
            </a:r>
            <a:r>
              <a:rPr lang="en-US" altLang="en-US" dirty="0">
                <a:solidFill>
                  <a:srgbClr val="FF0000"/>
                </a:solidFill>
                <a:latin typeface="Times New Roman" pitchFamily="18" charset="0"/>
                <a:cs typeface="Times New Roman" pitchFamily="18" charset="0"/>
              </a:rPr>
              <a:t>π</a:t>
            </a:r>
            <a:r>
              <a:rPr lang="en-US" altLang="en-US" i="1" dirty="0">
                <a:solidFill>
                  <a:srgbClr val="FF0000"/>
                </a:solidFill>
                <a:latin typeface="Times New Roman" pitchFamily="18" charset="0"/>
                <a:cs typeface="Times New Roman" pitchFamily="18" charset="0"/>
              </a:rPr>
              <a:t>=Pk</a:t>
            </a:r>
            <a:r>
              <a:rPr lang="en-US" altLang="en-US" i="1" baseline="-25000" dirty="0">
                <a:solidFill>
                  <a:srgbClr val="FF0000"/>
                </a:solidFill>
                <a:latin typeface="Times New Roman" pitchFamily="18" charset="0"/>
                <a:cs typeface="Times New Roman" pitchFamily="18" charset="0"/>
              </a:rPr>
              <a:t>1</a:t>
            </a:r>
            <a:r>
              <a:rPr lang="en-US" altLang="en-US" i="1" baseline="30000" dirty="0">
                <a:solidFill>
                  <a:srgbClr val="FF0000"/>
                </a:solidFill>
                <a:latin typeface="Times New Roman" pitchFamily="18" charset="0"/>
                <a:cs typeface="Times New Roman" pitchFamily="18" charset="0"/>
                <a:sym typeface="Symbol" pitchFamily="18" charset="2"/>
              </a:rPr>
              <a:t></a:t>
            </a:r>
            <a:r>
              <a:rPr lang="en-US" altLang="en-US" i="1" dirty="0">
                <a:solidFill>
                  <a:srgbClr val="FF0000"/>
                </a:solidFill>
                <a:latin typeface="Times New Roman" pitchFamily="18" charset="0"/>
                <a:cs typeface="Times New Roman" pitchFamily="18" charset="0"/>
                <a:sym typeface="Symbol" pitchFamily="18" charset="2"/>
              </a:rPr>
              <a:t>l</a:t>
            </a:r>
            <a:r>
              <a:rPr lang="en-US" altLang="en-US" i="1" baseline="30000" dirty="0">
                <a:solidFill>
                  <a:srgbClr val="FF0000"/>
                </a:solidFill>
                <a:latin typeface="Times New Roman" pitchFamily="18" charset="0"/>
                <a:cs typeface="Times New Roman" pitchFamily="18" charset="0"/>
                <a:sym typeface="Symbol" pitchFamily="18" charset="2"/>
              </a:rPr>
              <a:t></a:t>
            </a:r>
            <a:r>
              <a:rPr lang="en-US" altLang="en-US" i="1" dirty="0">
                <a:solidFill>
                  <a:srgbClr val="FF0000"/>
                </a:solidFill>
                <a:latin typeface="Times New Roman" pitchFamily="18" charset="0"/>
                <a:cs typeface="Times New Roman" pitchFamily="18" charset="0"/>
                <a:sym typeface="Symbol" pitchFamily="18" charset="2"/>
              </a:rPr>
              <a:t> - vk</a:t>
            </a:r>
            <a:r>
              <a:rPr lang="en-US" altLang="en-US" i="1" baseline="-25000" dirty="0">
                <a:solidFill>
                  <a:srgbClr val="FF0000"/>
                </a:solidFill>
                <a:latin typeface="Times New Roman" pitchFamily="18" charset="0"/>
                <a:cs typeface="Times New Roman" pitchFamily="18" charset="0"/>
                <a:sym typeface="Symbol" pitchFamily="18" charset="2"/>
              </a:rPr>
              <a:t>1</a:t>
            </a:r>
            <a:r>
              <a:rPr lang="en-US" altLang="en-US" i="1" dirty="0">
                <a:solidFill>
                  <a:srgbClr val="FF0000"/>
                </a:solidFill>
                <a:latin typeface="Times New Roman" pitchFamily="18" charset="0"/>
                <a:cs typeface="Times New Roman" pitchFamily="18" charset="0"/>
                <a:sym typeface="Symbol" pitchFamily="18" charset="2"/>
              </a:rPr>
              <a:t> - </a:t>
            </a:r>
            <a:r>
              <a:rPr lang="en-US" altLang="en-US" i="1" dirty="0" err="1">
                <a:solidFill>
                  <a:srgbClr val="FF0000"/>
                </a:solidFill>
                <a:latin typeface="Times New Roman" pitchFamily="18" charset="0"/>
                <a:cs typeface="Times New Roman" pitchFamily="18" charset="0"/>
                <a:sym typeface="Symbol" pitchFamily="18" charset="2"/>
              </a:rPr>
              <a:t>wl</a:t>
            </a:r>
            <a:endParaRPr lang="en-US" altLang="en-US" dirty="0"/>
          </a:p>
          <a:p>
            <a:r>
              <a:rPr lang="en-US" altLang="en-US" dirty="0"/>
              <a:t>To find the profit function </a:t>
            </a:r>
          </a:p>
          <a:p>
            <a:pPr lvl="1"/>
            <a:r>
              <a:rPr lang="en-US" altLang="en-US" dirty="0"/>
              <a:t>Use the first-order conditions for a maximum </a:t>
            </a:r>
          </a:p>
        </p:txBody>
      </p:sp>
      <p:graphicFrame>
        <p:nvGraphicFramePr>
          <p:cNvPr id="6" name="Object 2"/>
          <p:cNvGraphicFramePr>
            <a:graphicFrameLocks noChangeAspect="1"/>
          </p:cNvGraphicFramePr>
          <p:nvPr>
            <p:extLst>
              <p:ext uri="{D42A27DB-BD31-4B8C-83A1-F6EECF244321}">
                <p14:modId xmlns:p14="http://schemas.microsoft.com/office/powerpoint/2010/main" val="2657121198"/>
              </p:ext>
            </p:extLst>
          </p:nvPr>
        </p:nvGraphicFramePr>
        <p:xfrm>
          <a:off x="1209675" y="3260725"/>
          <a:ext cx="6723063" cy="2649538"/>
        </p:xfrm>
        <a:graphic>
          <a:graphicData uri="http://schemas.openxmlformats.org/presentationml/2006/ole">
            <mc:AlternateContent xmlns:mc="http://schemas.openxmlformats.org/markup-compatibility/2006">
              <mc:Choice xmlns:v="urn:schemas-microsoft-com:vml" Requires="v">
                <p:oleObj name="Equation" r:id="rId2" imgW="3060360" imgH="1206360" progId="Equation.DSMT4">
                  <p:embed/>
                </p:oleObj>
              </mc:Choice>
              <mc:Fallback>
                <p:oleObj name="Equation" r:id="rId2" imgW="3060360" imgH="1206360" progId="Equation.DSMT4">
                  <p:embed/>
                  <p:pic>
                    <p:nvPicPr>
                      <p:cNvPr id="0" name=""/>
                      <p:cNvPicPr>
                        <a:picLocks noChangeAspect="1" noChangeArrowheads="1"/>
                      </p:cNvPicPr>
                      <p:nvPr/>
                    </p:nvPicPr>
                    <p:blipFill>
                      <a:blip r:embed="rId3"/>
                      <a:srcRect/>
                      <a:stretch>
                        <a:fillRect/>
                      </a:stretch>
                    </p:blipFill>
                    <p:spPr bwMode="auto">
                      <a:xfrm>
                        <a:off x="1209675" y="3260725"/>
                        <a:ext cx="6723063" cy="2649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90131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The Nature and Behavior of Firms</a:t>
            </a:r>
          </a:p>
        </p:txBody>
      </p:sp>
      <p:sp>
        <p:nvSpPr>
          <p:cNvPr id="33795" name="Rectangle 3"/>
          <p:cNvSpPr>
            <a:spLocks noGrp="1" noChangeArrowheads="1"/>
          </p:cNvSpPr>
          <p:nvPr>
            <p:ph idx="1"/>
          </p:nvPr>
        </p:nvSpPr>
        <p:spPr>
          <a:xfrm>
            <a:off x="381000" y="1066800"/>
            <a:ext cx="8534400" cy="5334000"/>
          </a:xfrm>
        </p:spPr>
        <p:txBody>
          <a:bodyPr/>
          <a:lstStyle/>
          <a:p>
            <a:r>
              <a:rPr lang="en-US" altLang="en-US" dirty="0"/>
              <a:t>Complicating factors</a:t>
            </a:r>
          </a:p>
          <a:p>
            <a:pPr lvl="1"/>
            <a:r>
              <a:rPr lang="en-US" altLang="en-US" dirty="0"/>
              <a:t>Management team</a:t>
            </a:r>
          </a:p>
          <a:p>
            <a:pPr lvl="1"/>
            <a:r>
              <a:rPr lang="en-US" altLang="en-US" dirty="0"/>
              <a:t>Shareholders</a:t>
            </a:r>
          </a:p>
          <a:p>
            <a:pPr lvl="1"/>
            <a:r>
              <a:rPr lang="en-US" altLang="en-US" dirty="0"/>
              <a:t>Owners</a:t>
            </a:r>
          </a:p>
          <a:p>
            <a:pPr lvl="1"/>
            <a:r>
              <a:rPr lang="en-US" altLang="en-US" dirty="0"/>
              <a:t>Outsourcing </a:t>
            </a:r>
          </a:p>
          <a:p>
            <a:r>
              <a:rPr lang="en-US" altLang="en-US" dirty="0"/>
              <a:t>Firms </a:t>
            </a:r>
          </a:p>
          <a:p>
            <a:pPr lvl="1"/>
            <a:r>
              <a:rPr lang="en-US" altLang="en-US" dirty="0"/>
              <a:t>Are not individuals but can be much more complicated organizations</a:t>
            </a:r>
          </a:p>
          <a:p>
            <a:pPr lvl="1"/>
            <a:r>
              <a:rPr lang="en-US" altLang="en-US" dirty="0"/>
              <a:t>Firm’s objectives: profit maximization</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CC4DF954-0A85-457B-92EA-F732FBE0CC83}" type="slidenum">
              <a:rPr lang="en-US" smtClean="0"/>
              <a:pPr>
                <a:defRPr/>
              </a:pPr>
              <a:t>4</a:t>
            </a:fld>
            <a:endParaRPr lang="en-US"/>
          </a:p>
        </p:txBody>
      </p:sp>
    </p:spTree>
    <p:extLst>
      <p:ext uri="{BB962C8B-B14F-4D97-AF65-F5344CB8AC3E}">
        <p14:creationId xmlns:p14="http://schemas.microsoft.com/office/powerpoint/2010/main" val="344588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11.4 	A Short-Run Profit Function</a:t>
            </a:r>
          </a:p>
        </p:txBody>
      </p:sp>
      <p:sp>
        <p:nvSpPr>
          <p:cNvPr id="14342"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0FF77428-90BB-40C2-98C4-A241B5450EE2}" type="slidenum">
              <a:rPr lang="en-US" smtClean="0"/>
              <a:pPr>
                <a:defRPr/>
              </a:pPr>
              <a:t>40</a:t>
            </a:fld>
            <a:endParaRPr lang="en-US" dirty="0"/>
          </a:p>
        </p:txBody>
      </p:sp>
      <p:sp>
        <p:nvSpPr>
          <p:cNvPr id="14340" name="Content Placeholder 2"/>
          <p:cNvSpPr>
            <a:spLocks noGrp="1"/>
          </p:cNvSpPr>
          <p:nvPr>
            <p:ph type="body" sz="quarter" idx="12"/>
          </p:nvPr>
        </p:nvSpPr>
        <p:spPr>
          <a:prstGeom prst="rect">
            <a:avLst/>
          </a:prstGeom>
        </p:spPr>
        <p:txBody>
          <a:bodyPr/>
          <a:lstStyle/>
          <a:p>
            <a:r>
              <a:rPr lang="en-US" dirty="0" err="1"/>
              <a:t>Hotelling’s</a:t>
            </a:r>
            <a:r>
              <a:rPr lang="en-US" dirty="0"/>
              <a:t> lemma</a:t>
            </a:r>
          </a:p>
          <a:p>
            <a:pPr lvl="1"/>
            <a:r>
              <a:rPr lang="en-US" altLang="en-US" dirty="0"/>
              <a:t>The firm’s short-run supply function</a:t>
            </a:r>
          </a:p>
        </p:txBody>
      </p:sp>
      <p:sp>
        <p:nvSpPr>
          <p:cNvPr id="2" name="Text Placeholder 1"/>
          <p:cNvSpPr>
            <a:spLocks noGrp="1"/>
          </p:cNvSpPr>
          <p:nvPr>
            <p:ph type="body" sz="quarter" idx="13"/>
          </p:nvPr>
        </p:nvSpPr>
        <p:spPr>
          <a:xfrm>
            <a:off x="304800" y="2667000"/>
            <a:ext cx="8382000" cy="2286000"/>
          </a:xfrm>
        </p:spPr>
        <p:txBody>
          <a:bodyPr>
            <a:normAutofit/>
          </a:bodyPr>
          <a:lstStyle/>
          <a:p>
            <a:r>
              <a:rPr lang="en-US" dirty="0"/>
              <a:t>Producer surplus</a:t>
            </a:r>
          </a:p>
          <a:p>
            <a:pPr lvl="1"/>
            <a:r>
              <a:rPr lang="en-US" dirty="0"/>
              <a:t> </a:t>
            </a:r>
            <a:r>
              <a:rPr lang="el-GR" dirty="0"/>
              <a:t>α</a:t>
            </a:r>
            <a:r>
              <a:rPr lang="en-US" dirty="0"/>
              <a:t> = </a:t>
            </a:r>
            <a:r>
              <a:rPr lang="el-GR" dirty="0"/>
              <a:t>β</a:t>
            </a:r>
            <a:r>
              <a:rPr lang="en-US" dirty="0"/>
              <a:t> =0.5, v = 3, w = 12, k</a:t>
            </a:r>
            <a:r>
              <a:rPr lang="en-US" baseline="-25000" dirty="0"/>
              <a:t>1</a:t>
            </a:r>
            <a:r>
              <a:rPr lang="en-US" dirty="0"/>
              <a:t> =80. With these parameters, q = 10P/3 and the shutdown price is zero. At P = 12:</a:t>
            </a:r>
          </a:p>
        </p:txBody>
      </p:sp>
      <p:graphicFrame>
        <p:nvGraphicFramePr>
          <p:cNvPr id="6" name="Object 2"/>
          <p:cNvGraphicFramePr>
            <a:graphicFrameLocks noChangeAspect="1"/>
          </p:cNvGraphicFramePr>
          <p:nvPr>
            <p:extLst>
              <p:ext uri="{D42A27DB-BD31-4B8C-83A1-F6EECF244321}">
                <p14:modId xmlns:p14="http://schemas.microsoft.com/office/powerpoint/2010/main" val="3188268681"/>
              </p:ext>
            </p:extLst>
          </p:nvPr>
        </p:nvGraphicFramePr>
        <p:xfrm>
          <a:off x="1143000" y="1600200"/>
          <a:ext cx="6192837" cy="1089025"/>
        </p:xfrm>
        <a:graphic>
          <a:graphicData uri="http://schemas.openxmlformats.org/presentationml/2006/ole">
            <mc:AlternateContent xmlns:mc="http://schemas.openxmlformats.org/markup-compatibility/2006">
              <mc:Choice xmlns:v="urn:schemas-microsoft-com:vml" Requires="v">
                <p:oleObj name="Equation" r:id="rId2" imgW="2819160" imgH="495000" progId="Equation.DSMT4">
                  <p:embed/>
                </p:oleObj>
              </mc:Choice>
              <mc:Fallback>
                <p:oleObj name="Equation" r:id="rId2" imgW="2819160" imgH="495000" progId="Equation.DSMT4">
                  <p:embed/>
                  <p:pic>
                    <p:nvPicPr>
                      <p:cNvPr id="0" name=""/>
                      <p:cNvPicPr>
                        <a:picLocks noChangeAspect="1" noChangeArrowheads="1"/>
                      </p:cNvPicPr>
                      <p:nvPr/>
                    </p:nvPicPr>
                    <p:blipFill>
                      <a:blip r:embed="rId3"/>
                      <a:srcRect/>
                      <a:stretch>
                        <a:fillRect/>
                      </a:stretch>
                    </p:blipFill>
                    <p:spPr bwMode="auto">
                      <a:xfrm>
                        <a:off x="1143000" y="1600200"/>
                        <a:ext cx="6192837"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915260745"/>
              </p:ext>
            </p:extLst>
          </p:nvPr>
        </p:nvGraphicFramePr>
        <p:xfrm>
          <a:off x="1093788" y="4800600"/>
          <a:ext cx="6137275" cy="1116013"/>
        </p:xfrm>
        <a:graphic>
          <a:graphicData uri="http://schemas.openxmlformats.org/presentationml/2006/ole">
            <mc:AlternateContent xmlns:mc="http://schemas.openxmlformats.org/markup-compatibility/2006">
              <mc:Choice xmlns:v="urn:schemas-microsoft-com:vml" Requires="v">
                <p:oleObj name="Equation" r:id="rId4" imgW="2793960" imgH="507960" progId="Equation.DSMT4">
                  <p:embed/>
                </p:oleObj>
              </mc:Choice>
              <mc:Fallback>
                <p:oleObj name="Equation" r:id="rId4" imgW="2793960" imgH="507960" progId="Equation.DSMT4">
                  <p:embed/>
                  <p:pic>
                    <p:nvPicPr>
                      <p:cNvPr id="0" name="Object 2"/>
                      <p:cNvPicPr>
                        <a:picLocks noChangeAspect="1" noChangeArrowheads="1"/>
                      </p:cNvPicPr>
                      <p:nvPr/>
                    </p:nvPicPr>
                    <p:blipFill>
                      <a:blip r:embed="rId5"/>
                      <a:srcRect/>
                      <a:stretch>
                        <a:fillRect/>
                      </a:stretch>
                    </p:blipFill>
                    <p:spPr bwMode="auto">
                      <a:xfrm>
                        <a:off x="1093788" y="4800600"/>
                        <a:ext cx="6137275"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564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nSpc>
                <a:spcPct val="80000"/>
              </a:lnSpc>
            </a:pPr>
            <a:r>
              <a:rPr lang="en-US" altLang="en-US"/>
              <a:t>Profit Maximization and Input Demand</a:t>
            </a:r>
          </a:p>
        </p:txBody>
      </p:sp>
      <p:sp>
        <p:nvSpPr>
          <p:cNvPr id="55299" name="Rectangle 3"/>
          <p:cNvSpPr>
            <a:spLocks noGrp="1" noChangeArrowheads="1"/>
          </p:cNvSpPr>
          <p:nvPr>
            <p:ph idx="1"/>
          </p:nvPr>
        </p:nvSpPr>
        <p:spPr/>
        <p:txBody>
          <a:bodyPr/>
          <a:lstStyle/>
          <a:p>
            <a:r>
              <a:rPr lang="en-US" altLang="en-US"/>
              <a:t>A firm’s output </a:t>
            </a:r>
          </a:p>
          <a:p>
            <a:pPr lvl="1"/>
            <a:r>
              <a:rPr lang="en-US" altLang="en-US"/>
              <a:t>Is determined by the amount of inputs it chooses to employ</a:t>
            </a:r>
          </a:p>
          <a:p>
            <a:r>
              <a:rPr lang="en-US" altLang="en-US"/>
              <a:t>Relationship between inputs and outputs</a:t>
            </a:r>
          </a:p>
          <a:p>
            <a:pPr lvl="1"/>
            <a:r>
              <a:rPr lang="en-US" altLang="en-US"/>
              <a:t>Summarized by the production function</a:t>
            </a:r>
          </a:p>
          <a:p>
            <a:r>
              <a:rPr lang="en-US" altLang="en-US"/>
              <a:t>A firm’s economic profit </a:t>
            </a:r>
          </a:p>
          <a:p>
            <a:pPr lvl="1"/>
            <a:r>
              <a:rPr lang="en-US" altLang="en-US"/>
              <a:t>Can  be expressed as a function of inputs</a:t>
            </a:r>
          </a:p>
          <a:p>
            <a:pPr algn="ctr">
              <a:lnSpc>
                <a:spcPct val="120000"/>
              </a:lnSpc>
              <a:buFontTx/>
              <a:buNone/>
            </a:pPr>
            <a:r>
              <a:rPr lang="en-US" altLang="en-US" sz="3200">
                <a:solidFill>
                  <a:srgbClr val="FF0000"/>
                </a:solidFill>
                <a:sym typeface="Symbol" pitchFamily="18" charset="2"/>
              </a:rPr>
              <a:t>(</a:t>
            </a:r>
            <a:r>
              <a:rPr lang="en-US" altLang="en-US" sz="3200" i="1">
                <a:solidFill>
                  <a:srgbClr val="FF0000"/>
                </a:solidFill>
                <a:sym typeface="Symbol" pitchFamily="18" charset="2"/>
              </a:rPr>
              <a:t>k</a:t>
            </a:r>
            <a:r>
              <a:rPr lang="en-US" altLang="en-US" sz="3200">
                <a:solidFill>
                  <a:srgbClr val="FF0000"/>
                </a:solidFill>
                <a:sym typeface="Symbol" pitchFamily="18" charset="2"/>
              </a:rPr>
              <a:t>,</a:t>
            </a:r>
            <a:r>
              <a:rPr lang="en-US" altLang="en-US" sz="3200" i="1">
                <a:solidFill>
                  <a:srgbClr val="FF0000"/>
                </a:solidFill>
                <a:latin typeface="Times New Roman" pitchFamily="18" charset="0"/>
                <a:sym typeface="Symbol" pitchFamily="18" charset="2"/>
              </a:rPr>
              <a:t>l</a:t>
            </a:r>
            <a:r>
              <a:rPr lang="en-US" altLang="en-US" sz="3200">
                <a:solidFill>
                  <a:srgbClr val="FF0000"/>
                </a:solidFill>
                <a:sym typeface="Symbol" pitchFamily="18" charset="2"/>
              </a:rPr>
              <a:t>) = </a:t>
            </a:r>
            <a:r>
              <a:rPr lang="en-US" altLang="en-US" sz="3200" i="1">
                <a:solidFill>
                  <a:srgbClr val="FF0000"/>
                </a:solidFill>
                <a:sym typeface="Symbol" pitchFamily="18" charset="2"/>
              </a:rPr>
              <a:t>Pq</a:t>
            </a:r>
            <a:r>
              <a:rPr lang="en-US" altLang="en-US" sz="3200">
                <a:solidFill>
                  <a:srgbClr val="FF0000"/>
                </a:solidFill>
                <a:sym typeface="Symbol" pitchFamily="18" charset="2"/>
              </a:rPr>
              <a:t> –</a:t>
            </a:r>
            <a:r>
              <a:rPr lang="en-US" altLang="en-US" sz="3200" i="1">
                <a:solidFill>
                  <a:srgbClr val="FF0000"/>
                </a:solidFill>
                <a:sym typeface="Symbol" pitchFamily="18" charset="2"/>
              </a:rPr>
              <a:t>C</a:t>
            </a:r>
            <a:r>
              <a:rPr lang="en-US" altLang="en-US" sz="3200">
                <a:solidFill>
                  <a:srgbClr val="FF0000"/>
                </a:solidFill>
                <a:sym typeface="Symbol" pitchFamily="18" charset="2"/>
              </a:rPr>
              <a:t>(</a:t>
            </a:r>
            <a:r>
              <a:rPr lang="en-US" altLang="en-US" sz="3200" i="1">
                <a:solidFill>
                  <a:srgbClr val="FF0000"/>
                </a:solidFill>
                <a:sym typeface="Symbol" pitchFamily="18" charset="2"/>
              </a:rPr>
              <a:t>q</a:t>
            </a:r>
            <a:r>
              <a:rPr lang="en-US" altLang="en-US" sz="3200">
                <a:solidFill>
                  <a:srgbClr val="FF0000"/>
                </a:solidFill>
                <a:sym typeface="Symbol" pitchFamily="18" charset="2"/>
              </a:rPr>
              <a:t>) = </a:t>
            </a:r>
            <a:r>
              <a:rPr lang="en-US" altLang="en-US" sz="3200" i="1">
                <a:solidFill>
                  <a:srgbClr val="FF0000"/>
                </a:solidFill>
                <a:sym typeface="Symbol" pitchFamily="18" charset="2"/>
              </a:rPr>
              <a:t>Pf</a:t>
            </a:r>
            <a:r>
              <a:rPr lang="en-US" altLang="en-US" sz="3200">
                <a:solidFill>
                  <a:srgbClr val="FF0000"/>
                </a:solidFill>
                <a:sym typeface="Symbol" pitchFamily="18" charset="2"/>
              </a:rPr>
              <a:t>(</a:t>
            </a:r>
            <a:r>
              <a:rPr lang="en-US" altLang="en-US" sz="3200" i="1">
                <a:solidFill>
                  <a:srgbClr val="FF0000"/>
                </a:solidFill>
                <a:sym typeface="Symbol" pitchFamily="18" charset="2"/>
              </a:rPr>
              <a:t>k</a:t>
            </a:r>
            <a:r>
              <a:rPr lang="en-US" altLang="en-US" sz="3200">
                <a:solidFill>
                  <a:srgbClr val="FF0000"/>
                </a:solidFill>
                <a:sym typeface="Symbol" pitchFamily="18" charset="2"/>
              </a:rPr>
              <a:t>,</a:t>
            </a:r>
            <a:r>
              <a:rPr lang="en-US" altLang="en-US" sz="3200" i="1">
                <a:solidFill>
                  <a:srgbClr val="FF0000"/>
                </a:solidFill>
                <a:latin typeface="Times New Roman" pitchFamily="18" charset="0"/>
                <a:sym typeface="Symbol" pitchFamily="18" charset="2"/>
              </a:rPr>
              <a:t>l</a:t>
            </a:r>
            <a:r>
              <a:rPr lang="en-US" altLang="en-US" sz="3200">
                <a:solidFill>
                  <a:srgbClr val="FF0000"/>
                </a:solidFill>
                <a:sym typeface="Symbol" pitchFamily="18" charset="2"/>
              </a:rPr>
              <a:t>) – (</a:t>
            </a:r>
            <a:r>
              <a:rPr lang="en-US" altLang="en-US" sz="3200" i="1">
                <a:solidFill>
                  <a:srgbClr val="FF0000"/>
                </a:solidFill>
                <a:sym typeface="Symbol" pitchFamily="18" charset="2"/>
              </a:rPr>
              <a:t>vk</a:t>
            </a:r>
            <a:r>
              <a:rPr lang="en-US" altLang="en-US" sz="3200">
                <a:solidFill>
                  <a:srgbClr val="FF0000"/>
                </a:solidFill>
                <a:sym typeface="Symbol" pitchFamily="18" charset="2"/>
              </a:rPr>
              <a:t> + </a:t>
            </a:r>
            <a:r>
              <a:rPr lang="en-US" altLang="en-US" sz="3200" i="1">
                <a:solidFill>
                  <a:srgbClr val="FF0000"/>
                </a:solidFill>
                <a:sym typeface="Symbol" pitchFamily="18" charset="2"/>
              </a:rPr>
              <a:t>w</a:t>
            </a:r>
            <a:r>
              <a:rPr lang="en-US" altLang="en-US" sz="3200" i="1">
                <a:solidFill>
                  <a:srgbClr val="FF0000"/>
                </a:solidFill>
                <a:latin typeface="Times New Roman" pitchFamily="18" charset="0"/>
                <a:sym typeface="Symbol" pitchFamily="18" charset="2"/>
              </a:rPr>
              <a:t>l</a:t>
            </a:r>
            <a:r>
              <a:rPr lang="en-US" altLang="en-US" sz="3200">
                <a:solidFill>
                  <a:srgbClr val="FF0000"/>
                </a:solidFill>
                <a:sym typeface="Symbol" pitchFamily="18" charset="2"/>
              </a:rPr>
              <a:t>)</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B5B4F8C2-4C1C-4927-9CF7-8C45CCF13188}" type="slidenum">
              <a:rPr lang="en-US" smtClean="0"/>
              <a:pPr>
                <a:defRPr/>
              </a:pPr>
              <a:t>41</a:t>
            </a:fld>
            <a:endParaRPr lang="en-US"/>
          </a:p>
        </p:txBody>
      </p:sp>
    </p:spTree>
    <p:extLst>
      <p:ext uri="{BB962C8B-B14F-4D97-AF65-F5344CB8AC3E}">
        <p14:creationId xmlns:p14="http://schemas.microsoft.com/office/powerpoint/2010/main" val="92726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nSpc>
                <a:spcPct val="80000"/>
              </a:lnSpc>
            </a:pPr>
            <a:r>
              <a:rPr lang="en-US" altLang="en-US"/>
              <a:t>Profit Maximization and Input Demand</a:t>
            </a:r>
          </a:p>
        </p:txBody>
      </p:sp>
      <p:sp>
        <p:nvSpPr>
          <p:cNvPr id="56323" name="Rectangle 3"/>
          <p:cNvSpPr>
            <a:spLocks noGrp="1" noChangeArrowheads="1"/>
          </p:cNvSpPr>
          <p:nvPr>
            <p:ph idx="1"/>
          </p:nvPr>
        </p:nvSpPr>
        <p:spPr/>
        <p:txBody>
          <a:bodyPr/>
          <a:lstStyle/>
          <a:p>
            <a:r>
              <a:rPr lang="en-US" altLang="en-US" dirty="0"/>
              <a:t>The first-order conditions for a maximum:</a:t>
            </a:r>
          </a:p>
          <a:p>
            <a:pPr algn="ctr">
              <a:buFontTx/>
              <a:buNone/>
            </a:pPr>
            <a:r>
              <a:rPr lang="en-US" altLang="en-US" sz="3200" dirty="0">
                <a:solidFill>
                  <a:srgbClr val="FF0000"/>
                </a:solidFill>
                <a:latin typeface="Times New Roman" pitchFamily="18" charset="0"/>
                <a:cs typeface="Times New Roman" pitchFamily="18" charset="0"/>
                <a:sym typeface="Symbol" pitchFamily="18" charset="2"/>
              </a:rPr>
              <a:t>/</a:t>
            </a:r>
            <a:r>
              <a:rPr lang="en-US" altLang="en-US" sz="3200" i="1" dirty="0">
                <a:solidFill>
                  <a:srgbClr val="FF0000"/>
                </a:solidFill>
                <a:latin typeface="Times New Roman" pitchFamily="18" charset="0"/>
                <a:cs typeface="Times New Roman" pitchFamily="18" charset="0"/>
                <a:sym typeface="Symbol" pitchFamily="18" charset="2"/>
              </a:rPr>
              <a:t>k</a:t>
            </a:r>
            <a:r>
              <a:rPr lang="en-US" altLang="en-US" sz="3200" dirty="0">
                <a:solidFill>
                  <a:srgbClr val="FF0000"/>
                </a:solidFill>
                <a:latin typeface="Times New Roman" pitchFamily="18" charset="0"/>
                <a:cs typeface="Times New Roman" pitchFamily="18" charset="0"/>
                <a:sym typeface="Symbol" pitchFamily="18" charset="2"/>
              </a:rPr>
              <a:t> = </a:t>
            </a:r>
            <a:r>
              <a:rPr lang="en-US" altLang="en-US" sz="3200" i="1" dirty="0">
                <a:solidFill>
                  <a:srgbClr val="FF0000"/>
                </a:solidFill>
                <a:latin typeface="Times New Roman" pitchFamily="18" charset="0"/>
                <a:cs typeface="Times New Roman" pitchFamily="18" charset="0"/>
                <a:sym typeface="Symbol" pitchFamily="18" charset="2"/>
              </a:rPr>
              <a:t>P</a:t>
            </a:r>
            <a:r>
              <a:rPr lang="en-US" altLang="en-US" sz="3200" dirty="0">
                <a:solidFill>
                  <a:srgbClr val="FF0000"/>
                </a:solidFill>
                <a:latin typeface="Times New Roman" pitchFamily="18" charset="0"/>
                <a:cs typeface="Times New Roman" pitchFamily="18" charset="0"/>
                <a:sym typeface="Symbol" pitchFamily="18" charset="2"/>
              </a:rPr>
              <a:t>[</a:t>
            </a:r>
            <a:r>
              <a:rPr lang="en-US" altLang="en-US" sz="3200" i="1" dirty="0">
                <a:solidFill>
                  <a:srgbClr val="FF0000"/>
                </a:solidFill>
                <a:latin typeface="Times New Roman" pitchFamily="18" charset="0"/>
                <a:cs typeface="Times New Roman" pitchFamily="18" charset="0"/>
                <a:sym typeface="Symbol" pitchFamily="18" charset="2"/>
              </a:rPr>
              <a:t>f</a:t>
            </a:r>
            <a:r>
              <a:rPr lang="en-US" altLang="en-US" sz="3200" dirty="0">
                <a:solidFill>
                  <a:srgbClr val="FF0000"/>
                </a:solidFill>
                <a:latin typeface="Times New Roman" pitchFamily="18" charset="0"/>
                <a:cs typeface="Times New Roman" pitchFamily="18" charset="0"/>
                <a:sym typeface="Symbol" pitchFamily="18" charset="2"/>
              </a:rPr>
              <a:t>/</a:t>
            </a:r>
            <a:r>
              <a:rPr lang="en-US" altLang="en-US" sz="3200" i="1" dirty="0">
                <a:solidFill>
                  <a:srgbClr val="FF0000"/>
                </a:solidFill>
                <a:latin typeface="Times New Roman" pitchFamily="18" charset="0"/>
                <a:cs typeface="Times New Roman" pitchFamily="18" charset="0"/>
                <a:sym typeface="Symbol" pitchFamily="18" charset="2"/>
              </a:rPr>
              <a:t>k</a:t>
            </a:r>
            <a:r>
              <a:rPr lang="en-US" altLang="en-US" sz="3200" dirty="0">
                <a:solidFill>
                  <a:srgbClr val="FF0000"/>
                </a:solidFill>
                <a:latin typeface="Times New Roman" pitchFamily="18" charset="0"/>
                <a:cs typeface="Times New Roman" pitchFamily="18" charset="0"/>
                <a:sym typeface="Symbol" pitchFamily="18" charset="2"/>
              </a:rPr>
              <a:t>] – </a:t>
            </a:r>
            <a:r>
              <a:rPr lang="en-US" altLang="en-US" sz="3200" i="1" dirty="0">
                <a:solidFill>
                  <a:srgbClr val="FF0000"/>
                </a:solidFill>
                <a:latin typeface="Times New Roman" pitchFamily="18" charset="0"/>
                <a:cs typeface="Times New Roman" pitchFamily="18" charset="0"/>
                <a:sym typeface="Symbol" pitchFamily="18" charset="2"/>
              </a:rPr>
              <a:t>v </a:t>
            </a:r>
            <a:r>
              <a:rPr lang="en-US" altLang="en-US" sz="3200" dirty="0">
                <a:solidFill>
                  <a:srgbClr val="FF0000"/>
                </a:solidFill>
                <a:latin typeface="Times New Roman" pitchFamily="18" charset="0"/>
                <a:cs typeface="Times New Roman" pitchFamily="18" charset="0"/>
                <a:sym typeface="Symbol" pitchFamily="18" charset="2"/>
              </a:rPr>
              <a:t>= 0</a:t>
            </a:r>
          </a:p>
          <a:p>
            <a:pPr algn="ctr">
              <a:buFontTx/>
              <a:buNone/>
            </a:pPr>
            <a:r>
              <a:rPr lang="en-US" altLang="en-US" sz="3200" dirty="0">
                <a:solidFill>
                  <a:srgbClr val="FF0000"/>
                </a:solidFill>
                <a:latin typeface="Times New Roman" pitchFamily="18" charset="0"/>
                <a:cs typeface="Times New Roman" pitchFamily="18" charset="0"/>
                <a:sym typeface="Symbol" pitchFamily="18" charset="2"/>
              </a:rPr>
              <a:t>/</a:t>
            </a:r>
            <a:r>
              <a:rPr lang="en-US" altLang="en-US" sz="3200" i="1" dirty="0">
                <a:solidFill>
                  <a:srgbClr val="FF0000"/>
                </a:solidFill>
                <a:latin typeface="Times New Roman" pitchFamily="18" charset="0"/>
                <a:cs typeface="Times New Roman" pitchFamily="18" charset="0"/>
                <a:sym typeface="Symbol" pitchFamily="18" charset="2"/>
              </a:rPr>
              <a:t>l</a:t>
            </a:r>
            <a:r>
              <a:rPr lang="en-US" altLang="en-US" sz="3200" dirty="0">
                <a:solidFill>
                  <a:srgbClr val="FF0000"/>
                </a:solidFill>
                <a:latin typeface="Times New Roman" pitchFamily="18" charset="0"/>
                <a:cs typeface="Times New Roman" pitchFamily="18" charset="0"/>
                <a:sym typeface="Symbol" pitchFamily="18" charset="2"/>
              </a:rPr>
              <a:t> = </a:t>
            </a:r>
            <a:r>
              <a:rPr lang="en-US" altLang="en-US" sz="3200" i="1" dirty="0">
                <a:solidFill>
                  <a:srgbClr val="FF0000"/>
                </a:solidFill>
                <a:latin typeface="Times New Roman" pitchFamily="18" charset="0"/>
                <a:cs typeface="Times New Roman" pitchFamily="18" charset="0"/>
                <a:sym typeface="Symbol" pitchFamily="18" charset="2"/>
              </a:rPr>
              <a:t>P</a:t>
            </a:r>
            <a:r>
              <a:rPr lang="en-US" altLang="en-US" sz="3200" dirty="0">
                <a:solidFill>
                  <a:srgbClr val="FF0000"/>
                </a:solidFill>
                <a:latin typeface="Times New Roman" pitchFamily="18" charset="0"/>
                <a:cs typeface="Times New Roman" pitchFamily="18" charset="0"/>
                <a:sym typeface="Symbol" pitchFamily="18" charset="2"/>
              </a:rPr>
              <a:t>[</a:t>
            </a:r>
            <a:r>
              <a:rPr lang="en-US" altLang="en-US" sz="3200" i="1" dirty="0">
                <a:solidFill>
                  <a:srgbClr val="FF0000"/>
                </a:solidFill>
                <a:latin typeface="Times New Roman" pitchFamily="18" charset="0"/>
                <a:cs typeface="Times New Roman" pitchFamily="18" charset="0"/>
                <a:sym typeface="Symbol" pitchFamily="18" charset="2"/>
              </a:rPr>
              <a:t>f</a:t>
            </a:r>
            <a:r>
              <a:rPr lang="en-US" altLang="en-US" sz="3200" dirty="0">
                <a:solidFill>
                  <a:srgbClr val="FF0000"/>
                </a:solidFill>
                <a:latin typeface="Times New Roman" pitchFamily="18" charset="0"/>
                <a:cs typeface="Times New Roman" pitchFamily="18" charset="0"/>
                <a:sym typeface="Symbol" pitchFamily="18" charset="2"/>
              </a:rPr>
              <a:t>/</a:t>
            </a:r>
            <a:r>
              <a:rPr lang="en-US" altLang="en-US" sz="3200" i="1" dirty="0">
                <a:solidFill>
                  <a:srgbClr val="FF0000"/>
                </a:solidFill>
                <a:latin typeface="Times New Roman" pitchFamily="18" charset="0"/>
                <a:cs typeface="Times New Roman" pitchFamily="18" charset="0"/>
                <a:sym typeface="Symbol" pitchFamily="18" charset="2"/>
              </a:rPr>
              <a:t>l</a:t>
            </a:r>
            <a:r>
              <a:rPr lang="en-US" altLang="en-US" sz="3200" dirty="0">
                <a:solidFill>
                  <a:srgbClr val="FF0000"/>
                </a:solidFill>
                <a:latin typeface="Times New Roman" pitchFamily="18" charset="0"/>
                <a:cs typeface="Times New Roman" pitchFamily="18" charset="0"/>
                <a:sym typeface="Symbol" pitchFamily="18" charset="2"/>
              </a:rPr>
              <a:t>] – </a:t>
            </a:r>
            <a:r>
              <a:rPr lang="en-US" altLang="en-US" sz="3200" i="1" dirty="0">
                <a:solidFill>
                  <a:srgbClr val="FF0000"/>
                </a:solidFill>
                <a:latin typeface="Times New Roman" pitchFamily="18" charset="0"/>
                <a:cs typeface="Times New Roman" pitchFamily="18" charset="0"/>
                <a:sym typeface="Symbol" pitchFamily="18" charset="2"/>
              </a:rPr>
              <a:t>w </a:t>
            </a:r>
            <a:r>
              <a:rPr lang="en-US" altLang="en-US" sz="3200" dirty="0">
                <a:solidFill>
                  <a:srgbClr val="FF0000"/>
                </a:solidFill>
                <a:latin typeface="Times New Roman" pitchFamily="18" charset="0"/>
                <a:cs typeface="Times New Roman" pitchFamily="18" charset="0"/>
                <a:sym typeface="Symbol" pitchFamily="18" charset="2"/>
              </a:rPr>
              <a:t>= 0</a:t>
            </a:r>
          </a:p>
          <a:p>
            <a:pPr lvl="1"/>
            <a:r>
              <a:rPr lang="en-US" altLang="en-US" dirty="0"/>
              <a:t>Also imply cost minimization:  </a:t>
            </a:r>
            <a:r>
              <a:rPr lang="en-US" altLang="en-US" i="1" dirty="0"/>
              <a:t>RTS</a:t>
            </a:r>
            <a:r>
              <a:rPr lang="en-US" altLang="en-US" dirty="0"/>
              <a:t> = </a:t>
            </a:r>
            <a:r>
              <a:rPr lang="en-US" altLang="en-US" i="1" dirty="0"/>
              <a:t>w</a:t>
            </a:r>
            <a:r>
              <a:rPr lang="en-US" altLang="en-US" dirty="0"/>
              <a:t>/</a:t>
            </a:r>
            <a:r>
              <a:rPr lang="en-US" altLang="en-US" i="1" dirty="0"/>
              <a:t>v</a:t>
            </a:r>
            <a:endParaRPr lang="en-US" altLang="en-US" dirty="0"/>
          </a:p>
          <a:p>
            <a:r>
              <a:rPr lang="en-US" altLang="en-US" dirty="0"/>
              <a:t>A profit-maximizing firm </a:t>
            </a:r>
          </a:p>
          <a:p>
            <a:pPr lvl="1"/>
            <a:r>
              <a:rPr lang="en-US" altLang="en-US" dirty="0"/>
              <a:t>Should hire any input up to the point at which </a:t>
            </a:r>
          </a:p>
          <a:p>
            <a:pPr lvl="2"/>
            <a:r>
              <a:rPr lang="en-US" altLang="en-US" dirty="0"/>
              <a:t>Its marginal contribution to revenues is equal to the marginal cost of hiring the input</a:t>
            </a:r>
            <a:endParaRPr lang="en-US" altLang="en-US" dirty="0">
              <a:sym typeface="Symbol" pitchFamily="18" charset="2"/>
            </a:endParaRP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F6560C42-1069-4D03-BE7C-0FBC179DC3E4}" type="slidenum">
              <a:rPr lang="en-US" smtClean="0"/>
              <a:pPr>
                <a:defRPr/>
              </a:pPr>
              <a:t>42</a:t>
            </a:fld>
            <a:endParaRPr lang="en-US"/>
          </a:p>
        </p:txBody>
      </p:sp>
    </p:spTree>
    <p:extLst>
      <p:ext uri="{BB962C8B-B14F-4D97-AF65-F5344CB8AC3E}">
        <p14:creationId xmlns:p14="http://schemas.microsoft.com/office/powerpoint/2010/main" val="1916403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nSpc>
                <a:spcPct val="80000"/>
              </a:lnSpc>
            </a:pPr>
            <a:r>
              <a:rPr lang="en-US" altLang="en-US"/>
              <a:t>Profit Maximization and Input Demand</a:t>
            </a:r>
          </a:p>
        </p:txBody>
      </p:sp>
      <p:sp>
        <p:nvSpPr>
          <p:cNvPr id="57347" name="Rectangle 3"/>
          <p:cNvSpPr>
            <a:spLocks noGrp="1" noChangeArrowheads="1"/>
          </p:cNvSpPr>
          <p:nvPr>
            <p:ph idx="1"/>
          </p:nvPr>
        </p:nvSpPr>
        <p:spPr/>
        <p:txBody>
          <a:bodyPr/>
          <a:lstStyle/>
          <a:p>
            <a:r>
              <a:rPr lang="en-US" altLang="en-US"/>
              <a:t>Marginal revenue product</a:t>
            </a:r>
          </a:p>
          <a:p>
            <a:pPr lvl="1"/>
            <a:r>
              <a:rPr lang="en-US" altLang="en-US"/>
              <a:t>The extra revenue a firm receives</a:t>
            </a:r>
          </a:p>
          <a:p>
            <a:pPr lvl="1"/>
            <a:r>
              <a:rPr lang="en-US" altLang="en-US"/>
              <a:t>When it uses one more unit of an input</a:t>
            </a:r>
          </a:p>
          <a:p>
            <a:pPr lvl="1"/>
            <a:r>
              <a:rPr lang="en-US" altLang="en-US"/>
              <a:t>In the price-taking case, </a:t>
            </a:r>
            <a:r>
              <a:rPr lang="en-US" altLang="en-US" i="1">
                <a:latin typeface="Times New Roman" pitchFamily="18" charset="0"/>
                <a:cs typeface="Times New Roman" pitchFamily="18" charset="0"/>
              </a:rPr>
              <a:t>MRP</a:t>
            </a:r>
            <a:r>
              <a:rPr lang="en-US" altLang="en-US" i="1" baseline="-25000">
                <a:latin typeface="Times New Roman" pitchFamily="18" charset="0"/>
                <a:cs typeface="Times New Roman" pitchFamily="18" charset="0"/>
              </a:rPr>
              <a:t>l</a:t>
            </a:r>
            <a:r>
              <a:rPr lang="en-US" altLang="en-US" i="1">
                <a:latin typeface="Times New Roman" pitchFamily="18" charset="0"/>
                <a:cs typeface="Times New Roman" pitchFamily="18" charset="0"/>
              </a:rPr>
              <a:t> = Pf</a:t>
            </a:r>
            <a:r>
              <a:rPr lang="en-US" altLang="en-US" i="1" baseline="-25000">
                <a:latin typeface="Times New Roman" pitchFamily="18" charset="0"/>
                <a:cs typeface="Times New Roman" pitchFamily="18" charset="0"/>
              </a:rPr>
              <a:t>l</a:t>
            </a:r>
            <a:r>
              <a:rPr lang="en-US" altLang="en-US" i="1">
                <a:latin typeface="Times New Roman" pitchFamily="18" charset="0"/>
                <a:cs typeface="Times New Roman" pitchFamily="18" charset="0"/>
              </a:rPr>
              <a:t> </a:t>
            </a:r>
            <a:r>
              <a:rPr lang="en-US" altLang="en-US"/>
              <a:t>and </a:t>
            </a:r>
            <a:r>
              <a:rPr lang="en-US" altLang="en-US" i="1">
                <a:latin typeface="Times New Roman" pitchFamily="18" charset="0"/>
                <a:cs typeface="Times New Roman" pitchFamily="18" charset="0"/>
              </a:rPr>
              <a:t>MRP</a:t>
            </a:r>
            <a:r>
              <a:rPr lang="en-US" altLang="en-US" i="1" baseline="-25000">
                <a:latin typeface="Times New Roman" pitchFamily="18" charset="0"/>
                <a:cs typeface="Times New Roman" pitchFamily="18" charset="0"/>
              </a:rPr>
              <a:t>k</a:t>
            </a:r>
            <a:r>
              <a:rPr lang="en-US" altLang="en-US" i="1">
                <a:latin typeface="Times New Roman" pitchFamily="18" charset="0"/>
                <a:cs typeface="Times New Roman" pitchFamily="18" charset="0"/>
              </a:rPr>
              <a:t> = Pf</a:t>
            </a:r>
            <a:r>
              <a:rPr lang="en-US" altLang="en-US" i="1" baseline="-25000">
                <a:latin typeface="Times New Roman" pitchFamily="18" charset="0"/>
                <a:cs typeface="Times New Roman" pitchFamily="18" charset="0"/>
              </a:rPr>
              <a:t>k </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381A4F0A-7F5E-4772-87CC-29BFB703CE21}" type="slidenum">
              <a:rPr lang="en-US" smtClean="0"/>
              <a:pPr>
                <a:defRPr/>
              </a:pPr>
              <a:t>43</a:t>
            </a:fld>
            <a:endParaRPr lang="en-US"/>
          </a:p>
        </p:txBody>
      </p:sp>
    </p:spTree>
    <p:extLst>
      <p:ext uri="{BB962C8B-B14F-4D97-AF65-F5344CB8AC3E}">
        <p14:creationId xmlns:p14="http://schemas.microsoft.com/office/powerpoint/2010/main" val="2796167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nSpc>
                <a:spcPct val="80000"/>
              </a:lnSpc>
            </a:pPr>
            <a:r>
              <a:rPr lang="en-US" altLang="en-US" sz="3800"/>
              <a:t>Profit Maximization and Input Demand</a:t>
            </a:r>
          </a:p>
        </p:txBody>
      </p:sp>
      <p:sp>
        <p:nvSpPr>
          <p:cNvPr id="58371" name="Rectangle 3"/>
          <p:cNvSpPr>
            <a:spLocks noGrp="1" noChangeArrowheads="1"/>
          </p:cNvSpPr>
          <p:nvPr>
            <p:ph idx="1"/>
          </p:nvPr>
        </p:nvSpPr>
        <p:spPr/>
        <p:txBody>
          <a:bodyPr/>
          <a:lstStyle/>
          <a:p>
            <a:r>
              <a:rPr lang="en-US" altLang="en-US" dirty="0"/>
              <a:t>Second-order conditions:</a:t>
            </a:r>
          </a:p>
          <a:p>
            <a:pPr algn="ctr">
              <a:lnSpc>
                <a:spcPct val="110000"/>
              </a:lnSpc>
              <a:buFontTx/>
              <a:buNone/>
            </a:pPr>
            <a:r>
              <a:rPr lang="en-US" altLang="en-US" sz="3200" dirty="0">
                <a:solidFill>
                  <a:srgbClr val="FF0000"/>
                </a:solidFill>
                <a:latin typeface="Times New Roman" pitchFamily="18" charset="0"/>
                <a:cs typeface="Times New Roman" pitchFamily="18" charset="0"/>
                <a:sym typeface="Symbol" pitchFamily="18" charset="2"/>
              </a:rPr>
              <a:t></a:t>
            </a:r>
            <a:r>
              <a:rPr lang="en-US" altLang="en-US" sz="3200" i="1" baseline="-25000" dirty="0" err="1">
                <a:solidFill>
                  <a:srgbClr val="FF0000"/>
                </a:solidFill>
                <a:latin typeface="Times New Roman" pitchFamily="18" charset="0"/>
                <a:cs typeface="Times New Roman" pitchFamily="18" charset="0"/>
                <a:sym typeface="Symbol" pitchFamily="18" charset="2"/>
              </a:rPr>
              <a:t>kk</a:t>
            </a:r>
            <a:r>
              <a:rPr lang="en-US" altLang="en-US" sz="3200" i="1" dirty="0">
                <a:solidFill>
                  <a:srgbClr val="FF0000"/>
                </a:solidFill>
                <a:latin typeface="Times New Roman" pitchFamily="18" charset="0"/>
                <a:cs typeface="Times New Roman" pitchFamily="18" charset="0"/>
                <a:sym typeface="Symbol" pitchFamily="18" charset="2"/>
              </a:rPr>
              <a:t> = </a:t>
            </a:r>
            <a:r>
              <a:rPr lang="en-US" altLang="en-US" sz="3200" i="1" dirty="0" err="1">
                <a:solidFill>
                  <a:srgbClr val="FF0000"/>
                </a:solidFill>
                <a:latin typeface="Times New Roman" pitchFamily="18" charset="0"/>
                <a:cs typeface="Times New Roman" pitchFamily="18" charset="0"/>
                <a:sym typeface="Symbol" pitchFamily="18" charset="2"/>
              </a:rPr>
              <a:t>f</a:t>
            </a:r>
            <a:r>
              <a:rPr lang="en-US" altLang="en-US" sz="3200" i="1" baseline="-25000" dirty="0" err="1">
                <a:solidFill>
                  <a:srgbClr val="FF0000"/>
                </a:solidFill>
                <a:latin typeface="Times New Roman" pitchFamily="18" charset="0"/>
                <a:cs typeface="Times New Roman" pitchFamily="18" charset="0"/>
                <a:sym typeface="Symbol" pitchFamily="18" charset="2"/>
              </a:rPr>
              <a:t>kk</a:t>
            </a:r>
            <a:r>
              <a:rPr lang="en-US" altLang="en-US" sz="3200" dirty="0">
                <a:solidFill>
                  <a:srgbClr val="FF0000"/>
                </a:solidFill>
                <a:latin typeface="Times New Roman" pitchFamily="18" charset="0"/>
                <a:cs typeface="Times New Roman" pitchFamily="18" charset="0"/>
                <a:sym typeface="Symbol" pitchFamily="18" charset="2"/>
              </a:rPr>
              <a:t> &lt; 0</a:t>
            </a:r>
          </a:p>
          <a:p>
            <a:pPr algn="ctr">
              <a:lnSpc>
                <a:spcPct val="110000"/>
              </a:lnSpc>
              <a:buFontTx/>
              <a:buNone/>
            </a:pPr>
            <a:r>
              <a:rPr lang="en-US" altLang="en-US" sz="3200" dirty="0">
                <a:solidFill>
                  <a:srgbClr val="FF0000"/>
                </a:solidFill>
                <a:latin typeface="Times New Roman" pitchFamily="18" charset="0"/>
                <a:cs typeface="Times New Roman" pitchFamily="18" charset="0"/>
                <a:sym typeface="Symbol" pitchFamily="18" charset="2"/>
              </a:rPr>
              <a:t></a:t>
            </a:r>
            <a:r>
              <a:rPr lang="en-US" altLang="en-US" sz="3200" i="1" baseline="-25000" dirty="0" err="1">
                <a:solidFill>
                  <a:srgbClr val="FF0000"/>
                </a:solidFill>
                <a:latin typeface="Times New Roman" pitchFamily="18" charset="0"/>
                <a:cs typeface="Times New Roman" pitchFamily="18" charset="0"/>
                <a:sym typeface="Symbol" pitchFamily="18" charset="2"/>
              </a:rPr>
              <a:t>ll</a:t>
            </a:r>
            <a:r>
              <a:rPr lang="en-US" altLang="en-US" sz="3200" dirty="0">
                <a:solidFill>
                  <a:srgbClr val="FF0000"/>
                </a:solidFill>
                <a:latin typeface="Times New Roman" pitchFamily="18" charset="0"/>
                <a:cs typeface="Times New Roman" pitchFamily="18" charset="0"/>
                <a:sym typeface="Symbol" pitchFamily="18" charset="2"/>
              </a:rPr>
              <a:t> = </a:t>
            </a:r>
            <a:r>
              <a:rPr lang="en-US" altLang="en-US" sz="3200" i="1" dirty="0" err="1">
                <a:solidFill>
                  <a:srgbClr val="FF0000"/>
                </a:solidFill>
                <a:latin typeface="Times New Roman" pitchFamily="18" charset="0"/>
                <a:cs typeface="Times New Roman" pitchFamily="18" charset="0"/>
                <a:sym typeface="Symbol" pitchFamily="18" charset="2"/>
              </a:rPr>
              <a:t>f</a:t>
            </a:r>
            <a:r>
              <a:rPr lang="en-US" altLang="en-US" sz="3200" i="1" baseline="-25000" dirty="0" err="1">
                <a:solidFill>
                  <a:srgbClr val="FF0000"/>
                </a:solidFill>
                <a:latin typeface="Times New Roman" pitchFamily="18" charset="0"/>
                <a:cs typeface="Times New Roman" pitchFamily="18" charset="0"/>
                <a:sym typeface="Symbol" pitchFamily="18" charset="2"/>
              </a:rPr>
              <a:t>ll</a:t>
            </a:r>
            <a:r>
              <a:rPr lang="en-US" altLang="en-US" sz="3200" dirty="0">
                <a:solidFill>
                  <a:srgbClr val="FF0000"/>
                </a:solidFill>
                <a:latin typeface="Times New Roman" pitchFamily="18" charset="0"/>
                <a:cs typeface="Times New Roman" pitchFamily="18" charset="0"/>
                <a:sym typeface="Symbol" pitchFamily="18" charset="2"/>
              </a:rPr>
              <a:t> &lt; 0</a:t>
            </a:r>
          </a:p>
          <a:p>
            <a:pPr algn="ctr">
              <a:lnSpc>
                <a:spcPct val="110000"/>
              </a:lnSpc>
              <a:buFontTx/>
              <a:buNone/>
            </a:pPr>
            <a:r>
              <a:rPr lang="en-US" altLang="en-US" sz="3200" dirty="0">
                <a:solidFill>
                  <a:srgbClr val="FF0000"/>
                </a:solidFill>
                <a:latin typeface="Times New Roman" pitchFamily="18" charset="0"/>
                <a:cs typeface="Times New Roman" pitchFamily="18" charset="0"/>
                <a:sym typeface="Symbol" pitchFamily="18" charset="2"/>
              </a:rPr>
              <a:t></a:t>
            </a:r>
            <a:r>
              <a:rPr lang="en-US" altLang="en-US" sz="3200" i="1" baseline="-25000" dirty="0" err="1">
                <a:solidFill>
                  <a:srgbClr val="FF0000"/>
                </a:solidFill>
                <a:latin typeface="Times New Roman" pitchFamily="18" charset="0"/>
                <a:cs typeface="Times New Roman" pitchFamily="18" charset="0"/>
                <a:sym typeface="Symbol" pitchFamily="18" charset="2"/>
              </a:rPr>
              <a:t>kk</a:t>
            </a:r>
            <a:r>
              <a:rPr lang="en-US" altLang="en-US" sz="3200" i="1" baseline="-25000" dirty="0">
                <a:solidFill>
                  <a:srgbClr val="FF0000"/>
                </a:solidFill>
                <a:latin typeface="Times New Roman" pitchFamily="18" charset="0"/>
                <a:cs typeface="Times New Roman" pitchFamily="18" charset="0"/>
                <a:sym typeface="Symbol" pitchFamily="18" charset="2"/>
              </a:rPr>
              <a:t> </a:t>
            </a:r>
            <a:r>
              <a:rPr lang="en-US" altLang="en-US" sz="3200" dirty="0">
                <a:solidFill>
                  <a:srgbClr val="FF0000"/>
                </a:solidFill>
                <a:latin typeface="Times New Roman" pitchFamily="18" charset="0"/>
                <a:cs typeface="Times New Roman" pitchFamily="18" charset="0"/>
                <a:sym typeface="Symbol" pitchFamily="18" charset="2"/>
              </a:rPr>
              <a:t></a:t>
            </a:r>
            <a:r>
              <a:rPr lang="en-US" altLang="en-US" sz="3200" i="1" baseline="-25000" dirty="0" err="1">
                <a:solidFill>
                  <a:srgbClr val="FF0000"/>
                </a:solidFill>
                <a:latin typeface="Times New Roman" pitchFamily="18" charset="0"/>
                <a:cs typeface="Times New Roman" pitchFamily="18" charset="0"/>
                <a:sym typeface="Symbol" pitchFamily="18" charset="2"/>
              </a:rPr>
              <a:t>ll</a:t>
            </a:r>
            <a:r>
              <a:rPr lang="en-US" altLang="en-US" sz="3200" dirty="0">
                <a:solidFill>
                  <a:srgbClr val="FF0000"/>
                </a:solidFill>
                <a:latin typeface="Times New Roman" pitchFamily="18" charset="0"/>
                <a:cs typeface="Times New Roman" pitchFamily="18" charset="0"/>
                <a:sym typeface="Symbol" pitchFamily="18" charset="2"/>
              </a:rPr>
              <a:t> - </a:t>
            </a:r>
            <a:r>
              <a:rPr lang="en-US" altLang="en-US" sz="3200" i="1" baseline="-25000" dirty="0">
                <a:solidFill>
                  <a:srgbClr val="FF0000"/>
                </a:solidFill>
                <a:latin typeface="Times New Roman" pitchFamily="18" charset="0"/>
                <a:cs typeface="Times New Roman" pitchFamily="18" charset="0"/>
                <a:sym typeface="Symbol" pitchFamily="18" charset="2"/>
              </a:rPr>
              <a:t>kl</a:t>
            </a:r>
            <a:r>
              <a:rPr lang="en-US" altLang="en-US" sz="3200" baseline="30000" dirty="0">
                <a:solidFill>
                  <a:srgbClr val="FF0000"/>
                </a:solidFill>
                <a:latin typeface="Times New Roman" pitchFamily="18" charset="0"/>
                <a:cs typeface="Times New Roman" pitchFamily="18" charset="0"/>
                <a:sym typeface="Symbol" pitchFamily="18" charset="2"/>
              </a:rPr>
              <a:t>2</a:t>
            </a:r>
            <a:r>
              <a:rPr lang="en-US" altLang="en-US" sz="3200" dirty="0">
                <a:solidFill>
                  <a:srgbClr val="FF0000"/>
                </a:solidFill>
                <a:latin typeface="Times New Roman" pitchFamily="18" charset="0"/>
                <a:cs typeface="Times New Roman" pitchFamily="18" charset="0"/>
                <a:sym typeface="Symbol" pitchFamily="18" charset="2"/>
              </a:rPr>
              <a:t> = </a:t>
            </a:r>
            <a:r>
              <a:rPr lang="en-US" altLang="en-US" sz="3200" i="1" dirty="0" err="1">
                <a:solidFill>
                  <a:srgbClr val="FF0000"/>
                </a:solidFill>
                <a:latin typeface="Times New Roman" pitchFamily="18" charset="0"/>
                <a:cs typeface="Times New Roman" pitchFamily="18" charset="0"/>
                <a:sym typeface="Symbol" pitchFamily="18" charset="2"/>
              </a:rPr>
              <a:t>f</a:t>
            </a:r>
            <a:r>
              <a:rPr lang="en-US" altLang="en-US" sz="3200" i="1" baseline="-25000" dirty="0" err="1">
                <a:solidFill>
                  <a:srgbClr val="FF0000"/>
                </a:solidFill>
                <a:latin typeface="Times New Roman" pitchFamily="18" charset="0"/>
                <a:cs typeface="Times New Roman" pitchFamily="18" charset="0"/>
                <a:sym typeface="Symbol" pitchFamily="18" charset="2"/>
              </a:rPr>
              <a:t>kk</a:t>
            </a:r>
            <a:r>
              <a:rPr lang="en-US" altLang="en-US" sz="3200" i="1" dirty="0" err="1">
                <a:solidFill>
                  <a:srgbClr val="FF0000"/>
                </a:solidFill>
                <a:latin typeface="Times New Roman" pitchFamily="18" charset="0"/>
                <a:cs typeface="Times New Roman" pitchFamily="18" charset="0"/>
                <a:sym typeface="Symbol" pitchFamily="18" charset="2"/>
              </a:rPr>
              <a:t>f</a:t>
            </a:r>
            <a:r>
              <a:rPr lang="en-US" altLang="en-US" sz="3200" i="1" baseline="-25000" dirty="0" err="1">
                <a:solidFill>
                  <a:srgbClr val="FF0000"/>
                </a:solidFill>
                <a:latin typeface="Times New Roman" pitchFamily="18" charset="0"/>
                <a:cs typeface="Times New Roman" pitchFamily="18" charset="0"/>
                <a:sym typeface="Symbol" pitchFamily="18" charset="2"/>
              </a:rPr>
              <a:t>ll</a:t>
            </a:r>
            <a:r>
              <a:rPr lang="en-US" altLang="en-US" sz="3200" i="1" dirty="0">
                <a:solidFill>
                  <a:srgbClr val="FF0000"/>
                </a:solidFill>
                <a:latin typeface="Times New Roman" pitchFamily="18" charset="0"/>
                <a:cs typeface="Times New Roman" pitchFamily="18" charset="0"/>
                <a:sym typeface="Symbol" pitchFamily="18" charset="2"/>
              </a:rPr>
              <a:t> – f</a:t>
            </a:r>
            <a:r>
              <a:rPr lang="en-US" altLang="en-US" sz="3200" i="1" baseline="-25000" dirty="0">
                <a:solidFill>
                  <a:srgbClr val="FF0000"/>
                </a:solidFill>
                <a:latin typeface="Times New Roman" pitchFamily="18" charset="0"/>
                <a:cs typeface="Times New Roman" pitchFamily="18" charset="0"/>
                <a:sym typeface="Symbol" pitchFamily="18" charset="2"/>
              </a:rPr>
              <a:t>kl</a:t>
            </a:r>
            <a:r>
              <a:rPr lang="en-US" altLang="en-US" sz="3200" baseline="30000" dirty="0">
                <a:solidFill>
                  <a:srgbClr val="FF0000"/>
                </a:solidFill>
                <a:latin typeface="Times New Roman" pitchFamily="18" charset="0"/>
                <a:cs typeface="Times New Roman" pitchFamily="18" charset="0"/>
                <a:sym typeface="Symbol" pitchFamily="18" charset="2"/>
              </a:rPr>
              <a:t>2</a:t>
            </a:r>
            <a:r>
              <a:rPr lang="en-US" altLang="en-US" sz="3200" dirty="0">
                <a:solidFill>
                  <a:srgbClr val="FF0000"/>
                </a:solidFill>
                <a:latin typeface="Times New Roman" pitchFamily="18" charset="0"/>
                <a:cs typeface="Times New Roman" pitchFamily="18" charset="0"/>
                <a:sym typeface="Symbol" pitchFamily="18" charset="2"/>
              </a:rPr>
              <a:t> &gt; 0</a:t>
            </a:r>
          </a:p>
          <a:p>
            <a:pPr algn="ctr">
              <a:lnSpc>
                <a:spcPct val="110000"/>
              </a:lnSpc>
              <a:buFontTx/>
              <a:buNone/>
            </a:pPr>
            <a:endParaRPr lang="en-US" altLang="en-US" sz="900" dirty="0">
              <a:solidFill>
                <a:srgbClr val="7B332D"/>
              </a:solidFill>
              <a:sym typeface="Symbol" pitchFamily="18" charset="2"/>
            </a:endParaRPr>
          </a:p>
          <a:p>
            <a:pPr lvl="1"/>
            <a:r>
              <a:rPr lang="en-US" altLang="en-US" dirty="0">
                <a:sym typeface="Symbol" pitchFamily="18" charset="2"/>
              </a:rPr>
              <a:t>Capital and labor must exhibit sufficiently diminishing marginal productivities so that marginal costs rise as output expands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B61E6989-CD5B-4B26-890D-DD56C2731E94}" type="slidenum">
              <a:rPr lang="en-US" smtClean="0"/>
              <a:pPr>
                <a:defRPr/>
              </a:pPr>
              <a:t>44</a:t>
            </a:fld>
            <a:endParaRPr lang="en-US"/>
          </a:p>
        </p:txBody>
      </p:sp>
    </p:spTree>
    <p:extLst>
      <p:ext uri="{BB962C8B-B14F-4D97-AF65-F5344CB8AC3E}">
        <p14:creationId xmlns:p14="http://schemas.microsoft.com/office/powerpoint/2010/main" val="3550143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nSpc>
                <a:spcPct val="80000"/>
              </a:lnSpc>
            </a:pPr>
            <a:r>
              <a:rPr lang="en-US" altLang="en-US"/>
              <a:t>Input Demand Functions</a:t>
            </a:r>
          </a:p>
        </p:txBody>
      </p:sp>
      <p:sp>
        <p:nvSpPr>
          <p:cNvPr id="59395" name="Rectangle 3"/>
          <p:cNvSpPr>
            <a:spLocks noGrp="1" noChangeArrowheads="1"/>
          </p:cNvSpPr>
          <p:nvPr>
            <p:ph idx="1"/>
          </p:nvPr>
        </p:nvSpPr>
        <p:spPr/>
        <p:txBody>
          <a:bodyPr/>
          <a:lstStyle/>
          <a:p>
            <a:r>
              <a:rPr lang="en-US" altLang="en-US" dirty="0"/>
              <a:t>Input demand functions</a:t>
            </a:r>
          </a:p>
          <a:p>
            <a:pPr algn="ctr">
              <a:buFontTx/>
              <a:buNone/>
            </a:pPr>
            <a:r>
              <a:rPr lang="en-US" altLang="en-US" sz="3200" dirty="0">
                <a:solidFill>
                  <a:srgbClr val="002D56"/>
                </a:solidFill>
                <a:sym typeface="Symbol" pitchFamily="18" charset="2"/>
              </a:rPr>
              <a:t>Capital Demand = </a:t>
            </a:r>
            <a:r>
              <a:rPr lang="en-US" altLang="en-US" sz="3200" i="1" dirty="0">
                <a:solidFill>
                  <a:srgbClr val="002D56"/>
                </a:solidFill>
                <a:sym typeface="Symbol" pitchFamily="18" charset="2"/>
              </a:rPr>
              <a:t>k</a:t>
            </a:r>
            <a:r>
              <a:rPr lang="en-US" altLang="en-US" sz="3200" dirty="0">
                <a:solidFill>
                  <a:srgbClr val="002D56"/>
                </a:solidFill>
                <a:sym typeface="Symbol" pitchFamily="18" charset="2"/>
              </a:rPr>
              <a:t>(</a:t>
            </a:r>
            <a:r>
              <a:rPr lang="en-US" altLang="en-US" sz="3200" i="1" dirty="0" err="1">
                <a:solidFill>
                  <a:srgbClr val="002D56"/>
                </a:solidFill>
                <a:sym typeface="Symbol" pitchFamily="18" charset="2"/>
              </a:rPr>
              <a:t>P</a:t>
            </a:r>
            <a:r>
              <a:rPr lang="en-US" altLang="en-US" sz="3200" dirty="0" err="1">
                <a:solidFill>
                  <a:srgbClr val="002D56"/>
                </a:solidFill>
                <a:sym typeface="Symbol" pitchFamily="18" charset="2"/>
              </a:rPr>
              <a:t>,</a:t>
            </a:r>
            <a:r>
              <a:rPr lang="en-US" altLang="en-US" sz="3200" i="1" dirty="0" err="1">
                <a:solidFill>
                  <a:srgbClr val="002D56"/>
                </a:solidFill>
                <a:sym typeface="Symbol" pitchFamily="18" charset="2"/>
              </a:rPr>
              <a:t>v</a:t>
            </a:r>
            <a:r>
              <a:rPr lang="en-US" altLang="en-US" sz="3200" dirty="0" err="1">
                <a:solidFill>
                  <a:srgbClr val="002D56"/>
                </a:solidFill>
                <a:sym typeface="Symbol" pitchFamily="18" charset="2"/>
              </a:rPr>
              <a:t>,</a:t>
            </a:r>
            <a:r>
              <a:rPr lang="en-US" altLang="en-US" sz="3200" i="1" dirty="0" err="1">
                <a:solidFill>
                  <a:srgbClr val="002D56"/>
                </a:solidFill>
                <a:sym typeface="Symbol" pitchFamily="18" charset="2"/>
              </a:rPr>
              <a:t>w</a:t>
            </a:r>
            <a:r>
              <a:rPr lang="en-US" altLang="en-US" sz="3200" dirty="0">
                <a:solidFill>
                  <a:srgbClr val="002D56"/>
                </a:solidFill>
                <a:sym typeface="Symbol" pitchFamily="18" charset="2"/>
              </a:rPr>
              <a:t>)</a:t>
            </a:r>
          </a:p>
          <a:p>
            <a:pPr algn="ctr">
              <a:buFontTx/>
              <a:buNone/>
            </a:pPr>
            <a:r>
              <a:rPr lang="en-US" altLang="en-US" sz="3200" dirty="0">
                <a:solidFill>
                  <a:srgbClr val="002D56"/>
                </a:solidFill>
                <a:sym typeface="Symbol" pitchFamily="18" charset="2"/>
              </a:rPr>
              <a:t>Labor Demand = </a:t>
            </a:r>
            <a:r>
              <a:rPr lang="en-US" altLang="en-US" sz="3200" i="1" dirty="0">
                <a:solidFill>
                  <a:srgbClr val="002D56"/>
                </a:solidFill>
                <a:latin typeface="Times New Roman" pitchFamily="18" charset="0"/>
                <a:sym typeface="Symbol" pitchFamily="18" charset="2"/>
              </a:rPr>
              <a:t>l</a:t>
            </a:r>
            <a:r>
              <a:rPr lang="en-US" altLang="en-US" sz="3200" dirty="0">
                <a:solidFill>
                  <a:srgbClr val="002D56"/>
                </a:solidFill>
                <a:sym typeface="Symbol" pitchFamily="18" charset="2"/>
              </a:rPr>
              <a:t>(</a:t>
            </a:r>
            <a:r>
              <a:rPr lang="en-US" altLang="en-US" sz="3200" i="1" dirty="0" err="1">
                <a:solidFill>
                  <a:srgbClr val="002D56"/>
                </a:solidFill>
                <a:sym typeface="Symbol" pitchFamily="18" charset="2"/>
              </a:rPr>
              <a:t>P</a:t>
            </a:r>
            <a:r>
              <a:rPr lang="en-US" altLang="en-US" sz="3200" dirty="0" err="1">
                <a:solidFill>
                  <a:srgbClr val="002D56"/>
                </a:solidFill>
                <a:sym typeface="Symbol" pitchFamily="18" charset="2"/>
              </a:rPr>
              <a:t>,</a:t>
            </a:r>
            <a:r>
              <a:rPr lang="en-US" altLang="en-US" sz="3200" i="1" dirty="0" err="1">
                <a:solidFill>
                  <a:srgbClr val="002D56"/>
                </a:solidFill>
                <a:sym typeface="Symbol" pitchFamily="18" charset="2"/>
              </a:rPr>
              <a:t>v</a:t>
            </a:r>
            <a:r>
              <a:rPr lang="en-US" altLang="en-US" sz="3200" dirty="0" err="1">
                <a:solidFill>
                  <a:srgbClr val="002D56"/>
                </a:solidFill>
                <a:sym typeface="Symbol" pitchFamily="18" charset="2"/>
              </a:rPr>
              <a:t>,</a:t>
            </a:r>
            <a:r>
              <a:rPr lang="en-US" altLang="en-US" sz="3200" i="1" dirty="0" err="1">
                <a:solidFill>
                  <a:srgbClr val="002D56"/>
                </a:solidFill>
                <a:sym typeface="Symbol" pitchFamily="18" charset="2"/>
              </a:rPr>
              <a:t>w</a:t>
            </a:r>
            <a:r>
              <a:rPr lang="en-US" altLang="en-US" sz="3200" dirty="0">
                <a:solidFill>
                  <a:srgbClr val="002D56"/>
                </a:solidFill>
                <a:sym typeface="Symbol" pitchFamily="18" charset="2"/>
              </a:rPr>
              <a:t>)</a:t>
            </a:r>
          </a:p>
          <a:p>
            <a:pPr lvl="1"/>
            <a:r>
              <a:rPr lang="en-US" altLang="en-US" dirty="0">
                <a:sym typeface="Symbol" pitchFamily="18" charset="2"/>
              </a:rPr>
              <a:t>Are unconditional</a:t>
            </a:r>
          </a:p>
          <a:p>
            <a:pPr lvl="1"/>
            <a:r>
              <a:rPr lang="en-US" altLang="en-US" dirty="0">
                <a:sym typeface="Symbol" pitchFamily="18" charset="2"/>
              </a:rPr>
              <a:t>They implicitly allow the firm to adjust its output to changing prices</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A20AC41B-5C35-42EC-B84F-4F35864C0EDC}" type="slidenum">
              <a:rPr lang="en-US" smtClean="0"/>
              <a:pPr>
                <a:defRPr/>
              </a:pPr>
              <a:t>45</a:t>
            </a:fld>
            <a:endParaRPr lang="en-US"/>
          </a:p>
        </p:txBody>
      </p:sp>
    </p:spTree>
    <p:extLst>
      <p:ext uri="{BB962C8B-B14F-4D97-AF65-F5344CB8AC3E}">
        <p14:creationId xmlns:p14="http://schemas.microsoft.com/office/powerpoint/2010/main" val="539516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a:t>Single-Input Case</a:t>
            </a:r>
          </a:p>
        </p:txBody>
      </p:sp>
      <p:sp>
        <p:nvSpPr>
          <p:cNvPr id="15364" name="Rectangle 3"/>
          <p:cNvSpPr>
            <a:spLocks noGrp="1" noChangeArrowheads="1"/>
          </p:cNvSpPr>
          <p:nvPr>
            <p:ph idx="1"/>
          </p:nvPr>
        </p:nvSpPr>
        <p:spPr/>
        <p:txBody>
          <a:bodyPr/>
          <a:lstStyle/>
          <a:p>
            <a:r>
              <a:rPr lang="en-US" altLang="en-US" dirty="0"/>
              <a:t>We expect </a:t>
            </a:r>
            <a:r>
              <a:rPr lang="en-US" altLang="en-US" dirty="0">
                <a:sym typeface="Symbol" pitchFamily="18" charset="2"/>
              </a:rPr>
              <a:t></a:t>
            </a:r>
            <a:r>
              <a:rPr lang="en-US" altLang="en-US" i="1" dirty="0">
                <a:latin typeface="Times New Roman" pitchFamily="18" charset="0"/>
                <a:sym typeface="Symbol" pitchFamily="18" charset="2"/>
              </a:rPr>
              <a:t>l</a:t>
            </a:r>
            <a:r>
              <a:rPr lang="en-US" altLang="en-US" dirty="0">
                <a:sym typeface="Symbol" pitchFamily="18" charset="2"/>
              </a:rPr>
              <a:t>/</a:t>
            </a:r>
            <a:r>
              <a:rPr lang="en-US" altLang="en-US" i="1" dirty="0">
                <a:sym typeface="Symbol" pitchFamily="18" charset="2"/>
              </a:rPr>
              <a:t>w</a:t>
            </a:r>
            <a:r>
              <a:rPr lang="en-US" altLang="en-US" dirty="0">
                <a:sym typeface="Symbol" pitchFamily="18" charset="2"/>
              </a:rPr>
              <a:t> &lt; 0</a:t>
            </a:r>
          </a:p>
          <a:p>
            <a:pPr lvl="1"/>
            <a:r>
              <a:rPr lang="en-US" altLang="en-US" dirty="0">
                <a:sym typeface="Symbol" pitchFamily="18" charset="2"/>
              </a:rPr>
              <a:t>Diminishing marginal productivity of labor</a:t>
            </a:r>
          </a:p>
          <a:p>
            <a:r>
              <a:rPr lang="en-US" altLang="en-US" dirty="0">
                <a:sym typeface="Symbol" pitchFamily="18" charset="2"/>
              </a:rPr>
              <a:t>The first order condition for profit maximization was: </a:t>
            </a:r>
            <a:r>
              <a:rPr lang="en-US" altLang="en-US" sz="3200" i="1" dirty="0" err="1">
                <a:solidFill>
                  <a:srgbClr val="002D56"/>
                </a:solidFill>
                <a:latin typeface="Times New Roman" pitchFamily="18" charset="0"/>
                <a:cs typeface="Times New Roman" pitchFamily="18" charset="0"/>
                <a:sym typeface="Symbol" pitchFamily="18" charset="2"/>
              </a:rPr>
              <a:t>Pf</a:t>
            </a:r>
            <a:r>
              <a:rPr lang="en-US" altLang="en-US" sz="3200" i="1" baseline="-25000" dirty="0" err="1">
                <a:solidFill>
                  <a:srgbClr val="002D56"/>
                </a:solidFill>
                <a:latin typeface="Times New Roman" pitchFamily="18" charset="0"/>
                <a:cs typeface="Times New Roman" pitchFamily="18" charset="0"/>
                <a:sym typeface="Symbol" pitchFamily="18" charset="2"/>
              </a:rPr>
              <a:t>l</a:t>
            </a:r>
            <a:r>
              <a:rPr lang="en-US" altLang="en-US" sz="3200" i="1" baseline="-25000" dirty="0">
                <a:solidFill>
                  <a:srgbClr val="002D56"/>
                </a:solidFill>
                <a:latin typeface="Times New Roman" pitchFamily="18" charset="0"/>
                <a:cs typeface="Times New Roman" pitchFamily="18" charset="0"/>
                <a:sym typeface="Symbol" pitchFamily="18" charset="2"/>
              </a:rPr>
              <a:t> </a:t>
            </a:r>
            <a:r>
              <a:rPr lang="en-US" altLang="en-US" sz="3200" i="1" dirty="0">
                <a:solidFill>
                  <a:srgbClr val="002D56"/>
                </a:solidFill>
                <a:latin typeface="Times New Roman" pitchFamily="18" charset="0"/>
                <a:cs typeface="Times New Roman" pitchFamily="18" charset="0"/>
                <a:sym typeface="Symbol" pitchFamily="18" charset="2"/>
              </a:rPr>
              <a:t>- w = F(</a:t>
            </a:r>
            <a:r>
              <a:rPr lang="en-US" altLang="en-US" sz="3200" i="1" dirty="0" err="1">
                <a:solidFill>
                  <a:srgbClr val="002D56"/>
                </a:solidFill>
                <a:latin typeface="Times New Roman" pitchFamily="18" charset="0"/>
                <a:cs typeface="Times New Roman" pitchFamily="18" charset="0"/>
                <a:sym typeface="Symbol" pitchFamily="18" charset="2"/>
              </a:rPr>
              <a:t>l,w,P</a:t>
            </a:r>
            <a:r>
              <a:rPr lang="en-US" altLang="en-US" sz="3200" i="1" dirty="0">
                <a:solidFill>
                  <a:srgbClr val="002D56"/>
                </a:solidFill>
                <a:latin typeface="Times New Roman" pitchFamily="18" charset="0"/>
                <a:cs typeface="Times New Roman" pitchFamily="18" charset="0"/>
                <a:sym typeface="Symbol" pitchFamily="18" charset="2"/>
              </a:rPr>
              <a:t>)= 0</a:t>
            </a:r>
          </a:p>
          <a:p>
            <a:pPr lvl="1"/>
            <a:r>
              <a:rPr lang="en-US" altLang="en-US" dirty="0"/>
              <a:t>Finding the derivative of an implicit function </a:t>
            </a:r>
            <a:r>
              <a:rPr lang="en-US" altLang="en-US" dirty="0">
                <a:solidFill>
                  <a:srgbClr val="394DA3"/>
                </a:solidFill>
              </a:rPr>
              <a:t> </a:t>
            </a:r>
            <a:endParaRPr lang="en-US" altLang="en-US" dirty="0">
              <a:solidFill>
                <a:srgbClr val="394DA3"/>
              </a:solidFill>
              <a:sym typeface="Symbol" pitchFamily="18" charset="2"/>
            </a:endParaRPr>
          </a:p>
          <a:p>
            <a:pPr lvl="1"/>
            <a:endParaRPr lang="en-US" altLang="en-US" dirty="0">
              <a:sym typeface="Symbol" pitchFamily="18" charset="2"/>
            </a:endParaRPr>
          </a:p>
        </p:txBody>
      </p:sp>
      <p:sp>
        <p:nvSpPr>
          <p:cNvPr id="6" name="Footer Placeholder 5"/>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5" name="Slide Number Placeholder 4"/>
          <p:cNvSpPr>
            <a:spLocks noGrp="1"/>
          </p:cNvSpPr>
          <p:nvPr>
            <p:ph type="sldNum" sz="quarter" idx="11"/>
          </p:nvPr>
        </p:nvSpPr>
        <p:spPr/>
        <p:txBody>
          <a:bodyPr/>
          <a:lstStyle/>
          <a:p>
            <a:pPr>
              <a:defRPr/>
            </a:pPr>
            <a:fld id="{1F12747D-562E-44B2-BE05-A485363846E6}" type="slidenum">
              <a:rPr lang="en-US" smtClean="0"/>
              <a:pPr>
                <a:defRPr/>
              </a:pPr>
              <a:t>46</a:t>
            </a:fld>
            <a:endParaRPr lang="en-US"/>
          </a:p>
        </p:txBody>
      </p:sp>
      <p:graphicFrame>
        <p:nvGraphicFramePr>
          <p:cNvPr id="776196" name="Object 2"/>
          <p:cNvGraphicFramePr>
            <a:graphicFrameLocks noChangeAspect="1"/>
          </p:cNvGraphicFramePr>
          <p:nvPr/>
        </p:nvGraphicFramePr>
        <p:xfrm>
          <a:off x="2181225" y="4502150"/>
          <a:ext cx="3919538" cy="1079500"/>
        </p:xfrm>
        <a:graphic>
          <a:graphicData uri="http://schemas.openxmlformats.org/presentationml/2006/ole">
            <mc:AlternateContent xmlns:mc="http://schemas.openxmlformats.org/markup-compatibility/2006">
              <mc:Choice xmlns:v="urn:schemas-microsoft-com:vml" Requires="v">
                <p:oleObj name="Equation" r:id="rId2" imgW="1574640" imgH="431640" progId="Equation.DSMT4">
                  <p:embed/>
                </p:oleObj>
              </mc:Choice>
              <mc:Fallback>
                <p:oleObj name="Equation" r:id="rId2" imgW="1574640" imgH="4316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4502150"/>
                        <a:ext cx="3919538"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91446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76196"/>
                                        </p:tgtEl>
                                        <p:attrNameLst>
                                          <p:attrName>style.visibility</p:attrName>
                                        </p:attrNameLst>
                                      </p:cBhvr>
                                      <p:to>
                                        <p:strVal val="visible"/>
                                      </p:to>
                                    </p:set>
                                    <p:animEffect transition="in" filter="wipe(left)">
                                      <p:cBhvr>
                                        <p:cTn id="7" dur="500"/>
                                        <p:tgtEl>
                                          <p:spTgt spid="77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Two-Input Case</a:t>
            </a:r>
          </a:p>
        </p:txBody>
      </p:sp>
      <p:sp>
        <p:nvSpPr>
          <p:cNvPr id="60419" name="Rectangle 3"/>
          <p:cNvSpPr>
            <a:spLocks noGrp="1" noChangeArrowheads="1"/>
          </p:cNvSpPr>
          <p:nvPr>
            <p:ph idx="1"/>
          </p:nvPr>
        </p:nvSpPr>
        <p:spPr/>
        <p:txBody>
          <a:bodyPr/>
          <a:lstStyle/>
          <a:p>
            <a:r>
              <a:rPr lang="en-US" altLang="en-US"/>
              <a:t>For the case of two (or more inputs), the story is more complex</a:t>
            </a:r>
          </a:p>
          <a:p>
            <a:pPr lvl="1"/>
            <a:r>
              <a:rPr lang="en-US" altLang="en-US"/>
              <a:t>If there is a decrease in </a:t>
            </a:r>
            <a:r>
              <a:rPr lang="en-US" altLang="en-US" i="1"/>
              <a:t>w</a:t>
            </a:r>
            <a:r>
              <a:rPr lang="en-US" altLang="en-US"/>
              <a:t>, there will not only be a change in </a:t>
            </a:r>
            <a:r>
              <a:rPr lang="en-US" altLang="en-US" i="1">
                <a:latin typeface="Times New Roman" pitchFamily="18" charset="0"/>
              </a:rPr>
              <a:t>l</a:t>
            </a:r>
            <a:r>
              <a:rPr lang="en-US" altLang="en-US"/>
              <a:t> but also a change in </a:t>
            </a:r>
            <a:r>
              <a:rPr lang="en-US" altLang="en-US" i="1"/>
              <a:t>k</a:t>
            </a:r>
            <a:r>
              <a:rPr lang="en-US" altLang="en-US"/>
              <a:t> as a new cost-minimizing combination of inputs is chosen</a:t>
            </a:r>
          </a:p>
          <a:p>
            <a:pPr lvl="2"/>
            <a:r>
              <a:rPr lang="en-US" altLang="en-US"/>
              <a:t>When </a:t>
            </a:r>
            <a:r>
              <a:rPr lang="en-US" altLang="en-US" i="1"/>
              <a:t>k</a:t>
            </a:r>
            <a:r>
              <a:rPr lang="en-US" altLang="en-US"/>
              <a:t> changes, the entire </a:t>
            </a:r>
            <a:r>
              <a:rPr lang="en-US" altLang="en-US" i="1"/>
              <a:t>f</a:t>
            </a:r>
            <a:r>
              <a:rPr lang="en-US" altLang="en-US" i="1" baseline="-25000">
                <a:latin typeface="Times New Roman" pitchFamily="18" charset="0"/>
              </a:rPr>
              <a:t>l</a:t>
            </a:r>
            <a:r>
              <a:rPr lang="en-US" altLang="en-US"/>
              <a:t> function changes</a:t>
            </a:r>
          </a:p>
          <a:p>
            <a:r>
              <a:rPr lang="en-US" altLang="en-US"/>
              <a:t>But, even in this case, </a:t>
            </a:r>
            <a:r>
              <a:rPr lang="en-US" altLang="en-US">
                <a:solidFill>
                  <a:srgbClr val="FF0000"/>
                </a:solidFill>
                <a:latin typeface="Times New Roman" pitchFamily="18" charset="0"/>
                <a:cs typeface="Times New Roman" pitchFamily="18" charset="0"/>
                <a:sym typeface="Symbol" pitchFamily="18" charset="2"/>
              </a:rPr>
              <a:t></a:t>
            </a:r>
            <a:r>
              <a:rPr lang="en-US" altLang="en-US" i="1">
                <a:solidFill>
                  <a:srgbClr val="FF0000"/>
                </a:solidFill>
                <a:latin typeface="Times New Roman" pitchFamily="18" charset="0"/>
                <a:cs typeface="Times New Roman" pitchFamily="18" charset="0"/>
                <a:sym typeface="Symbol" pitchFamily="18" charset="2"/>
              </a:rPr>
              <a:t>l</a:t>
            </a:r>
            <a:r>
              <a:rPr lang="en-US" altLang="en-US">
                <a:solidFill>
                  <a:srgbClr val="FF0000"/>
                </a:solidFill>
                <a:latin typeface="Times New Roman" pitchFamily="18" charset="0"/>
                <a:cs typeface="Times New Roman" pitchFamily="18" charset="0"/>
                <a:sym typeface="Symbol" pitchFamily="18" charset="2"/>
              </a:rPr>
              <a:t>/</a:t>
            </a:r>
            <a:r>
              <a:rPr lang="en-US" altLang="en-US" i="1">
                <a:solidFill>
                  <a:srgbClr val="FF0000"/>
                </a:solidFill>
                <a:latin typeface="Times New Roman" pitchFamily="18" charset="0"/>
                <a:cs typeface="Times New Roman" pitchFamily="18" charset="0"/>
                <a:sym typeface="Symbol" pitchFamily="18" charset="2"/>
              </a:rPr>
              <a:t>w</a:t>
            </a:r>
            <a:r>
              <a:rPr lang="en-US" altLang="en-US">
                <a:solidFill>
                  <a:srgbClr val="FF0000"/>
                </a:solidFill>
                <a:latin typeface="Times New Roman" pitchFamily="18" charset="0"/>
                <a:cs typeface="Times New Roman" pitchFamily="18" charset="0"/>
                <a:sym typeface="Symbol" pitchFamily="18" charset="2"/>
              </a:rPr>
              <a:t>  0</a:t>
            </a:r>
            <a:endParaRPr lang="en-US" altLang="en-US">
              <a:solidFill>
                <a:srgbClr val="FF0000"/>
              </a:solidFill>
              <a:latin typeface="Times New Roman" pitchFamily="18" charset="0"/>
              <a:cs typeface="Times New Roman" pitchFamily="18" charset="0"/>
            </a:endParaRPr>
          </a:p>
          <a:p>
            <a:pPr lvl="2"/>
            <a:endParaRPr lang="en-US" altLang="en-US"/>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438C4B47-8CC1-4710-96AE-775ED2F3C802}" type="slidenum">
              <a:rPr lang="en-US" smtClean="0"/>
              <a:pPr>
                <a:defRPr/>
              </a:pPr>
              <a:t>47</a:t>
            </a:fld>
            <a:endParaRPr lang="en-US"/>
          </a:p>
        </p:txBody>
      </p:sp>
    </p:spTree>
    <p:extLst>
      <p:ext uri="{BB962C8B-B14F-4D97-AF65-F5344CB8AC3E}">
        <p14:creationId xmlns:p14="http://schemas.microsoft.com/office/powerpoint/2010/main" val="1131176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Two-Input Case</a:t>
            </a:r>
          </a:p>
        </p:txBody>
      </p:sp>
      <p:sp>
        <p:nvSpPr>
          <p:cNvPr id="61443" name="Rectangle 3"/>
          <p:cNvSpPr>
            <a:spLocks noGrp="1" noChangeArrowheads="1"/>
          </p:cNvSpPr>
          <p:nvPr>
            <p:ph idx="1"/>
          </p:nvPr>
        </p:nvSpPr>
        <p:spPr/>
        <p:txBody>
          <a:bodyPr/>
          <a:lstStyle/>
          <a:p>
            <a:r>
              <a:rPr lang="en-US" altLang="en-US" dirty="0"/>
              <a:t>When </a:t>
            </a:r>
            <a:r>
              <a:rPr lang="en-US" altLang="en-US" i="1" dirty="0"/>
              <a:t>w</a:t>
            </a:r>
            <a:r>
              <a:rPr lang="en-US" altLang="en-US" dirty="0"/>
              <a:t> falls </a:t>
            </a:r>
          </a:p>
          <a:p>
            <a:pPr lvl="1"/>
            <a:r>
              <a:rPr lang="en-US" altLang="en-US" u="sng" dirty="0"/>
              <a:t>Substitution effect</a:t>
            </a:r>
          </a:p>
          <a:p>
            <a:pPr lvl="2"/>
            <a:r>
              <a:rPr lang="en-US" altLang="en-US" dirty="0"/>
              <a:t>If output is held constant, there will be a tendency for the firm to want to substitute </a:t>
            </a:r>
            <a:r>
              <a:rPr lang="en-US" altLang="en-US" i="1" dirty="0">
                <a:latin typeface="Times New Roman" pitchFamily="18" charset="0"/>
              </a:rPr>
              <a:t>l</a:t>
            </a:r>
            <a:r>
              <a:rPr lang="en-US" altLang="en-US" dirty="0"/>
              <a:t> for </a:t>
            </a:r>
            <a:r>
              <a:rPr lang="en-US" altLang="en-US" i="1" dirty="0"/>
              <a:t>k</a:t>
            </a:r>
            <a:r>
              <a:rPr lang="en-US" altLang="en-US" dirty="0"/>
              <a:t> in the production process</a:t>
            </a:r>
          </a:p>
          <a:p>
            <a:pPr lvl="1"/>
            <a:r>
              <a:rPr lang="en-US" altLang="en-US" u="sng" dirty="0"/>
              <a:t>Output effect</a:t>
            </a:r>
          </a:p>
          <a:p>
            <a:pPr lvl="2"/>
            <a:r>
              <a:rPr lang="en-US" altLang="en-US" dirty="0"/>
              <a:t>A change in </a:t>
            </a:r>
            <a:r>
              <a:rPr lang="en-US" altLang="en-US" i="1" dirty="0"/>
              <a:t>w</a:t>
            </a:r>
            <a:r>
              <a:rPr lang="en-US" altLang="en-US" dirty="0"/>
              <a:t> will shift the firm’s expansion path</a:t>
            </a:r>
          </a:p>
          <a:p>
            <a:pPr lvl="2"/>
            <a:r>
              <a:rPr lang="en-US" altLang="en-US" dirty="0"/>
              <a:t>The firm’s cost curves will shift and a different output level will be chosen</a:t>
            </a:r>
          </a:p>
          <a:p>
            <a:pPr lvl="2"/>
            <a:endParaRPr lang="en-US" altLang="en-US" dirty="0"/>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C92CBDC5-50ED-406F-AB23-8A838CE9B1EA}" type="slidenum">
              <a:rPr lang="en-US" smtClean="0"/>
              <a:pPr>
                <a:defRPr/>
              </a:pPr>
              <a:t>48</a:t>
            </a:fld>
            <a:endParaRPr lang="en-US"/>
          </a:p>
        </p:txBody>
      </p:sp>
    </p:spTree>
    <p:extLst>
      <p:ext uri="{BB962C8B-B14F-4D97-AF65-F5344CB8AC3E}">
        <p14:creationId xmlns:p14="http://schemas.microsoft.com/office/powerpoint/2010/main" val="2160066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a:xfrm>
            <a:off x="1143000" y="0"/>
            <a:ext cx="8001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11.5	The Substitution and Output Effects of a </a:t>
            </a:r>
            <a:br>
              <a:rPr lang="en-US" altLang="en-US" dirty="0"/>
            </a:br>
            <a:r>
              <a:rPr lang="en-US" altLang="en-US" dirty="0"/>
              <a:t>	</a:t>
            </a:r>
            <a:r>
              <a:rPr lang="en-US" altLang="en-US" dirty="0">
                <a:solidFill>
                  <a:srgbClr val="002D56"/>
                </a:solidFill>
              </a:rPr>
              <a:t>Decrease in the Price of a Factor</a:t>
            </a:r>
          </a:p>
        </p:txBody>
      </p:sp>
      <p:sp>
        <p:nvSpPr>
          <p:cNvPr id="62467" name="Text Placeholder 2"/>
          <p:cNvSpPr>
            <a:spLocks noGrp="1"/>
          </p:cNvSpPr>
          <p:nvPr>
            <p:ph sz="half" idx="1"/>
          </p:nvPr>
        </p:nvSpPr>
        <p:spPr>
          <a:xfrm>
            <a:off x="15640" y="4748212"/>
            <a:ext cx="9128359" cy="1667669"/>
          </a:xfrm>
        </p:spPr>
        <p:txBody>
          <a:bodyPr>
            <a:noAutofit/>
          </a:bodyPr>
          <a:lstStyle/>
          <a:p>
            <a:pPr>
              <a:spcBef>
                <a:spcPct val="0"/>
              </a:spcBef>
            </a:pPr>
            <a:r>
              <a:rPr lang="en-US" altLang="en-US" sz="1500" dirty="0">
                <a:latin typeface="Arial" panose="020B0604020202020204" pitchFamily="34" charset="0"/>
                <a:cs typeface="Arial" panose="020B0604020202020204" pitchFamily="34" charset="0"/>
              </a:rPr>
              <a:t>When the price of labor falls, two analytically different effects come into play. One of these, the substitution effect, would cause more labor to be purchased if output were held constant. This is shown as a movement from point A to point B in (a). At point B, the cost-minimizing condition (</a:t>
            </a:r>
            <a:r>
              <a:rPr lang="en-US" altLang="en-US" sz="1500" i="1" dirty="0">
                <a:latin typeface="Arial" panose="020B0604020202020204" pitchFamily="34" charset="0"/>
                <a:cs typeface="Arial" panose="020B0604020202020204" pitchFamily="34" charset="0"/>
              </a:rPr>
              <a:t>RTS = w/v</a:t>
            </a:r>
            <a:r>
              <a:rPr lang="en-US" altLang="en-US" sz="1500" dirty="0">
                <a:latin typeface="Arial" panose="020B0604020202020204" pitchFamily="34" charset="0"/>
                <a:cs typeface="Arial" panose="020B0604020202020204" pitchFamily="34" charset="0"/>
              </a:rPr>
              <a:t>) is satisfied for the new, lower </a:t>
            </a:r>
            <a:r>
              <a:rPr lang="en-US" altLang="en-US" sz="1500" i="1" dirty="0">
                <a:latin typeface="Arial" panose="020B0604020202020204" pitchFamily="34" charset="0"/>
                <a:cs typeface="Arial" panose="020B0604020202020204" pitchFamily="34" charset="0"/>
              </a:rPr>
              <a:t>w</a:t>
            </a:r>
            <a:r>
              <a:rPr lang="en-US" altLang="en-US" sz="1500" dirty="0">
                <a:latin typeface="Arial" panose="020B0604020202020204" pitchFamily="34" charset="0"/>
                <a:cs typeface="Arial" panose="020B0604020202020204" pitchFamily="34" charset="0"/>
              </a:rPr>
              <a:t>. This change in </a:t>
            </a:r>
            <a:r>
              <a:rPr lang="en-US" altLang="en-US" sz="1500" i="1" dirty="0">
                <a:latin typeface="Arial" panose="020B0604020202020204" pitchFamily="34" charset="0"/>
                <a:cs typeface="Arial" panose="020B0604020202020204" pitchFamily="34" charset="0"/>
              </a:rPr>
              <a:t>w/v</a:t>
            </a:r>
            <a:r>
              <a:rPr lang="en-US" altLang="en-US" sz="1500" dirty="0">
                <a:latin typeface="Arial" panose="020B0604020202020204" pitchFamily="34" charset="0"/>
                <a:cs typeface="Arial" panose="020B0604020202020204" pitchFamily="34" charset="0"/>
              </a:rPr>
              <a:t> will also shift the firm’s expansion path and its marginal cost curve. A normal situation might be for the MC curve to shift downward in response to a decrease in w as shown in (b). With this new curve (</a:t>
            </a:r>
            <a:r>
              <a:rPr lang="en-US" altLang="en-US" sz="1500" i="1" dirty="0">
                <a:latin typeface="Arial" panose="020B0604020202020204" pitchFamily="34" charset="0"/>
                <a:cs typeface="Arial" panose="020B0604020202020204" pitchFamily="34" charset="0"/>
              </a:rPr>
              <a:t>MC’</a:t>
            </a:r>
            <a:r>
              <a:rPr lang="en-US" altLang="en-US" sz="1500" dirty="0">
                <a:latin typeface="Arial" panose="020B0604020202020204" pitchFamily="34" charset="0"/>
                <a:cs typeface="Arial" panose="020B0604020202020204" pitchFamily="34" charset="0"/>
              </a:rPr>
              <a:t>) a higher level of output (</a:t>
            </a:r>
            <a:r>
              <a:rPr lang="en-US" altLang="en-US" sz="1500" i="1" dirty="0">
                <a:latin typeface="Arial" panose="020B0604020202020204" pitchFamily="34" charset="0"/>
                <a:cs typeface="Arial" panose="020B0604020202020204" pitchFamily="34" charset="0"/>
              </a:rPr>
              <a:t>q</a:t>
            </a:r>
            <a:r>
              <a:rPr lang="en-US" altLang="en-US" sz="1500" i="1" baseline="-25000" dirty="0">
                <a:latin typeface="Arial" panose="020B0604020202020204" pitchFamily="34" charset="0"/>
                <a:cs typeface="Arial" panose="020B0604020202020204" pitchFamily="34" charset="0"/>
              </a:rPr>
              <a:t>2</a:t>
            </a:r>
            <a:r>
              <a:rPr lang="en-US" altLang="en-US" sz="1500" dirty="0">
                <a:latin typeface="Arial" panose="020B0604020202020204" pitchFamily="34" charset="0"/>
                <a:cs typeface="Arial" panose="020B0604020202020204" pitchFamily="34" charset="0"/>
              </a:rPr>
              <a:t>) will be chosen. Consequently, the hiring of labor will increase (to </a:t>
            </a:r>
            <a:r>
              <a:rPr lang="en-US" altLang="en-US" sz="1500" i="1" dirty="0">
                <a:latin typeface="Arial" panose="020B0604020202020204" pitchFamily="34" charset="0"/>
                <a:cs typeface="Arial" panose="020B0604020202020204" pitchFamily="34" charset="0"/>
              </a:rPr>
              <a:t>l</a:t>
            </a:r>
            <a:r>
              <a:rPr lang="en-US" altLang="en-US" sz="1500" i="1" baseline="-25000" dirty="0">
                <a:latin typeface="Arial" panose="020B0604020202020204" pitchFamily="34" charset="0"/>
                <a:cs typeface="Arial" panose="020B0604020202020204" pitchFamily="34" charset="0"/>
              </a:rPr>
              <a:t>2</a:t>
            </a:r>
            <a:r>
              <a:rPr lang="en-US" altLang="en-US" sz="1500" dirty="0">
                <a:latin typeface="Arial" panose="020B0604020202020204" pitchFamily="34" charset="0"/>
                <a:cs typeface="Arial" panose="020B0604020202020204" pitchFamily="34" charset="0"/>
              </a:rPr>
              <a:t>), also from this output effect.</a:t>
            </a:r>
          </a:p>
          <a:p>
            <a:pPr>
              <a:spcBef>
                <a:spcPct val="0"/>
              </a:spcBef>
            </a:pPr>
            <a:endParaRPr lang="en-US" altLang="en-US" sz="1500" dirty="0">
              <a:latin typeface="Arial" panose="020B0604020202020204" pitchFamily="34" charset="0"/>
              <a:cs typeface="Arial" panose="020B0604020202020204" pitchFamily="34" charset="0"/>
            </a:endParaRPr>
          </a:p>
        </p:txBody>
      </p:sp>
      <p:sp>
        <p:nvSpPr>
          <p:cNvPr id="62470"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 name="Slide Number Placeholder 4"/>
          <p:cNvSpPr>
            <a:spLocks noGrp="1"/>
          </p:cNvSpPr>
          <p:nvPr>
            <p:ph type="sldNum" sz="quarter" idx="11"/>
          </p:nvPr>
        </p:nvSpPr>
        <p:spPr/>
        <p:txBody>
          <a:bodyPr/>
          <a:lstStyle/>
          <a:p>
            <a:pPr>
              <a:defRPr/>
            </a:pPr>
            <a:fld id="{FC91F9C3-2954-4C19-9251-54CF4E3CE956}" type="slidenum">
              <a:rPr lang="en-US" smtClean="0"/>
              <a:pPr>
                <a:defRPr/>
              </a:pPr>
              <a:t>49</a:t>
            </a:fld>
            <a:endParaRPr lang="en-US" dirty="0"/>
          </a:p>
        </p:txBody>
      </p:sp>
      <p:grpSp>
        <p:nvGrpSpPr>
          <p:cNvPr id="13" name="Group 47"/>
          <p:cNvGrpSpPr>
            <a:grpSpLocks/>
          </p:cNvGrpSpPr>
          <p:nvPr/>
        </p:nvGrpSpPr>
        <p:grpSpPr bwMode="auto">
          <a:xfrm>
            <a:off x="1365250" y="1714500"/>
            <a:ext cx="3352800" cy="2225675"/>
            <a:chOff x="835000" y="1906981"/>
            <a:chExt cx="3352800" cy="2225675"/>
          </a:xfrm>
        </p:grpSpPr>
        <p:sp>
          <p:nvSpPr>
            <p:cNvPr id="62530" name="Freeform 5"/>
            <p:cNvSpPr>
              <a:spLocks/>
            </p:cNvSpPr>
            <p:nvPr/>
          </p:nvSpPr>
          <p:spPr bwMode="auto">
            <a:xfrm>
              <a:off x="835000" y="1906981"/>
              <a:ext cx="2362200" cy="2057400"/>
            </a:xfrm>
            <a:custGeom>
              <a:avLst/>
              <a:gdLst>
                <a:gd name="T0" fmla="*/ 0 w 1488"/>
                <a:gd name="T1" fmla="*/ 0 h 1248"/>
                <a:gd name="T2" fmla="*/ 432 w 1488"/>
                <a:gd name="T3" fmla="*/ 960 h 1248"/>
                <a:gd name="T4" fmla="*/ 1488 w 1488"/>
                <a:gd name="T5" fmla="*/ 1248 h 1248"/>
                <a:gd name="T6" fmla="*/ 0 60000 65536"/>
                <a:gd name="T7" fmla="*/ 0 60000 65536"/>
                <a:gd name="T8" fmla="*/ 0 60000 65536"/>
                <a:gd name="T9" fmla="*/ 0 w 1488"/>
                <a:gd name="T10" fmla="*/ 0 h 1248"/>
                <a:gd name="T11" fmla="*/ 1488 w 1488"/>
                <a:gd name="T12" fmla="*/ 1248 h 1248"/>
              </a:gdLst>
              <a:ahLst/>
              <a:cxnLst>
                <a:cxn ang="T6">
                  <a:pos x="T0" y="T1"/>
                </a:cxn>
                <a:cxn ang="T7">
                  <a:pos x="T2" y="T3"/>
                </a:cxn>
                <a:cxn ang="T8">
                  <a:pos x="T4" y="T5"/>
                </a:cxn>
              </a:cxnLst>
              <a:rect l="T9" t="T10" r="T11" b="T12"/>
              <a:pathLst>
                <a:path w="1488" h="1248">
                  <a:moveTo>
                    <a:pt x="0" y="0"/>
                  </a:moveTo>
                  <a:cubicBezTo>
                    <a:pt x="92" y="376"/>
                    <a:pt x="184" y="752"/>
                    <a:pt x="432" y="960"/>
                  </a:cubicBezTo>
                  <a:cubicBezTo>
                    <a:pt x="680" y="1168"/>
                    <a:pt x="1084" y="1208"/>
                    <a:pt x="1488" y="1248"/>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62531" name="Text Box 6"/>
            <p:cNvSpPr txBox="1">
              <a:spLocks noChangeArrowheads="1"/>
            </p:cNvSpPr>
            <p:nvPr/>
          </p:nvSpPr>
          <p:spPr bwMode="auto">
            <a:xfrm>
              <a:off x="3197200" y="3796106"/>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a:t>
              </a:r>
              <a:r>
                <a:rPr lang="en-US" altLang="en-US" sz="1800" baseline="-25000">
                  <a:solidFill>
                    <a:srgbClr val="177B21"/>
                  </a:solidFill>
                </a:rPr>
                <a:t>1</a:t>
              </a:r>
              <a:endParaRPr lang="en-US" altLang="en-US" sz="1800">
                <a:solidFill>
                  <a:srgbClr val="177B21"/>
                </a:solidFill>
              </a:endParaRPr>
            </a:p>
          </p:txBody>
        </p:sp>
      </p:grpSp>
      <p:grpSp>
        <p:nvGrpSpPr>
          <p:cNvPr id="18" name="Group 53"/>
          <p:cNvGrpSpPr>
            <a:grpSpLocks/>
          </p:cNvGrpSpPr>
          <p:nvPr/>
        </p:nvGrpSpPr>
        <p:grpSpPr bwMode="auto">
          <a:xfrm>
            <a:off x="272926" y="1157287"/>
            <a:ext cx="4233987" cy="3590925"/>
            <a:chOff x="-256289" y="1349782"/>
            <a:chExt cx="4233235" cy="3590356"/>
          </a:xfrm>
        </p:grpSpPr>
        <p:grpSp>
          <p:nvGrpSpPr>
            <p:cNvPr id="62524" name="Group 44"/>
            <p:cNvGrpSpPr>
              <a:grpSpLocks/>
            </p:cNvGrpSpPr>
            <p:nvPr/>
          </p:nvGrpSpPr>
          <p:grpSpPr bwMode="auto">
            <a:xfrm>
              <a:off x="454000" y="4573426"/>
              <a:ext cx="3522946" cy="366712"/>
              <a:chOff x="454000" y="4573426"/>
              <a:chExt cx="3522946" cy="366712"/>
            </a:xfrm>
          </p:grpSpPr>
          <p:sp>
            <p:nvSpPr>
              <p:cNvPr id="62528" name="Line 8"/>
              <p:cNvSpPr>
                <a:spLocks noChangeShapeType="1"/>
              </p:cNvSpPr>
              <p:nvPr/>
            </p:nvSpPr>
            <p:spPr bwMode="auto">
              <a:xfrm>
                <a:off x="454000" y="4573981"/>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29" name="Text Box 9"/>
              <p:cNvSpPr txBox="1">
                <a:spLocks noChangeArrowheads="1"/>
              </p:cNvSpPr>
              <p:nvPr/>
            </p:nvSpPr>
            <p:spPr bwMode="auto">
              <a:xfrm>
                <a:off x="2637096" y="4573426"/>
                <a:ext cx="1339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rPr>
                  <a:t>l</a:t>
                </a:r>
                <a:r>
                  <a:rPr lang="en-US" altLang="en-US" sz="1800"/>
                  <a:t> per period</a:t>
                </a:r>
              </a:p>
            </p:txBody>
          </p:sp>
        </p:grpSp>
        <p:grpSp>
          <p:nvGrpSpPr>
            <p:cNvPr id="62525" name="Group 45"/>
            <p:cNvGrpSpPr>
              <a:grpSpLocks/>
            </p:cNvGrpSpPr>
            <p:nvPr/>
          </p:nvGrpSpPr>
          <p:grpSpPr bwMode="auto">
            <a:xfrm>
              <a:off x="-256289" y="1349782"/>
              <a:ext cx="710289" cy="3224199"/>
              <a:chOff x="-256289" y="1349782"/>
              <a:chExt cx="710289" cy="3224199"/>
            </a:xfrm>
          </p:grpSpPr>
          <p:sp>
            <p:nvSpPr>
              <p:cNvPr id="62526" name="Line 7"/>
              <p:cNvSpPr>
                <a:spLocks noChangeShapeType="1"/>
              </p:cNvSpPr>
              <p:nvPr/>
            </p:nvSpPr>
            <p:spPr bwMode="auto">
              <a:xfrm>
                <a:off x="454000" y="1449781"/>
                <a:ext cx="0" cy="3124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62527" name="Text Box 10"/>
              <p:cNvSpPr txBox="1">
                <a:spLocks noChangeArrowheads="1"/>
              </p:cNvSpPr>
              <p:nvPr/>
            </p:nvSpPr>
            <p:spPr bwMode="auto">
              <a:xfrm>
                <a:off x="-256289" y="1349782"/>
                <a:ext cx="695325" cy="93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algn="r" eaLnBrk="1" hangingPunct="1"/>
                <a:r>
                  <a:rPr lang="en-US" altLang="en-US" sz="1800" i="1" dirty="0"/>
                  <a:t>k</a:t>
                </a:r>
                <a:r>
                  <a:rPr lang="en-US" altLang="en-US" sz="1800" dirty="0"/>
                  <a:t> </a:t>
                </a:r>
              </a:p>
              <a:p>
                <a:pPr algn="r" eaLnBrk="1" hangingPunct="1"/>
                <a:r>
                  <a:rPr lang="en-US" altLang="en-US" sz="1800" dirty="0"/>
                  <a:t>per </a:t>
                </a:r>
              </a:p>
              <a:p>
                <a:pPr algn="r" eaLnBrk="1" hangingPunct="1"/>
                <a:r>
                  <a:rPr lang="en-US" altLang="en-US" sz="1800" dirty="0"/>
                  <a:t>period</a:t>
                </a:r>
              </a:p>
            </p:txBody>
          </p:sp>
        </p:grpSp>
      </p:grpSp>
      <p:sp>
        <p:nvSpPr>
          <p:cNvPr id="14" name="Line 17"/>
          <p:cNvSpPr>
            <a:spLocks noChangeShapeType="1"/>
          </p:cNvSpPr>
          <p:nvPr/>
        </p:nvSpPr>
        <p:spPr bwMode="auto">
          <a:xfrm>
            <a:off x="1379538" y="2324100"/>
            <a:ext cx="762000" cy="1219200"/>
          </a:xfrm>
          <a:prstGeom prst="line">
            <a:avLst/>
          </a:prstGeom>
          <a:noFill/>
          <a:ln w="28575">
            <a:solidFill>
              <a:srgbClr val="7B332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9"/>
          <p:cNvSpPr>
            <a:spLocks noChangeShapeType="1"/>
          </p:cNvSpPr>
          <p:nvPr/>
        </p:nvSpPr>
        <p:spPr bwMode="auto">
          <a:xfrm>
            <a:off x="1836738" y="3390900"/>
            <a:ext cx="1676400" cy="457200"/>
          </a:xfrm>
          <a:prstGeom prst="line">
            <a:avLst/>
          </a:prstGeom>
          <a:noFill/>
          <a:ln w="28575">
            <a:solidFill>
              <a:srgbClr val="7B332D"/>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nvGrpSpPr>
          <p:cNvPr id="31" name="Group 46"/>
          <p:cNvGrpSpPr>
            <a:grpSpLocks/>
          </p:cNvGrpSpPr>
          <p:nvPr/>
        </p:nvGrpSpPr>
        <p:grpSpPr bwMode="auto">
          <a:xfrm>
            <a:off x="1616075" y="1443037"/>
            <a:ext cx="3276600" cy="2149475"/>
            <a:chOff x="1181611" y="1635828"/>
            <a:chExt cx="3276600" cy="2149475"/>
          </a:xfrm>
        </p:grpSpPr>
        <p:sp>
          <p:nvSpPr>
            <p:cNvPr id="62522" name="Freeform 16"/>
            <p:cNvSpPr>
              <a:spLocks/>
            </p:cNvSpPr>
            <p:nvPr/>
          </p:nvSpPr>
          <p:spPr bwMode="auto">
            <a:xfrm>
              <a:off x="1181611" y="1635828"/>
              <a:ext cx="2286000" cy="1905000"/>
            </a:xfrm>
            <a:custGeom>
              <a:avLst/>
              <a:gdLst>
                <a:gd name="T0" fmla="*/ 0 w 1488"/>
                <a:gd name="T1" fmla="*/ 0 h 1248"/>
                <a:gd name="T2" fmla="*/ 432 w 1488"/>
                <a:gd name="T3" fmla="*/ 960 h 1248"/>
                <a:gd name="T4" fmla="*/ 1488 w 1488"/>
                <a:gd name="T5" fmla="*/ 1248 h 1248"/>
                <a:gd name="T6" fmla="*/ 0 60000 65536"/>
                <a:gd name="T7" fmla="*/ 0 60000 65536"/>
                <a:gd name="T8" fmla="*/ 0 60000 65536"/>
                <a:gd name="T9" fmla="*/ 0 w 1488"/>
                <a:gd name="T10" fmla="*/ 0 h 1248"/>
                <a:gd name="T11" fmla="*/ 1488 w 1488"/>
                <a:gd name="T12" fmla="*/ 1248 h 1248"/>
              </a:gdLst>
              <a:ahLst/>
              <a:cxnLst>
                <a:cxn ang="T6">
                  <a:pos x="T0" y="T1"/>
                </a:cxn>
                <a:cxn ang="T7">
                  <a:pos x="T2" y="T3"/>
                </a:cxn>
                <a:cxn ang="T8">
                  <a:pos x="T4" y="T5"/>
                </a:cxn>
              </a:cxnLst>
              <a:rect l="T9" t="T10" r="T11" b="T12"/>
              <a:pathLst>
                <a:path w="1488" h="1248">
                  <a:moveTo>
                    <a:pt x="0" y="0"/>
                  </a:moveTo>
                  <a:cubicBezTo>
                    <a:pt x="92" y="376"/>
                    <a:pt x="184" y="752"/>
                    <a:pt x="432" y="960"/>
                  </a:cubicBezTo>
                  <a:cubicBezTo>
                    <a:pt x="680" y="1168"/>
                    <a:pt x="1084" y="1208"/>
                    <a:pt x="1488" y="1248"/>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62523" name="Text Box 17"/>
            <p:cNvSpPr txBox="1">
              <a:spLocks noChangeArrowheads="1"/>
            </p:cNvSpPr>
            <p:nvPr/>
          </p:nvSpPr>
          <p:spPr bwMode="auto">
            <a:xfrm>
              <a:off x="3467611" y="3448753"/>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q</a:t>
              </a:r>
              <a:r>
                <a:rPr lang="en-US" altLang="en-US" sz="1800" baseline="-25000">
                  <a:solidFill>
                    <a:srgbClr val="177B21"/>
                  </a:solidFill>
                </a:rPr>
                <a:t>2</a:t>
              </a:r>
              <a:endParaRPr lang="en-US" altLang="en-US" sz="1800">
                <a:solidFill>
                  <a:srgbClr val="177B21"/>
                </a:solidFill>
              </a:endParaRPr>
            </a:p>
          </p:txBody>
        </p:sp>
      </p:grpSp>
      <p:sp>
        <p:nvSpPr>
          <p:cNvPr id="21" name="Line 18"/>
          <p:cNvSpPr>
            <a:spLocks noChangeShapeType="1"/>
          </p:cNvSpPr>
          <p:nvPr/>
        </p:nvSpPr>
        <p:spPr bwMode="auto">
          <a:xfrm>
            <a:off x="2092325" y="2967037"/>
            <a:ext cx="1676400" cy="457200"/>
          </a:xfrm>
          <a:prstGeom prst="line">
            <a:avLst/>
          </a:prstGeom>
          <a:noFill/>
          <a:ln w="28575">
            <a:solidFill>
              <a:srgbClr val="7B332D"/>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nvGrpSpPr>
          <p:cNvPr id="39" name="Group 48"/>
          <p:cNvGrpSpPr>
            <a:grpSpLocks/>
          </p:cNvGrpSpPr>
          <p:nvPr/>
        </p:nvGrpSpPr>
        <p:grpSpPr bwMode="auto">
          <a:xfrm>
            <a:off x="5213350" y="1146175"/>
            <a:ext cx="1871663" cy="2538412"/>
            <a:chOff x="4873825" y="1338675"/>
            <a:chExt cx="1871663" cy="2537630"/>
          </a:xfrm>
        </p:grpSpPr>
        <p:sp>
          <p:nvSpPr>
            <p:cNvPr id="62520" name="Freeform 20"/>
            <p:cNvSpPr>
              <a:spLocks/>
            </p:cNvSpPr>
            <p:nvPr/>
          </p:nvSpPr>
          <p:spPr bwMode="auto">
            <a:xfrm>
              <a:off x="4873825" y="1721922"/>
              <a:ext cx="1669476" cy="2154383"/>
            </a:xfrm>
            <a:custGeom>
              <a:avLst/>
              <a:gdLst>
                <a:gd name="T0" fmla="*/ 0 w 1104"/>
                <a:gd name="T1" fmla="*/ 1584 h 1584"/>
                <a:gd name="T2" fmla="*/ 528 w 1104"/>
                <a:gd name="T3" fmla="*/ 1248 h 1584"/>
                <a:gd name="T4" fmla="*/ 912 w 1104"/>
                <a:gd name="T5" fmla="*/ 720 h 1584"/>
                <a:gd name="T6" fmla="*/ 1104 w 1104"/>
                <a:gd name="T7" fmla="*/ 0 h 1584"/>
                <a:gd name="T8" fmla="*/ 0 60000 65536"/>
                <a:gd name="T9" fmla="*/ 0 60000 65536"/>
                <a:gd name="T10" fmla="*/ 0 60000 65536"/>
                <a:gd name="T11" fmla="*/ 0 60000 65536"/>
                <a:gd name="T12" fmla="*/ 0 w 1104"/>
                <a:gd name="T13" fmla="*/ 0 h 1584"/>
                <a:gd name="T14" fmla="*/ 1104 w 1104"/>
                <a:gd name="T15" fmla="*/ 1584 h 1584"/>
              </a:gdLst>
              <a:ahLst/>
              <a:cxnLst>
                <a:cxn ang="T8">
                  <a:pos x="T0" y="T1"/>
                </a:cxn>
                <a:cxn ang="T9">
                  <a:pos x="T2" y="T3"/>
                </a:cxn>
                <a:cxn ang="T10">
                  <a:pos x="T4" y="T5"/>
                </a:cxn>
                <a:cxn ang="T11">
                  <a:pos x="T6" y="T7"/>
                </a:cxn>
              </a:cxnLst>
              <a:rect l="T12" t="T13" r="T14" b="T15"/>
              <a:pathLst>
                <a:path w="1104" h="1584">
                  <a:moveTo>
                    <a:pt x="0" y="1584"/>
                  </a:moveTo>
                  <a:cubicBezTo>
                    <a:pt x="188" y="1488"/>
                    <a:pt x="376" y="1392"/>
                    <a:pt x="528" y="1248"/>
                  </a:cubicBezTo>
                  <a:cubicBezTo>
                    <a:pt x="680" y="1104"/>
                    <a:pt x="816" y="928"/>
                    <a:pt x="912" y="720"/>
                  </a:cubicBezTo>
                  <a:cubicBezTo>
                    <a:pt x="1008" y="512"/>
                    <a:pt x="1056" y="256"/>
                    <a:pt x="1104" y="0"/>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521" name="Text Box 23"/>
            <p:cNvSpPr txBox="1">
              <a:spLocks noChangeArrowheads="1"/>
            </p:cNvSpPr>
            <p:nvPr/>
          </p:nvSpPr>
          <p:spPr bwMode="auto">
            <a:xfrm>
              <a:off x="6245425" y="1338675"/>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MC</a:t>
              </a:r>
            </a:p>
          </p:txBody>
        </p:sp>
      </p:grpSp>
      <p:grpSp>
        <p:nvGrpSpPr>
          <p:cNvPr id="40" name="Group 49"/>
          <p:cNvGrpSpPr>
            <a:grpSpLocks/>
          </p:cNvGrpSpPr>
          <p:nvPr/>
        </p:nvGrpSpPr>
        <p:grpSpPr bwMode="auto">
          <a:xfrm>
            <a:off x="5497513" y="1141412"/>
            <a:ext cx="2286000" cy="2819400"/>
            <a:chOff x="5026225" y="1333006"/>
            <a:chExt cx="2286000" cy="2819400"/>
          </a:xfrm>
        </p:grpSpPr>
        <p:sp>
          <p:nvSpPr>
            <p:cNvPr id="62518" name="Freeform 21"/>
            <p:cNvSpPr>
              <a:spLocks/>
            </p:cNvSpPr>
            <p:nvPr/>
          </p:nvSpPr>
          <p:spPr bwMode="auto">
            <a:xfrm>
              <a:off x="5026225" y="1714006"/>
              <a:ext cx="1828800" cy="2438400"/>
            </a:xfrm>
            <a:custGeom>
              <a:avLst/>
              <a:gdLst>
                <a:gd name="T0" fmla="*/ 0 w 1104"/>
                <a:gd name="T1" fmla="*/ 1584 h 1584"/>
                <a:gd name="T2" fmla="*/ 528 w 1104"/>
                <a:gd name="T3" fmla="*/ 1248 h 1584"/>
                <a:gd name="T4" fmla="*/ 912 w 1104"/>
                <a:gd name="T5" fmla="*/ 720 h 1584"/>
                <a:gd name="T6" fmla="*/ 1104 w 1104"/>
                <a:gd name="T7" fmla="*/ 0 h 1584"/>
                <a:gd name="T8" fmla="*/ 0 60000 65536"/>
                <a:gd name="T9" fmla="*/ 0 60000 65536"/>
                <a:gd name="T10" fmla="*/ 0 60000 65536"/>
                <a:gd name="T11" fmla="*/ 0 60000 65536"/>
                <a:gd name="T12" fmla="*/ 0 w 1104"/>
                <a:gd name="T13" fmla="*/ 0 h 1584"/>
                <a:gd name="T14" fmla="*/ 1104 w 1104"/>
                <a:gd name="T15" fmla="*/ 1584 h 1584"/>
              </a:gdLst>
              <a:ahLst/>
              <a:cxnLst>
                <a:cxn ang="T8">
                  <a:pos x="T0" y="T1"/>
                </a:cxn>
                <a:cxn ang="T9">
                  <a:pos x="T2" y="T3"/>
                </a:cxn>
                <a:cxn ang="T10">
                  <a:pos x="T4" y="T5"/>
                </a:cxn>
                <a:cxn ang="T11">
                  <a:pos x="T6" y="T7"/>
                </a:cxn>
              </a:cxnLst>
              <a:rect l="T12" t="T13" r="T14" b="T15"/>
              <a:pathLst>
                <a:path w="1104" h="1584">
                  <a:moveTo>
                    <a:pt x="0" y="1584"/>
                  </a:moveTo>
                  <a:cubicBezTo>
                    <a:pt x="188" y="1488"/>
                    <a:pt x="376" y="1392"/>
                    <a:pt x="528" y="1248"/>
                  </a:cubicBezTo>
                  <a:cubicBezTo>
                    <a:pt x="680" y="1104"/>
                    <a:pt x="816" y="928"/>
                    <a:pt x="912" y="720"/>
                  </a:cubicBezTo>
                  <a:cubicBezTo>
                    <a:pt x="1008" y="512"/>
                    <a:pt x="1056" y="256"/>
                    <a:pt x="1104" y="0"/>
                  </a:cubicBezTo>
                </a:path>
              </a:pathLst>
            </a:custGeom>
            <a:noFill/>
            <a:ln w="28575" cap="flat" cmpd="sng">
              <a:solidFill>
                <a:srgbClr val="177B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62519" name="Text Box 24"/>
            <p:cNvSpPr txBox="1">
              <a:spLocks noChangeArrowheads="1"/>
            </p:cNvSpPr>
            <p:nvPr/>
          </p:nvSpPr>
          <p:spPr bwMode="auto">
            <a:xfrm>
              <a:off x="6702625" y="133300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177B21"/>
                  </a:solidFill>
                </a:rPr>
                <a:t>MC’</a:t>
              </a:r>
            </a:p>
          </p:txBody>
        </p:sp>
      </p:grpSp>
      <p:grpSp>
        <p:nvGrpSpPr>
          <p:cNvPr id="41" name="Group 75"/>
          <p:cNvGrpSpPr>
            <a:grpSpLocks/>
          </p:cNvGrpSpPr>
          <p:nvPr/>
        </p:nvGrpSpPr>
        <p:grpSpPr bwMode="auto">
          <a:xfrm>
            <a:off x="4608513" y="2728912"/>
            <a:ext cx="2667000" cy="336550"/>
            <a:chOff x="4173738" y="2920506"/>
            <a:chExt cx="2667000" cy="336550"/>
          </a:xfrm>
        </p:grpSpPr>
        <p:sp>
          <p:nvSpPr>
            <p:cNvPr id="62516" name="Line 22"/>
            <p:cNvSpPr>
              <a:spLocks noChangeShapeType="1"/>
            </p:cNvSpPr>
            <p:nvPr/>
          </p:nvSpPr>
          <p:spPr bwMode="auto">
            <a:xfrm>
              <a:off x="4554738" y="3099894"/>
              <a:ext cx="2286000" cy="0"/>
            </a:xfrm>
            <a:prstGeom prst="line">
              <a:avLst/>
            </a:prstGeom>
            <a:noFill/>
            <a:ln w="28575">
              <a:solidFill>
                <a:srgbClr val="5D0D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7" name="Text Box 25"/>
            <p:cNvSpPr txBox="1">
              <a:spLocks noChangeArrowheads="1"/>
            </p:cNvSpPr>
            <p:nvPr/>
          </p:nvSpPr>
          <p:spPr bwMode="auto">
            <a:xfrm>
              <a:off x="4173738" y="2920506"/>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5D0D8F"/>
                  </a:solidFill>
                </a:rPr>
                <a:t>P</a:t>
              </a:r>
            </a:p>
          </p:txBody>
        </p:sp>
      </p:grpSp>
      <p:grpSp>
        <p:nvGrpSpPr>
          <p:cNvPr id="42" name="Group 50"/>
          <p:cNvGrpSpPr>
            <a:grpSpLocks/>
          </p:cNvGrpSpPr>
          <p:nvPr/>
        </p:nvGrpSpPr>
        <p:grpSpPr bwMode="auto">
          <a:xfrm>
            <a:off x="6142038" y="2908300"/>
            <a:ext cx="361950" cy="1831975"/>
            <a:chOff x="5826388" y="3099894"/>
            <a:chExt cx="360996" cy="1831777"/>
          </a:xfrm>
        </p:grpSpPr>
        <p:sp>
          <p:nvSpPr>
            <p:cNvPr id="62514" name="Line 26"/>
            <p:cNvSpPr>
              <a:spLocks noChangeShapeType="1"/>
            </p:cNvSpPr>
            <p:nvPr/>
          </p:nvSpPr>
          <p:spPr bwMode="auto">
            <a:xfrm>
              <a:off x="6002538" y="3099894"/>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5" name="Text Box 28"/>
            <p:cNvSpPr txBox="1">
              <a:spLocks noChangeArrowheads="1"/>
            </p:cNvSpPr>
            <p:nvPr/>
          </p:nvSpPr>
          <p:spPr bwMode="auto">
            <a:xfrm>
              <a:off x="5826388" y="4623894"/>
              <a:ext cx="3609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r>
                <a:rPr lang="en-US" altLang="en-US" sz="1800" baseline="-25000"/>
                <a:t>1</a:t>
              </a:r>
              <a:endParaRPr lang="en-US" altLang="en-US" sz="1800"/>
            </a:p>
          </p:txBody>
        </p:sp>
      </p:grpSp>
      <p:grpSp>
        <p:nvGrpSpPr>
          <p:cNvPr id="43" name="Group 51"/>
          <p:cNvGrpSpPr>
            <a:grpSpLocks/>
          </p:cNvGrpSpPr>
          <p:nvPr/>
        </p:nvGrpSpPr>
        <p:grpSpPr bwMode="auto">
          <a:xfrm>
            <a:off x="6650038" y="2908300"/>
            <a:ext cx="360362" cy="1831975"/>
            <a:chOff x="6214313" y="3099894"/>
            <a:chExt cx="360996" cy="1831777"/>
          </a:xfrm>
        </p:grpSpPr>
        <p:sp>
          <p:nvSpPr>
            <p:cNvPr id="62512" name="Line 27"/>
            <p:cNvSpPr>
              <a:spLocks noChangeShapeType="1"/>
            </p:cNvSpPr>
            <p:nvPr/>
          </p:nvSpPr>
          <p:spPr bwMode="auto">
            <a:xfrm>
              <a:off x="6383538" y="3099894"/>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3" name="Text Box 29"/>
            <p:cNvSpPr txBox="1">
              <a:spLocks noChangeArrowheads="1"/>
            </p:cNvSpPr>
            <p:nvPr/>
          </p:nvSpPr>
          <p:spPr bwMode="auto">
            <a:xfrm>
              <a:off x="6214313" y="4623894"/>
              <a:ext cx="3609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a:t>
              </a:r>
              <a:r>
                <a:rPr lang="en-US" altLang="en-US" sz="1800" baseline="-25000"/>
                <a:t>2</a:t>
              </a:r>
              <a:endParaRPr lang="en-US" altLang="en-US" sz="1800"/>
            </a:p>
          </p:txBody>
        </p:sp>
      </p:grpSp>
      <p:grpSp>
        <p:nvGrpSpPr>
          <p:cNvPr id="44" name="Group 52"/>
          <p:cNvGrpSpPr>
            <a:grpSpLocks/>
          </p:cNvGrpSpPr>
          <p:nvPr/>
        </p:nvGrpSpPr>
        <p:grpSpPr bwMode="auto">
          <a:xfrm>
            <a:off x="4255956" y="1096119"/>
            <a:ext cx="4583244" cy="3672731"/>
            <a:chOff x="3820879" y="1287761"/>
            <a:chExt cx="4582937" cy="3673713"/>
          </a:xfrm>
        </p:grpSpPr>
        <p:grpSp>
          <p:nvGrpSpPr>
            <p:cNvPr id="62506" name="Group 43"/>
            <p:cNvGrpSpPr>
              <a:grpSpLocks/>
            </p:cNvGrpSpPr>
            <p:nvPr/>
          </p:nvGrpSpPr>
          <p:grpSpPr bwMode="auto">
            <a:xfrm>
              <a:off x="3820879" y="1287761"/>
              <a:ext cx="748146" cy="3321844"/>
              <a:chOff x="3820879" y="1287761"/>
              <a:chExt cx="748146" cy="3321844"/>
            </a:xfrm>
          </p:grpSpPr>
          <p:sp>
            <p:nvSpPr>
              <p:cNvPr id="62510" name="Line 5"/>
              <p:cNvSpPr>
                <a:spLocks noChangeShapeType="1"/>
              </p:cNvSpPr>
              <p:nvPr/>
            </p:nvSpPr>
            <p:spPr bwMode="auto">
              <a:xfrm>
                <a:off x="4569025" y="1485405"/>
                <a:ext cx="0" cy="3124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62511" name="Text Box 8"/>
              <p:cNvSpPr txBox="1">
                <a:spLocks noChangeArrowheads="1"/>
              </p:cNvSpPr>
              <p:nvPr/>
            </p:nvSpPr>
            <p:spPr bwMode="auto">
              <a:xfrm>
                <a:off x="3820879" y="1287761"/>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t>Price</a:t>
                </a:r>
              </a:p>
            </p:txBody>
          </p:sp>
        </p:grpSp>
        <p:grpSp>
          <p:nvGrpSpPr>
            <p:cNvPr id="62507" name="Group 42"/>
            <p:cNvGrpSpPr>
              <a:grpSpLocks/>
            </p:cNvGrpSpPr>
            <p:nvPr/>
          </p:nvGrpSpPr>
          <p:grpSpPr bwMode="auto">
            <a:xfrm>
              <a:off x="4569025" y="4594761"/>
              <a:ext cx="3834791" cy="366713"/>
              <a:chOff x="4569025" y="4594761"/>
              <a:chExt cx="3834791" cy="366713"/>
            </a:xfrm>
          </p:grpSpPr>
          <p:sp>
            <p:nvSpPr>
              <p:cNvPr id="62508" name="Line 6"/>
              <p:cNvSpPr>
                <a:spLocks noChangeShapeType="1"/>
              </p:cNvSpPr>
              <p:nvPr/>
            </p:nvSpPr>
            <p:spPr bwMode="auto">
              <a:xfrm>
                <a:off x="4569025" y="4609605"/>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9" name="Text Box 32"/>
              <p:cNvSpPr txBox="1">
                <a:spLocks noChangeArrowheads="1"/>
              </p:cNvSpPr>
              <p:nvPr/>
            </p:nvSpPr>
            <p:spPr bwMode="auto">
              <a:xfrm>
                <a:off x="6886125" y="4594761"/>
                <a:ext cx="151769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t>Q per period</a:t>
                </a:r>
              </a:p>
            </p:txBody>
          </p:sp>
        </p:grpSp>
      </p:grpSp>
      <p:grpSp>
        <p:nvGrpSpPr>
          <p:cNvPr id="47" name="Group 54"/>
          <p:cNvGrpSpPr>
            <a:grpSpLocks/>
          </p:cNvGrpSpPr>
          <p:nvPr/>
        </p:nvGrpSpPr>
        <p:grpSpPr bwMode="auto">
          <a:xfrm>
            <a:off x="1616075" y="2978150"/>
            <a:ext cx="360363" cy="1711325"/>
            <a:chOff x="5826388" y="3220190"/>
            <a:chExt cx="360996" cy="1711481"/>
          </a:xfrm>
        </p:grpSpPr>
        <p:sp>
          <p:nvSpPr>
            <p:cNvPr id="62504" name="Line 26"/>
            <p:cNvSpPr>
              <a:spLocks noChangeShapeType="1"/>
            </p:cNvSpPr>
            <p:nvPr/>
          </p:nvSpPr>
          <p:spPr bwMode="auto">
            <a:xfrm>
              <a:off x="5999001" y="3220190"/>
              <a:ext cx="3537" cy="140370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5" name="Text Box 28"/>
            <p:cNvSpPr txBox="1">
              <a:spLocks noChangeArrowheads="1"/>
            </p:cNvSpPr>
            <p:nvPr/>
          </p:nvSpPr>
          <p:spPr bwMode="auto">
            <a:xfrm>
              <a:off x="5826388" y="4623894"/>
              <a:ext cx="3609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cs typeface="Times New Roman" pitchFamily="18" charset="0"/>
                </a:rPr>
                <a:t>l</a:t>
              </a:r>
              <a:r>
                <a:rPr lang="en-US" altLang="en-US" sz="1800" i="1" baseline="-25000">
                  <a:latin typeface="Times New Roman" pitchFamily="18" charset="0"/>
                  <a:cs typeface="Times New Roman" pitchFamily="18" charset="0"/>
                </a:rPr>
                <a:t>1</a:t>
              </a:r>
              <a:endParaRPr lang="en-US" altLang="en-US" sz="1800" i="1">
                <a:latin typeface="Times New Roman" pitchFamily="18" charset="0"/>
                <a:cs typeface="Times New Roman" pitchFamily="18" charset="0"/>
              </a:endParaRPr>
            </a:p>
          </p:txBody>
        </p:sp>
      </p:grpSp>
      <p:grpSp>
        <p:nvGrpSpPr>
          <p:cNvPr id="48" name="Group 61"/>
          <p:cNvGrpSpPr>
            <a:grpSpLocks/>
          </p:cNvGrpSpPr>
          <p:nvPr/>
        </p:nvGrpSpPr>
        <p:grpSpPr bwMode="auto">
          <a:xfrm>
            <a:off x="1720850" y="2584450"/>
            <a:ext cx="704850" cy="425450"/>
            <a:chOff x="1190242" y="2776847"/>
            <a:chExt cx="704850" cy="425534"/>
          </a:xfrm>
        </p:grpSpPr>
        <p:sp>
          <p:nvSpPr>
            <p:cNvPr id="62502" name="Oval 18"/>
            <p:cNvSpPr>
              <a:spLocks noChangeArrowheads="1"/>
            </p:cNvSpPr>
            <p:nvPr/>
          </p:nvSpPr>
          <p:spPr bwMode="auto">
            <a:xfrm>
              <a:off x="1230288" y="3126181"/>
              <a:ext cx="76200" cy="76200"/>
            </a:xfrm>
            <a:prstGeom prst="ellipse">
              <a:avLst/>
            </a:prstGeom>
            <a:solidFill>
              <a:schemeClr val="tx1"/>
            </a:solidFill>
            <a:ln w="38100">
              <a:solidFill>
                <a:schemeClr val="tx1"/>
              </a:solidFill>
              <a:round/>
              <a:headEnd/>
              <a:tailEnd/>
            </a:ln>
          </p:spPr>
          <p:txBody>
            <a:bodyPr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sz="1800"/>
            </a:p>
          </p:txBody>
        </p:sp>
        <p:sp>
          <p:nvSpPr>
            <p:cNvPr id="62503" name="Text Box 8"/>
            <p:cNvSpPr txBox="1">
              <a:spLocks noChangeArrowheads="1"/>
            </p:cNvSpPr>
            <p:nvPr/>
          </p:nvSpPr>
          <p:spPr bwMode="auto">
            <a:xfrm>
              <a:off x="1190242" y="2776847"/>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A</a:t>
              </a:r>
            </a:p>
          </p:txBody>
        </p:sp>
      </p:grpSp>
      <p:grpSp>
        <p:nvGrpSpPr>
          <p:cNvPr id="49" name="Group 62"/>
          <p:cNvGrpSpPr>
            <a:grpSpLocks/>
          </p:cNvGrpSpPr>
          <p:nvPr/>
        </p:nvGrpSpPr>
        <p:grpSpPr bwMode="auto">
          <a:xfrm>
            <a:off x="2598738" y="3248025"/>
            <a:ext cx="738187" cy="371475"/>
            <a:chOff x="2068488" y="3439886"/>
            <a:chExt cx="739026" cy="372095"/>
          </a:xfrm>
        </p:grpSpPr>
        <p:sp>
          <p:nvSpPr>
            <p:cNvPr id="62500" name="Oval 20"/>
            <p:cNvSpPr>
              <a:spLocks noChangeArrowheads="1"/>
            </p:cNvSpPr>
            <p:nvPr/>
          </p:nvSpPr>
          <p:spPr bwMode="auto">
            <a:xfrm>
              <a:off x="2068488" y="3735781"/>
              <a:ext cx="76200" cy="76200"/>
            </a:xfrm>
            <a:prstGeom prst="ellipse">
              <a:avLst/>
            </a:prstGeom>
            <a:solidFill>
              <a:schemeClr val="tx1"/>
            </a:solidFill>
            <a:ln w="38100">
              <a:solidFill>
                <a:schemeClr val="tx1"/>
              </a:solidFill>
              <a:round/>
              <a:headEnd/>
              <a:tailEnd/>
            </a:ln>
          </p:spPr>
          <p:txBody>
            <a:bodyPr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sz="1800"/>
            </a:p>
          </p:txBody>
        </p:sp>
        <p:sp>
          <p:nvSpPr>
            <p:cNvPr id="62501" name="Text Box 8"/>
            <p:cNvSpPr txBox="1">
              <a:spLocks noChangeArrowheads="1"/>
            </p:cNvSpPr>
            <p:nvPr/>
          </p:nvSpPr>
          <p:spPr bwMode="auto">
            <a:xfrm>
              <a:off x="2102664" y="3439886"/>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B</a:t>
              </a:r>
            </a:p>
          </p:txBody>
        </p:sp>
      </p:grpSp>
      <p:grpSp>
        <p:nvGrpSpPr>
          <p:cNvPr id="50" name="Group 63"/>
          <p:cNvGrpSpPr>
            <a:grpSpLocks/>
          </p:cNvGrpSpPr>
          <p:nvPr/>
        </p:nvGrpSpPr>
        <p:grpSpPr bwMode="auto">
          <a:xfrm>
            <a:off x="2820988" y="2794000"/>
            <a:ext cx="704850" cy="431800"/>
            <a:chOff x="2290692" y="2986645"/>
            <a:chExt cx="704850" cy="431486"/>
          </a:xfrm>
        </p:grpSpPr>
        <p:sp>
          <p:nvSpPr>
            <p:cNvPr id="62498" name="Text Box 8"/>
            <p:cNvSpPr txBox="1">
              <a:spLocks noChangeArrowheads="1"/>
            </p:cNvSpPr>
            <p:nvPr/>
          </p:nvSpPr>
          <p:spPr bwMode="auto">
            <a:xfrm>
              <a:off x="2290692" y="298664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C</a:t>
              </a:r>
            </a:p>
          </p:txBody>
        </p:sp>
        <p:sp>
          <p:nvSpPr>
            <p:cNvPr id="62499" name="Oval 20"/>
            <p:cNvSpPr>
              <a:spLocks noChangeArrowheads="1"/>
            </p:cNvSpPr>
            <p:nvPr/>
          </p:nvSpPr>
          <p:spPr bwMode="auto">
            <a:xfrm>
              <a:off x="2339638" y="3341931"/>
              <a:ext cx="76200" cy="76200"/>
            </a:xfrm>
            <a:prstGeom prst="ellipse">
              <a:avLst/>
            </a:prstGeom>
            <a:solidFill>
              <a:schemeClr val="tx1"/>
            </a:solidFill>
            <a:ln w="38100">
              <a:solidFill>
                <a:schemeClr val="tx1"/>
              </a:solidFill>
              <a:round/>
              <a:headEnd/>
              <a:tailEnd/>
            </a:ln>
          </p:spPr>
          <p:txBody>
            <a:bodyPr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sz="1800"/>
            </a:p>
          </p:txBody>
        </p:sp>
      </p:grpSp>
      <p:grpSp>
        <p:nvGrpSpPr>
          <p:cNvPr id="51" name="Group 64"/>
          <p:cNvGrpSpPr>
            <a:grpSpLocks/>
          </p:cNvGrpSpPr>
          <p:nvPr/>
        </p:nvGrpSpPr>
        <p:grpSpPr bwMode="auto">
          <a:xfrm>
            <a:off x="2717800" y="3216275"/>
            <a:ext cx="361950" cy="1473200"/>
            <a:chOff x="5826388" y="3457697"/>
            <a:chExt cx="360996" cy="1473974"/>
          </a:xfrm>
        </p:grpSpPr>
        <p:sp>
          <p:nvSpPr>
            <p:cNvPr id="62496" name="Line 26"/>
            <p:cNvSpPr>
              <a:spLocks noChangeShapeType="1"/>
            </p:cNvSpPr>
            <p:nvPr/>
          </p:nvSpPr>
          <p:spPr bwMode="auto">
            <a:xfrm>
              <a:off x="6000982" y="3457697"/>
              <a:ext cx="1556" cy="11661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7" name="Text Box 28"/>
            <p:cNvSpPr txBox="1">
              <a:spLocks noChangeArrowheads="1"/>
            </p:cNvSpPr>
            <p:nvPr/>
          </p:nvSpPr>
          <p:spPr bwMode="auto">
            <a:xfrm>
              <a:off x="5826388" y="4623894"/>
              <a:ext cx="3609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cs typeface="Times New Roman" pitchFamily="18" charset="0"/>
                </a:rPr>
                <a:t>l</a:t>
              </a:r>
              <a:r>
                <a:rPr lang="en-US" altLang="en-US" sz="1800" i="1" baseline="-25000">
                  <a:latin typeface="Times New Roman" pitchFamily="18" charset="0"/>
                  <a:cs typeface="Times New Roman" pitchFamily="18" charset="0"/>
                </a:rPr>
                <a:t>2</a:t>
              </a:r>
              <a:endParaRPr lang="en-US" altLang="en-US" sz="1800" i="1">
                <a:latin typeface="Times New Roman" pitchFamily="18" charset="0"/>
                <a:cs typeface="Times New Roman" pitchFamily="18" charset="0"/>
              </a:endParaRPr>
            </a:p>
          </p:txBody>
        </p:sp>
      </p:grpSp>
      <p:grpSp>
        <p:nvGrpSpPr>
          <p:cNvPr id="52" name="Group 67"/>
          <p:cNvGrpSpPr>
            <a:grpSpLocks/>
          </p:cNvGrpSpPr>
          <p:nvPr/>
        </p:nvGrpSpPr>
        <p:grpSpPr bwMode="auto">
          <a:xfrm>
            <a:off x="628650" y="2728912"/>
            <a:ext cx="1123950" cy="307975"/>
            <a:chOff x="5802638" y="4647644"/>
            <a:chExt cx="1124616" cy="307777"/>
          </a:xfrm>
        </p:grpSpPr>
        <p:sp>
          <p:nvSpPr>
            <p:cNvPr id="62494" name="Line 26"/>
            <p:cNvSpPr>
              <a:spLocks noChangeShapeType="1"/>
            </p:cNvSpPr>
            <p:nvPr/>
          </p:nvSpPr>
          <p:spPr bwMode="auto">
            <a:xfrm flipH="1">
              <a:off x="6095981" y="4872839"/>
              <a:ext cx="831273" cy="1"/>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5" name="Text Box 28"/>
            <p:cNvSpPr txBox="1">
              <a:spLocks noChangeArrowheads="1"/>
            </p:cNvSpPr>
            <p:nvPr/>
          </p:nvSpPr>
          <p:spPr bwMode="auto">
            <a:xfrm>
              <a:off x="5802638" y="4647644"/>
              <a:ext cx="3609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cs typeface="Times New Roman" pitchFamily="18" charset="0"/>
                </a:rPr>
                <a:t>k</a:t>
              </a:r>
              <a:r>
                <a:rPr lang="en-US" altLang="en-US" sz="1800" i="1" baseline="-25000">
                  <a:latin typeface="Times New Roman" pitchFamily="18" charset="0"/>
                  <a:cs typeface="Times New Roman" pitchFamily="18" charset="0"/>
                </a:rPr>
                <a:t>1</a:t>
              </a:r>
              <a:endParaRPr lang="en-US" altLang="en-US" sz="1800" i="1">
                <a:latin typeface="Times New Roman" pitchFamily="18" charset="0"/>
                <a:cs typeface="Times New Roman" pitchFamily="18" charset="0"/>
              </a:endParaRPr>
            </a:p>
          </p:txBody>
        </p:sp>
      </p:grpSp>
      <p:grpSp>
        <p:nvGrpSpPr>
          <p:cNvPr id="53" name="Group 70"/>
          <p:cNvGrpSpPr>
            <a:grpSpLocks/>
          </p:cNvGrpSpPr>
          <p:nvPr/>
        </p:nvGrpSpPr>
        <p:grpSpPr bwMode="auto">
          <a:xfrm>
            <a:off x="615950" y="2976562"/>
            <a:ext cx="2300288" cy="307975"/>
            <a:chOff x="5778888" y="4647644"/>
            <a:chExt cx="2300271" cy="307777"/>
          </a:xfrm>
        </p:grpSpPr>
        <p:sp>
          <p:nvSpPr>
            <p:cNvPr id="62492" name="Line 26"/>
            <p:cNvSpPr>
              <a:spLocks noChangeShapeType="1"/>
            </p:cNvSpPr>
            <p:nvPr/>
          </p:nvSpPr>
          <p:spPr bwMode="auto">
            <a:xfrm flipH="1" flipV="1">
              <a:off x="6119730" y="4872840"/>
              <a:ext cx="1959429" cy="197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3" name="Text Box 28"/>
            <p:cNvSpPr txBox="1">
              <a:spLocks noChangeArrowheads="1"/>
            </p:cNvSpPr>
            <p:nvPr/>
          </p:nvSpPr>
          <p:spPr bwMode="auto">
            <a:xfrm>
              <a:off x="5778888" y="4647644"/>
              <a:ext cx="3609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latin typeface="Times New Roman" pitchFamily="18" charset="0"/>
                  <a:cs typeface="Times New Roman" pitchFamily="18" charset="0"/>
                </a:rPr>
                <a:t>k</a:t>
              </a:r>
              <a:r>
                <a:rPr lang="en-US" altLang="en-US" sz="1800" i="1" baseline="-25000">
                  <a:latin typeface="Times New Roman" pitchFamily="18" charset="0"/>
                  <a:cs typeface="Times New Roman" pitchFamily="18" charset="0"/>
                </a:rPr>
                <a:t>2</a:t>
              </a:r>
              <a:endParaRPr lang="en-US" altLang="en-US" sz="1800" i="1">
                <a:latin typeface="Times New Roman" pitchFamily="18" charset="0"/>
                <a:cs typeface="Times New Roman" pitchFamily="18" charset="0"/>
              </a:endParaRPr>
            </a:p>
          </p:txBody>
        </p:sp>
      </p:grpSp>
      <p:sp>
        <p:nvSpPr>
          <p:cNvPr id="74" name="Text Box 32"/>
          <p:cNvSpPr txBox="1">
            <a:spLocks noChangeArrowheads="1"/>
          </p:cNvSpPr>
          <p:nvPr/>
        </p:nvSpPr>
        <p:spPr bwMode="auto">
          <a:xfrm>
            <a:off x="990600" y="838200"/>
            <a:ext cx="2746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t>(a) The isoquant map</a:t>
            </a:r>
          </a:p>
        </p:txBody>
      </p:sp>
      <p:sp>
        <p:nvSpPr>
          <p:cNvPr id="75" name="Text Box 32"/>
          <p:cNvSpPr txBox="1">
            <a:spLocks noChangeArrowheads="1"/>
          </p:cNvSpPr>
          <p:nvPr/>
        </p:nvSpPr>
        <p:spPr bwMode="auto">
          <a:xfrm>
            <a:off x="4953000" y="838200"/>
            <a:ext cx="2713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t>(b) The output decision</a:t>
            </a:r>
          </a:p>
        </p:txBody>
      </p:sp>
    </p:spTree>
    <p:extLst>
      <p:ext uri="{BB962C8B-B14F-4D97-AF65-F5344CB8AC3E}">
        <p14:creationId xmlns:p14="http://schemas.microsoft.com/office/powerpoint/2010/main" val="309165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up)">
                                      <p:cBhvr>
                                        <p:cTn id="31" dur="500"/>
                                        <p:tgtEl>
                                          <p:spTgt spid="4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left)">
                                      <p:cBhvr>
                                        <p:cTn id="36" dur="500"/>
                                        <p:tgtEl>
                                          <p:spTgt spid="75"/>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par>
                          <p:cTn id="45" fill="hold" nodeType="afterGroup">
                            <p:stCondLst>
                              <p:cond delay="1500"/>
                            </p:stCondLst>
                            <p:childTnLst>
                              <p:par>
                                <p:cTn id="46" presetID="22" presetClass="entr" presetSubtype="8"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500"/>
                                        <p:tgtEl>
                                          <p:spTgt spid="41"/>
                                        </p:tgtEl>
                                      </p:cBhvr>
                                    </p:animEffect>
                                  </p:childTnLst>
                                </p:cTn>
                              </p:par>
                            </p:childTnLst>
                          </p:cTn>
                        </p:par>
                        <p:par>
                          <p:cTn id="49" fill="hold" nodeType="afterGroup">
                            <p:stCondLst>
                              <p:cond delay="2000"/>
                            </p:stCondLst>
                            <p:childTnLst>
                              <p:par>
                                <p:cTn id="50" presetID="22" presetClass="entr" presetSubtype="1" fill="hold"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up)">
                                      <p:cBhvr>
                                        <p:cTn id="52" dur="500"/>
                                        <p:tgtEl>
                                          <p:spTgt spid="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wipe(left)">
                                      <p:cBhvr>
                                        <p:cTn id="61" dur="500"/>
                                        <p:tgtEl>
                                          <p:spTgt spid="4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nodeType="afterGroup">
                            <p:stCondLst>
                              <p:cond delay="500"/>
                            </p:stCondLst>
                            <p:childTnLst>
                              <p:par>
                                <p:cTn id="68" presetID="22" presetClass="entr" presetSubtype="1" fill="hold"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up)">
                                      <p:cBhvr>
                                        <p:cTn id="70" dur="500"/>
                                        <p:tgtEl>
                                          <p:spTgt spid="4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left)">
                                      <p:cBhvr>
                                        <p:cTn id="75" dur="500"/>
                                        <p:tgtEl>
                                          <p:spTgt spid="31"/>
                                        </p:tgtEl>
                                      </p:cBhvr>
                                    </p:animEffect>
                                  </p:childTnLst>
                                </p:cTn>
                              </p:par>
                            </p:childTnLst>
                          </p:cTn>
                        </p:par>
                        <p:par>
                          <p:cTn id="76" fill="hold" nodeType="afterGroup">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500"/>
                                        <p:tgtEl>
                                          <p:spTgt spid="21"/>
                                        </p:tgtEl>
                                      </p:cBhvr>
                                    </p:animEffect>
                                  </p:childTnLst>
                                </p:cTn>
                              </p:par>
                            </p:childTnLst>
                          </p:cTn>
                        </p:par>
                        <p:par>
                          <p:cTn id="80" fill="hold" nodeType="afterGroup">
                            <p:stCondLst>
                              <p:cond delay="1000"/>
                            </p:stCondLst>
                            <p:childTnLst>
                              <p:par>
                                <p:cTn id="81" presetID="22" presetClass="entr" presetSubtype="8" fill="hold" nodeType="after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left)">
                                      <p:cBhvr>
                                        <p:cTn id="83" dur="500"/>
                                        <p:tgtEl>
                                          <p:spTgt spid="50"/>
                                        </p:tgtEl>
                                      </p:cBhvr>
                                    </p:animEffect>
                                  </p:childTnLst>
                                </p:cTn>
                              </p:par>
                            </p:childTnLst>
                          </p:cTn>
                        </p:par>
                        <p:par>
                          <p:cTn id="84" fill="hold" nodeType="afterGroup">
                            <p:stCondLst>
                              <p:cond delay="1500"/>
                            </p:stCondLst>
                            <p:childTnLst>
                              <p:par>
                                <p:cTn id="85" presetID="22" presetClass="entr" presetSubtype="8" fill="hold" nodeType="after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wipe(left)">
                                      <p:cBhvr>
                                        <p:cTn id="87" dur="500"/>
                                        <p:tgtEl>
                                          <p:spTgt spid="53"/>
                                        </p:tgtEl>
                                      </p:cBhvr>
                                    </p:animEffect>
                                  </p:childTnLst>
                                </p:cTn>
                              </p:par>
                            </p:childTnLst>
                          </p:cTn>
                        </p:par>
                        <p:par>
                          <p:cTn id="88" fill="hold" nodeType="afterGroup">
                            <p:stCondLst>
                              <p:cond delay="2000"/>
                            </p:stCondLst>
                            <p:childTnLst>
                              <p:par>
                                <p:cTn id="89" presetID="22" presetClass="entr" presetSubtype="1" fill="hold"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up)">
                                      <p:cBhvr>
                                        <p:cTn id="91" dur="500"/>
                                        <p:tgtEl>
                                          <p:spTgt spid="51"/>
                                        </p:tgtEl>
                                      </p:cBhvr>
                                    </p:animEffect>
                                  </p:childTnLst>
                                </p:cTn>
                              </p:par>
                            </p:childTnLst>
                          </p:cTn>
                        </p:par>
                        <p:par>
                          <p:cTn id="92" fill="hold">
                            <p:stCondLst>
                              <p:cond delay="2500"/>
                            </p:stCondLst>
                            <p:childTnLst>
                              <p:par>
                                <p:cTn id="93" presetID="22" presetClass="entr" presetSubtype="8" fill="hold" grpId="0" nodeType="afterEffect">
                                  <p:stCondLst>
                                    <p:cond delay="0"/>
                                  </p:stCondLst>
                                  <p:childTnLst>
                                    <p:set>
                                      <p:cBhvr>
                                        <p:cTn id="94" dur="1" fill="hold">
                                          <p:stCondLst>
                                            <p:cond delay="0"/>
                                          </p:stCondLst>
                                        </p:cTn>
                                        <p:tgtEl>
                                          <p:spTgt spid="62467">
                                            <p:txEl>
                                              <p:pRg st="0" end="0"/>
                                            </p:txEl>
                                          </p:spTgt>
                                        </p:tgtEl>
                                        <p:attrNameLst>
                                          <p:attrName>style.visibility</p:attrName>
                                        </p:attrNameLst>
                                      </p:cBhvr>
                                      <p:to>
                                        <p:strVal val="visible"/>
                                      </p:to>
                                    </p:set>
                                    <p:animEffect transition="in" filter="wipe(left)">
                                      <p:cBhvr>
                                        <p:cTn id="95" dur="500"/>
                                        <p:tgtEl>
                                          <p:spTgt spid="624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P spid="14" grpId="0" animBg="1"/>
      <p:bldP spid="16" grpId="0" animBg="1"/>
      <p:bldP spid="21" grpId="0" animBg="1"/>
      <p:bldP spid="74"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Profit Maximization</a:t>
            </a:r>
          </a:p>
        </p:txBody>
      </p:sp>
      <p:sp>
        <p:nvSpPr>
          <p:cNvPr id="34819" name="Rectangle 3"/>
          <p:cNvSpPr>
            <a:spLocks noGrp="1" noChangeArrowheads="1"/>
          </p:cNvSpPr>
          <p:nvPr>
            <p:ph idx="1"/>
          </p:nvPr>
        </p:nvSpPr>
        <p:spPr/>
        <p:txBody>
          <a:bodyPr/>
          <a:lstStyle/>
          <a:p>
            <a:r>
              <a:rPr lang="en-US" altLang="en-US" dirty="0"/>
              <a:t>A profit-maximizing firm </a:t>
            </a:r>
          </a:p>
          <a:p>
            <a:pPr lvl="1"/>
            <a:r>
              <a:rPr lang="en-US" altLang="en-US" dirty="0"/>
              <a:t>Chooses both its inputs and its outputs </a:t>
            </a:r>
          </a:p>
          <a:p>
            <a:pPr lvl="2"/>
            <a:r>
              <a:rPr lang="en-US" altLang="en-US" dirty="0"/>
              <a:t>With the sole goal of achieving maximum economic profits</a:t>
            </a:r>
          </a:p>
          <a:p>
            <a:pPr lvl="1"/>
            <a:r>
              <a:rPr lang="en-US" altLang="en-US" dirty="0"/>
              <a:t>Seeks to maximize the difference between total revenue and total economic costs</a:t>
            </a:r>
          </a:p>
          <a:p>
            <a:pPr marL="0" indent="0">
              <a:buNone/>
            </a:pPr>
            <a:endParaRPr lang="en-US" altLang="en-US" dirty="0"/>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CFEFDC50-7DAF-4F24-856F-71F48928CE00}" type="slidenum">
              <a:rPr lang="en-US" smtClean="0"/>
              <a:pPr>
                <a:defRPr/>
              </a:pPr>
              <a:t>5</a:t>
            </a:fld>
            <a:endParaRPr lang="en-US"/>
          </a:p>
        </p:txBody>
      </p:sp>
    </p:spTree>
    <p:extLst>
      <p:ext uri="{BB962C8B-B14F-4D97-AF65-F5344CB8AC3E}">
        <p14:creationId xmlns:p14="http://schemas.microsoft.com/office/powerpoint/2010/main" val="2494476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Cross-Price Effects</a:t>
            </a:r>
          </a:p>
        </p:txBody>
      </p:sp>
      <p:sp>
        <p:nvSpPr>
          <p:cNvPr id="63491" name="Rectangle 3"/>
          <p:cNvSpPr>
            <a:spLocks noGrp="1" noChangeArrowheads="1"/>
          </p:cNvSpPr>
          <p:nvPr>
            <p:ph idx="1"/>
          </p:nvPr>
        </p:nvSpPr>
        <p:spPr/>
        <p:txBody>
          <a:bodyPr/>
          <a:lstStyle/>
          <a:p>
            <a:r>
              <a:rPr lang="en-US" altLang="en-US"/>
              <a:t>How capital usage responds to a wage change </a:t>
            </a:r>
          </a:p>
          <a:p>
            <a:pPr lvl="1"/>
            <a:r>
              <a:rPr lang="en-US" altLang="en-US"/>
              <a:t>No definite statement can be made  </a:t>
            </a:r>
          </a:p>
          <a:p>
            <a:pPr lvl="1"/>
            <a:r>
              <a:rPr lang="en-US" altLang="en-US"/>
              <a:t>A fall in the wage will lead the firm to substitute away from capital</a:t>
            </a:r>
          </a:p>
          <a:p>
            <a:pPr lvl="1"/>
            <a:r>
              <a:rPr lang="en-US" altLang="en-US"/>
              <a:t>The output effect will cause more capital to be demanded as the firm expands production</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2A06FF0C-353D-4F14-84A5-216908607AEC}" type="slidenum">
              <a:rPr lang="en-US" smtClean="0"/>
              <a:pPr>
                <a:defRPr/>
              </a:pPr>
              <a:t>50</a:t>
            </a:fld>
            <a:endParaRPr lang="en-US"/>
          </a:p>
        </p:txBody>
      </p:sp>
    </p:spTree>
    <p:extLst>
      <p:ext uri="{BB962C8B-B14F-4D97-AF65-F5344CB8AC3E}">
        <p14:creationId xmlns:p14="http://schemas.microsoft.com/office/powerpoint/2010/main" val="363928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a:t>Substitution and Output Effects</a:t>
            </a:r>
          </a:p>
        </p:txBody>
      </p:sp>
      <p:sp>
        <p:nvSpPr>
          <p:cNvPr id="64515" name="Content Placeholder 2"/>
          <p:cNvSpPr>
            <a:spLocks noGrp="1"/>
          </p:cNvSpPr>
          <p:nvPr>
            <p:ph idx="1"/>
          </p:nvPr>
        </p:nvSpPr>
        <p:spPr/>
        <p:txBody>
          <a:bodyPr/>
          <a:lstStyle/>
          <a:p>
            <a:r>
              <a:rPr lang="en-US" altLang="en-US" dirty="0"/>
              <a:t>When the price of an input falls</a:t>
            </a:r>
          </a:p>
          <a:p>
            <a:pPr lvl="1"/>
            <a:r>
              <a:rPr lang="en-US" altLang="en-US" dirty="0"/>
              <a:t>Two effects cause the quantity demanded of that input to rise:</a:t>
            </a:r>
          </a:p>
          <a:p>
            <a:pPr lvl="1">
              <a:buFontTx/>
              <a:buNone/>
            </a:pPr>
            <a:r>
              <a:rPr lang="en-US" altLang="en-US" dirty="0"/>
              <a:t>1. The substitution effect causes any given output level to be produced using more of the input</a:t>
            </a:r>
          </a:p>
          <a:p>
            <a:pPr lvl="1">
              <a:buFontTx/>
              <a:buNone/>
            </a:pPr>
            <a:r>
              <a:rPr lang="en-US" altLang="en-US" dirty="0"/>
              <a:t>2. The fall in costs causes more of the good to be sold, thereby creating an additional output effect that increases demand for the input</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734C4426-02E2-4115-ABB8-F75710F4DBAD}" type="slidenum">
              <a:rPr lang="en-US" smtClean="0"/>
              <a:pPr>
                <a:defRPr/>
              </a:pPr>
              <a:t>51</a:t>
            </a:fld>
            <a:endParaRPr lang="en-US"/>
          </a:p>
        </p:txBody>
      </p:sp>
    </p:spTree>
    <p:extLst>
      <p:ext uri="{BB962C8B-B14F-4D97-AF65-F5344CB8AC3E}">
        <p14:creationId xmlns:p14="http://schemas.microsoft.com/office/powerpoint/2010/main" val="2615930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nSpc>
                <a:spcPct val="90000"/>
              </a:lnSpc>
            </a:pPr>
            <a:r>
              <a:rPr lang="en-US" altLang="en-US"/>
              <a:t>Substitution and Output Effects</a:t>
            </a:r>
          </a:p>
        </p:txBody>
      </p:sp>
      <p:sp>
        <p:nvSpPr>
          <p:cNvPr id="65539" name="Rectangle 3"/>
          <p:cNvSpPr>
            <a:spLocks noGrp="1" noChangeArrowheads="1"/>
          </p:cNvSpPr>
          <p:nvPr>
            <p:ph idx="1"/>
          </p:nvPr>
        </p:nvSpPr>
        <p:spPr/>
        <p:txBody>
          <a:bodyPr/>
          <a:lstStyle/>
          <a:p>
            <a:r>
              <a:rPr lang="en-US" altLang="en-US"/>
              <a:t>Two concepts of demand for any input</a:t>
            </a:r>
          </a:p>
          <a:p>
            <a:pPr lvl="1"/>
            <a:r>
              <a:rPr lang="en-US" altLang="en-US"/>
              <a:t>Conditional demand for labor, </a:t>
            </a:r>
            <a:r>
              <a:rPr lang="en-US" altLang="en-US" i="1">
                <a:solidFill>
                  <a:srgbClr val="FF0000"/>
                </a:solidFill>
                <a:latin typeface="Times New Roman" pitchFamily="18" charset="0"/>
              </a:rPr>
              <a:t>l</a:t>
            </a:r>
            <a:r>
              <a:rPr lang="en-US" altLang="en-US" i="1" baseline="30000">
                <a:solidFill>
                  <a:srgbClr val="FF0000"/>
                </a:solidFill>
              </a:rPr>
              <a:t>c</a:t>
            </a:r>
            <a:r>
              <a:rPr lang="en-US" altLang="en-US">
                <a:solidFill>
                  <a:srgbClr val="FF0000"/>
                </a:solidFill>
              </a:rPr>
              <a:t>(</a:t>
            </a:r>
            <a:r>
              <a:rPr lang="en-US" altLang="en-US" i="1">
                <a:solidFill>
                  <a:srgbClr val="FF0000"/>
                </a:solidFill>
              </a:rPr>
              <a:t>v</a:t>
            </a:r>
            <a:r>
              <a:rPr lang="en-US" altLang="en-US">
                <a:solidFill>
                  <a:srgbClr val="FF0000"/>
                </a:solidFill>
              </a:rPr>
              <a:t>,</a:t>
            </a:r>
            <a:r>
              <a:rPr lang="en-US" altLang="en-US" i="1">
                <a:solidFill>
                  <a:srgbClr val="FF0000"/>
                </a:solidFill>
              </a:rPr>
              <a:t>w</a:t>
            </a:r>
            <a:r>
              <a:rPr lang="en-US" altLang="en-US">
                <a:solidFill>
                  <a:srgbClr val="FF0000"/>
                </a:solidFill>
              </a:rPr>
              <a:t>,</a:t>
            </a:r>
            <a:r>
              <a:rPr lang="en-US" altLang="en-US" i="1">
                <a:solidFill>
                  <a:srgbClr val="FF0000"/>
                </a:solidFill>
              </a:rPr>
              <a:t>q</a:t>
            </a:r>
            <a:r>
              <a:rPr lang="en-US" altLang="en-US">
                <a:solidFill>
                  <a:srgbClr val="FF0000"/>
                </a:solidFill>
              </a:rPr>
              <a:t>)</a:t>
            </a:r>
          </a:p>
          <a:p>
            <a:pPr lvl="1"/>
            <a:r>
              <a:rPr lang="en-US" altLang="en-US"/>
              <a:t>Unconditional demand for labor, </a:t>
            </a:r>
            <a:r>
              <a:rPr lang="en-US" altLang="en-US" i="1">
                <a:solidFill>
                  <a:srgbClr val="FF0000"/>
                </a:solidFill>
                <a:latin typeface="Times New Roman" pitchFamily="18" charset="0"/>
              </a:rPr>
              <a:t>l</a:t>
            </a:r>
            <a:r>
              <a:rPr lang="en-US" altLang="en-US">
                <a:solidFill>
                  <a:srgbClr val="FF0000"/>
                </a:solidFill>
              </a:rPr>
              <a:t>(</a:t>
            </a:r>
            <a:r>
              <a:rPr lang="en-US" altLang="en-US" i="1">
                <a:solidFill>
                  <a:srgbClr val="FF0000"/>
                </a:solidFill>
              </a:rPr>
              <a:t>P</a:t>
            </a:r>
            <a:r>
              <a:rPr lang="en-US" altLang="en-US">
                <a:solidFill>
                  <a:srgbClr val="FF0000"/>
                </a:solidFill>
              </a:rPr>
              <a:t>,</a:t>
            </a:r>
            <a:r>
              <a:rPr lang="en-US" altLang="en-US" i="1">
                <a:solidFill>
                  <a:srgbClr val="FF0000"/>
                </a:solidFill>
              </a:rPr>
              <a:t>v</a:t>
            </a:r>
            <a:r>
              <a:rPr lang="en-US" altLang="en-US">
                <a:solidFill>
                  <a:srgbClr val="FF0000"/>
                </a:solidFill>
              </a:rPr>
              <a:t>,</a:t>
            </a:r>
            <a:r>
              <a:rPr lang="en-US" altLang="en-US" i="1">
                <a:solidFill>
                  <a:srgbClr val="FF0000"/>
                </a:solidFill>
              </a:rPr>
              <a:t>w</a:t>
            </a:r>
            <a:r>
              <a:rPr lang="en-US" altLang="en-US">
                <a:solidFill>
                  <a:srgbClr val="FF0000"/>
                </a:solidFill>
              </a:rPr>
              <a:t>)</a:t>
            </a:r>
          </a:p>
          <a:p>
            <a:pPr lvl="1"/>
            <a:r>
              <a:rPr lang="en-US" altLang="en-US"/>
              <a:t>At the profit-maximizing level of output</a:t>
            </a:r>
          </a:p>
          <a:p>
            <a:pPr algn="ctr">
              <a:lnSpc>
                <a:spcPct val="130000"/>
              </a:lnSpc>
              <a:buFontTx/>
              <a:buNone/>
            </a:pPr>
            <a:r>
              <a:rPr lang="en-US" altLang="en-US" sz="2800">
                <a:solidFill>
                  <a:srgbClr val="7B332D"/>
                </a:solidFill>
              </a:rPr>
              <a:t> </a:t>
            </a:r>
            <a:r>
              <a:rPr lang="en-US" altLang="en-US" sz="3200" i="1">
                <a:solidFill>
                  <a:srgbClr val="FF0000"/>
                </a:solidFill>
                <a:latin typeface="Times New Roman" pitchFamily="18" charset="0"/>
                <a:cs typeface="Times New Roman" pitchFamily="18" charset="0"/>
              </a:rPr>
              <a:t>l</a:t>
            </a:r>
            <a:r>
              <a:rPr lang="en-US" altLang="en-US" sz="3200">
                <a:solidFill>
                  <a:srgbClr val="FF0000"/>
                </a:solidFill>
                <a:latin typeface="Times New Roman" pitchFamily="18" charset="0"/>
                <a:cs typeface="Times New Roman" pitchFamily="18" charset="0"/>
              </a:rPr>
              <a:t>(</a:t>
            </a:r>
            <a:r>
              <a:rPr lang="en-US" altLang="en-US" sz="3200" i="1">
                <a:solidFill>
                  <a:srgbClr val="FF0000"/>
                </a:solidFill>
                <a:latin typeface="Times New Roman" pitchFamily="18" charset="0"/>
                <a:cs typeface="Times New Roman" pitchFamily="18" charset="0"/>
              </a:rPr>
              <a:t>P</a:t>
            </a:r>
            <a:r>
              <a:rPr lang="en-US" altLang="en-US" sz="3200">
                <a:solidFill>
                  <a:srgbClr val="FF0000"/>
                </a:solidFill>
                <a:latin typeface="Times New Roman" pitchFamily="18" charset="0"/>
                <a:cs typeface="Times New Roman" pitchFamily="18" charset="0"/>
              </a:rPr>
              <a:t>,</a:t>
            </a:r>
            <a:r>
              <a:rPr lang="en-US" altLang="en-US" sz="3200" i="1">
                <a:solidFill>
                  <a:srgbClr val="FF0000"/>
                </a:solidFill>
                <a:latin typeface="Times New Roman" pitchFamily="18" charset="0"/>
                <a:cs typeface="Times New Roman" pitchFamily="18" charset="0"/>
              </a:rPr>
              <a:t>v</a:t>
            </a:r>
            <a:r>
              <a:rPr lang="en-US" altLang="en-US" sz="3200">
                <a:solidFill>
                  <a:srgbClr val="FF0000"/>
                </a:solidFill>
                <a:latin typeface="Times New Roman" pitchFamily="18" charset="0"/>
                <a:cs typeface="Times New Roman" pitchFamily="18" charset="0"/>
              </a:rPr>
              <a:t>,</a:t>
            </a:r>
            <a:r>
              <a:rPr lang="en-US" altLang="en-US" sz="3200" i="1">
                <a:solidFill>
                  <a:srgbClr val="FF0000"/>
                </a:solidFill>
                <a:latin typeface="Times New Roman" pitchFamily="18" charset="0"/>
                <a:cs typeface="Times New Roman" pitchFamily="18" charset="0"/>
              </a:rPr>
              <a:t>w</a:t>
            </a:r>
            <a:r>
              <a:rPr lang="en-US" altLang="en-US" sz="3200">
                <a:solidFill>
                  <a:srgbClr val="FF0000"/>
                </a:solidFill>
                <a:latin typeface="Times New Roman" pitchFamily="18" charset="0"/>
                <a:cs typeface="Times New Roman" pitchFamily="18" charset="0"/>
              </a:rPr>
              <a:t>) = </a:t>
            </a:r>
            <a:r>
              <a:rPr lang="en-US" altLang="en-US" sz="3200" i="1">
                <a:solidFill>
                  <a:srgbClr val="FF0000"/>
                </a:solidFill>
                <a:latin typeface="Times New Roman" pitchFamily="18" charset="0"/>
                <a:cs typeface="Times New Roman" pitchFamily="18" charset="0"/>
              </a:rPr>
              <a:t>l</a:t>
            </a:r>
            <a:r>
              <a:rPr lang="en-US" altLang="en-US" sz="3200" i="1" baseline="30000">
                <a:solidFill>
                  <a:srgbClr val="FF0000"/>
                </a:solidFill>
                <a:latin typeface="Times New Roman" pitchFamily="18" charset="0"/>
                <a:cs typeface="Times New Roman" pitchFamily="18" charset="0"/>
              </a:rPr>
              <a:t>c</a:t>
            </a:r>
            <a:r>
              <a:rPr lang="en-US" altLang="en-US" sz="3200">
                <a:solidFill>
                  <a:srgbClr val="FF0000"/>
                </a:solidFill>
                <a:latin typeface="Times New Roman" pitchFamily="18" charset="0"/>
                <a:cs typeface="Times New Roman" pitchFamily="18" charset="0"/>
              </a:rPr>
              <a:t>(</a:t>
            </a:r>
            <a:r>
              <a:rPr lang="en-US" altLang="en-US" sz="3200" i="1">
                <a:solidFill>
                  <a:srgbClr val="FF0000"/>
                </a:solidFill>
                <a:latin typeface="Times New Roman" pitchFamily="18" charset="0"/>
                <a:cs typeface="Times New Roman" pitchFamily="18" charset="0"/>
              </a:rPr>
              <a:t>v</a:t>
            </a:r>
            <a:r>
              <a:rPr lang="en-US" altLang="en-US" sz="3200">
                <a:solidFill>
                  <a:srgbClr val="FF0000"/>
                </a:solidFill>
                <a:latin typeface="Times New Roman" pitchFamily="18" charset="0"/>
                <a:cs typeface="Times New Roman" pitchFamily="18" charset="0"/>
              </a:rPr>
              <a:t>,</a:t>
            </a:r>
            <a:r>
              <a:rPr lang="en-US" altLang="en-US" sz="3200" i="1">
                <a:solidFill>
                  <a:srgbClr val="FF0000"/>
                </a:solidFill>
                <a:latin typeface="Times New Roman" pitchFamily="18" charset="0"/>
                <a:cs typeface="Times New Roman" pitchFamily="18" charset="0"/>
              </a:rPr>
              <a:t>w</a:t>
            </a:r>
            <a:r>
              <a:rPr lang="en-US" altLang="en-US" sz="3200">
                <a:solidFill>
                  <a:srgbClr val="FF0000"/>
                </a:solidFill>
                <a:latin typeface="Times New Roman" pitchFamily="18" charset="0"/>
                <a:cs typeface="Times New Roman" pitchFamily="18" charset="0"/>
              </a:rPr>
              <a:t>,</a:t>
            </a:r>
            <a:r>
              <a:rPr lang="en-US" altLang="en-US" sz="3200" i="1">
                <a:solidFill>
                  <a:srgbClr val="FF0000"/>
                </a:solidFill>
                <a:latin typeface="Times New Roman" pitchFamily="18" charset="0"/>
                <a:cs typeface="Times New Roman" pitchFamily="18" charset="0"/>
              </a:rPr>
              <a:t>q</a:t>
            </a:r>
            <a:r>
              <a:rPr lang="en-US" altLang="en-US" sz="3200">
                <a:solidFill>
                  <a:srgbClr val="FF0000"/>
                </a:solidFill>
                <a:latin typeface="Times New Roman" pitchFamily="18" charset="0"/>
                <a:cs typeface="Times New Roman" pitchFamily="18" charset="0"/>
              </a:rPr>
              <a:t>) = </a:t>
            </a:r>
            <a:r>
              <a:rPr lang="en-US" altLang="en-US" sz="3200" i="1">
                <a:solidFill>
                  <a:srgbClr val="FF0000"/>
                </a:solidFill>
                <a:latin typeface="Times New Roman" pitchFamily="18" charset="0"/>
                <a:cs typeface="Times New Roman" pitchFamily="18" charset="0"/>
              </a:rPr>
              <a:t>l</a:t>
            </a:r>
            <a:r>
              <a:rPr lang="en-US" altLang="en-US" sz="3200" i="1" baseline="30000">
                <a:solidFill>
                  <a:srgbClr val="FF0000"/>
                </a:solidFill>
                <a:latin typeface="Times New Roman" pitchFamily="18" charset="0"/>
                <a:cs typeface="Times New Roman" pitchFamily="18" charset="0"/>
              </a:rPr>
              <a:t>c</a:t>
            </a:r>
            <a:r>
              <a:rPr lang="en-US" altLang="en-US" sz="3200">
                <a:solidFill>
                  <a:srgbClr val="FF0000"/>
                </a:solidFill>
                <a:latin typeface="Times New Roman" pitchFamily="18" charset="0"/>
                <a:cs typeface="Times New Roman" pitchFamily="18" charset="0"/>
              </a:rPr>
              <a:t>(</a:t>
            </a:r>
            <a:r>
              <a:rPr lang="en-US" altLang="en-US" sz="3200" i="1">
                <a:solidFill>
                  <a:srgbClr val="FF0000"/>
                </a:solidFill>
                <a:latin typeface="Times New Roman" pitchFamily="18" charset="0"/>
                <a:cs typeface="Times New Roman" pitchFamily="18" charset="0"/>
              </a:rPr>
              <a:t>v</a:t>
            </a:r>
            <a:r>
              <a:rPr lang="en-US" altLang="en-US" sz="3200">
                <a:solidFill>
                  <a:srgbClr val="FF0000"/>
                </a:solidFill>
                <a:latin typeface="Times New Roman" pitchFamily="18" charset="0"/>
                <a:cs typeface="Times New Roman" pitchFamily="18" charset="0"/>
              </a:rPr>
              <a:t>,</a:t>
            </a:r>
            <a:r>
              <a:rPr lang="en-US" altLang="en-US" sz="3200" i="1">
                <a:solidFill>
                  <a:srgbClr val="FF0000"/>
                </a:solidFill>
                <a:latin typeface="Times New Roman" pitchFamily="18" charset="0"/>
                <a:cs typeface="Times New Roman" pitchFamily="18" charset="0"/>
              </a:rPr>
              <a:t>w</a:t>
            </a:r>
            <a:r>
              <a:rPr lang="en-US" altLang="en-US" sz="3200">
                <a:solidFill>
                  <a:srgbClr val="FF0000"/>
                </a:solidFill>
                <a:latin typeface="Times New Roman" pitchFamily="18" charset="0"/>
                <a:cs typeface="Times New Roman" pitchFamily="18" charset="0"/>
              </a:rPr>
              <a:t>, </a:t>
            </a:r>
            <a:r>
              <a:rPr lang="en-US" altLang="en-US" sz="3200" i="1">
                <a:solidFill>
                  <a:srgbClr val="FF0000"/>
                </a:solidFill>
                <a:latin typeface="Times New Roman" pitchFamily="18" charset="0"/>
                <a:cs typeface="Times New Roman" pitchFamily="18" charset="0"/>
              </a:rPr>
              <a:t>q(P,v,w)) </a:t>
            </a:r>
            <a:endParaRPr lang="en-US" altLang="en-US" sz="2800" i="1">
              <a:solidFill>
                <a:srgbClr val="7B332D"/>
              </a:solidFill>
            </a:endParaRP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1C90AF45-B689-467A-9167-ADFBD51414B9}" type="slidenum">
              <a:rPr lang="en-US" smtClean="0"/>
              <a:pPr>
                <a:defRPr/>
              </a:pPr>
              <a:t>52</a:t>
            </a:fld>
            <a:endParaRPr lang="en-US"/>
          </a:p>
        </p:txBody>
      </p:sp>
    </p:spTree>
    <p:extLst>
      <p:ext uri="{BB962C8B-B14F-4D97-AF65-F5344CB8AC3E}">
        <p14:creationId xmlns:p14="http://schemas.microsoft.com/office/powerpoint/2010/main" val="2625932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a:lnSpc>
                <a:spcPct val="90000"/>
              </a:lnSpc>
            </a:pPr>
            <a:r>
              <a:rPr lang="en-US" altLang="en-US"/>
              <a:t>Substitution and Output Effects</a:t>
            </a:r>
          </a:p>
        </p:txBody>
      </p:sp>
      <p:sp>
        <p:nvSpPr>
          <p:cNvPr id="16388" name="Rectangle 3"/>
          <p:cNvSpPr>
            <a:spLocks noGrp="1" noChangeArrowheads="1"/>
          </p:cNvSpPr>
          <p:nvPr>
            <p:ph idx="1"/>
          </p:nvPr>
        </p:nvSpPr>
        <p:spPr/>
        <p:txBody>
          <a:bodyPr/>
          <a:lstStyle/>
          <a:p>
            <a:r>
              <a:rPr lang="en-US" altLang="en-US"/>
              <a:t>Differentiation with respect to </a:t>
            </a:r>
            <a:r>
              <a:rPr lang="en-US" altLang="en-US" i="1"/>
              <a:t>w</a:t>
            </a:r>
            <a:r>
              <a:rPr lang="en-US" altLang="en-US"/>
              <a:t> yields</a:t>
            </a:r>
            <a:endParaRPr lang="en-US" altLang="en-US" sz="2800">
              <a:solidFill>
                <a:srgbClr val="3B4F89"/>
              </a:solidFill>
            </a:endParaRPr>
          </a:p>
        </p:txBody>
      </p:sp>
      <p:sp>
        <p:nvSpPr>
          <p:cNvPr id="15" name="Footer Placeholder 1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14" name="Slide Number Placeholder 13"/>
          <p:cNvSpPr>
            <a:spLocks noGrp="1"/>
          </p:cNvSpPr>
          <p:nvPr>
            <p:ph type="sldNum" sz="quarter" idx="11"/>
          </p:nvPr>
        </p:nvSpPr>
        <p:spPr/>
        <p:txBody>
          <a:bodyPr/>
          <a:lstStyle/>
          <a:p>
            <a:pPr>
              <a:defRPr/>
            </a:pPr>
            <a:fld id="{F808C895-8688-4CD4-AD37-C0DCA5086AF4}" type="slidenum">
              <a:rPr lang="en-US" smtClean="0"/>
              <a:pPr>
                <a:defRPr/>
              </a:pPr>
              <a:t>53</a:t>
            </a:fld>
            <a:endParaRPr lang="en-US"/>
          </a:p>
        </p:txBody>
      </p:sp>
      <p:graphicFrame>
        <p:nvGraphicFramePr>
          <p:cNvPr id="789508" name="Object 2"/>
          <p:cNvGraphicFramePr>
            <a:graphicFrameLocks noChangeAspect="1"/>
          </p:cNvGraphicFramePr>
          <p:nvPr>
            <p:extLst>
              <p:ext uri="{D42A27DB-BD31-4B8C-83A1-F6EECF244321}">
                <p14:modId xmlns:p14="http://schemas.microsoft.com/office/powerpoint/2010/main" val="2541098473"/>
              </p:ext>
            </p:extLst>
          </p:nvPr>
        </p:nvGraphicFramePr>
        <p:xfrm>
          <a:off x="623887" y="2185417"/>
          <a:ext cx="8385176" cy="1202381"/>
        </p:xfrm>
        <a:graphic>
          <a:graphicData uri="http://schemas.openxmlformats.org/presentationml/2006/ole">
            <mc:AlternateContent xmlns:mc="http://schemas.openxmlformats.org/markup-compatibility/2006">
              <mc:Choice xmlns:v="urn:schemas-microsoft-com:vml" Requires="v">
                <p:oleObj name="Equation" r:id="rId2" imgW="3111480" imgH="444240" progId="Equation.DSMT4">
                  <p:embed/>
                </p:oleObj>
              </mc:Choice>
              <mc:Fallback>
                <p:oleObj name="Equation" r:id="rId2" imgW="3111480" imgH="444240" progId="Equation.DSMT4">
                  <p:embed/>
                  <p:pic>
                    <p:nvPicPr>
                      <p:cNvPr id="0" name=""/>
                      <p:cNvPicPr>
                        <a:picLocks noChangeAspect="1" noChangeArrowheads="1"/>
                      </p:cNvPicPr>
                      <p:nvPr/>
                    </p:nvPicPr>
                    <p:blipFill>
                      <a:blip r:embed="rId3"/>
                      <a:srcRect/>
                      <a:stretch>
                        <a:fillRect/>
                      </a:stretch>
                    </p:blipFill>
                    <p:spPr bwMode="auto">
                      <a:xfrm>
                        <a:off x="623887" y="2185417"/>
                        <a:ext cx="8385176" cy="1202381"/>
                      </a:xfrm>
                      <a:prstGeom prst="rect">
                        <a:avLst/>
                      </a:prstGeom>
                      <a:noFill/>
                      <a:ln>
                        <a:noFill/>
                      </a:ln>
                      <a:effectLst/>
                    </p:spPr>
                  </p:pic>
                </p:oleObj>
              </mc:Fallback>
            </mc:AlternateContent>
          </a:graphicData>
        </a:graphic>
      </p:graphicFrame>
      <p:grpSp>
        <p:nvGrpSpPr>
          <p:cNvPr id="2" name="Group 14"/>
          <p:cNvGrpSpPr>
            <a:grpSpLocks/>
          </p:cNvGrpSpPr>
          <p:nvPr/>
        </p:nvGrpSpPr>
        <p:grpSpPr bwMode="auto">
          <a:xfrm>
            <a:off x="3140075" y="3392488"/>
            <a:ext cx="1768475" cy="1127125"/>
            <a:chOff x="1968" y="2544"/>
            <a:chExt cx="1114" cy="710"/>
          </a:xfrm>
        </p:grpSpPr>
        <p:sp>
          <p:nvSpPr>
            <p:cNvPr id="16398" name="AutoShape 5"/>
            <p:cNvSpPr>
              <a:spLocks/>
            </p:cNvSpPr>
            <p:nvPr/>
          </p:nvSpPr>
          <p:spPr bwMode="auto">
            <a:xfrm rot="-5400000">
              <a:off x="2496" y="2112"/>
              <a:ext cx="96" cy="960"/>
            </a:xfrm>
            <a:prstGeom prst="leftBrace">
              <a:avLst>
                <a:gd name="adj1" fmla="val 83333"/>
                <a:gd name="adj2" fmla="val 50000"/>
              </a:avLst>
            </a:prstGeom>
            <a:noFill/>
            <a:ln w="38100">
              <a:solidFill>
                <a:srgbClr val="177B2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sz="2400"/>
            </a:p>
          </p:txBody>
        </p:sp>
        <p:sp>
          <p:nvSpPr>
            <p:cNvPr id="16399" name="Text Box 6"/>
            <p:cNvSpPr txBox="1">
              <a:spLocks noChangeArrowheads="1"/>
            </p:cNvSpPr>
            <p:nvPr/>
          </p:nvSpPr>
          <p:spPr bwMode="auto">
            <a:xfrm>
              <a:off x="1968" y="2736"/>
              <a:ext cx="111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2400">
                  <a:solidFill>
                    <a:srgbClr val="177B21"/>
                  </a:solidFill>
                </a:rPr>
                <a:t>substitution effect</a:t>
              </a:r>
            </a:p>
          </p:txBody>
        </p:sp>
      </p:grpSp>
      <p:grpSp>
        <p:nvGrpSpPr>
          <p:cNvPr id="3" name="Group 12"/>
          <p:cNvGrpSpPr>
            <a:grpSpLocks/>
          </p:cNvGrpSpPr>
          <p:nvPr/>
        </p:nvGrpSpPr>
        <p:grpSpPr bwMode="auto">
          <a:xfrm>
            <a:off x="5795963" y="3392488"/>
            <a:ext cx="2286000" cy="1127125"/>
            <a:chOff x="3264" y="2544"/>
            <a:chExt cx="1440" cy="710"/>
          </a:xfrm>
        </p:grpSpPr>
        <p:sp>
          <p:nvSpPr>
            <p:cNvPr id="16396" name="AutoShape 7"/>
            <p:cNvSpPr>
              <a:spLocks/>
            </p:cNvSpPr>
            <p:nvPr/>
          </p:nvSpPr>
          <p:spPr bwMode="auto">
            <a:xfrm rot="-5400000">
              <a:off x="3936" y="1872"/>
              <a:ext cx="96" cy="1440"/>
            </a:xfrm>
            <a:prstGeom prst="leftBrace">
              <a:avLst>
                <a:gd name="adj1" fmla="val 125000"/>
                <a:gd name="adj2" fmla="val 50000"/>
              </a:avLst>
            </a:prstGeom>
            <a:noFill/>
            <a:ln w="38100">
              <a:solidFill>
                <a:srgbClr val="177B2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sz="2400"/>
            </a:p>
          </p:txBody>
        </p:sp>
        <p:sp>
          <p:nvSpPr>
            <p:cNvPr id="16397" name="Text Box 8"/>
            <p:cNvSpPr txBox="1">
              <a:spLocks noChangeArrowheads="1"/>
            </p:cNvSpPr>
            <p:nvPr/>
          </p:nvSpPr>
          <p:spPr bwMode="auto">
            <a:xfrm>
              <a:off x="3408" y="2736"/>
              <a:ext cx="111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2400">
                  <a:solidFill>
                    <a:srgbClr val="177B21"/>
                  </a:solidFill>
                </a:rPr>
                <a:t>output effect</a:t>
              </a:r>
            </a:p>
          </p:txBody>
        </p:sp>
      </p:grpSp>
      <p:grpSp>
        <p:nvGrpSpPr>
          <p:cNvPr id="4" name="Group 13"/>
          <p:cNvGrpSpPr>
            <a:grpSpLocks/>
          </p:cNvGrpSpPr>
          <p:nvPr/>
        </p:nvGrpSpPr>
        <p:grpSpPr bwMode="auto">
          <a:xfrm>
            <a:off x="3292475" y="4611688"/>
            <a:ext cx="4267200" cy="838200"/>
            <a:chOff x="2064" y="3312"/>
            <a:chExt cx="2688" cy="528"/>
          </a:xfrm>
        </p:grpSpPr>
        <p:sp>
          <p:nvSpPr>
            <p:cNvPr id="16394" name="AutoShape 9"/>
            <p:cNvSpPr>
              <a:spLocks/>
            </p:cNvSpPr>
            <p:nvPr/>
          </p:nvSpPr>
          <p:spPr bwMode="auto">
            <a:xfrm rot="-5400000">
              <a:off x="3312" y="2064"/>
              <a:ext cx="192" cy="2688"/>
            </a:xfrm>
            <a:prstGeom prst="leftBrace">
              <a:avLst>
                <a:gd name="adj1" fmla="val 116667"/>
                <a:gd name="adj2" fmla="val 50000"/>
              </a:avLst>
            </a:prstGeom>
            <a:noFill/>
            <a:ln w="38100">
              <a:solidFill>
                <a:srgbClr val="5D0D8F"/>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sz="2400"/>
            </a:p>
          </p:txBody>
        </p:sp>
        <p:sp>
          <p:nvSpPr>
            <p:cNvPr id="16395" name="Text Box 10"/>
            <p:cNvSpPr txBox="1">
              <a:spLocks noChangeArrowheads="1"/>
            </p:cNvSpPr>
            <p:nvPr/>
          </p:nvSpPr>
          <p:spPr bwMode="auto">
            <a:xfrm>
              <a:off x="2832" y="3552"/>
              <a:ext cx="1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2400">
                  <a:solidFill>
                    <a:srgbClr val="5D0D8F"/>
                  </a:solidFill>
                </a:rPr>
                <a:t>total effect</a:t>
              </a:r>
            </a:p>
          </p:txBody>
        </p:sp>
      </p:grpSp>
    </p:spTree>
    <p:extLst>
      <p:ext uri="{BB962C8B-B14F-4D97-AF65-F5344CB8AC3E}">
        <p14:creationId xmlns:p14="http://schemas.microsoft.com/office/powerpoint/2010/main" val="960165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89508"/>
                                        </p:tgtEl>
                                        <p:attrNameLst>
                                          <p:attrName>style.visibility</p:attrName>
                                        </p:attrNameLst>
                                      </p:cBhvr>
                                      <p:to>
                                        <p:strVal val="visible"/>
                                      </p:to>
                                    </p:set>
                                    <p:animEffect transition="in" filter="wipe(left)">
                                      <p:cBhvr>
                                        <p:cTn id="7" dur="500"/>
                                        <p:tgtEl>
                                          <p:spTgt spid="78950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bwMode="auto">
          <a:xfrm>
            <a:off x="1764344" y="0"/>
            <a:ext cx="7379656"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11.5 	Decomposing Input Demand into 	</a:t>
            </a:r>
            <a:br>
              <a:rPr lang="en-US" altLang="en-US" dirty="0"/>
            </a:br>
            <a:r>
              <a:rPr lang="en-US" altLang="en-US" dirty="0"/>
              <a:t>	</a:t>
            </a:r>
            <a:r>
              <a:rPr lang="en-US" altLang="en-US" dirty="0">
                <a:solidFill>
                  <a:srgbClr val="002D56"/>
                </a:solidFill>
              </a:rPr>
              <a:t>Substitution and Output Components</a:t>
            </a:r>
          </a:p>
        </p:txBody>
      </p:sp>
      <p:sp>
        <p:nvSpPr>
          <p:cNvPr id="66565"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8E209E60-8E33-45EB-BAA9-5AAE5717D56E}" type="slidenum">
              <a:rPr lang="en-US" smtClean="0"/>
              <a:pPr>
                <a:defRPr/>
              </a:pPr>
              <a:t>54</a:t>
            </a:fld>
            <a:endParaRPr lang="en-US" dirty="0"/>
          </a:p>
        </p:txBody>
      </p:sp>
      <p:sp>
        <p:nvSpPr>
          <p:cNvPr id="66563" name="Content Placeholder 2"/>
          <p:cNvSpPr>
            <a:spLocks noGrp="1"/>
          </p:cNvSpPr>
          <p:nvPr>
            <p:ph type="body" sz="quarter" idx="12"/>
          </p:nvPr>
        </p:nvSpPr>
        <p:spPr>
          <a:xfrm>
            <a:off x="381000" y="990600"/>
            <a:ext cx="8382000" cy="5410200"/>
          </a:xfrm>
          <a:prstGeom prst="rect">
            <a:avLst/>
          </a:prstGeom>
        </p:spPr>
        <p:txBody>
          <a:bodyPr/>
          <a:lstStyle/>
          <a:p>
            <a:r>
              <a:rPr lang="en-US" altLang="en-US" dirty="0"/>
              <a:t>Cobb–Douglas function </a:t>
            </a:r>
          </a:p>
          <a:p>
            <a:pPr lvl="1"/>
            <a:r>
              <a:rPr lang="en-US" altLang="en-US" dirty="0"/>
              <a:t>When one of the inputs is held fixed</a:t>
            </a:r>
          </a:p>
          <a:p>
            <a:pPr algn="ctr">
              <a:buFont typeface="Arial" charset="0"/>
              <a:buNone/>
            </a:pPr>
            <a:r>
              <a:rPr lang="en-US" altLang="en-US" dirty="0"/>
              <a:t> </a:t>
            </a:r>
            <a:r>
              <a:rPr lang="en-US" altLang="en-US" i="1" dirty="0">
                <a:solidFill>
                  <a:srgbClr val="FF0000"/>
                </a:solidFill>
                <a:latin typeface="Times New Roman" pitchFamily="18" charset="0"/>
                <a:cs typeface="Times New Roman" pitchFamily="18" charset="0"/>
              </a:rPr>
              <a:t>q = f(</a:t>
            </a:r>
            <a:r>
              <a:rPr lang="en-US" altLang="en-US" i="1" dirty="0" err="1">
                <a:solidFill>
                  <a:srgbClr val="FF0000"/>
                </a:solidFill>
                <a:latin typeface="Times New Roman" pitchFamily="18" charset="0"/>
                <a:cs typeface="Times New Roman" pitchFamily="18" charset="0"/>
              </a:rPr>
              <a:t>k,l,g</a:t>
            </a:r>
            <a:r>
              <a:rPr lang="en-US" altLang="en-US" i="1" dirty="0">
                <a:solidFill>
                  <a:srgbClr val="FF0000"/>
                </a:solidFill>
                <a:latin typeface="Times New Roman" pitchFamily="18" charset="0"/>
                <a:cs typeface="Times New Roman" pitchFamily="18" charset="0"/>
              </a:rPr>
              <a:t>) = k</a:t>
            </a:r>
            <a:r>
              <a:rPr lang="en-US" altLang="en-US" i="1" baseline="30000" dirty="0">
                <a:solidFill>
                  <a:srgbClr val="FF0000"/>
                </a:solidFill>
                <a:latin typeface="Times New Roman" pitchFamily="18" charset="0"/>
                <a:cs typeface="Times New Roman" pitchFamily="18" charset="0"/>
              </a:rPr>
              <a:t>0.25</a:t>
            </a:r>
            <a:r>
              <a:rPr lang="en-US" altLang="en-US" i="1" dirty="0">
                <a:solidFill>
                  <a:srgbClr val="FF0000"/>
                </a:solidFill>
                <a:latin typeface="Times New Roman" pitchFamily="18" charset="0"/>
                <a:cs typeface="Times New Roman" pitchFamily="18" charset="0"/>
              </a:rPr>
              <a:t>l</a:t>
            </a:r>
            <a:r>
              <a:rPr lang="en-US" altLang="en-US" i="1" baseline="30000" dirty="0">
                <a:solidFill>
                  <a:srgbClr val="FF0000"/>
                </a:solidFill>
                <a:latin typeface="Times New Roman" pitchFamily="18" charset="0"/>
                <a:cs typeface="Times New Roman" pitchFamily="18" charset="0"/>
              </a:rPr>
              <a:t>0.25</a:t>
            </a:r>
            <a:r>
              <a:rPr lang="en-US" altLang="en-US" i="1" dirty="0">
                <a:solidFill>
                  <a:srgbClr val="FF0000"/>
                </a:solidFill>
                <a:latin typeface="Times New Roman" pitchFamily="18" charset="0"/>
                <a:cs typeface="Times New Roman" pitchFamily="18" charset="0"/>
              </a:rPr>
              <a:t>g</a:t>
            </a:r>
            <a:r>
              <a:rPr lang="en-US" altLang="en-US" i="1" baseline="30000" dirty="0">
                <a:solidFill>
                  <a:srgbClr val="FF0000"/>
                </a:solidFill>
                <a:latin typeface="Times New Roman" pitchFamily="18" charset="0"/>
                <a:cs typeface="Times New Roman" pitchFamily="18" charset="0"/>
              </a:rPr>
              <a:t>0.5</a:t>
            </a:r>
          </a:p>
          <a:p>
            <a:pPr lvl="1"/>
            <a:r>
              <a:rPr lang="en-US" altLang="en-US" dirty="0"/>
              <a:t>Features:</a:t>
            </a:r>
          </a:p>
          <a:p>
            <a:pPr lvl="2">
              <a:buFont typeface="Arial" charset="0"/>
              <a:buNone/>
            </a:pPr>
            <a:r>
              <a:rPr lang="en-US" altLang="en-US" dirty="0"/>
              <a:t>1. Permits capital–labor substitution</a:t>
            </a:r>
          </a:p>
          <a:p>
            <a:pPr lvl="2">
              <a:buFont typeface="Arial" charset="0"/>
              <a:buNone/>
            </a:pPr>
            <a:r>
              <a:rPr lang="en-US" altLang="en-US" dirty="0"/>
              <a:t>2. Exhibits increasing marginal costs</a:t>
            </a:r>
          </a:p>
          <a:p>
            <a:pPr lvl="1"/>
            <a:r>
              <a:rPr lang="en-US" altLang="en-US" dirty="0"/>
              <a:t>Where </a:t>
            </a:r>
          </a:p>
          <a:p>
            <a:pPr lvl="2"/>
            <a:r>
              <a:rPr lang="en-US" altLang="en-US" i="1" dirty="0"/>
              <a:t>k</a:t>
            </a:r>
            <a:r>
              <a:rPr lang="en-US" altLang="en-US" dirty="0"/>
              <a:t> is capital input, </a:t>
            </a:r>
            <a:r>
              <a:rPr lang="en-US" altLang="en-US" i="1" dirty="0">
                <a:latin typeface="Times New Roman" pitchFamily="18" charset="0"/>
                <a:cs typeface="Times New Roman" pitchFamily="18" charset="0"/>
              </a:rPr>
              <a:t>l</a:t>
            </a:r>
            <a:r>
              <a:rPr lang="en-US" altLang="en-US" dirty="0"/>
              <a:t> is labor input</a:t>
            </a:r>
          </a:p>
          <a:p>
            <a:pPr lvl="2"/>
            <a:r>
              <a:rPr lang="en-US" altLang="en-US" i="1" dirty="0">
                <a:latin typeface="Times New Roman" pitchFamily="18" charset="0"/>
                <a:cs typeface="Times New Roman" pitchFamily="18" charset="0"/>
              </a:rPr>
              <a:t>g</a:t>
            </a:r>
            <a:r>
              <a:rPr lang="en-US" altLang="en-US" dirty="0"/>
              <a:t> is the size of the factory, held constant at 16</a:t>
            </a:r>
          </a:p>
        </p:txBody>
      </p:sp>
    </p:spTree>
    <p:extLst>
      <p:ext uri="{BB962C8B-B14F-4D97-AF65-F5344CB8AC3E}">
        <p14:creationId xmlns:p14="http://schemas.microsoft.com/office/powerpoint/2010/main" val="2543183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11.5 	Decomposing Input Demand into 	</a:t>
            </a:r>
            <a:br>
              <a:rPr lang="en-US" altLang="en-US" dirty="0"/>
            </a:br>
            <a:r>
              <a:rPr lang="en-US" altLang="en-US" dirty="0"/>
              <a:t>	</a:t>
            </a:r>
            <a:r>
              <a:rPr lang="en-US" altLang="en-US" dirty="0">
                <a:solidFill>
                  <a:srgbClr val="002D56"/>
                </a:solidFill>
              </a:rPr>
              <a:t>Substitution and Output Components</a:t>
            </a:r>
          </a:p>
        </p:txBody>
      </p:sp>
      <p:sp>
        <p:nvSpPr>
          <p:cNvPr id="17415"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C0DAF12C-AD30-48AB-AA80-43FAD526C15C}" type="slidenum">
              <a:rPr lang="en-US" smtClean="0"/>
              <a:pPr>
                <a:defRPr/>
              </a:pPr>
              <a:t>55</a:t>
            </a:fld>
            <a:endParaRPr lang="en-US" dirty="0"/>
          </a:p>
        </p:txBody>
      </p:sp>
      <p:sp>
        <p:nvSpPr>
          <p:cNvPr id="17413" name="Content Placeholder 2"/>
          <p:cNvSpPr>
            <a:spLocks noGrp="1"/>
          </p:cNvSpPr>
          <p:nvPr>
            <p:ph type="body" sz="quarter" idx="12"/>
          </p:nvPr>
        </p:nvSpPr>
        <p:spPr>
          <a:xfrm>
            <a:off x="381000" y="990600"/>
            <a:ext cx="8382000" cy="2667000"/>
          </a:xfrm>
          <a:prstGeom prst="rect">
            <a:avLst/>
          </a:prstGeom>
        </p:spPr>
        <p:txBody>
          <a:bodyPr/>
          <a:lstStyle/>
          <a:p>
            <a:r>
              <a:rPr lang="en-US" altLang="en-US" dirty="0"/>
              <a:t>Cobb–Douglas function: </a:t>
            </a:r>
            <a:r>
              <a:rPr lang="en-US" altLang="en-US" sz="2800" i="1" dirty="0">
                <a:solidFill>
                  <a:srgbClr val="FF0000"/>
                </a:solidFill>
                <a:latin typeface="Times New Roman" pitchFamily="18" charset="0"/>
                <a:cs typeface="Times New Roman" pitchFamily="18" charset="0"/>
              </a:rPr>
              <a:t>q = 4 k</a:t>
            </a:r>
            <a:r>
              <a:rPr lang="en-US" altLang="en-US" sz="2800" i="1" baseline="30000" dirty="0">
                <a:solidFill>
                  <a:srgbClr val="FF0000"/>
                </a:solidFill>
                <a:latin typeface="Times New Roman" pitchFamily="18" charset="0"/>
                <a:cs typeface="Times New Roman" pitchFamily="18" charset="0"/>
              </a:rPr>
              <a:t>0.25</a:t>
            </a:r>
            <a:r>
              <a:rPr lang="en-US" altLang="en-US" sz="2800" i="1" dirty="0">
                <a:solidFill>
                  <a:srgbClr val="FF0000"/>
                </a:solidFill>
                <a:latin typeface="Times New Roman" pitchFamily="18" charset="0"/>
                <a:cs typeface="Times New Roman" pitchFamily="18" charset="0"/>
              </a:rPr>
              <a:t>l</a:t>
            </a:r>
            <a:r>
              <a:rPr lang="en-US" altLang="en-US" sz="2800" i="1" baseline="30000" dirty="0">
                <a:solidFill>
                  <a:srgbClr val="FF0000"/>
                </a:solidFill>
                <a:latin typeface="Times New Roman" pitchFamily="18" charset="0"/>
                <a:cs typeface="Times New Roman" pitchFamily="18" charset="0"/>
              </a:rPr>
              <a:t>0.25</a:t>
            </a:r>
          </a:p>
          <a:p>
            <a:pPr lvl="1"/>
            <a:r>
              <a:rPr lang="en-US" altLang="en-US" dirty="0"/>
              <a:t>The factory can be rented at a cost of </a:t>
            </a:r>
            <a:r>
              <a:rPr lang="en-US" altLang="en-US" i="1" dirty="0"/>
              <a:t>r</a:t>
            </a:r>
            <a:r>
              <a:rPr lang="en-US" altLang="en-US" dirty="0"/>
              <a:t> per square meter per period</a:t>
            </a:r>
          </a:p>
          <a:p>
            <a:r>
              <a:rPr lang="en-US" altLang="en-US" dirty="0"/>
              <a:t>Total cost function</a:t>
            </a:r>
          </a:p>
        </p:txBody>
      </p:sp>
      <p:sp>
        <p:nvSpPr>
          <p:cNvPr id="2" name="Text Placeholder 1"/>
          <p:cNvSpPr>
            <a:spLocks noGrp="1"/>
          </p:cNvSpPr>
          <p:nvPr>
            <p:ph type="body" sz="quarter" idx="13"/>
          </p:nvPr>
        </p:nvSpPr>
        <p:spPr>
          <a:xfrm>
            <a:off x="381000" y="4343400"/>
            <a:ext cx="8382000" cy="1828800"/>
          </a:xfrm>
        </p:spPr>
        <p:txBody>
          <a:bodyPr/>
          <a:lstStyle/>
          <a:p>
            <a:r>
              <a:rPr lang="en-US" kern="0" dirty="0">
                <a:solidFill>
                  <a:srgbClr val="002D56"/>
                </a:solidFill>
              </a:rPr>
              <a:t>Profit function</a:t>
            </a:r>
          </a:p>
          <a:p>
            <a:pPr marL="0" indent="0">
              <a:buNone/>
            </a:pPr>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3425422935"/>
              </p:ext>
            </p:extLst>
          </p:nvPr>
        </p:nvGraphicFramePr>
        <p:xfrm>
          <a:off x="1524000" y="3124200"/>
          <a:ext cx="4297362" cy="992188"/>
        </p:xfrm>
        <a:graphic>
          <a:graphicData uri="http://schemas.openxmlformats.org/presentationml/2006/ole">
            <mc:AlternateContent xmlns:mc="http://schemas.openxmlformats.org/markup-compatibility/2006">
              <mc:Choice xmlns:v="urn:schemas-microsoft-com:vml" Requires="v">
                <p:oleObj name="Equation" r:id="rId2" imgW="1815840" imgH="419040" progId="Equation.DSMT4">
                  <p:embed/>
                </p:oleObj>
              </mc:Choice>
              <mc:Fallback>
                <p:oleObj name="Equation" r:id="rId2" imgW="1815840" imgH="4190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24200"/>
                        <a:ext cx="4297362"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7" name="Object 3"/>
          <p:cNvGraphicFramePr>
            <a:graphicFrameLocks noChangeAspect="1"/>
          </p:cNvGraphicFramePr>
          <p:nvPr>
            <p:extLst>
              <p:ext uri="{D42A27DB-BD31-4B8C-83A1-F6EECF244321}">
                <p14:modId xmlns:p14="http://schemas.microsoft.com/office/powerpoint/2010/main" val="3224166607"/>
              </p:ext>
            </p:extLst>
          </p:nvPr>
        </p:nvGraphicFramePr>
        <p:xfrm>
          <a:off x="1676400" y="5029200"/>
          <a:ext cx="4806950" cy="541337"/>
        </p:xfrm>
        <a:graphic>
          <a:graphicData uri="http://schemas.openxmlformats.org/presentationml/2006/ole">
            <mc:AlternateContent xmlns:mc="http://schemas.openxmlformats.org/markup-compatibility/2006">
              <mc:Choice xmlns:v="urn:schemas-microsoft-com:vml" Requires="v">
                <p:oleObj name="Equation" r:id="rId4" imgW="2031840" imgH="228600" progId="Equation.DSMT4">
                  <p:embed/>
                </p:oleObj>
              </mc:Choice>
              <mc:Fallback>
                <p:oleObj name="Equation" r:id="rId4" imgW="203184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029200"/>
                        <a:ext cx="480695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03968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7347"/>
                                        </p:tgtEl>
                                        <p:attrNameLst>
                                          <p:attrName>style.visibility</p:attrName>
                                        </p:attrNameLst>
                                      </p:cBhvr>
                                      <p:to>
                                        <p:strVal val="visible"/>
                                      </p:to>
                                    </p:set>
                                    <p:animEffect transition="in" filter="wipe(left)">
                                      <p:cBhvr>
                                        <p:cTn id="15" dur="500"/>
                                        <p:tgtEl>
                                          <p:spTgt spid="5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bwMode="auto">
          <a:xfrm>
            <a:off x="1764344" y="0"/>
            <a:ext cx="7379656"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11.5 	Decomposing Input Demand into 	</a:t>
            </a:r>
            <a:br>
              <a:rPr lang="en-US" altLang="en-US" dirty="0"/>
            </a:br>
            <a:r>
              <a:rPr lang="en-US" altLang="en-US" dirty="0"/>
              <a:t>	</a:t>
            </a:r>
            <a:r>
              <a:rPr lang="en-US" altLang="en-US" dirty="0">
                <a:solidFill>
                  <a:srgbClr val="002D56"/>
                </a:solidFill>
              </a:rPr>
              <a:t>Substitution and Output Components</a:t>
            </a:r>
          </a:p>
        </p:txBody>
      </p:sp>
      <p:sp>
        <p:nvSpPr>
          <p:cNvPr id="18438" name="Footer Placeholder 4"/>
          <p:cNvSpPr>
            <a:spLocks noGrp="1"/>
          </p:cNvSpPr>
          <p:nvPr>
            <p:ph type="ftr"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100" dirty="0">
                <a:latin typeface="+mn-lt"/>
              </a:rPr>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a:prstGeom prst="rect">
            <a:avLst/>
          </a:prstGeom>
        </p:spPr>
        <p:txBody>
          <a:bodyPr/>
          <a:lstStyle/>
          <a:p>
            <a:pPr>
              <a:defRPr/>
            </a:pPr>
            <a:fld id="{BC6C6211-0505-4222-A403-924C14466070}" type="slidenum">
              <a:rPr lang="en-US" smtClean="0"/>
              <a:pPr>
                <a:defRPr/>
              </a:pPr>
              <a:t>56</a:t>
            </a:fld>
            <a:endParaRPr lang="en-US" dirty="0"/>
          </a:p>
        </p:txBody>
      </p:sp>
      <p:sp>
        <p:nvSpPr>
          <p:cNvPr id="18436" name="Content Placeholder 2"/>
          <p:cNvSpPr>
            <a:spLocks noGrp="1"/>
          </p:cNvSpPr>
          <p:nvPr>
            <p:ph type="body" sz="quarter" idx="12"/>
          </p:nvPr>
        </p:nvSpPr>
        <p:spPr>
          <a:xfrm>
            <a:off x="381000" y="990600"/>
            <a:ext cx="8382000" cy="5410200"/>
          </a:xfrm>
          <a:prstGeom prst="rect">
            <a:avLst/>
          </a:prstGeom>
        </p:spPr>
        <p:txBody>
          <a:bodyPr/>
          <a:lstStyle/>
          <a:p>
            <a:r>
              <a:rPr lang="en-US" altLang="en-US" dirty="0"/>
              <a:t>Envelope results</a:t>
            </a:r>
          </a:p>
          <a:p>
            <a:pPr lvl="1"/>
            <a:r>
              <a:rPr lang="en-US" altLang="en-US" dirty="0"/>
              <a:t>A change in the wage has a larger effect on total labor demand </a:t>
            </a:r>
          </a:p>
          <a:p>
            <a:pPr lvl="1"/>
            <a:r>
              <a:rPr lang="en-US" altLang="en-US" dirty="0"/>
              <a:t>Than it does on contingent labor demand </a:t>
            </a:r>
          </a:p>
          <a:p>
            <a:pPr lvl="1"/>
            <a:r>
              <a:rPr lang="en-US" altLang="en-US" dirty="0"/>
              <a:t>Because the exponent of w is more negative in the total demand equation</a:t>
            </a:r>
          </a:p>
        </p:txBody>
      </p:sp>
      <p:graphicFrame>
        <p:nvGraphicFramePr>
          <p:cNvPr id="9" name="Object 4"/>
          <p:cNvGraphicFramePr>
            <a:graphicFrameLocks noChangeAspect="1"/>
          </p:cNvGraphicFramePr>
          <p:nvPr>
            <p:extLst>
              <p:ext uri="{D42A27DB-BD31-4B8C-83A1-F6EECF244321}">
                <p14:modId xmlns:p14="http://schemas.microsoft.com/office/powerpoint/2010/main" val="989612965"/>
              </p:ext>
            </p:extLst>
          </p:nvPr>
        </p:nvGraphicFramePr>
        <p:xfrm>
          <a:off x="2165350" y="4191000"/>
          <a:ext cx="4486275" cy="1947863"/>
        </p:xfrm>
        <a:graphic>
          <a:graphicData uri="http://schemas.openxmlformats.org/presentationml/2006/ole">
            <mc:AlternateContent xmlns:mc="http://schemas.openxmlformats.org/markup-compatibility/2006">
              <mc:Choice xmlns:v="urn:schemas-microsoft-com:vml" Requires="v">
                <p:oleObj name="Equation" r:id="rId2" imgW="1930320" imgH="838080" progId="Equation.DSMT4">
                  <p:embed/>
                </p:oleObj>
              </mc:Choice>
              <mc:Fallback>
                <p:oleObj name="Equation" r:id="rId2" imgW="1930320" imgH="838080" progId="Equation.DSMT4">
                  <p:embed/>
                  <p:pic>
                    <p:nvPicPr>
                      <p:cNvPr id="0" name=""/>
                      <p:cNvPicPr>
                        <a:picLocks noChangeAspect="1" noChangeArrowheads="1"/>
                      </p:cNvPicPr>
                      <p:nvPr/>
                    </p:nvPicPr>
                    <p:blipFill>
                      <a:blip r:embed="rId3"/>
                      <a:srcRect/>
                      <a:stretch>
                        <a:fillRect/>
                      </a:stretch>
                    </p:blipFill>
                    <p:spPr bwMode="auto">
                      <a:xfrm>
                        <a:off x="2165350" y="4191000"/>
                        <a:ext cx="4486275" cy="194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9253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a:t>Boundaries of the firm</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AF0571EE-C24D-4020-B855-F99396F395F7}" type="slidenum">
              <a:rPr lang="en-US" smtClean="0"/>
              <a:pPr>
                <a:defRPr/>
              </a:pPr>
              <a:t>57</a:t>
            </a:fld>
            <a:endParaRPr lang="en-US"/>
          </a:p>
        </p:txBody>
      </p:sp>
      <p:sp>
        <p:nvSpPr>
          <p:cNvPr id="67587" name="Content Placeholder 2"/>
          <p:cNvSpPr>
            <a:spLocks noGrp="1"/>
          </p:cNvSpPr>
          <p:nvPr>
            <p:ph type="body" sz="quarter" idx="12"/>
          </p:nvPr>
        </p:nvSpPr>
        <p:spPr>
          <a:xfrm>
            <a:off x="381000" y="609600"/>
            <a:ext cx="8382000" cy="5791200"/>
          </a:xfrm>
        </p:spPr>
        <p:txBody>
          <a:bodyPr/>
          <a:lstStyle/>
          <a:p>
            <a:r>
              <a:rPr lang="en-US" altLang="en-US" dirty="0"/>
              <a:t>Common features of alternative theories</a:t>
            </a:r>
          </a:p>
          <a:p>
            <a:pPr lvl="1"/>
            <a:r>
              <a:rPr lang="en-US" altLang="en-US" dirty="0"/>
              <a:t>Property rights theory</a:t>
            </a:r>
          </a:p>
          <a:p>
            <a:pPr lvl="1"/>
            <a:r>
              <a:rPr lang="en-US" altLang="en-US" dirty="0"/>
              <a:t>Transactions cost theory</a:t>
            </a:r>
          </a:p>
          <a:p>
            <a:r>
              <a:rPr lang="en-US" altLang="en-US" dirty="0"/>
              <a:t>Both theories</a:t>
            </a:r>
          </a:p>
          <a:p>
            <a:pPr lvl="1"/>
            <a:r>
              <a:rPr lang="en-US" altLang="en-US" dirty="0"/>
              <a:t>If all markets looked like the supply–demand model encountered in principles courses, that would be the most efficient way to organize transactions</a:t>
            </a:r>
          </a:p>
          <a:p>
            <a:r>
              <a:rPr lang="en-US" altLang="en-US" dirty="0"/>
              <a:t>Markets look more like negotiations because of </a:t>
            </a:r>
          </a:p>
          <a:p>
            <a:pPr lvl="1"/>
            <a:r>
              <a:rPr lang="en-US" altLang="en-US" dirty="0"/>
              <a:t>Uncertainty, complexity, and specialization</a:t>
            </a:r>
          </a:p>
        </p:txBody>
      </p:sp>
    </p:spTree>
    <p:extLst>
      <p:ext uri="{BB962C8B-B14F-4D97-AF65-F5344CB8AC3E}">
        <p14:creationId xmlns:p14="http://schemas.microsoft.com/office/powerpoint/2010/main" val="1104548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marL="342900" indent="-342900"/>
            <a:r>
              <a:rPr lang="en-US" altLang="en-US"/>
              <a:t>Property rights theory</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C3786406-DA26-4BDB-B066-B8DEF366CA09}" type="slidenum">
              <a:rPr lang="en-US" smtClean="0"/>
              <a:pPr>
                <a:defRPr/>
              </a:pPr>
              <a:t>58</a:t>
            </a:fld>
            <a:endParaRPr lang="en-US"/>
          </a:p>
        </p:txBody>
      </p:sp>
      <p:sp>
        <p:nvSpPr>
          <p:cNvPr id="68611" name="Content Placeholder 2"/>
          <p:cNvSpPr>
            <a:spLocks noGrp="1"/>
          </p:cNvSpPr>
          <p:nvPr>
            <p:ph type="body" sz="quarter" idx="12"/>
          </p:nvPr>
        </p:nvSpPr>
        <p:spPr/>
        <p:txBody>
          <a:bodyPr/>
          <a:lstStyle/>
          <a:p>
            <a:r>
              <a:rPr lang="en-US" altLang="en-US" i="1">
                <a:latin typeface="Times New Roman" pitchFamily="18" charset="0"/>
                <a:cs typeface="Times New Roman" pitchFamily="18" charset="0"/>
              </a:rPr>
              <a:t>S(x</a:t>
            </a:r>
            <a:r>
              <a:rPr lang="en-US" altLang="en-US" i="1" baseline="-25000">
                <a:latin typeface="Times New Roman" pitchFamily="18" charset="0"/>
                <a:cs typeface="Times New Roman" pitchFamily="18" charset="0"/>
              </a:rPr>
              <a:t>F</a:t>
            </a:r>
            <a:r>
              <a:rPr lang="en-US" altLang="en-US" i="1">
                <a:latin typeface="Times New Roman" pitchFamily="18" charset="0"/>
                <a:cs typeface="Times New Roman" pitchFamily="18" charset="0"/>
              </a:rPr>
              <a:t>,x</a:t>
            </a:r>
            <a:r>
              <a:rPr lang="en-US" altLang="en-US" i="1" baseline="-25000">
                <a:latin typeface="Times New Roman" pitchFamily="18" charset="0"/>
                <a:cs typeface="Times New Roman" pitchFamily="18" charset="0"/>
              </a:rPr>
              <a:t>G</a:t>
            </a:r>
            <a:r>
              <a:rPr lang="en-US" altLang="en-US" i="1">
                <a:latin typeface="Times New Roman" pitchFamily="18" charset="0"/>
                <a:cs typeface="Times New Roman" pitchFamily="18" charset="0"/>
              </a:rPr>
              <a:t>)</a:t>
            </a:r>
            <a:r>
              <a:rPr lang="en-US" altLang="en-US"/>
              <a:t> </a:t>
            </a:r>
          </a:p>
          <a:p>
            <a:pPr lvl="1"/>
            <a:r>
              <a:rPr lang="en-US" altLang="en-US"/>
              <a:t>Total surplus generated by the transaction between Fisher Body and GM</a:t>
            </a:r>
          </a:p>
          <a:p>
            <a:pPr lvl="2"/>
            <a:r>
              <a:rPr lang="en-US" altLang="en-US"/>
              <a:t>Bargaining: each firm receives half of the surplus</a:t>
            </a:r>
          </a:p>
          <a:p>
            <a:pPr lvl="1"/>
            <a:r>
              <a:rPr lang="en-US" altLang="en-US"/>
              <a:t>The sum of both firm’s profits</a:t>
            </a:r>
          </a:p>
          <a:p>
            <a:r>
              <a:rPr lang="en-US" altLang="en-US" i="1">
                <a:latin typeface="Times New Roman" pitchFamily="18" charset="0"/>
                <a:cs typeface="Times New Roman" pitchFamily="18" charset="0"/>
              </a:rPr>
              <a:t>x</a:t>
            </a:r>
            <a:r>
              <a:rPr lang="en-US" altLang="en-US" i="1" baseline="-25000">
                <a:latin typeface="Times New Roman" pitchFamily="18" charset="0"/>
                <a:cs typeface="Times New Roman" pitchFamily="18" charset="0"/>
              </a:rPr>
              <a:t>F</a:t>
            </a:r>
            <a:r>
              <a:rPr lang="en-US" altLang="en-US"/>
              <a:t> </a:t>
            </a:r>
          </a:p>
          <a:p>
            <a:pPr lvl="1"/>
            <a:r>
              <a:rPr lang="en-US" altLang="en-US"/>
              <a:t>Investments made by Fisher Body </a:t>
            </a:r>
          </a:p>
          <a:p>
            <a:r>
              <a:rPr lang="en-US" altLang="en-US" i="1">
                <a:latin typeface="Times New Roman" pitchFamily="18" charset="0"/>
                <a:cs typeface="Times New Roman" pitchFamily="18" charset="0"/>
              </a:rPr>
              <a:t>x</a:t>
            </a:r>
            <a:r>
              <a:rPr lang="en-US" altLang="en-US" i="1" baseline="-25000">
                <a:latin typeface="Times New Roman" pitchFamily="18" charset="0"/>
                <a:cs typeface="Times New Roman" pitchFamily="18" charset="0"/>
              </a:rPr>
              <a:t>G</a:t>
            </a:r>
            <a:r>
              <a:rPr lang="en-US" altLang="en-US" i="1">
                <a:latin typeface="Times New Roman" pitchFamily="18" charset="0"/>
                <a:cs typeface="Times New Roman" pitchFamily="18" charset="0"/>
              </a:rPr>
              <a:t> </a:t>
            </a:r>
          </a:p>
          <a:p>
            <a:pPr lvl="1"/>
            <a:r>
              <a:rPr lang="en-US" altLang="en-US"/>
              <a:t>Investments made by GM</a:t>
            </a:r>
          </a:p>
        </p:txBody>
      </p:sp>
    </p:spTree>
    <p:extLst>
      <p:ext uri="{BB962C8B-B14F-4D97-AF65-F5344CB8AC3E}">
        <p14:creationId xmlns:p14="http://schemas.microsoft.com/office/powerpoint/2010/main" val="33119763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pPr marL="342900" indent="-342900"/>
            <a:r>
              <a:rPr lang="en-US" altLang="en-US"/>
              <a:t>Property rights theory</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C894C425-108B-40A0-A53E-6D1ECDFB72EB}" type="slidenum">
              <a:rPr lang="en-US" smtClean="0"/>
              <a:pPr>
                <a:defRPr/>
              </a:pPr>
              <a:t>59</a:t>
            </a:fld>
            <a:endParaRPr lang="en-US"/>
          </a:p>
        </p:txBody>
      </p:sp>
      <p:sp>
        <p:nvSpPr>
          <p:cNvPr id="19460" name="Content Placeholder 2"/>
          <p:cNvSpPr>
            <a:spLocks noGrp="1"/>
          </p:cNvSpPr>
          <p:nvPr>
            <p:ph type="body" sz="quarter" idx="12"/>
          </p:nvPr>
        </p:nvSpPr>
        <p:spPr/>
        <p:txBody>
          <a:bodyPr/>
          <a:lstStyle/>
          <a:p>
            <a:r>
              <a:rPr lang="en-US" altLang="en-US" dirty="0"/>
              <a:t>Efficient investment levels</a:t>
            </a:r>
          </a:p>
          <a:p>
            <a:pPr lvl="1"/>
            <a:r>
              <a:rPr lang="en-US" altLang="en-US" dirty="0"/>
              <a:t>Maximize total surplus minus investment costs</a:t>
            </a:r>
          </a:p>
          <a:p>
            <a:pPr algn="ctr">
              <a:buFontTx/>
              <a:buNone/>
            </a:pPr>
            <a:r>
              <a:rPr lang="en-US" altLang="en-US" i="1" dirty="0">
                <a:solidFill>
                  <a:srgbClr val="FF0000"/>
                </a:solidFill>
                <a:latin typeface="Times New Roman" pitchFamily="18" charset="0"/>
                <a:cs typeface="Times New Roman" pitchFamily="18" charset="0"/>
              </a:rPr>
              <a:t>S(</a:t>
            </a:r>
            <a:r>
              <a:rPr lang="en-US" altLang="en-US" i="1" dirty="0" err="1">
                <a:solidFill>
                  <a:srgbClr val="FF0000"/>
                </a:solidFill>
                <a:latin typeface="Times New Roman" pitchFamily="18" charset="0"/>
                <a:cs typeface="Times New Roman" pitchFamily="18" charset="0"/>
              </a:rPr>
              <a:t>x</a:t>
            </a:r>
            <a:r>
              <a:rPr lang="en-US" altLang="en-US" i="1" baseline="-25000" dirty="0" err="1">
                <a:solidFill>
                  <a:srgbClr val="FF0000"/>
                </a:solidFill>
                <a:latin typeface="Times New Roman" pitchFamily="18" charset="0"/>
                <a:cs typeface="Times New Roman" pitchFamily="18" charset="0"/>
              </a:rPr>
              <a:t>F</a:t>
            </a:r>
            <a:r>
              <a:rPr lang="en-US" altLang="en-US" i="1" dirty="0" err="1">
                <a:solidFill>
                  <a:srgbClr val="FF0000"/>
                </a:solidFill>
                <a:latin typeface="Times New Roman" pitchFamily="18" charset="0"/>
                <a:cs typeface="Times New Roman" pitchFamily="18" charset="0"/>
              </a:rPr>
              <a:t>,x</a:t>
            </a:r>
            <a:r>
              <a:rPr lang="en-US" altLang="en-US" i="1" baseline="-25000" dirty="0" err="1">
                <a:solidFill>
                  <a:srgbClr val="FF0000"/>
                </a:solidFill>
                <a:latin typeface="Times New Roman" pitchFamily="18" charset="0"/>
                <a:cs typeface="Times New Roman" pitchFamily="18" charset="0"/>
              </a:rPr>
              <a:t>G</a:t>
            </a:r>
            <a:r>
              <a:rPr lang="en-US" altLang="en-US" i="1" dirty="0">
                <a:solidFill>
                  <a:srgbClr val="FF0000"/>
                </a:solidFill>
                <a:latin typeface="Times New Roman" pitchFamily="18" charset="0"/>
                <a:cs typeface="Times New Roman" pitchFamily="18" charset="0"/>
              </a:rPr>
              <a:t>)</a:t>
            </a:r>
            <a:r>
              <a:rPr lang="en-US" altLang="en-US" dirty="0">
                <a:solidFill>
                  <a:srgbClr val="FF0000"/>
                </a:solidFill>
              </a:rPr>
              <a:t> - </a:t>
            </a:r>
            <a:r>
              <a:rPr lang="en-US" altLang="en-US" i="1" dirty="0" err="1">
                <a:solidFill>
                  <a:srgbClr val="FF0000"/>
                </a:solidFill>
                <a:latin typeface="Times New Roman" pitchFamily="18" charset="0"/>
                <a:cs typeface="Times New Roman" pitchFamily="18" charset="0"/>
              </a:rPr>
              <a:t>x</a:t>
            </a:r>
            <a:r>
              <a:rPr lang="en-US" altLang="en-US" i="1" baseline="-25000" dirty="0" err="1">
                <a:solidFill>
                  <a:srgbClr val="FF0000"/>
                </a:solidFill>
                <a:latin typeface="Times New Roman" pitchFamily="18" charset="0"/>
                <a:cs typeface="Times New Roman" pitchFamily="18" charset="0"/>
              </a:rPr>
              <a:t>F</a:t>
            </a:r>
            <a:r>
              <a:rPr lang="en-US" altLang="en-US" dirty="0">
                <a:solidFill>
                  <a:srgbClr val="FF0000"/>
                </a:solidFill>
              </a:rPr>
              <a:t> - </a:t>
            </a:r>
            <a:r>
              <a:rPr lang="en-US" altLang="en-US" i="1" dirty="0" err="1">
                <a:solidFill>
                  <a:srgbClr val="FF0000"/>
                </a:solidFill>
                <a:latin typeface="Times New Roman" pitchFamily="18" charset="0"/>
                <a:cs typeface="Times New Roman" pitchFamily="18" charset="0"/>
              </a:rPr>
              <a:t>x</a:t>
            </a:r>
            <a:r>
              <a:rPr lang="en-US" altLang="en-US" i="1" baseline="-25000" dirty="0" err="1">
                <a:solidFill>
                  <a:srgbClr val="FF0000"/>
                </a:solidFill>
                <a:latin typeface="Times New Roman" pitchFamily="18" charset="0"/>
                <a:cs typeface="Times New Roman" pitchFamily="18" charset="0"/>
              </a:rPr>
              <a:t>G</a:t>
            </a:r>
            <a:r>
              <a:rPr lang="en-US" altLang="en-US" i="1" dirty="0">
                <a:solidFill>
                  <a:srgbClr val="FF0000"/>
                </a:solidFill>
                <a:latin typeface="Times New Roman" pitchFamily="18" charset="0"/>
                <a:cs typeface="Times New Roman" pitchFamily="18" charset="0"/>
              </a:rPr>
              <a:t> </a:t>
            </a:r>
          </a:p>
          <a:p>
            <a:r>
              <a:rPr lang="en-US" altLang="en-US" dirty="0"/>
              <a:t>First-order conditions</a:t>
            </a:r>
          </a:p>
          <a:p>
            <a:pPr>
              <a:buFontTx/>
              <a:buNone/>
            </a:pPr>
            <a:endParaRPr lang="en-US" alt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1197473488"/>
              </p:ext>
            </p:extLst>
          </p:nvPr>
        </p:nvGraphicFramePr>
        <p:xfrm>
          <a:off x="3048000" y="2971800"/>
          <a:ext cx="2349500" cy="1141413"/>
        </p:xfrm>
        <a:graphic>
          <a:graphicData uri="http://schemas.openxmlformats.org/presentationml/2006/ole">
            <mc:AlternateContent xmlns:mc="http://schemas.openxmlformats.org/markup-compatibility/2006">
              <mc:Choice xmlns:v="urn:schemas-microsoft-com:vml" Requires="v">
                <p:oleObj name="Equation" r:id="rId2" imgW="888840" imgH="431640" progId="Equation.DSMT4">
                  <p:embed/>
                </p:oleObj>
              </mc:Choice>
              <mc:Fallback>
                <p:oleObj name="Equation" r:id="rId2" imgW="888840" imgH="4316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971800"/>
                        <a:ext cx="2349500"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73728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Profit Maximization</a:t>
            </a:r>
          </a:p>
        </p:txBody>
      </p:sp>
      <p:sp>
        <p:nvSpPr>
          <p:cNvPr id="34819" name="Rectangle 3"/>
          <p:cNvSpPr>
            <a:spLocks noGrp="1" noChangeArrowheads="1"/>
          </p:cNvSpPr>
          <p:nvPr>
            <p:ph idx="1"/>
          </p:nvPr>
        </p:nvSpPr>
        <p:spPr/>
        <p:txBody>
          <a:bodyPr/>
          <a:lstStyle/>
          <a:p>
            <a:r>
              <a:rPr lang="en-US" altLang="en-US" dirty="0"/>
              <a:t>A profit-maximizing firm: makes decisions in a “</a:t>
            </a:r>
            <a:r>
              <a:rPr lang="en-US" altLang="en-US" u="sng" dirty="0"/>
              <a:t>marginal</a:t>
            </a:r>
            <a:r>
              <a:rPr lang="en-US" altLang="en-US" dirty="0"/>
              <a:t>” way</a:t>
            </a:r>
          </a:p>
          <a:p>
            <a:pPr lvl="1"/>
            <a:r>
              <a:rPr lang="en-US" altLang="en-US" dirty="0"/>
              <a:t>Examine the marginal profit obtainable from producing one more unit of hiring one additional laborer</a:t>
            </a:r>
          </a:p>
          <a:p>
            <a:pPr lvl="2"/>
            <a:r>
              <a:rPr lang="en-US" altLang="en-US" dirty="0"/>
              <a:t>If the marginal profit &gt;0, the extra output will be produced or the extra laborer will be hired</a:t>
            </a:r>
          </a:p>
          <a:p>
            <a:pPr lvl="2"/>
            <a:r>
              <a:rPr lang="en-US" altLang="en-US" dirty="0"/>
              <a:t>If the marginal profit = 0, it would not be profitable to go further</a:t>
            </a:r>
          </a:p>
          <a:p>
            <a:endParaRPr lang="en-US" altLang="en-US" dirty="0"/>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CFEFDC50-7DAF-4F24-856F-71F48928CE00}" type="slidenum">
              <a:rPr lang="en-US" smtClean="0"/>
              <a:pPr>
                <a:defRPr/>
              </a:pPr>
              <a:t>6</a:t>
            </a:fld>
            <a:endParaRPr lang="en-US"/>
          </a:p>
        </p:txBody>
      </p:sp>
    </p:spTree>
    <p:extLst>
      <p:ext uri="{BB962C8B-B14F-4D97-AF65-F5344CB8AC3E}">
        <p14:creationId xmlns:p14="http://schemas.microsoft.com/office/powerpoint/2010/main" val="2054763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marL="342900" indent="-342900"/>
            <a:r>
              <a:rPr lang="en-US" altLang="en-US"/>
              <a:t>Property rights theory</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34513988-94B3-4D1F-9635-424E3CD83D1E}" type="slidenum">
              <a:rPr lang="en-US" smtClean="0"/>
              <a:pPr>
                <a:defRPr/>
              </a:pPr>
              <a:t>60</a:t>
            </a:fld>
            <a:endParaRPr lang="en-US"/>
          </a:p>
        </p:txBody>
      </p:sp>
      <p:sp>
        <p:nvSpPr>
          <p:cNvPr id="69635" name="Content Placeholder 2"/>
          <p:cNvSpPr>
            <a:spLocks noGrp="1"/>
          </p:cNvSpPr>
          <p:nvPr>
            <p:ph type="body" sz="quarter" idx="12"/>
          </p:nvPr>
        </p:nvSpPr>
        <p:spPr/>
        <p:txBody>
          <a:bodyPr/>
          <a:lstStyle/>
          <a:p>
            <a:r>
              <a:rPr lang="en-US" altLang="en-US" dirty="0"/>
              <a:t>Objective function: </a:t>
            </a:r>
            <a:r>
              <a:rPr lang="en-US" altLang="en-US" sz="3200" i="1" dirty="0">
                <a:solidFill>
                  <a:srgbClr val="FF0000"/>
                </a:solidFill>
                <a:latin typeface="Times New Roman" pitchFamily="18" charset="0"/>
                <a:cs typeface="Times New Roman" pitchFamily="18" charset="0"/>
              </a:rPr>
              <a:t>0.5 S(</a:t>
            </a:r>
            <a:r>
              <a:rPr lang="en-US" altLang="en-US" sz="3200" i="1" dirty="0" err="1">
                <a:solidFill>
                  <a:srgbClr val="FF0000"/>
                </a:solidFill>
                <a:latin typeface="Times New Roman" pitchFamily="18" charset="0"/>
                <a:cs typeface="Times New Roman" pitchFamily="18" charset="0"/>
              </a:rPr>
              <a:t>x</a:t>
            </a:r>
            <a:r>
              <a:rPr lang="en-US" altLang="en-US" sz="3200" i="1" baseline="-25000" dirty="0" err="1">
                <a:solidFill>
                  <a:srgbClr val="FF0000"/>
                </a:solidFill>
                <a:latin typeface="Times New Roman" pitchFamily="18" charset="0"/>
                <a:cs typeface="Times New Roman" pitchFamily="18" charset="0"/>
              </a:rPr>
              <a:t>F</a:t>
            </a:r>
            <a:r>
              <a:rPr lang="en-US" altLang="en-US" sz="3200" dirty="0" err="1">
                <a:solidFill>
                  <a:srgbClr val="FF0000"/>
                </a:solidFill>
                <a:latin typeface="Times New Roman" pitchFamily="18" charset="0"/>
                <a:cs typeface="Times New Roman" pitchFamily="18" charset="0"/>
              </a:rPr>
              <a:t>,</a:t>
            </a:r>
            <a:r>
              <a:rPr lang="en-US" altLang="en-US" sz="3200" i="1" dirty="0" err="1">
                <a:solidFill>
                  <a:srgbClr val="FF0000"/>
                </a:solidFill>
                <a:latin typeface="Times New Roman" pitchFamily="18" charset="0"/>
                <a:cs typeface="Times New Roman" pitchFamily="18" charset="0"/>
              </a:rPr>
              <a:t>x</a:t>
            </a:r>
            <a:r>
              <a:rPr lang="en-US" altLang="en-US" sz="3200" i="1" baseline="-25000" dirty="0" err="1">
                <a:solidFill>
                  <a:srgbClr val="FF0000"/>
                </a:solidFill>
                <a:latin typeface="Times New Roman" pitchFamily="18" charset="0"/>
                <a:cs typeface="Times New Roman" pitchFamily="18" charset="0"/>
              </a:rPr>
              <a:t>G</a:t>
            </a:r>
            <a:r>
              <a:rPr lang="en-US" altLang="en-US" sz="3200" i="1" dirty="0">
                <a:solidFill>
                  <a:srgbClr val="FF0000"/>
                </a:solidFill>
                <a:latin typeface="Times New Roman" pitchFamily="18" charset="0"/>
                <a:cs typeface="Times New Roman" pitchFamily="18" charset="0"/>
              </a:rPr>
              <a:t>)</a:t>
            </a:r>
            <a:r>
              <a:rPr lang="en-US" altLang="en-US" sz="3200" dirty="0">
                <a:solidFill>
                  <a:srgbClr val="FF0000"/>
                </a:solidFill>
              </a:rPr>
              <a:t> - </a:t>
            </a:r>
            <a:r>
              <a:rPr lang="en-US" altLang="en-US" sz="3200" i="1" dirty="0" err="1">
                <a:solidFill>
                  <a:srgbClr val="FF0000"/>
                </a:solidFill>
                <a:latin typeface="Times New Roman" pitchFamily="18" charset="0"/>
                <a:cs typeface="Times New Roman" pitchFamily="18" charset="0"/>
              </a:rPr>
              <a:t>x</a:t>
            </a:r>
            <a:r>
              <a:rPr lang="en-US" altLang="en-US" i="1" baseline="-25000" dirty="0" err="1">
                <a:solidFill>
                  <a:srgbClr val="FF0000"/>
                </a:solidFill>
                <a:latin typeface="Times New Roman" pitchFamily="18" charset="0"/>
                <a:cs typeface="Times New Roman" pitchFamily="18" charset="0"/>
              </a:rPr>
              <a:t>F</a:t>
            </a:r>
            <a:r>
              <a:rPr lang="en-US" altLang="en-US" dirty="0">
                <a:solidFill>
                  <a:srgbClr val="FF0000"/>
                </a:solidFill>
              </a:rPr>
              <a:t> </a:t>
            </a:r>
            <a:endParaRPr lang="en-US" altLang="en-US" i="1" dirty="0">
              <a:solidFill>
                <a:srgbClr val="FF0000"/>
              </a:solidFill>
              <a:latin typeface="Times New Roman" pitchFamily="18" charset="0"/>
              <a:cs typeface="Times New Roman" pitchFamily="18" charset="0"/>
            </a:endParaRPr>
          </a:p>
          <a:p>
            <a:pPr lvl="1"/>
            <a:r>
              <a:rPr lang="en-US" altLang="en-US" dirty="0"/>
              <a:t>First-order condition</a:t>
            </a:r>
          </a:p>
          <a:p>
            <a:pPr lvl="2"/>
            <a:r>
              <a:rPr lang="en-US" altLang="en-US" dirty="0"/>
              <a:t>Investments by the firms (if they are two </a:t>
            </a:r>
            <a:r>
              <a:rPr lang="en-US" altLang="en-US" dirty="0" err="1"/>
              <a:t>separete</a:t>
            </a:r>
            <a:r>
              <a:rPr lang="en-US" altLang="en-US" dirty="0"/>
              <a:t> firms)</a:t>
            </a:r>
          </a:p>
          <a:p>
            <a:pPr lvl="2">
              <a:buFontTx/>
              <a:buNone/>
            </a:pPr>
            <a:r>
              <a:rPr lang="en-US" altLang="en-US" i="1" dirty="0">
                <a:solidFill>
                  <a:srgbClr val="FF0000"/>
                </a:solidFill>
                <a:latin typeface="Times New Roman" pitchFamily="18" charset="0"/>
                <a:cs typeface="Times New Roman" pitchFamily="18" charset="0"/>
              </a:rPr>
              <a:t>0.5 (∂S/∂</a:t>
            </a:r>
            <a:r>
              <a:rPr lang="en-US" altLang="en-US" i="1" dirty="0" err="1">
                <a:solidFill>
                  <a:srgbClr val="FF0000"/>
                </a:solidFill>
                <a:latin typeface="Times New Roman" pitchFamily="18" charset="0"/>
                <a:cs typeface="Times New Roman" pitchFamily="18" charset="0"/>
              </a:rPr>
              <a:t>x</a:t>
            </a:r>
            <a:r>
              <a:rPr lang="en-US" altLang="en-US" i="1" baseline="-25000" dirty="0" err="1">
                <a:solidFill>
                  <a:srgbClr val="FF0000"/>
                </a:solidFill>
                <a:latin typeface="Times New Roman" pitchFamily="18" charset="0"/>
                <a:cs typeface="Times New Roman" pitchFamily="18" charset="0"/>
              </a:rPr>
              <a:t>F</a:t>
            </a:r>
            <a:r>
              <a:rPr lang="en-US" altLang="en-US" i="1" dirty="0">
                <a:solidFill>
                  <a:srgbClr val="FF0000"/>
                </a:solidFill>
                <a:latin typeface="Times New Roman" pitchFamily="18" charset="0"/>
                <a:cs typeface="Times New Roman" pitchFamily="18" charset="0"/>
              </a:rPr>
              <a:t>)=1 </a:t>
            </a:r>
            <a:r>
              <a:rPr lang="en-US" altLang="en-US" dirty="0"/>
              <a:t>and </a:t>
            </a:r>
            <a:r>
              <a:rPr lang="en-US" altLang="en-US" i="1" dirty="0">
                <a:solidFill>
                  <a:srgbClr val="FF0000"/>
                </a:solidFill>
                <a:latin typeface="Times New Roman" pitchFamily="18" charset="0"/>
                <a:cs typeface="Times New Roman" pitchFamily="18" charset="0"/>
              </a:rPr>
              <a:t>0.5 (∂S/∂</a:t>
            </a:r>
            <a:r>
              <a:rPr lang="en-US" altLang="en-US" i="1" dirty="0" err="1">
                <a:solidFill>
                  <a:srgbClr val="FF0000"/>
                </a:solidFill>
                <a:latin typeface="Times New Roman" pitchFamily="18" charset="0"/>
                <a:cs typeface="Times New Roman" pitchFamily="18" charset="0"/>
              </a:rPr>
              <a:t>x</a:t>
            </a:r>
            <a:r>
              <a:rPr lang="en-US" altLang="en-US" i="1" baseline="-25000" dirty="0" err="1">
                <a:solidFill>
                  <a:srgbClr val="FF0000"/>
                </a:solidFill>
                <a:latin typeface="Times New Roman" pitchFamily="18" charset="0"/>
                <a:cs typeface="Times New Roman" pitchFamily="18" charset="0"/>
              </a:rPr>
              <a:t>G</a:t>
            </a:r>
            <a:r>
              <a:rPr lang="en-US" altLang="en-US" i="1" dirty="0">
                <a:solidFill>
                  <a:srgbClr val="FF0000"/>
                </a:solidFill>
                <a:latin typeface="Times New Roman" pitchFamily="18" charset="0"/>
                <a:cs typeface="Times New Roman" pitchFamily="18" charset="0"/>
              </a:rPr>
              <a:t>)=1</a:t>
            </a:r>
          </a:p>
          <a:p>
            <a:r>
              <a:rPr lang="en-US" altLang="en-US" dirty="0"/>
              <a:t>GM acquires Fisher Body </a:t>
            </a:r>
          </a:p>
          <a:p>
            <a:pPr lvl="1"/>
            <a:r>
              <a:rPr lang="en-US" altLang="en-US" dirty="0"/>
              <a:t>They become one firm</a:t>
            </a:r>
          </a:p>
          <a:p>
            <a:pPr lvl="1"/>
            <a:r>
              <a:rPr lang="en-US" altLang="en-US" dirty="0"/>
              <a:t>Objective function: </a:t>
            </a:r>
            <a:r>
              <a:rPr lang="en-US" altLang="en-US" sz="3000" i="1" dirty="0">
                <a:solidFill>
                  <a:srgbClr val="FF0000"/>
                </a:solidFill>
                <a:latin typeface="Times New Roman" pitchFamily="18" charset="0"/>
                <a:cs typeface="Times New Roman" pitchFamily="18" charset="0"/>
              </a:rPr>
              <a:t>0.5 S(</a:t>
            </a:r>
            <a:r>
              <a:rPr lang="en-US" altLang="en-US" sz="3000" i="1" dirty="0" err="1">
                <a:solidFill>
                  <a:srgbClr val="FF0000"/>
                </a:solidFill>
                <a:latin typeface="Times New Roman" pitchFamily="18" charset="0"/>
                <a:cs typeface="Times New Roman" pitchFamily="18" charset="0"/>
              </a:rPr>
              <a:t>x</a:t>
            </a:r>
            <a:r>
              <a:rPr lang="en-US" altLang="en-US" sz="3000" i="1" baseline="-25000" dirty="0" err="1">
                <a:solidFill>
                  <a:srgbClr val="FF0000"/>
                </a:solidFill>
                <a:latin typeface="Times New Roman" pitchFamily="18" charset="0"/>
                <a:cs typeface="Times New Roman" pitchFamily="18" charset="0"/>
              </a:rPr>
              <a:t>F</a:t>
            </a:r>
            <a:r>
              <a:rPr lang="en-US" altLang="en-US" sz="3000" dirty="0" err="1">
                <a:solidFill>
                  <a:srgbClr val="FF0000"/>
                </a:solidFill>
                <a:latin typeface="Times New Roman" pitchFamily="18" charset="0"/>
                <a:cs typeface="Times New Roman" pitchFamily="18" charset="0"/>
              </a:rPr>
              <a:t>,</a:t>
            </a:r>
            <a:r>
              <a:rPr lang="en-US" altLang="en-US" sz="3000" i="1" dirty="0" err="1">
                <a:solidFill>
                  <a:srgbClr val="FF0000"/>
                </a:solidFill>
                <a:latin typeface="Times New Roman" pitchFamily="18" charset="0"/>
                <a:cs typeface="Times New Roman" pitchFamily="18" charset="0"/>
              </a:rPr>
              <a:t>x</a:t>
            </a:r>
            <a:r>
              <a:rPr lang="en-US" altLang="en-US" sz="3000" i="1" baseline="-25000" dirty="0" err="1">
                <a:solidFill>
                  <a:srgbClr val="FF0000"/>
                </a:solidFill>
                <a:latin typeface="Times New Roman" pitchFamily="18" charset="0"/>
                <a:cs typeface="Times New Roman" pitchFamily="18" charset="0"/>
              </a:rPr>
              <a:t>G</a:t>
            </a:r>
            <a:r>
              <a:rPr lang="en-US" altLang="en-US" sz="3000" i="1" dirty="0">
                <a:solidFill>
                  <a:srgbClr val="FF0000"/>
                </a:solidFill>
                <a:latin typeface="Times New Roman" pitchFamily="18" charset="0"/>
                <a:cs typeface="Times New Roman" pitchFamily="18" charset="0"/>
              </a:rPr>
              <a:t>)</a:t>
            </a:r>
            <a:r>
              <a:rPr lang="en-US" altLang="en-US" sz="3000" dirty="0">
                <a:solidFill>
                  <a:srgbClr val="FF0000"/>
                </a:solidFill>
              </a:rPr>
              <a:t> - </a:t>
            </a:r>
            <a:r>
              <a:rPr lang="en-US" altLang="en-US" sz="3000" i="1" dirty="0" err="1">
                <a:solidFill>
                  <a:srgbClr val="FF0000"/>
                </a:solidFill>
                <a:latin typeface="Times New Roman" pitchFamily="18" charset="0"/>
                <a:cs typeface="Times New Roman" pitchFamily="18" charset="0"/>
              </a:rPr>
              <a:t>x</a:t>
            </a:r>
            <a:r>
              <a:rPr lang="en-US" altLang="en-US" i="1" baseline="-25000" dirty="0" err="1">
                <a:solidFill>
                  <a:srgbClr val="FF0000"/>
                </a:solidFill>
                <a:latin typeface="Times New Roman" pitchFamily="18" charset="0"/>
                <a:cs typeface="Times New Roman" pitchFamily="18" charset="0"/>
              </a:rPr>
              <a:t>G</a:t>
            </a:r>
            <a:r>
              <a:rPr lang="en-US" altLang="en-US" dirty="0">
                <a:solidFill>
                  <a:srgbClr val="FF0000"/>
                </a:solidFill>
              </a:rPr>
              <a:t> </a:t>
            </a:r>
            <a:endParaRPr lang="en-US" altLang="en-US" i="1" dirty="0">
              <a:solidFill>
                <a:srgbClr val="FF0000"/>
              </a:solidFill>
              <a:latin typeface="Times New Roman" pitchFamily="18" charset="0"/>
              <a:cs typeface="Times New Roman" pitchFamily="18" charset="0"/>
            </a:endParaRPr>
          </a:p>
          <a:p>
            <a:pPr lvl="1"/>
            <a:r>
              <a:rPr lang="en-US" altLang="en-US" dirty="0"/>
              <a:t>First-order condition: </a:t>
            </a:r>
            <a:r>
              <a:rPr lang="en-US" altLang="en-US" i="1" dirty="0">
                <a:solidFill>
                  <a:srgbClr val="FF0000"/>
                </a:solidFill>
                <a:latin typeface="Times New Roman" pitchFamily="18" charset="0"/>
                <a:cs typeface="Times New Roman" pitchFamily="18" charset="0"/>
              </a:rPr>
              <a:t>∂S/∂</a:t>
            </a:r>
            <a:r>
              <a:rPr lang="en-US" altLang="en-US" i="1" dirty="0" err="1">
                <a:solidFill>
                  <a:srgbClr val="FF0000"/>
                </a:solidFill>
                <a:latin typeface="Times New Roman" pitchFamily="18" charset="0"/>
                <a:cs typeface="Times New Roman" pitchFamily="18" charset="0"/>
              </a:rPr>
              <a:t>x</a:t>
            </a:r>
            <a:r>
              <a:rPr lang="en-US" altLang="en-US" i="1" baseline="-25000" dirty="0" err="1">
                <a:solidFill>
                  <a:srgbClr val="FF0000"/>
                </a:solidFill>
                <a:latin typeface="Times New Roman" pitchFamily="18" charset="0"/>
                <a:cs typeface="Times New Roman" pitchFamily="18" charset="0"/>
              </a:rPr>
              <a:t>G</a:t>
            </a:r>
            <a:r>
              <a:rPr lang="en-US" altLang="en-US" i="1" dirty="0">
                <a:solidFill>
                  <a:srgbClr val="FF0000"/>
                </a:solidFill>
                <a:latin typeface="Times New Roman" pitchFamily="18" charset="0"/>
                <a:cs typeface="Times New Roman" pitchFamily="18" charset="0"/>
              </a:rPr>
              <a:t>=1</a:t>
            </a:r>
            <a:endParaRPr lang="en-US" altLang="en-US" dirty="0">
              <a:latin typeface="Times New Roman" pitchFamily="18" charset="0"/>
              <a:cs typeface="Times New Roman" pitchFamily="18" charset="0"/>
            </a:endParaRPr>
          </a:p>
          <a:p>
            <a:endParaRPr lang="en-US" altLang="en-US"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41157837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marL="342900" indent="-342900"/>
            <a:r>
              <a:rPr lang="en-US" altLang="en-US"/>
              <a:t>Transactions cost theory</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3379073E-E67E-489F-9397-238D64C229BF}" type="slidenum">
              <a:rPr lang="en-US" smtClean="0"/>
              <a:pPr>
                <a:defRPr/>
              </a:pPr>
              <a:t>61</a:t>
            </a:fld>
            <a:endParaRPr lang="en-US"/>
          </a:p>
        </p:txBody>
      </p:sp>
      <p:sp>
        <p:nvSpPr>
          <p:cNvPr id="70659" name="Content Placeholder 2"/>
          <p:cNvSpPr>
            <a:spLocks noGrp="1"/>
          </p:cNvSpPr>
          <p:nvPr>
            <p:ph type="body" sz="quarter" idx="12"/>
          </p:nvPr>
        </p:nvSpPr>
        <p:spPr/>
        <p:txBody>
          <a:bodyPr/>
          <a:lstStyle/>
          <a:p>
            <a:r>
              <a:rPr lang="en-US" altLang="en-US" i="1">
                <a:latin typeface="Times New Roman" pitchFamily="18" charset="0"/>
                <a:cs typeface="Times New Roman" pitchFamily="18" charset="0"/>
              </a:rPr>
              <a:t>h</a:t>
            </a:r>
            <a:r>
              <a:rPr lang="en-US" altLang="en-US" i="1" baseline="-25000">
                <a:latin typeface="Times New Roman" pitchFamily="18" charset="0"/>
                <a:cs typeface="Times New Roman" pitchFamily="18" charset="0"/>
              </a:rPr>
              <a:t>F</a:t>
            </a:r>
            <a:r>
              <a:rPr lang="en-US" altLang="en-US"/>
              <a:t> </a:t>
            </a:r>
          </a:p>
          <a:p>
            <a:pPr lvl="1"/>
            <a:r>
              <a:rPr lang="en-US" altLang="en-US"/>
              <a:t>Costly action undertaken by Fisher Body at the time of bargaining - increases its bargaining power at the expense of GM</a:t>
            </a:r>
          </a:p>
          <a:p>
            <a:pPr lvl="1"/>
            <a:r>
              <a:rPr lang="en-US" altLang="en-US"/>
              <a:t>Haggling </a:t>
            </a:r>
          </a:p>
          <a:p>
            <a:r>
              <a:rPr lang="en-US" altLang="en-US" i="1">
                <a:latin typeface="Times New Roman" pitchFamily="18" charset="0"/>
                <a:cs typeface="Times New Roman" pitchFamily="18" charset="0"/>
              </a:rPr>
              <a:t>h</a:t>
            </a:r>
            <a:r>
              <a:rPr lang="en-US" altLang="en-US" i="1" baseline="-25000">
                <a:latin typeface="Times New Roman" pitchFamily="18" charset="0"/>
                <a:cs typeface="Times New Roman" pitchFamily="18" charset="0"/>
              </a:rPr>
              <a:t>G</a:t>
            </a:r>
            <a:r>
              <a:rPr lang="en-US" altLang="en-US"/>
              <a:t> </a:t>
            </a:r>
          </a:p>
          <a:p>
            <a:pPr lvl="1"/>
            <a:r>
              <a:rPr lang="en-US" altLang="en-US"/>
              <a:t>Costly action undertaken by GM at the time of bargaining - increases its bargaining power at the expense of Fisher Body</a:t>
            </a:r>
          </a:p>
          <a:p>
            <a:pPr lvl="1"/>
            <a:r>
              <a:rPr lang="en-US" altLang="en-US"/>
              <a:t>Haggling</a:t>
            </a:r>
          </a:p>
          <a:p>
            <a:endParaRPr lang="en-US" altLang="en-US"/>
          </a:p>
        </p:txBody>
      </p:sp>
    </p:spTree>
    <p:extLst>
      <p:ext uri="{BB962C8B-B14F-4D97-AF65-F5344CB8AC3E}">
        <p14:creationId xmlns:p14="http://schemas.microsoft.com/office/powerpoint/2010/main" val="2537030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marL="342900" indent="-342900"/>
            <a:r>
              <a:rPr lang="en-US" altLang="en-US"/>
              <a:t>Transactions cost theory</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69B3C7FB-CDF4-4DB9-B6A0-65BE94E7F5A5}" type="slidenum">
              <a:rPr lang="en-US" smtClean="0"/>
              <a:pPr>
                <a:defRPr/>
              </a:pPr>
              <a:t>62</a:t>
            </a:fld>
            <a:endParaRPr lang="en-US"/>
          </a:p>
        </p:txBody>
      </p:sp>
      <p:sp>
        <p:nvSpPr>
          <p:cNvPr id="71683" name="Content Placeholder 2"/>
          <p:cNvSpPr>
            <a:spLocks noGrp="1"/>
          </p:cNvSpPr>
          <p:nvPr>
            <p:ph type="body" sz="quarter" idx="12"/>
          </p:nvPr>
        </p:nvSpPr>
        <p:spPr/>
        <p:txBody>
          <a:bodyPr/>
          <a:lstStyle/>
          <a:p>
            <a:r>
              <a:rPr lang="en-US" altLang="en-US"/>
              <a:t>Bargaining shares</a:t>
            </a:r>
          </a:p>
          <a:p>
            <a:pPr lvl="1"/>
            <a:r>
              <a:rPr lang="en-US" altLang="en-US" i="1">
                <a:latin typeface="Times New Roman" pitchFamily="18" charset="0"/>
                <a:cs typeface="Times New Roman" pitchFamily="18" charset="0"/>
                <a:sym typeface="Symbol" pitchFamily="18" charset="2"/>
              </a:rPr>
              <a:t>(h</a:t>
            </a:r>
            <a:r>
              <a:rPr lang="en-US" altLang="en-US" i="1" baseline="-25000">
                <a:latin typeface="Times New Roman" pitchFamily="18" charset="0"/>
                <a:cs typeface="Times New Roman" pitchFamily="18" charset="0"/>
                <a:sym typeface="Symbol" pitchFamily="18" charset="2"/>
              </a:rPr>
              <a:t>F</a:t>
            </a:r>
            <a:r>
              <a:rPr lang="en-US" altLang="en-US" i="1">
                <a:latin typeface="Times New Roman" pitchFamily="18" charset="0"/>
                <a:cs typeface="Times New Roman" pitchFamily="18" charset="0"/>
                <a:sym typeface="Symbol" pitchFamily="18" charset="2"/>
              </a:rPr>
              <a:t>,h</a:t>
            </a:r>
            <a:r>
              <a:rPr lang="en-US" altLang="en-US" i="1" baseline="-25000">
                <a:latin typeface="Times New Roman" pitchFamily="18" charset="0"/>
                <a:cs typeface="Times New Roman" pitchFamily="18" charset="0"/>
                <a:sym typeface="Symbol" pitchFamily="18" charset="2"/>
              </a:rPr>
              <a:t>G</a:t>
            </a:r>
            <a:r>
              <a:rPr lang="en-US" altLang="en-US" i="1">
                <a:latin typeface="Times New Roman" pitchFamily="18" charset="0"/>
                <a:cs typeface="Times New Roman" pitchFamily="18" charset="0"/>
                <a:sym typeface="Symbol" pitchFamily="18" charset="2"/>
              </a:rPr>
              <a:t>) </a:t>
            </a:r>
            <a:r>
              <a:rPr lang="en-US" altLang="en-US">
                <a:sym typeface="Symbol" pitchFamily="18" charset="2"/>
              </a:rPr>
              <a:t>- </a:t>
            </a:r>
            <a:r>
              <a:rPr lang="en-US" altLang="en-US"/>
              <a:t>share accruing to Fisher Body</a:t>
            </a:r>
          </a:p>
          <a:p>
            <a:pPr lvl="1"/>
            <a:r>
              <a:rPr lang="en-US" altLang="en-US" i="1">
                <a:latin typeface="Times New Roman" pitchFamily="18" charset="0"/>
                <a:cs typeface="Times New Roman" pitchFamily="18" charset="0"/>
                <a:sym typeface="Symbol" pitchFamily="18" charset="2"/>
              </a:rPr>
              <a:t>1 - (h</a:t>
            </a:r>
            <a:r>
              <a:rPr lang="en-US" altLang="en-US" i="1" baseline="-25000">
                <a:latin typeface="Times New Roman" pitchFamily="18" charset="0"/>
                <a:cs typeface="Times New Roman" pitchFamily="18" charset="0"/>
                <a:sym typeface="Symbol" pitchFamily="18" charset="2"/>
              </a:rPr>
              <a:t>F</a:t>
            </a:r>
            <a:r>
              <a:rPr lang="en-US" altLang="en-US" i="1">
                <a:latin typeface="Times New Roman" pitchFamily="18" charset="0"/>
                <a:cs typeface="Times New Roman" pitchFamily="18" charset="0"/>
                <a:sym typeface="Symbol" pitchFamily="18" charset="2"/>
              </a:rPr>
              <a:t>,h</a:t>
            </a:r>
            <a:r>
              <a:rPr lang="en-US" altLang="en-US" i="1" baseline="-25000">
                <a:latin typeface="Times New Roman" pitchFamily="18" charset="0"/>
                <a:cs typeface="Times New Roman" pitchFamily="18" charset="0"/>
                <a:sym typeface="Symbol" pitchFamily="18" charset="2"/>
              </a:rPr>
              <a:t>G</a:t>
            </a:r>
            <a:r>
              <a:rPr lang="en-US" altLang="en-US" i="1">
                <a:latin typeface="Times New Roman" pitchFamily="18" charset="0"/>
                <a:cs typeface="Times New Roman" pitchFamily="18" charset="0"/>
                <a:sym typeface="Symbol" pitchFamily="18" charset="2"/>
              </a:rPr>
              <a:t>) </a:t>
            </a:r>
            <a:r>
              <a:rPr lang="en-US" altLang="en-US">
                <a:sym typeface="Symbol" pitchFamily="18" charset="2"/>
              </a:rPr>
              <a:t>- </a:t>
            </a:r>
            <a:r>
              <a:rPr lang="en-US" altLang="en-US"/>
              <a:t>share accruing to GM</a:t>
            </a:r>
          </a:p>
          <a:p>
            <a:pPr lvl="1"/>
            <a:r>
              <a:rPr lang="en-US" altLang="en-US">
                <a:sym typeface="Symbol" pitchFamily="18" charset="2"/>
              </a:rPr>
              <a:t>Where 0 &lt;  &lt; 1, increasing in </a:t>
            </a:r>
            <a:r>
              <a:rPr lang="en-US" altLang="en-US" i="1">
                <a:latin typeface="Times New Roman" pitchFamily="18" charset="0"/>
                <a:cs typeface="Times New Roman" pitchFamily="18" charset="0"/>
                <a:sym typeface="Symbol" pitchFamily="18" charset="2"/>
              </a:rPr>
              <a:t>h</a:t>
            </a:r>
            <a:r>
              <a:rPr lang="en-US" altLang="en-US" i="1" baseline="-25000">
                <a:latin typeface="Times New Roman" pitchFamily="18" charset="0"/>
                <a:cs typeface="Times New Roman" pitchFamily="18" charset="0"/>
                <a:sym typeface="Symbol" pitchFamily="18" charset="2"/>
              </a:rPr>
              <a:t>F</a:t>
            </a:r>
            <a:r>
              <a:rPr lang="en-US" altLang="en-US">
                <a:sym typeface="Symbol" pitchFamily="18" charset="2"/>
              </a:rPr>
              <a:t> and decreasing in </a:t>
            </a:r>
            <a:r>
              <a:rPr lang="en-US" altLang="en-US" i="1">
                <a:latin typeface="Times New Roman" pitchFamily="18" charset="0"/>
                <a:cs typeface="Times New Roman" pitchFamily="18" charset="0"/>
                <a:sym typeface="Symbol" pitchFamily="18" charset="2"/>
              </a:rPr>
              <a:t>h</a:t>
            </a:r>
            <a:r>
              <a:rPr lang="en-US" altLang="en-US" i="1" baseline="-25000">
                <a:latin typeface="Times New Roman" pitchFamily="18" charset="0"/>
                <a:cs typeface="Times New Roman" pitchFamily="18" charset="0"/>
                <a:sym typeface="Symbol" pitchFamily="18" charset="2"/>
              </a:rPr>
              <a:t>G</a:t>
            </a:r>
            <a:r>
              <a:rPr lang="en-US" altLang="en-US">
                <a:sym typeface="Symbol" pitchFamily="18" charset="2"/>
              </a:rPr>
              <a:t> </a:t>
            </a:r>
          </a:p>
          <a:p>
            <a:r>
              <a:rPr lang="en-US" altLang="en-US">
                <a:sym typeface="Symbol" pitchFamily="18" charset="2"/>
              </a:rPr>
              <a:t>Efficient levels of investment: </a:t>
            </a:r>
            <a:r>
              <a:rPr lang="en-US" altLang="en-US" i="1">
                <a:latin typeface="Times New Roman" pitchFamily="18" charset="0"/>
                <a:cs typeface="Times New Roman" pitchFamily="18" charset="0"/>
                <a:sym typeface="Symbol" pitchFamily="18" charset="2"/>
              </a:rPr>
              <a:t>x</a:t>
            </a:r>
            <a:r>
              <a:rPr lang="en-US" altLang="en-US" i="1" baseline="-25000">
                <a:latin typeface="Times New Roman" pitchFamily="18" charset="0"/>
                <a:cs typeface="Times New Roman" pitchFamily="18" charset="0"/>
                <a:sym typeface="Symbol" pitchFamily="18" charset="2"/>
              </a:rPr>
              <a:t>F</a:t>
            </a:r>
            <a:r>
              <a:rPr lang="en-US" altLang="en-US" i="1">
                <a:latin typeface="Times New Roman" pitchFamily="18" charset="0"/>
                <a:cs typeface="Times New Roman" pitchFamily="18" charset="0"/>
                <a:sym typeface="Symbol" pitchFamily="18" charset="2"/>
              </a:rPr>
              <a:t>*</a:t>
            </a:r>
            <a:r>
              <a:rPr lang="en-US" altLang="en-US">
                <a:sym typeface="Symbol" pitchFamily="18" charset="2"/>
              </a:rPr>
              <a:t> and </a:t>
            </a:r>
            <a:r>
              <a:rPr lang="en-US" altLang="en-US" i="1">
                <a:latin typeface="Times New Roman" pitchFamily="18" charset="0"/>
                <a:cs typeface="Times New Roman" pitchFamily="18" charset="0"/>
                <a:sym typeface="Symbol" pitchFamily="18" charset="2"/>
              </a:rPr>
              <a:t>x</a:t>
            </a:r>
            <a:r>
              <a:rPr lang="en-US" altLang="en-US" i="1" baseline="-25000">
                <a:latin typeface="Times New Roman" pitchFamily="18" charset="0"/>
                <a:cs typeface="Times New Roman" pitchFamily="18" charset="0"/>
                <a:sym typeface="Symbol" pitchFamily="18" charset="2"/>
              </a:rPr>
              <a:t>G</a:t>
            </a:r>
            <a:r>
              <a:rPr lang="en-US" altLang="en-US" i="1">
                <a:latin typeface="Times New Roman" pitchFamily="18" charset="0"/>
                <a:cs typeface="Times New Roman" pitchFamily="18" charset="0"/>
                <a:sym typeface="Symbol" pitchFamily="18" charset="2"/>
              </a:rPr>
              <a:t>*</a:t>
            </a:r>
            <a:endParaRPr lang="en-US" altLang="en-US" i="1">
              <a:latin typeface="Times New Roman" pitchFamily="18" charset="0"/>
              <a:cs typeface="Times New Roman" pitchFamily="18" charset="0"/>
            </a:endParaRPr>
          </a:p>
          <a:p>
            <a:endParaRPr lang="en-US" altLang="en-US"/>
          </a:p>
        </p:txBody>
      </p:sp>
    </p:spTree>
    <p:extLst>
      <p:ext uri="{BB962C8B-B14F-4D97-AF65-F5344CB8AC3E}">
        <p14:creationId xmlns:p14="http://schemas.microsoft.com/office/powerpoint/2010/main" val="3765958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pPr marL="342900" indent="-342900"/>
            <a:r>
              <a:rPr lang="en-US" altLang="en-US"/>
              <a:t>Transactions cost theory</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BE1268AF-7DCC-48D1-8A8E-BB20F07DA06A}" type="slidenum">
              <a:rPr lang="en-US" smtClean="0"/>
              <a:pPr>
                <a:defRPr/>
              </a:pPr>
              <a:t>63</a:t>
            </a:fld>
            <a:endParaRPr lang="en-US"/>
          </a:p>
        </p:txBody>
      </p:sp>
      <p:sp>
        <p:nvSpPr>
          <p:cNvPr id="20484" name="Content Placeholder 2"/>
          <p:cNvSpPr>
            <a:spLocks noGrp="1"/>
          </p:cNvSpPr>
          <p:nvPr>
            <p:ph type="body" sz="quarter" idx="12"/>
          </p:nvPr>
        </p:nvSpPr>
        <p:spPr/>
        <p:txBody>
          <a:bodyPr/>
          <a:lstStyle/>
          <a:p>
            <a:r>
              <a:rPr lang="en-US" altLang="en-US" dirty="0"/>
              <a:t>Fisher Body’s objective function </a:t>
            </a:r>
          </a:p>
          <a:p>
            <a:pPr lvl="1"/>
            <a:r>
              <a:rPr lang="en-US" altLang="en-US" dirty="0"/>
              <a:t>Determining its equilibrium level of haggling</a:t>
            </a:r>
          </a:p>
          <a:p>
            <a:pPr algn="ctr">
              <a:buFontTx/>
              <a:buNone/>
            </a:pPr>
            <a:r>
              <a:rPr lang="en-US" altLang="en-US" sz="3200" dirty="0"/>
              <a:t> </a:t>
            </a:r>
            <a:r>
              <a:rPr lang="en-US" altLang="en-US" sz="3200" i="1" dirty="0">
                <a:solidFill>
                  <a:srgbClr val="FF0000"/>
                </a:solidFill>
                <a:latin typeface="Times New Roman" pitchFamily="18" charset="0"/>
                <a:cs typeface="Times New Roman" pitchFamily="18" charset="0"/>
                <a:sym typeface="Symbol" pitchFamily="18" charset="2"/>
              </a:rPr>
              <a:t>(</a:t>
            </a:r>
            <a:r>
              <a:rPr lang="en-US" altLang="en-US" sz="3200" i="1" dirty="0" err="1">
                <a:solidFill>
                  <a:srgbClr val="FF0000"/>
                </a:solidFill>
                <a:latin typeface="Times New Roman" pitchFamily="18" charset="0"/>
                <a:cs typeface="Times New Roman" pitchFamily="18" charset="0"/>
                <a:sym typeface="Symbol" pitchFamily="18" charset="2"/>
              </a:rPr>
              <a:t>h</a:t>
            </a:r>
            <a:r>
              <a:rPr lang="en-US" altLang="en-US" sz="3200" i="1" baseline="-25000" dirty="0" err="1">
                <a:solidFill>
                  <a:srgbClr val="FF0000"/>
                </a:solidFill>
                <a:latin typeface="Times New Roman" pitchFamily="18" charset="0"/>
                <a:cs typeface="Times New Roman" pitchFamily="18" charset="0"/>
                <a:sym typeface="Symbol" pitchFamily="18" charset="2"/>
              </a:rPr>
              <a:t>F</a:t>
            </a:r>
            <a:r>
              <a:rPr lang="en-US" altLang="en-US" sz="3200" i="1" dirty="0" err="1">
                <a:solidFill>
                  <a:srgbClr val="FF0000"/>
                </a:solidFill>
                <a:latin typeface="Times New Roman" pitchFamily="18" charset="0"/>
                <a:cs typeface="Times New Roman" pitchFamily="18" charset="0"/>
                <a:sym typeface="Symbol" pitchFamily="18" charset="2"/>
              </a:rPr>
              <a:t>,h</a:t>
            </a:r>
            <a:r>
              <a:rPr lang="en-US" altLang="en-US" sz="3200" i="1" baseline="-25000" dirty="0" err="1">
                <a:solidFill>
                  <a:srgbClr val="FF0000"/>
                </a:solidFill>
                <a:latin typeface="Times New Roman" pitchFamily="18" charset="0"/>
                <a:cs typeface="Times New Roman" pitchFamily="18" charset="0"/>
                <a:sym typeface="Symbol" pitchFamily="18" charset="2"/>
              </a:rPr>
              <a:t>G</a:t>
            </a:r>
            <a:r>
              <a:rPr lang="en-US" altLang="en-US" sz="3200" i="1" dirty="0">
                <a:solidFill>
                  <a:srgbClr val="FF0000"/>
                </a:solidFill>
                <a:latin typeface="Times New Roman" pitchFamily="18" charset="0"/>
                <a:cs typeface="Times New Roman" pitchFamily="18" charset="0"/>
                <a:sym typeface="Symbol" pitchFamily="18" charset="2"/>
              </a:rPr>
              <a:t>) [S(</a:t>
            </a:r>
            <a:r>
              <a:rPr lang="en-US" altLang="en-US" sz="3200" i="1" dirty="0" err="1">
                <a:solidFill>
                  <a:srgbClr val="FF0000"/>
                </a:solidFill>
                <a:latin typeface="Times New Roman" pitchFamily="18" charset="0"/>
                <a:cs typeface="Times New Roman" pitchFamily="18" charset="0"/>
              </a:rPr>
              <a:t>x</a:t>
            </a:r>
            <a:r>
              <a:rPr lang="en-US" altLang="en-US" sz="3200" i="1" baseline="-25000" dirty="0" err="1">
                <a:solidFill>
                  <a:srgbClr val="FF0000"/>
                </a:solidFill>
                <a:latin typeface="Times New Roman" pitchFamily="18" charset="0"/>
                <a:cs typeface="Times New Roman" pitchFamily="18" charset="0"/>
              </a:rPr>
              <a:t>F</a:t>
            </a:r>
            <a:r>
              <a:rPr lang="en-US" altLang="en-US" sz="3200" i="1" dirty="0">
                <a:solidFill>
                  <a:srgbClr val="FF0000"/>
                </a:solidFill>
                <a:latin typeface="Times New Roman" pitchFamily="18" charset="0"/>
                <a:cs typeface="Times New Roman" pitchFamily="18" charset="0"/>
              </a:rPr>
              <a:t>*,</a:t>
            </a:r>
            <a:r>
              <a:rPr lang="en-US" altLang="en-US" sz="3200" i="1" dirty="0" err="1">
                <a:solidFill>
                  <a:srgbClr val="FF0000"/>
                </a:solidFill>
                <a:latin typeface="Times New Roman" pitchFamily="18" charset="0"/>
                <a:cs typeface="Times New Roman" pitchFamily="18" charset="0"/>
              </a:rPr>
              <a:t>x</a:t>
            </a:r>
            <a:r>
              <a:rPr lang="en-US" altLang="en-US" sz="3200" i="1" baseline="-25000" dirty="0" err="1">
                <a:solidFill>
                  <a:srgbClr val="FF0000"/>
                </a:solidFill>
                <a:latin typeface="Times New Roman" pitchFamily="18" charset="0"/>
                <a:cs typeface="Times New Roman" pitchFamily="18" charset="0"/>
              </a:rPr>
              <a:t>G</a:t>
            </a:r>
            <a:r>
              <a:rPr lang="en-US" altLang="en-US" sz="3200" i="1" dirty="0">
                <a:solidFill>
                  <a:srgbClr val="FF0000"/>
                </a:solidFill>
                <a:latin typeface="Times New Roman" pitchFamily="18" charset="0"/>
                <a:cs typeface="Times New Roman" pitchFamily="18" charset="0"/>
              </a:rPr>
              <a:t>*</a:t>
            </a:r>
            <a:r>
              <a:rPr lang="en-US" altLang="en-US" sz="3200" i="1" dirty="0">
                <a:solidFill>
                  <a:srgbClr val="FF0000"/>
                </a:solidFill>
                <a:latin typeface="Times New Roman" pitchFamily="18" charset="0"/>
                <a:cs typeface="Times New Roman" pitchFamily="18" charset="0"/>
                <a:sym typeface="Symbol" pitchFamily="18" charset="2"/>
              </a:rPr>
              <a:t>)- </a:t>
            </a:r>
            <a:r>
              <a:rPr lang="en-US" altLang="en-US" sz="3200" i="1" dirty="0" err="1">
                <a:solidFill>
                  <a:srgbClr val="FF0000"/>
                </a:solidFill>
                <a:latin typeface="Times New Roman" pitchFamily="18" charset="0"/>
                <a:cs typeface="Times New Roman" pitchFamily="18" charset="0"/>
              </a:rPr>
              <a:t>x</a:t>
            </a:r>
            <a:r>
              <a:rPr lang="en-US" altLang="en-US" sz="3200" i="1" baseline="-25000" dirty="0" err="1">
                <a:solidFill>
                  <a:srgbClr val="FF0000"/>
                </a:solidFill>
                <a:latin typeface="Times New Roman" pitchFamily="18" charset="0"/>
                <a:cs typeface="Times New Roman" pitchFamily="18" charset="0"/>
              </a:rPr>
              <a:t>F</a:t>
            </a:r>
            <a:r>
              <a:rPr lang="en-US" altLang="en-US" sz="3200" i="1" dirty="0">
                <a:solidFill>
                  <a:srgbClr val="FF0000"/>
                </a:solidFill>
                <a:latin typeface="Times New Roman" pitchFamily="18" charset="0"/>
                <a:cs typeface="Times New Roman" pitchFamily="18" charset="0"/>
              </a:rPr>
              <a:t>* - </a:t>
            </a:r>
            <a:r>
              <a:rPr lang="en-US" altLang="en-US" sz="3200" i="1" dirty="0" err="1">
                <a:solidFill>
                  <a:srgbClr val="FF0000"/>
                </a:solidFill>
                <a:latin typeface="Times New Roman" pitchFamily="18" charset="0"/>
                <a:cs typeface="Times New Roman" pitchFamily="18" charset="0"/>
              </a:rPr>
              <a:t>x</a:t>
            </a:r>
            <a:r>
              <a:rPr lang="en-US" altLang="en-US" sz="3200" i="1" baseline="-25000" dirty="0" err="1">
                <a:solidFill>
                  <a:srgbClr val="FF0000"/>
                </a:solidFill>
                <a:latin typeface="Times New Roman" pitchFamily="18" charset="0"/>
                <a:cs typeface="Times New Roman" pitchFamily="18" charset="0"/>
              </a:rPr>
              <a:t>G</a:t>
            </a:r>
            <a:r>
              <a:rPr lang="en-US" altLang="en-US" sz="3200" i="1" dirty="0">
                <a:solidFill>
                  <a:srgbClr val="FF0000"/>
                </a:solidFill>
                <a:latin typeface="Times New Roman" pitchFamily="18" charset="0"/>
                <a:cs typeface="Times New Roman" pitchFamily="18" charset="0"/>
              </a:rPr>
              <a:t>*</a:t>
            </a:r>
            <a:r>
              <a:rPr lang="en-US" altLang="en-US" sz="3200" i="1" dirty="0">
                <a:solidFill>
                  <a:srgbClr val="FF0000"/>
                </a:solidFill>
                <a:latin typeface="Times New Roman" pitchFamily="18" charset="0"/>
                <a:cs typeface="Times New Roman" pitchFamily="18" charset="0"/>
                <a:sym typeface="Symbol" pitchFamily="18" charset="2"/>
              </a:rPr>
              <a:t>]-</a:t>
            </a:r>
            <a:r>
              <a:rPr lang="en-US" altLang="en-US" sz="3200" i="1" dirty="0" err="1">
                <a:solidFill>
                  <a:srgbClr val="FF0000"/>
                </a:solidFill>
                <a:latin typeface="Times New Roman" pitchFamily="18" charset="0"/>
                <a:cs typeface="Times New Roman" pitchFamily="18" charset="0"/>
                <a:sym typeface="Symbol" pitchFamily="18" charset="2"/>
              </a:rPr>
              <a:t>h</a:t>
            </a:r>
            <a:r>
              <a:rPr lang="en-US" altLang="en-US" sz="3200" i="1" baseline="-25000" dirty="0" err="1">
                <a:solidFill>
                  <a:srgbClr val="FF0000"/>
                </a:solidFill>
                <a:latin typeface="Times New Roman" pitchFamily="18" charset="0"/>
                <a:cs typeface="Times New Roman" pitchFamily="18" charset="0"/>
                <a:sym typeface="Symbol" pitchFamily="18" charset="2"/>
              </a:rPr>
              <a:t>F</a:t>
            </a:r>
            <a:endParaRPr lang="en-US" altLang="en-US" sz="3200" baseline="-25000" dirty="0">
              <a:solidFill>
                <a:srgbClr val="FF0000"/>
              </a:solidFill>
            </a:endParaRPr>
          </a:p>
          <a:p>
            <a:r>
              <a:rPr lang="en-US" altLang="en-US" dirty="0"/>
              <a:t>First-order conditions</a:t>
            </a:r>
          </a:p>
          <a:p>
            <a:endParaRPr lang="en-US" altLang="en-US" dirty="0"/>
          </a:p>
          <a:p>
            <a:endParaRPr lang="en-US" alt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1869476535"/>
              </p:ext>
            </p:extLst>
          </p:nvPr>
        </p:nvGraphicFramePr>
        <p:xfrm>
          <a:off x="1752600" y="2819400"/>
          <a:ext cx="4187825" cy="2139950"/>
        </p:xfrm>
        <a:graphic>
          <a:graphicData uri="http://schemas.openxmlformats.org/presentationml/2006/ole">
            <mc:AlternateContent xmlns:mc="http://schemas.openxmlformats.org/markup-compatibility/2006">
              <mc:Choice xmlns:v="urn:schemas-microsoft-com:vml" Requires="v">
                <p:oleObj name="Equation" r:id="rId2" imgW="1739880" imgH="888840" progId="Equation.DSMT4">
                  <p:embed/>
                </p:oleObj>
              </mc:Choice>
              <mc:Fallback>
                <p:oleObj name="Equation" r:id="rId2" imgW="1739880" imgH="8888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19400"/>
                        <a:ext cx="4187825" cy="213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47168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Output Choice</a:t>
            </a:r>
          </a:p>
        </p:txBody>
      </p:sp>
      <p:sp>
        <p:nvSpPr>
          <p:cNvPr id="35843" name="Rectangle 3"/>
          <p:cNvSpPr>
            <a:spLocks noGrp="1" noChangeArrowheads="1"/>
          </p:cNvSpPr>
          <p:nvPr>
            <p:ph idx="1"/>
          </p:nvPr>
        </p:nvSpPr>
        <p:spPr/>
        <p:txBody>
          <a:bodyPr/>
          <a:lstStyle/>
          <a:p>
            <a:r>
              <a:rPr lang="en-US" altLang="en-US"/>
              <a:t>Total revenue for a firm, </a:t>
            </a:r>
            <a:r>
              <a:rPr lang="en-US" altLang="en-US" i="1">
                <a:solidFill>
                  <a:srgbClr val="FF0000"/>
                </a:solidFill>
              </a:rPr>
              <a:t>R</a:t>
            </a:r>
            <a:r>
              <a:rPr lang="en-US" altLang="en-US">
                <a:solidFill>
                  <a:srgbClr val="FF0000"/>
                </a:solidFill>
              </a:rPr>
              <a:t>(</a:t>
            </a:r>
            <a:r>
              <a:rPr lang="en-US" altLang="en-US" i="1">
                <a:solidFill>
                  <a:srgbClr val="FF0000"/>
                </a:solidFill>
              </a:rPr>
              <a:t>q</a:t>
            </a:r>
            <a:r>
              <a:rPr lang="en-US" altLang="en-US">
                <a:solidFill>
                  <a:srgbClr val="FF0000"/>
                </a:solidFill>
              </a:rPr>
              <a:t>) = </a:t>
            </a:r>
            <a:r>
              <a:rPr lang="en-US" altLang="en-US" i="1">
                <a:solidFill>
                  <a:srgbClr val="FF0000"/>
                </a:solidFill>
              </a:rPr>
              <a:t>p</a:t>
            </a:r>
            <a:r>
              <a:rPr lang="en-US" altLang="en-US">
                <a:solidFill>
                  <a:srgbClr val="FF0000"/>
                </a:solidFill>
              </a:rPr>
              <a:t>(</a:t>
            </a:r>
            <a:r>
              <a:rPr lang="en-US" altLang="en-US" i="1">
                <a:solidFill>
                  <a:srgbClr val="FF0000"/>
                </a:solidFill>
              </a:rPr>
              <a:t>q</a:t>
            </a:r>
            <a:r>
              <a:rPr lang="en-US" altLang="en-US">
                <a:solidFill>
                  <a:srgbClr val="FF0000"/>
                </a:solidFill>
              </a:rPr>
              <a:t>)</a:t>
            </a:r>
            <a:r>
              <a:rPr lang="en-US" altLang="en-US">
                <a:solidFill>
                  <a:srgbClr val="FF0000"/>
                </a:solidFill>
                <a:cs typeface="Arial" charset="0"/>
                <a:sym typeface="Symbol" pitchFamily="18" charset="2"/>
              </a:rPr>
              <a:t></a:t>
            </a:r>
            <a:r>
              <a:rPr lang="en-US" altLang="en-US" i="1">
                <a:solidFill>
                  <a:srgbClr val="FF0000"/>
                </a:solidFill>
                <a:cs typeface="Arial" charset="0"/>
                <a:sym typeface="Symbol" pitchFamily="18" charset="2"/>
              </a:rPr>
              <a:t>q</a:t>
            </a:r>
          </a:p>
          <a:p>
            <a:r>
              <a:rPr lang="en-US" altLang="en-US">
                <a:cs typeface="Arial" charset="0"/>
                <a:sym typeface="Symbol" pitchFamily="18" charset="2"/>
              </a:rPr>
              <a:t>Economic costs incurred, </a:t>
            </a:r>
            <a:r>
              <a:rPr lang="en-US" altLang="en-US" i="1">
                <a:solidFill>
                  <a:srgbClr val="FF0000"/>
                </a:solidFill>
                <a:cs typeface="Arial" charset="0"/>
                <a:sym typeface="Symbol" pitchFamily="18" charset="2"/>
              </a:rPr>
              <a:t>C</a:t>
            </a:r>
            <a:r>
              <a:rPr lang="en-US" altLang="en-US">
                <a:solidFill>
                  <a:srgbClr val="FF0000"/>
                </a:solidFill>
                <a:cs typeface="Arial" charset="0"/>
                <a:sym typeface="Symbol" pitchFamily="18" charset="2"/>
              </a:rPr>
              <a:t>(</a:t>
            </a:r>
            <a:r>
              <a:rPr lang="en-US" altLang="en-US" i="1">
                <a:solidFill>
                  <a:srgbClr val="FF0000"/>
                </a:solidFill>
                <a:cs typeface="Arial" charset="0"/>
                <a:sym typeface="Symbol" pitchFamily="18" charset="2"/>
              </a:rPr>
              <a:t>q</a:t>
            </a:r>
            <a:r>
              <a:rPr lang="en-US" altLang="en-US">
                <a:solidFill>
                  <a:srgbClr val="FF0000"/>
                </a:solidFill>
                <a:cs typeface="Arial" charset="0"/>
                <a:sym typeface="Symbol" pitchFamily="18" charset="2"/>
              </a:rPr>
              <a:t>)</a:t>
            </a:r>
            <a:endParaRPr lang="en-US" altLang="en-US">
              <a:cs typeface="Arial" charset="0"/>
              <a:sym typeface="Symbol" pitchFamily="18" charset="2"/>
            </a:endParaRPr>
          </a:p>
          <a:p>
            <a:pPr lvl="1"/>
            <a:r>
              <a:rPr lang="en-US" altLang="en-US">
                <a:cs typeface="Arial" charset="0"/>
                <a:sym typeface="Symbol" pitchFamily="18" charset="2"/>
              </a:rPr>
              <a:t>In the production of </a:t>
            </a:r>
            <a:r>
              <a:rPr lang="en-US" altLang="en-US" i="1">
                <a:cs typeface="Arial" charset="0"/>
                <a:sym typeface="Symbol" pitchFamily="18" charset="2"/>
              </a:rPr>
              <a:t>q</a:t>
            </a:r>
            <a:r>
              <a:rPr lang="en-US" altLang="en-US">
                <a:cs typeface="Arial" charset="0"/>
                <a:sym typeface="Symbol" pitchFamily="18" charset="2"/>
              </a:rPr>
              <a:t> </a:t>
            </a:r>
          </a:p>
          <a:p>
            <a:r>
              <a:rPr lang="en-US" altLang="en-US">
                <a:cs typeface="Arial" charset="0"/>
                <a:sym typeface="Symbol" pitchFamily="18" charset="2"/>
              </a:rPr>
              <a:t>Economic profits, </a:t>
            </a:r>
            <a:r>
              <a:rPr lang="en-US" altLang="en-US">
                <a:solidFill>
                  <a:srgbClr val="FF0000"/>
                </a:solidFill>
                <a:cs typeface="Arial" charset="0"/>
                <a:sym typeface="Symbol" pitchFamily="18" charset="2"/>
              </a:rPr>
              <a:t></a:t>
            </a:r>
          </a:p>
          <a:p>
            <a:pPr lvl="1"/>
            <a:r>
              <a:rPr lang="en-US" altLang="en-US">
                <a:cs typeface="Arial" charset="0"/>
                <a:sym typeface="Symbol" pitchFamily="18" charset="2"/>
              </a:rPr>
              <a:t>The difference between total revenue and total costs</a:t>
            </a:r>
          </a:p>
          <a:p>
            <a:pPr algn="ctr">
              <a:lnSpc>
                <a:spcPct val="130000"/>
              </a:lnSpc>
              <a:buFontTx/>
              <a:buNone/>
            </a:pPr>
            <a:r>
              <a:rPr lang="en-US" altLang="en-US" sz="3200">
                <a:solidFill>
                  <a:srgbClr val="FF0000"/>
                </a:solidFill>
                <a:cs typeface="Arial" charset="0"/>
                <a:sym typeface="Symbol" pitchFamily="18" charset="2"/>
              </a:rPr>
              <a:t>(</a:t>
            </a:r>
            <a:r>
              <a:rPr lang="en-US" altLang="en-US" sz="3200" i="1">
                <a:solidFill>
                  <a:srgbClr val="FF0000"/>
                </a:solidFill>
                <a:cs typeface="Arial" charset="0"/>
                <a:sym typeface="Symbol" pitchFamily="18" charset="2"/>
              </a:rPr>
              <a:t>q</a:t>
            </a:r>
            <a:r>
              <a:rPr lang="en-US" altLang="en-US" sz="3200">
                <a:solidFill>
                  <a:srgbClr val="FF0000"/>
                </a:solidFill>
                <a:cs typeface="Arial" charset="0"/>
                <a:sym typeface="Symbol" pitchFamily="18" charset="2"/>
              </a:rPr>
              <a:t>) = </a:t>
            </a:r>
            <a:r>
              <a:rPr lang="en-US" altLang="en-US" sz="3200" i="1">
                <a:solidFill>
                  <a:srgbClr val="FF0000"/>
                </a:solidFill>
                <a:cs typeface="Arial" charset="0"/>
                <a:sym typeface="Symbol" pitchFamily="18" charset="2"/>
              </a:rPr>
              <a:t>R</a:t>
            </a:r>
            <a:r>
              <a:rPr lang="en-US" altLang="en-US" sz="3200">
                <a:solidFill>
                  <a:srgbClr val="FF0000"/>
                </a:solidFill>
                <a:cs typeface="Arial" charset="0"/>
                <a:sym typeface="Symbol" pitchFamily="18" charset="2"/>
              </a:rPr>
              <a:t>(</a:t>
            </a:r>
            <a:r>
              <a:rPr lang="en-US" altLang="en-US" sz="3200" i="1">
                <a:solidFill>
                  <a:srgbClr val="FF0000"/>
                </a:solidFill>
                <a:cs typeface="Arial" charset="0"/>
                <a:sym typeface="Symbol" pitchFamily="18" charset="2"/>
              </a:rPr>
              <a:t>q</a:t>
            </a:r>
            <a:r>
              <a:rPr lang="en-US" altLang="en-US" sz="3200">
                <a:solidFill>
                  <a:srgbClr val="FF0000"/>
                </a:solidFill>
                <a:cs typeface="Arial" charset="0"/>
                <a:sym typeface="Symbol" pitchFamily="18" charset="2"/>
              </a:rPr>
              <a:t>) – </a:t>
            </a:r>
            <a:r>
              <a:rPr lang="en-US" altLang="en-US" sz="3200" i="1">
                <a:solidFill>
                  <a:srgbClr val="FF0000"/>
                </a:solidFill>
                <a:cs typeface="Arial" charset="0"/>
                <a:sym typeface="Symbol" pitchFamily="18" charset="2"/>
              </a:rPr>
              <a:t>C</a:t>
            </a:r>
            <a:r>
              <a:rPr lang="en-US" altLang="en-US" sz="3200">
                <a:solidFill>
                  <a:srgbClr val="FF0000"/>
                </a:solidFill>
                <a:cs typeface="Arial" charset="0"/>
                <a:sym typeface="Symbol" pitchFamily="18" charset="2"/>
              </a:rPr>
              <a:t>(</a:t>
            </a:r>
            <a:r>
              <a:rPr lang="en-US" altLang="en-US" sz="3200" i="1">
                <a:solidFill>
                  <a:srgbClr val="FF0000"/>
                </a:solidFill>
                <a:cs typeface="Arial" charset="0"/>
                <a:sym typeface="Symbol" pitchFamily="18" charset="2"/>
              </a:rPr>
              <a:t>q</a:t>
            </a:r>
            <a:r>
              <a:rPr lang="en-US" altLang="en-US" sz="3200">
                <a:solidFill>
                  <a:srgbClr val="FF0000"/>
                </a:solidFill>
                <a:cs typeface="Arial" charset="0"/>
                <a:sym typeface="Symbol" pitchFamily="18" charset="2"/>
              </a:rPr>
              <a:t>) = </a:t>
            </a:r>
            <a:r>
              <a:rPr lang="en-US" altLang="en-US" sz="3200" i="1">
                <a:solidFill>
                  <a:srgbClr val="FF0000"/>
                </a:solidFill>
              </a:rPr>
              <a:t>p</a:t>
            </a:r>
            <a:r>
              <a:rPr lang="en-US" altLang="en-US" sz="3200">
                <a:solidFill>
                  <a:srgbClr val="FF0000"/>
                </a:solidFill>
              </a:rPr>
              <a:t>(</a:t>
            </a:r>
            <a:r>
              <a:rPr lang="en-US" altLang="en-US" sz="3200" i="1">
                <a:solidFill>
                  <a:srgbClr val="FF0000"/>
                </a:solidFill>
              </a:rPr>
              <a:t>q</a:t>
            </a:r>
            <a:r>
              <a:rPr lang="en-US" altLang="en-US" sz="3200">
                <a:solidFill>
                  <a:srgbClr val="FF0000"/>
                </a:solidFill>
              </a:rPr>
              <a:t>)</a:t>
            </a:r>
            <a:r>
              <a:rPr lang="en-US" altLang="en-US" sz="3200">
                <a:solidFill>
                  <a:srgbClr val="FF0000"/>
                </a:solidFill>
                <a:cs typeface="Arial" charset="0"/>
                <a:sym typeface="Symbol" pitchFamily="18" charset="2"/>
              </a:rPr>
              <a:t></a:t>
            </a:r>
            <a:r>
              <a:rPr lang="en-US" altLang="en-US" sz="3200" i="1">
                <a:solidFill>
                  <a:srgbClr val="FF0000"/>
                </a:solidFill>
                <a:cs typeface="Arial" charset="0"/>
                <a:sym typeface="Symbol" pitchFamily="18" charset="2"/>
              </a:rPr>
              <a:t>q</a:t>
            </a:r>
            <a:r>
              <a:rPr lang="en-US" altLang="en-US" sz="3200">
                <a:solidFill>
                  <a:srgbClr val="FF0000"/>
                </a:solidFill>
                <a:cs typeface="Arial" charset="0"/>
                <a:sym typeface="Symbol" pitchFamily="18" charset="2"/>
              </a:rPr>
              <a:t> –</a:t>
            </a:r>
            <a:r>
              <a:rPr lang="en-US" altLang="en-US" sz="3200" i="1">
                <a:solidFill>
                  <a:srgbClr val="FF0000"/>
                </a:solidFill>
                <a:cs typeface="Arial" charset="0"/>
                <a:sym typeface="Symbol" pitchFamily="18" charset="2"/>
              </a:rPr>
              <a:t>C</a:t>
            </a:r>
            <a:r>
              <a:rPr lang="en-US" altLang="en-US" sz="3200">
                <a:solidFill>
                  <a:srgbClr val="FF0000"/>
                </a:solidFill>
                <a:cs typeface="Arial" charset="0"/>
                <a:sym typeface="Symbol" pitchFamily="18" charset="2"/>
              </a:rPr>
              <a:t>(</a:t>
            </a:r>
            <a:r>
              <a:rPr lang="en-US" altLang="en-US" sz="3200" i="1">
                <a:solidFill>
                  <a:srgbClr val="FF0000"/>
                </a:solidFill>
                <a:cs typeface="Arial" charset="0"/>
                <a:sym typeface="Symbol" pitchFamily="18" charset="2"/>
              </a:rPr>
              <a:t>q</a:t>
            </a:r>
            <a:r>
              <a:rPr lang="en-US" altLang="en-US" sz="3200">
                <a:solidFill>
                  <a:srgbClr val="FF0000"/>
                </a:solidFill>
                <a:cs typeface="Arial" charset="0"/>
                <a:sym typeface="Symbol" pitchFamily="18" charset="2"/>
              </a:rPr>
              <a:t>)</a:t>
            </a:r>
          </a:p>
        </p:txBody>
      </p:sp>
      <p:sp>
        <p:nvSpPr>
          <p:cNvPr id="5" name="Footer Placeholder 4"/>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4" name="Slide Number Placeholder 3"/>
          <p:cNvSpPr>
            <a:spLocks noGrp="1"/>
          </p:cNvSpPr>
          <p:nvPr>
            <p:ph type="sldNum" sz="quarter" idx="11"/>
          </p:nvPr>
        </p:nvSpPr>
        <p:spPr/>
        <p:txBody>
          <a:bodyPr/>
          <a:lstStyle/>
          <a:p>
            <a:pPr>
              <a:defRPr/>
            </a:pPr>
            <a:fld id="{ABECE8F9-7293-4F3F-ADED-B43374AE6D3D}" type="slidenum">
              <a:rPr lang="en-US" smtClean="0"/>
              <a:pPr>
                <a:defRPr/>
              </a:pPr>
              <a:t>7</a:t>
            </a:fld>
            <a:endParaRPr lang="en-US"/>
          </a:p>
        </p:txBody>
      </p:sp>
    </p:spTree>
    <p:extLst>
      <p:ext uri="{BB962C8B-B14F-4D97-AF65-F5344CB8AC3E}">
        <p14:creationId xmlns:p14="http://schemas.microsoft.com/office/powerpoint/2010/main" val="150740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en-US"/>
              <a:t>Output Choice</a:t>
            </a:r>
          </a:p>
        </p:txBody>
      </p:sp>
      <p:sp>
        <p:nvSpPr>
          <p:cNvPr id="1028" name="Rectangle 3"/>
          <p:cNvSpPr>
            <a:spLocks noGrp="1" noChangeArrowheads="1"/>
          </p:cNvSpPr>
          <p:nvPr>
            <p:ph idx="1"/>
          </p:nvPr>
        </p:nvSpPr>
        <p:spPr/>
        <p:txBody>
          <a:bodyPr/>
          <a:lstStyle/>
          <a:p>
            <a:r>
              <a:rPr lang="en-US" altLang="en-US" dirty="0"/>
              <a:t>Maximize profits, choose q:</a:t>
            </a:r>
          </a:p>
          <a:p>
            <a:pPr lvl="1"/>
            <a:r>
              <a:rPr lang="en-US" altLang="en-US" u="sng" dirty="0"/>
              <a:t>Necessary condition </a:t>
            </a:r>
            <a:r>
              <a:rPr lang="en-US" altLang="en-US" dirty="0"/>
              <a:t>to choosing </a:t>
            </a:r>
            <a:r>
              <a:rPr lang="en-US" altLang="en-US" i="1" dirty="0"/>
              <a:t>q</a:t>
            </a:r>
            <a:r>
              <a:rPr lang="en-US" altLang="en-US" dirty="0"/>
              <a:t>  </a:t>
            </a:r>
          </a:p>
          <a:p>
            <a:pPr lvl="1"/>
            <a:r>
              <a:rPr lang="en-US" altLang="en-US" dirty="0"/>
              <a:t>Set the derivative of the </a:t>
            </a:r>
            <a:r>
              <a:rPr lang="en-US" altLang="en-US" dirty="0">
                <a:sym typeface="Symbol" pitchFamily="18" charset="2"/>
              </a:rPr>
              <a:t> function with respect to </a:t>
            </a:r>
            <a:r>
              <a:rPr lang="en-US" altLang="en-US" i="1" dirty="0">
                <a:sym typeface="Symbol" pitchFamily="18" charset="2"/>
              </a:rPr>
              <a:t>q</a:t>
            </a:r>
            <a:r>
              <a:rPr lang="en-US" altLang="en-US" dirty="0">
                <a:sym typeface="Symbol" pitchFamily="18" charset="2"/>
              </a:rPr>
              <a:t> equal to zero</a:t>
            </a:r>
            <a:endParaRPr lang="en-US" altLang="en-US" sz="2600" dirty="0">
              <a:solidFill>
                <a:srgbClr val="5858D4"/>
              </a:solidFill>
              <a:cs typeface="Arial" charset="0"/>
              <a:sym typeface="Symbol" pitchFamily="18" charset="2"/>
            </a:endParaRPr>
          </a:p>
          <a:p>
            <a:pPr algn="ctr">
              <a:buFontTx/>
              <a:buNone/>
            </a:pPr>
            <a:endParaRPr lang="en-US" altLang="en-US" sz="2800" dirty="0">
              <a:solidFill>
                <a:srgbClr val="5858D4"/>
              </a:solidFill>
              <a:cs typeface="Arial" charset="0"/>
              <a:sym typeface="Symbol" pitchFamily="18" charset="2"/>
            </a:endParaRPr>
          </a:p>
        </p:txBody>
      </p:sp>
      <p:sp>
        <p:nvSpPr>
          <p:cNvPr id="7" name="Footer Placeholder 6"/>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6" name="Slide Number Placeholder 5"/>
          <p:cNvSpPr>
            <a:spLocks noGrp="1"/>
          </p:cNvSpPr>
          <p:nvPr>
            <p:ph type="sldNum" sz="quarter" idx="11"/>
          </p:nvPr>
        </p:nvSpPr>
        <p:spPr/>
        <p:txBody>
          <a:bodyPr/>
          <a:lstStyle/>
          <a:p>
            <a:pPr>
              <a:defRPr/>
            </a:pPr>
            <a:fld id="{01BAD811-43AE-4396-825C-B1378EE958E6}" type="slidenum">
              <a:rPr lang="en-US" smtClean="0"/>
              <a:pPr>
                <a:defRPr/>
              </a:pPr>
              <a:t>8</a:t>
            </a:fld>
            <a:endParaRPr lang="en-US"/>
          </a:p>
        </p:txBody>
      </p:sp>
      <p:graphicFrame>
        <p:nvGraphicFramePr>
          <p:cNvPr id="686084" name="Object 2"/>
          <p:cNvGraphicFramePr>
            <a:graphicFrameLocks noChangeAspect="1"/>
          </p:cNvGraphicFramePr>
          <p:nvPr/>
        </p:nvGraphicFramePr>
        <p:xfrm>
          <a:off x="2652713" y="3833813"/>
          <a:ext cx="3838575" cy="2008187"/>
        </p:xfrm>
        <a:graphic>
          <a:graphicData uri="http://schemas.openxmlformats.org/presentationml/2006/ole">
            <mc:AlternateContent xmlns:mc="http://schemas.openxmlformats.org/markup-compatibility/2006">
              <mc:Choice xmlns:v="urn:schemas-microsoft-com:vml" Requires="v">
                <p:oleObj name="Equation" r:id="rId2" imgW="1650960" imgH="863280" progId="Equation.DSMT4">
                  <p:embed/>
                </p:oleObj>
              </mc:Choice>
              <mc:Fallback>
                <p:oleObj name="Equation" r:id="rId2" imgW="1650960" imgH="86328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713" y="3833813"/>
                        <a:ext cx="3838575" cy="200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91658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86084"/>
                                        </p:tgtEl>
                                        <p:attrNameLst>
                                          <p:attrName>style.visibility</p:attrName>
                                        </p:attrNameLst>
                                      </p:cBhvr>
                                      <p:to>
                                        <p:strVal val="visible"/>
                                      </p:to>
                                    </p:set>
                                    <p:animEffect transition="in" filter="wipe(left)">
                                      <p:cBhvr>
                                        <p:cTn id="7" dur="500"/>
                                        <p:tgtEl>
                                          <p:spTgt spid="68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en-US"/>
              <a:t>Output Choice</a:t>
            </a:r>
          </a:p>
        </p:txBody>
      </p:sp>
      <p:sp>
        <p:nvSpPr>
          <p:cNvPr id="2052" name="Rectangle 3"/>
          <p:cNvSpPr>
            <a:spLocks noGrp="1" noChangeArrowheads="1"/>
          </p:cNvSpPr>
          <p:nvPr>
            <p:ph idx="1"/>
          </p:nvPr>
        </p:nvSpPr>
        <p:spPr/>
        <p:txBody>
          <a:bodyPr/>
          <a:lstStyle/>
          <a:p>
            <a:r>
              <a:rPr lang="en-US" altLang="en-US" dirty="0"/>
              <a:t>Marginal revenue, MR </a:t>
            </a:r>
          </a:p>
          <a:p>
            <a:pPr lvl="1"/>
            <a:r>
              <a:rPr lang="en-US" altLang="en-US" dirty="0"/>
              <a:t>The change in total revenue </a:t>
            </a:r>
            <a:r>
              <a:rPr lang="en-US" altLang="en-US" i="1" dirty="0"/>
              <a:t>R</a:t>
            </a:r>
            <a:r>
              <a:rPr lang="en-US" altLang="en-US" dirty="0"/>
              <a:t> resulting from a change in output </a:t>
            </a:r>
            <a:r>
              <a:rPr lang="en-US" altLang="en-US" i="1" dirty="0"/>
              <a:t>q</a:t>
            </a:r>
          </a:p>
          <a:p>
            <a:pPr algn="ctr">
              <a:buFontTx/>
              <a:buNone/>
            </a:pPr>
            <a:r>
              <a:rPr lang="en-US" altLang="en-US" sz="3200" dirty="0">
                <a:solidFill>
                  <a:srgbClr val="FF0000"/>
                </a:solidFill>
              </a:rPr>
              <a:t>Marginal revenue = </a:t>
            </a:r>
            <a:r>
              <a:rPr lang="en-US" altLang="en-US" sz="3200" i="1" dirty="0">
                <a:solidFill>
                  <a:srgbClr val="FF0000"/>
                </a:solidFill>
              </a:rPr>
              <a:t>MR</a:t>
            </a:r>
            <a:r>
              <a:rPr lang="en-US" altLang="en-US" sz="3200" dirty="0">
                <a:solidFill>
                  <a:srgbClr val="FF0000"/>
                </a:solidFill>
              </a:rPr>
              <a:t> = </a:t>
            </a:r>
            <a:r>
              <a:rPr lang="en-US" altLang="en-US" sz="3200" i="1" dirty="0" err="1">
                <a:solidFill>
                  <a:srgbClr val="FF0000"/>
                </a:solidFill>
              </a:rPr>
              <a:t>dR</a:t>
            </a:r>
            <a:r>
              <a:rPr lang="en-US" altLang="en-US" sz="3200" i="1" dirty="0">
                <a:solidFill>
                  <a:srgbClr val="FF0000"/>
                </a:solidFill>
              </a:rPr>
              <a:t>/</a:t>
            </a:r>
            <a:r>
              <a:rPr lang="en-US" altLang="en-US" sz="3200" i="1" dirty="0" err="1">
                <a:solidFill>
                  <a:srgbClr val="FF0000"/>
                </a:solidFill>
              </a:rPr>
              <a:t>dq</a:t>
            </a:r>
            <a:endParaRPr lang="en-US" altLang="en-US" sz="3200" i="1" dirty="0">
              <a:solidFill>
                <a:srgbClr val="FF0000"/>
              </a:solidFill>
            </a:endParaRPr>
          </a:p>
          <a:p>
            <a:r>
              <a:rPr lang="en-US" altLang="en-US" dirty="0"/>
              <a:t>Profit maximization</a:t>
            </a:r>
          </a:p>
          <a:p>
            <a:pPr lvl="1"/>
            <a:r>
              <a:rPr lang="en-US" altLang="en-US" dirty="0"/>
              <a:t>Choose output </a:t>
            </a:r>
            <a:r>
              <a:rPr lang="en-US" altLang="en-US" i="1" dirty="0"/>
              <a:t>q*</a:t>
            </a:r>
            <a:r>
              <a:rPr lang="en-US" altLang="en-US" dirty="0"/>
              <a:t> at which </a:t>
            </a:r>
            <a:r>
              <a:rPr lang="en-US" altLang="en-US" i="1" dirty="0">
                <a:solidFill>
                  <a:srgbClr val="FF0000"/>
                </a:solidFill>
              </a:rPr>
              <a:t>MR(q*)=MC(q*)</a:t>
            </a:r>
          </a:p>
        </p:txBody>
      </p:sp>
      <p:sp>
        <p:nvSpPr>
          <p:cNvPr id="6" name="Footer Placeholder 5"/>
          <p:cNvSpPr>
            <a:spLocks noGrp="1"/>
          </p:cNvSpPr>
          <p:nvPr>
            <p:ph type="ftr" sz="quarter" idx="10"/>
          </p:nvPr>
        </p:nvSpPr>
        <p:spPr/>
        <p:txBody>
          <a:bodyPr/>
          <a:lstStyle/>
          <a:p>
            <a:pPr>
              <a:defRPr/>
            </a:pPr>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cs typeface="+mn-cs"/>
            </a:endParaRPr>
          </a:p>
        </p:txBody>
      </p:sp>
      <p:sp>
        <p:nvSpPr>
          <p:cNvPr id="5" name="Slide Number Placeholder 4"/>
          <p:cNvSpPr>
            <a:spLocks noGrp="1"/>
          </p:cNvSpPr>
          <p:nvPr>
            <p:ph type="sldNum" sz="quarter" idx="11"/>
          </p:nvPr>
        </p:nvSpPr>
        <p:spPr/>
        <p:txBody>
          <a:bodyPr/>
          <a:lstStyle/>
          <a:p>
            <a:pPr>
              <a:defRPr/>
            </a:pPr>
            <a:fld id="{22777208-A08A-49CE-AEF2-C8C86614F814}" type="slidenum">
              <a:rPr lang="en-US" smtClean="0"/>
              <a:pPr>
                <a:defRPr/>
              </a:pPr>
              <a:t>9</a:t>
            </a:fld>
            <a:endParaRPr lang="en-US"/>
          </a:p>
        </p:txBody>
      </p:sp>
      <p:graphicFrame>
        <p:nvGraphicFramePr>
          <p:cNvPr id="687108" name="Object 2"/>
          <p:cNvGraphicFramePr>
            <a:graphicFrameLocks noChangeAspect="1"/>
          </p:cNvGraphicFramePr>
          <p:nvPr>
            <p:extLst>
              <p:ext uri="{D42A27DB-BD31-4B8C-83A1-F6EECF244321}">
                <p14:modId xmlns:p14="http://schemas.microsoft.com/office/powerpoint/2010/main" val="1925014606"/>
              </p:ext>
            </p:extLst>
          </p:nvPr>
        </p:nvGraphicFramePr>
        <p:xfrm>
          <a:off x="2133600" y="4876800"/>
          <a:ext cx="3005137" cy="911225"/>
        </p:xfrm>
        <a:graphic>
          <a:graphicData uri="http://schemas.openxmlformats.org/presentationml/2006/ole">
            <mc:AlternateContent xmlns:mc="http://schemas.openxmlformats.org/markup-compatibility/2006">
              <mc:Choice xmlns:v="urn:schemas-microsoft-com:vml" Requires="v">
                <p:oleObj name="Equation" r:id="rId2" imgW="1384200" imgH="419040" progId="Equation.DSMT4">
                  <p:embed/>
                </p:oleObj>
              </mc:Choice>
              <mc:Fallback>
                <p:oleObj name="Equation" r:id="rId2" imgW="1384200" imgH="41904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76800"/>
                        <a:ext cx="3005137"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79596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87108"/>
                                        </p:tgtEl>
                                        <p:attrNameLst>
                                          <p:attrName>style.visibility</p:attrName>
                                        </p:attrNameLst>
                                      </p:cBhvr>
                                      <p:to>
                                        <p:strVal val="visible"/>
                                      </p:to>
                                    </p:set>
                                    <p:animEffect transition="in" filter="wipe(left)">
                                      <p:cBhvr>
                                        <p:cTn id="7" dur="500"/>
                                        <p:tgtEl>
                                          <p:spTgt spid="68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ap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ig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ab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x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xtensio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5539</TotalTime>
  <Words>7310</Words>
  <Application>Microsoft Office PowerPoint</Application>
  <PresentationFormat>On-screen Show (4:3)</PresentationFormat>
  <Paragraphs>550</Paragraphs>
  <Slides>63</Slides>
  <Notes>1</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63</vt:i4>
      </vt:variant>
    </vt:vector>
  </HeadingPairs>
  <TitlesOfParts>
    <vt:vector size="74" baseType="lpstr">
      <vt:lpstr>Arial</vt:lpstr>
      <vt:lpstr>Calibri</vt:lpstr>
      <vt:lpstr>Symbol</vt:lpstr>
      <vt:lpstr>Times New Roman</vt:lpstr>
      <vt:lpstr>chapter</vt:lpstr>
      <vt:lpstr>main</vt:lpstr>
      <vt:lpstr>figure</vt:lpstr>
      <vt:lpstr>table</vt:lpstr>
      <vt:lpstr>example</vt:lpstr>
      <vt:lpstr>extensions</vt:lpstr>
      <vt:lpstr>Equation</vt:lpstr>
      <vt:lpstr>CHAPTER     Profit  11      Maximization </vt:lpstr>
      <vt:lpstr>The Nature and Behavior of Firms</vt:lpstr>
      <vt:lpstr>The Nature and Behavior of Firms</vt:lpstr>
      <vt:lpstr>The Nature and Behavior of Firms</vt:lpstr>
      <vt:lpstr>Profit Maximization</vt:lpstr>
      <vt:lpstr>Profit Maximization</vt:lpstr>
      <vt:lpstr>Output Choice</vt:lpstr>
      <vt:lpstr>Output Choice</vt:lpstr>
      <vt:lpstr>Output Choice</vt:lpstr>
      <vt:lpstr>Second-Order Conditions</vt:lpstr>
      <vt:lpstr>11.1 (a) Marginal Revenue Must Equal   Marginal Cost for Profit Maximization</vt:lpstr>
      <vt:lpstr>11.1 (b) Marginal Revenue Must Equal    Marginal Cost for Profit Maximization</vt:lpstr>
      <vt:lpstr>Marginal Revenue</vt:lpstr>
      <vt:lpstr>Marginal Revenue</vt:lpstr>
      <vt:lpstr>11.1 Marginal Revenue from a Linear   Demand Function</vt:lpstr>
      <vt:lpstr>Marginal Revenue and Elasticity</vt:lpstr>
      <vt:lpstr>Marginal Revenue and Elasticity</vt:lpstr>
      <vt:lpstr>11.1  Relationship between Elasticity and   Marginal Revenue</vt:lpstr>
      <vt:lpstr>Price–Marginal Cost Markup</vt:lpstr>
      <vt:lpstr>Average Revenue Curve</vt:lpstr>
      <vt:lpstr>Marginal Revenue Curve</vt:lpstr>
      <vt:lpstr>11.2 Market Demand Curve and Associated   Marginal Revenue Curve</vt:lpstr>
      <vt:lpstr>Marginal Revenue Curve</vt:lpstr>
      <vt:lpstr>11.2  The Constant Elasticity Case</vt:lpstr>
      <vt:lpstr>Short-Run Supply by a Price-Taking Firm</vt:lpstr>
      <vt:lpstr>11.3 Short-Run Supply Curve for a Price-Taking   Firm</vt:lpstr>
      <vt:lpstr>Short-Run Supply by a Price-Taking Firm</vt:lpstr>
      <vt:lpstr>Short-Run Supply by a Price-Taking Firm</vt:lpstr>
      <vt:lpstr>11.3  Short-Run Supply</vt:lpstr>
      <vt:lpstr>11.3  Short-Run Supply</vt:lpstr>
      <vt:lpstr>Profit Functions</vt:lpstr>
      <vt:lpstr>Properties of the Profit Function</vt:lpstr>
      <vt:lpstr>Envelope Results</vt:lpstr>
      <vt:lpstr>Producer Surplus in the Short Run</vt:lpstr>
      <vt:lpstr>11.4 Changes in Short-Run Producer Surplus   Measure Firm Profits</vt:lpstr>
      <vt:lpstr>Producer Surplus in the Short Run</vt:lpstr>
      <vt:lpstr>Producer Surplus in the Short Run</vt:lpstr>
      <vt:lpstr>Producer Surplus in the Short Run</vt:lpstr>
      <vt:lpstr>11.4  A Short-Run Profit Function</vt:lpstr>
      <vt:lpstr>11.4  A Short-Run Profit Function</vt:lpstr>
      <vt:lpstr>Profit Maximization and Input Demand</vt:lpstr>
      <vt:lpstr>Profit Maximization and Input Demand</vt:lpstr>
      <vt:lpstr>Profit Maximization and Input Demand</vt:lpstr>
      <vt:lpstr>Profit Maximization and Input Demand</vt:lpstr>
      <vt:lpstr>Input Demand Functions</vt:lpstr>
      <vt:lpstr>Single-Input Case</vt:lpstr>
      <vt:lpstr>Two-Input Case</vt:lpstr>
      <vt:lpstr>Two-Input Case</vt:lpstr>
      <vt:lpstr>11.5 The Substitution and Output Effects of a   Decrease in the Price of a Factor</vt:lpstr>
      <vt:lpstr>Cross-Price Effects</vt:lpstr>
      <vt:lpstr>Substitution and Output Effects</vt:lpstr>
      <vt:lpstr>Substitution and Output Effects</vt:lpstr>
      <vt:lpstr>Substitution and Output Effects</vt:lpstr>
      <vt:lpstr>11.5  Decomposing Input Demand into    Substitution and Output Components</vt:lpstr>
      <vt:lpstr>11.5  Decomposing Input Demand into    Substitution and Output Components</vt:lpstr>
      <vt:lpstr>11.5  Decomposing Input Demand into    Substitution and Output Components</vt:lpstr>
      <vt:lpstr>Boundaries of the firm</vt:lpstr>
      <vt:lpstr>Property rights theory</vt:lpstr>
      <vt:lpstr>Property rights theory</vt:lpstr>
      <vt:lpstr>Property rights theory</vt:lpstr>
      <vt:lpstr>Transactions cost theory</vt:lpstr>
      <vt:lpstr>Transactions cost theory</vt:lpstr>
      <vt:lpstr>Transactions cost theory</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Dr. Junaidah binti Hasan</cp:lastModifiedBy>
  <cp:revision>442</cp:revision>
  <dcterms:created xsi:type="dcterms:W3CDTF">2016-06-05T19:40:39Z</dcterms:created>
  <dcterms:modified xsi:type="dcterms:W3CDTF">2024-02-18T01:28:51Z</dcterms:modified>
</cp:coreProperties>
</file>