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 id="2147483677" r:id="rId4"/>
    <p:sldMasterId id="2147483669" r:id="rId5"/>
    <p:sldMasterId id="2147483672" r:id="rId6"/>
  </p:sldMasterIdLst>
  <p:notesMasterIdLst>
    <p:notesMasterId r:id="rId61"/>
  </p:notesMasterIdLst>
  <p:handoutMasterIdLst>
    <p:handoutMasterId r:id="rId62"/>
  </p:handoutMasterIdLst>
  <p:sldIdLst>
    <p:sldId id="258"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322" r:id="rId30"/>
    <p:sldId id="323" r:id="rId31"/>
    <p:sldId id="295" r:id="rId32"/>
    <p:sldId id="294" r:id="rId33"/>
    <p:sldId id="324"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D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4" autoAdjust="0"/>
    <p:restoredTop sz="83799" autoAdjust="0"/>
  </p:normalViewPr>
  <p:slideViewPr>
    <p:cSldViewPr>
      <p:cViewPr varScale="1">
        <p:scale>
          <a:sx n="70" d="100"/>
          <a:sy n="70" d="100"/>
        </p:scale>
        <p:origin x="996" y="32"/>
      </p:cViewPr>
      <p:guideLst>
        <p:guide orient="horz" pos="2160"/>
        <p:guide pos="2880"/>
      </p:guideLst>
    </p:cSldViewPr>
  </p:slideViewPr>
  <p:outlineViewPr>
    <p:cViewPr>
      <p:scale>
        <a:sx n="33" d="100"/>
        <a:sy n="33" d="100"/>
      </p:scale>
      <p:origin x="0" y="4230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9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notesMaster" Target="notesMasters/notesMaster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3143B-620F-4987-B4C6-8DA41D14F534}" type="datetimeFigureOut">
              <a:rPr lang="en-US" smtClean="0"/>
              <a:t>2/18/2024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C9E537F-0D91-4DE0-B9F5-55E2B2118790}" type="slidenum">
              <a:rPr lang="en-US" smtClean="0"/>
              <a:t>‹#›</a:t>
            </a:fld>
            <a:endParaRPr lang="en-US"/>
          </a:p>
        </p:txBody>
      </p:sp>
    </p:spTree>
    <p:extLst>
      <p:ext uri="{BB962C8B-B14F-4D97-AF65-F5344CB8AC3E}">
        <p14:creationId xmlns:p14="http://schemas.microsoft.com/office/powerpoint/2010/main" val="675592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B7A522-1067-4090-8338-D2D3A24AAAF6}" type="datetimeFigureOut">
              <a:rPr lang="en-US" smtClean="0"/>
              <a:t>2/18/2024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19A4D4-42B8-482F-A3F9-BD6E0B3BC1CB}" type="slidenum">
              <a:rPr lang="en-US" smtClean="0"/>
              <a:t>‹#›</a:t>
            </a:fld>
            <a:endParaRPr lang="en-US"/>
          </a:p>
        </p:txBody>
      </p:sp>
    </p:spTree>
    <p:extLst>
      <p:ext uri="{BB962C8B-B14F-4D97-AF65-F5344CB8AC3E}">
        <p14:creationId xmlns:p14="http://schemas.microsoft.com/office/powerpoint/2010/main" val="1981813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19A4D4-42B8-482F-A3F9-BD6E0B3BC1CB}" type="slidenum">
              <a:rPr lang="en-US" smtClean="0"/>
              <a:t>1</a:t>
            </a:fld>
            <a:endParaRPr lang="en-US"/>
          </a:p>
        </p:txBody>
      </p:sp>
    </p:spTree>
    <p:extLst>
      <p:ext uri="{BB962C8B-B14F-4D97-AF65-F5344CB8AC3E}">
        <p14:creationId xmlns:p14="http://schemas.microsoft.com/office/powerpoint/2010/main" val="30850018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2971800"/>
            <a:ext cx="9144000" cy="1676400"/>
          </a:xfrm>
          <a:prstGeom prst="rect">
            <a:avLst/>
          </a:prstGeom>
          <a:noFill/>
        </p:spPr>
        <p:txBody>
          <a:bodyPr/>
          <a:lstStyle>
            <a:lvl1pPr marL="91440">
              <a:lnSpc>
                <a:spcPct val="100000"/>
              </a:lnSpc>
              <a:spcBef>
                <a:spcPts val="600"/>
              </a:spcBef>
              <a:defRPr sz="5400" b="0">
                <a:solidFill>
                  <a:srgbClr val="002D56"/>
                </a:solidFill>
              </a:defRPr>
            </a:lvl1pPr>
          </a:lstStyle>
          <a:p>
            <a:r>
              <a:rPr lang="en-US" dirty="0"/>
              <a:t>CLICK TO EDIT				Master title style</a:t>
            </a:r>
          </a:p>
        </p:txBody>
      </p:sp>
      <p:sp>
        <p:nvSpPr>
          <p:cNvPr id="8" name="Title Placeholder 1"/>
          <p:cNvSpPr txBox="1">
            <a:spLocks/>
          </p:cNvSpPr>
          <p:nvPr userDrawn="1"/>
        </p:nvSpPr>
        <p:spPr>
          <a:xfrm>
            <a:off x="-76200" y="0"/>
            <a:ext cx="9220200" cy="609600"/>
          </a:xfrm>
          <a:prstGeom prst="rect">
            <a:avLst/>
          </a:prstGeom>
          <a:blipFill>
            <a:blip r:embed="rId2"/>
            <a:stretch>
              <a:fillRect/>
            </a:stretch>
          </a:blipFill>
        </p:spPr>
        <p:txBody>
          <a:bodyPr vert="horz" lIns="0" tIns="182880" rIns="0" bIns="45720" rtlCol="0" anchor="ctr">
            <a:noAutofit/>
          </a:bodyPr>
          <a:lstStyle>
            <a:lvl1pPr algn="ctr" defTabSz="914400" rtl="0" eaLnBrk="1" latinLnBrk="0" hangingPunct="1">
              <a:lnSpc>
                <a:spcPct val="200000"/>
              </a:lnSpc>
              <a:spcBef>
                <a:spcPct val="0"/>
              </a:spcBef>
              <a:buNone/>
              <a:defRPr sz="4400" b="0" kern="1200" baseline="30000">
                <a:solidFill>
                  <a:schemeClr val="bg1"/>
                </a:solidFill>
                <a:latin typeface="+mj-lt"/>
                <a:ea typeface="+mj-ea"/>
                <a:cs typeface="+mj-cs"/>
              </a:defRPr>
            </a:lvl1pPr>
          </a:lstStyle>
          <a:p>
            <a:r>
              <a:rPr lang="en-US" dirty="0"/>
              <a:t>Walter Nicholson | Christopher Snyder	 12th edition</a:t>
            </a:r>
          </a:p>
        </p:txBody>
      </p:sp>
      <p:sp>
        <p:nvSpPr>
          <p:cNvPr id="9" name="Footer Placeholder 8"/>
          <p:cNvSpPr>
            <a:spLocks noGrp="1"/>
          </p:cNvSpPr>
          <p:nvPr>
            <p:ph type="ftr" sz="quarter" idx="10"/>
          </p:nvPr>
        </p:nvSpPr>
        <p:spPr/>
        <p:txBody>
          <a:body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10" name="Slide Number Placeholder 9"/>
          <p:cNvSpPr>
            <a:spLocks noGrp="1"/>
          </p:cNvSpPr>
          <p:nvPr>
            <p:ph type="sldNum" sz="quarter" idx="11"/>
          </p:nvPr>
        </p:nvSpPr>
        <p:spPr/>
        <p:txBody>
          <a:bodyPr/>
          <a:lstStyle/>
          <a:p>
            <a:fld id="{DF079196-2514-49FB-B48C-98AEBE754E63}" type="slidenum">
              <a:rPr lang="en-US" smtClean="0"/>
              <a:t>‹#›</a:t>
            </a:fld>
            <a:endParaRPr lang="en-US"/>
          </a:p>
        </p:txBody>
      </p:sp>
    </p:spTree>
    <p:extLst>
      <p:ext uri="{BB962C8B-B14F-4D97-AF65-F5344CB8AC3E}">
        <p14:creationId xmlns:p14="http://schemas.microsoft.com/office/powerpoint/2010/main" val="38421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atin typeface="+mn-lt"/>
              </a:defRPr>
            </a:lvl1p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4" name="Slide Number Placeholder 3"/>
          <p:cNvSpPr>
            <a:spLocks noGrp="1"/>
          </p:cNvSpPr>
          <p:nvPr>
            <p:ph type="sldNum" sz="quarter" idx="11"/>
          </p:nvPr>
        </p:nvSpPr>
        <p:spPr/>
        <p:txBody>
          <a:bodyPr/>
          <a:lstStyle/>
          <a:p>
            <a:fld id="{F2BCF9F2-1022-4C47-AC3A-FA21E418CE18}" type="slidenum">
              <a:rPr lang="en-US" smtClean="0"/>
              <a:t>‹#›</a:t>
            </a:fld>
            <a:endParaRPr lang="en-US" dirty="0"/>
          </a:p>
        </p:txBody>
      </p:sp>
      <p:sp>
        <p:nvSpPr>
          <p:cNvPr id="6" name="Text Placeholder 5"/>
          <p:cNvSpPr>
            <a:spLocks noGrp="1"/>
          </p:cNvSpPr>
          <p:nvPr>
            <p:ph type="body" sz="quarter" idx="12"/>
          </p:nvPr>
        </p:nvSpPr>
        <p:spPr>
          <a:xfrm>
            <a:off x="381000" y="533400"/>
            <a:ext cx="8382000" cy="2667000"/>
          </a:xfrm>
          <a:prstGeom prst="rect">
            <a:avLst/>
          </a:prstGeom>
        </p:spPr>
        <p:txBody>
          <a:bodyPr>
            <a:noAutofit/>
          </a:bodyPr>
          <a:lstStyle>
            <a:lvl1pPr>
              <a:defRPr>
                <a:solidFill>
                  <a:srgbClr val="002060"/>
                </a:solidFill>
              </a:defRPr>
            </a:lvl1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57200" y="3352800"/>
            <a:ext cx="8305800" cy="2895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749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0600" cy="1143000"/>
          </a:xfrm>
        </p:spPr>
        <p:txBody>
          <a:bodyPr/>
          <a:lstStyle>
            <a:lvl1pPr>
              <a:defRPr>
                <a:solidFill>
                  <a:srgbClr val="002D56"/>
                </a:solidFill>
              </a:defRPr>
            </a:lvl1pPr>
          </a:lstStyle>
          <a:p>
            <a:r>
              <a:rPr lang="en-US" dirty="0"/>
              <a:t>Click to edit Master title style</a:t>
            </a:r>
          </a:p>
        </p:txBody>
      </p:sp>
      <p:sp>
        <p:nvSpPr>
          <p:cNvPr id="3" name="Content Placeholder 2"/>
          <p:cNvSpPr>
            <a:spLocks noGrp="1"/>
          </p:cNvSpPr>
          <p:nvPr>
            <p:ph idx="1"/>
          </p:nvPr>
        </p:nvSpPr>
        <p:spPr>
          <a:xfrm>
            <a:off x="381000" y="1219200"/>
            <a:ext cx="8534400" cy="5181600"/>
          </a:xfrm>
        </p:spPr>
        <p:txBody>
          <a:bodyPr>
            <a:noAutofit/>
          </a:bodyPr>
          <a:lstStyle>
            <a:lvl1pPr>
              <a:defRPr>
                <a:solidFill>
                  <a:srgbClr val="C0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10"/>
          </p:nvPr>
        </p:nvSpPr>
        <p:spPr/>
        <p:txBody>
          <a:body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8" name="Slide Number Placeholder 7"/>
          <p:cNvSpPr>
            <a:spLocks noGrp="1"/>
          </p:cNvSpPr>
          <p:nvPr>
            <p:ph type="sldNum" sz="quarter" idx="11"/>
          </p:nvPr>
        </p:nvSpPr>
        <p:spPr/>
        <p:txBody>
          <a:bodyPr/>
          <a:lstStyle/>
          <a:p>
            <a:fld id="{720B335A-255B-4303-A333-FBB711D61B6F}" type="slidenum">
              <a:rPr lang="en-US" smtClean="0"/>
              <a:t>‹#›</a:t>
            </a:fld>
            <a:endParaRPr lang="en-US"/>
          </a:p>
        </p:txBody>
      </p:sp>
    </p:spTree>
    <p:extLst>
      <p:ext uri="{BB962C8B-B14F-4D97-AF65-F5344CB8AC3E}">
        <p14:creationId xmlns:p14="http://schemas.microsoft.com/office/powerpoint/2010/main" val="333848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0600" cy="1143000"/>
          </a:xfrm>
        </p:spPr>
        <p:txBody>
          <a:bodyPr/>
          <a:lstStyle>
            <a:lvl1pPr>
              <a:defRPr>
                <a:solidFill>
                  <a:srgbClr val="002D56"/>
                </a:solidFill>
              </a:defRPr>
            </a:lvl1pPr>
          </a:lstStyle>
          <a:p>
            <a:r>
              <a:rPr lang="en-US" dirty="0"/>
              <a:t>Click to edit Master title style</a:t>
            </a:r>
          </a:p>
        </p:txBody>
      </p:sp>
      <p:sp>
        <p:nvSpPr>
          <p:cNvPr id="3" name="Content Placeholder 2"/>
          <p:cNvSpPr>
            <a:spLocks noGrp="1"/>
          </p:cNvSpPr>
          <p:nvPr>
            <p:ph idx="1"/>
          </p:nvPr>
        </p:nvSpPr>
        <p:spPr>
          <a:xfrm>
            <a:off x="381000" y="1219200"/>
            <a:ext cx="8534400" cy="2819400"/>
          </a:xfrm>
        </p:spPr>
        <p:txBody>
          <a:bodyPr>
            <a:noAutofit/>
          </a:bodyPr>
          <a:lstStyle>
            <a:lvl1pPr>
              <a:defRPr>
                <a:solidFill>
                  <a:srgbClr val="C0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10"/>
          </p:nvPr>
        </p:nvSpPr>
        <p:spPr/>
        <p:txBody>
          <a:body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8" name="Slide Number Placeholder 7"/>
          <p:cNvSpPr>
            <a:spLocks noGrp="1"/>
          </p:cNvSpPr>
          <p:nvPr>
            <p:ph type="sldNum" sz="quarter" idx="11"/>
          </p:nvPr>
        </p:nvSpPr>
        <p:spPr/>
        <p:txBody>
          <a:bodyPr/>
          <a:lstStyle/>
          <a:p>
            <a:fld id="{720B335A-255B-4303-A333-FBB711D61B6F}" type="slidenum">
              <a:rPr lang="en-US" smtClean="0"/>
              <a:t>‹#›</a:t>
            </a:fld>
            <a:endParaRPr lang="en-US"/>
          </a:p>
        </p:txBody>
      </p:sp>
      <p:sp>
        <p:nvSpPr>
          <p:cNvPr id="5" name="Text Placeholder 4"/>
          <p:cNvSpPr>
            <a:spLocks noGrp="1"/>
          </p:cNvSpPr>
          <p:nvPr>
            <p:ph type="body" sz="quarter" idx="12"/>
          </p:nvPr>
        </p:nvSpPr>
        <p:spPr>
          <a:xfrm>
            <a:off x="381000" y="4114800"/>
            <a:ext cx="8534400" cy="213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9048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2971800" cy="4525963"/>
          </a:xfrm>
          <a:prstGeom prst="rect">
            <a:avLst/>
          </a:prstGeom>
        </p:spPr>
        <p:txBody>
          <a:bodyPr/>
          <a:lstStyle>
            <a:lvl1pPr marL="0" indent="0">
              <a:buNone/>
              <a:defRPr sz="1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8" name="Footer Placeholder 7"/>
          <p:cNvSpPr>
            <a:spLocks noGrp="1"/>
          </p:cNvSpPr>
          <p:nvPr>
            <p:ph type="ftr" sz="quarter" idx="10"/>
          </p:nvPr>
        </p:nvSpPr>
        <p:spPr/>
        <p:txBody>
          <a:body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9" name="Slide Number Placeholder 8"/>
          <p:cNvSpPr>
            <a:spLocks noGrp="1"/>
          </p:cNvSpPr>
          <p:nvPr>
            <p:ph type="sldNum" sz="quarter" idx="11"/>
          </p:nvPr>
        </p:nvSpPr>
        <p:spPr/>
        <p:txBody>
          <a:bodyPr/>
          <a:lstStyle/>
          <a:p>
            <a:fld id="{F2BCF9F2-1022-4C47-AC3A-FA21E418CE18}" type="slidenum">
              <a:rPr lang="en-US" smtClean="0"/>
              <a:t>‹#›</a:t>
            </a:fld>
            <a:endParaRPr lang="en-US" dirty="0"/>
          </a:p>
        </p:txBody>
      </p:sp>
    </p:spTree>
    <p:extLst>
      <p:ext uri="{BB962C8B-B14F-4D97-AF65-F5344CB8AC3E}">
        <p14:creationId xmlns:p14="http://schemas.microsoft.com/office/powerpoint/2010/main" val="134382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2971800" cy="4525963"/>
          </a:xfrm>
          <a:prstGeom prst="rect">
            <a:avLst/>
          </a:prstGeom>
        </p:spPr>
        <p:txBody>
          <a:bodyPr/>
          <a:lstStyle>
            <a:lvl1pPr marL="0" indent="0">
              <a:buNone/>
              <a:defRPr sz="1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8" name="Footer Placeholder 7"/>
          <p:cNvSpPr>
            <a:spLocks noGrp="1"/>
          </p:cNvSpPr>
          <p:nvPr>
            <p:ph type="ftr" sz="quarter" idx="10"/>
          </p:nvPr>
        </p:nvSpPr>
        <p:spPr/>
        <p:txBody>
          <a:body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9" name="Slide Number Placeholder 8"/>
          <p:cNvSpPr>
            <a:spLocks noGrp="1"/>
          </p:cNvSpPr>
          <p:nvPr>
            <p:ph type="sldNum" sz="quarter" idx="11"/>
          </p:nvPr>
        </p:nvSpPr>
        <p:spPr/>
        <p:txBody>
          <a:bodyPr/>
          <a:lstStyle/>
          <a:p>
            <a:fld id="{F2BCF9F2-1022-4C47-AC3A-FA21E418CE18}" type="slidenum">
              <a:rPr lang="en-US" smtClean="0"/>
              <a:t>‹#›</a:t>
            </a:fld>
            <a:endParaRPr lang="en-US" dirty="0"/>
          </a:p>
        </p:txBody>
      </p:sp>
    </p:spTree>
    <p:extLst>
      <p:ext uri="{BB962C8B-B14F-4D97-AF65-F5344CB8AC3E}">
        <p14:creationId xmlns:p14="http://schemas.microsoft.com/office/powerpoint/2010/main" val="1615134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dirty="0"/>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 name="Slide Number Placeholder 3"/>
          <p:cNvSpPr>
            <a:spLocks noGrp="1"/>
          </p:cNvSpPr>
          <p:nvPr>
            <p:ph type="sldNum" sz="quarter" idx="11"/>
          </p:nvPr>
        </p:nvSpPr>
        <p:spPr/>
        <p:txBody>
          <a:bodyPr/>
          <a:lstStyle/>
          <a:p>
            <a:fld id="{F2BCF9F2-1022-4C47-AC3A-FA21E418CE18}" type="slidenum">
              <a:rPr lang="en-US" smtClean="0"/>
              <a:t>‹#›</a:t>
            </a:fld>
            <a:endParaRPr lang="en-US" dirty="0"/>
          </a:p>
        </p:txBody>
      </p:sp>
      <p:sp>
        <p:nvSpPr>
          <p:cNvPr id="6" name="Text Placeholder 5"/>
          <p:cNvSpPr>
            <a:spLocks noGrp="1"/>
          </p:cNvSpPr>
          <p:nvPr>
            <p:ph type="body" sz="quarter" idx="12"/>
          </p:nvPr>
        </p:nvSpPr>
        <p:spPr>
          <a:xfrm>
            <a:off x="381000" y="533400"/>
            <a:ext cx="8382000" cy="5867400"/>
          </a:xfrm>
          <a:prstGeom prst="rect">
            <a:avLst/>
          </a:prstGeom>
        </p:spPr>
        <p:txBody>
          <a:bodyPr>
            <a:noAutofit/>
          </a:bodyPr>
          <a:lstStyle>
            <a:lvl1pPr>
              <a:defRPr>
                <a:solidFill>
                  <a:srgbClr val="002060"/>
                </a:solidFill>
              </a:defRPr>
            </a:lvl1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9569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dirty="0"/>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 name="Slide Number Placeholder 3"/>
          <p:cNvSpPr>
            <a:spLocks noGrp="1"/>
          </p:cNvSpPr>
          <p:nvPr>
            <p:ph type="sldNum" sz="quarter" idx="11"/>
          </p:nvPr>
        </p:nvSpPr>
        <p:spPr/>
        <p:txBody>
          <a:bodyPr/>
          <a:lstStyle/>
          <a:p>
            <a:fld id="{F2BCF9F2-1022-4C47-AC3A-FA21E418CE18}" type="slidenum">
              <a:rPr lang="en-US" smtClean="0"/>
              <a:t>‹#›</a:t>
            </a:fld>
            <a:endParaRPr lang="en-US" dirty="0"/>
          </a:p>
        </p:txBody>
      </p:sp>
      <p:sp>
        <p:nvSpPr>
          <p:cNvPr id="6" name="Text Placeholder 5"/>
          <p:cNvSpPr>
            <a:spLocks noGrp="1"/>
          </p:cNvSpPr>
          <p:nvPr>
            <p:ph type="body" sz="quarter" idx="12"/>
          </p:nvPr>
        </p:nvSpPr>
        <p:spPr>
          <a:xfrm>
            <a:off x="381000" y="533400"/>
            <a:ext cx="8382000" cy="2667000"/>
          </a:xfrm>
          <a:prstGeom prst="rect">
            <a:avLst/>
          </a:prstGeom>
        </p:spPr>
        <p:txBody>
          <a:bodyPr/>
          <a:lstStyle>
            <a:lvl1pPr>
              <a:defRPr>
                <a:solidFill>
                  <a:srgbClr val="002060"/>
                </a:solidFill>
              </a:defRPr>
            </a:lvl1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381000" y="3429000"/>
            <a:ext cx="8382000" cy="2743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191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dirty="0"/>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 name="Slide Number Placeholder 3"/>
          <p:cNvSpPr>
            <a:spLocks noGrp="1"/>
          </p:cNvSpPr>
          <p:nvPr>
            <p:ph type="sldNum" sz="quarter" idx="11"/>
          </p:nvPr>
        </p:nvSpPr>
        <p:spPr/>
        <p:txBody>
          <a:bodyPr/>
          <a:lstStyle/>
          <a:p>
            <a:fld id="{F2BCF9F2-1022-4C47-AC3A-FA21E418CE18}" type="slidenum">
              <a:rPr lang="en-US" smtClean="0"/>
              <a:t>‹#›</a:t>
            </a:fld>
            <a:endParaRPr lang="en-US" dirty="0"/>
          </a:p>
        </p:txBody>
      </p:sp>
    </p:spTree>
    <p:extLst>
      <p:ext uri="{BB962C8B-B14F-4D97-AF65-F5344CB8AC3E}">
        <p14:creationId xmlns:p14="http://schemas.microsoft.com/office/powerpoint/2010/main" val="3595564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atin typeface="+mn-lt"/>
              </a:defRPr>
            </a:lvl1p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4" name="Slide Number Placeholder 3"/>
          <p:cNvSpPr>
            <a:spLocks noGrp="1"/>
          </p:cNvSpPr>
          <p:nvPr>
            <p:ph type="sldNum" sz="quarter" idx="11"/>
          </p:nvPr>
        </p:nvSpPr>
        <p:spPr/>
        <p:txBody>
          <a:bodyPr/>
          <a:lstStyle/>
          <a:p>
            <a:fld id="{F2BCF9F2-1022-4C47-AC3A-FA21E418CE18}" type="slidenum">
              <a:rPr lang="en-US" smtClean="0"/>
              <a:t>‹#›</a:t>
            </a:fld>
            <a:endParaRPr lang="en-US" dirty="0"/>
          </a:p>
        </p:txBody>
      </p:sp>
      <p:sp>
        <p:nvSpPr>
          <p:cNvPr id="6" name="Text Placeholder 5"/>
          <p:cNvSpPr>
            <a:spLocks noGrp="1"/>
          </p:cNvSpPr>
          <p:nvPr>
            <p:ph type="body" sz="quarter" idx="12"/>
          </p:nvPr>
        </p:nvSpPr>
        <p:spPr>
          <a:xfrm>
            <a:off x="381000" y="533400"/>
            <a:ext cx="8382000" cy="5867400"/>
          </a:xfrm>
          <a:prstGeom prst="rect">
            <a:avLst/>
          </a:prstGeom>
        </p:spPr>
        <p:txBody>
          <a:bodyPr>
            <a:noAutofit/>
          </a:bodyPr>
          <a:lstStyle>
            <a:lvl1pPr>
              <a:defRPr>
                <a:solidFill>
                  <a:srgbClr val="002060"/>
                </a:solidFill>
              </a:defRPr>
            </a:lvl1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079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4.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8" name="Picture 4" descr="C:\Users\Andreea\Desktop\Cengage\Nicholson 12e\cover\ch bk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590800"/>
            <a:ext cx="9144000" cy="377995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ndreea\Desktop\Cengage\Nicholson 12e\cover\MT.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516184"/>
            <a:ext cx="9144000" cy="2243731"/>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3"/>
          </p:nvPr>
        </p:nvSpPr>
        <p:spPr>
          <a:xfrm>
            <a:off x="0" y="6400800"/>
            <a:ext cx="8686800" cy="457201"/>
          </a:xfrm>
          <a:prstGeom prst="rect">
            <a:avLst/>
          </a:prstGeom>
        </p:spPr>
        <p:txBody>
          <a:bodyPr vert="horz" lIns="91440" tIns="45720" rIns="91440" bIns="45720" rtlCol="0" anchor="ctr"/>
          <a:lstStyle>
            <a:lvl1pPr algn="l">
              <a:defRPr sz="1100">
                <a:solidFill>
                  <a:schemeClr val="tx1"/>
                </a:solidFill>
              </a:defRPr>
            </a:lvl1pPr>
          </a:lstStyle>
          <a:p>
            <a:r>
              <a:rPr lang="en-US" dirty="0"/>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Slide Number Placeholder 5"/>
          <p:cNvSpPr>
            <a:spLocks noGrp="1"/>
          </p:cNvSpPr>
          <p:nvPr>
            <p:ph type="sldNum" sz="quarter" idx="4"/>
          </p:nvPr>
        </p:nvSpPr>
        <p:spPr>
          <a:xfrm>
            <a:off x="8686800" y="6492875"/>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079196-2514-49FB-B48C-98AEBE754E63}" type="slidenum">
              <a:rPr lang="en-US" smtClean="0"/>
              <a:t>‹#›</a:t>
            </a:fld>
            <a:endParaRPr lang="en-US"/>
          </a:p>
        </p:txBody>
      </p:sp>
      <p:sp>
        <p:nvSpPr>
          <p:cNvPr id="7" name="Subtitle 2"/>
          <p:cNvSpPr txBox="1">
            <a:spLocks/>
          </p:cNvSpPr>
          <p:nvPr userDrawn="1"/>
        </p:nvSpPr>
        <p:spPr>
          <a:xfrm>
            <a:off x="5105400" y="5562600"/>
            <a:ext cx="4038600" cy="914400"/>
          </a:xfrm>
          <a:prstGeom prst="rect">
            <a:avLst/>
          </a:prstGeom>
        </p:spPr>
        <p:txBody>
          <a:bodyPr/>
          <a:lstStyle>
            <a:lvl1pPr marL="0" indent="0" algn="ctr" defTabSz="914400" rtl="0" eaLnBrk="1" latinLnBrk="0" hangingPunct="1">
              <a:lnSpc>
                <a:spcPct val="80000"/>
              </a:lnSpc>
              <a:spcBef>
                <a:spcPct val="20000"/>
              </a:spcBef>
              <a:buFont typeface="Arial" panose="020B0604020202020204" pitchFamily="34" charset="0"/>
              <a:buNone/>
              <a:defRPr sz="3200" kern="1200">
                <a:solidFill>
                  <a:schemeClr val="tx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defRPr/>
            </a:pPr>
            <a:r>
              <a:rPr lang="en-US" sz="1600">
                <a:latin typeface="Arial" pitchFamily="34" charset="0"/>
              </a:rPr>
              <a:t>PowerPoint Slides prepared by: </a:t>
            </a:r>
          </a:p>
          <a:p>
            <a:pPr>
              <a:defRPr/>
            </a:pPr>
            <a:r>
              <a:rPr lang="en-US" sz="1600">
                <a:latin typeface="Arial" pitchFamily="34" charset="0"/>
              </a:rPr>
              <a:t>V. Andreea CHIRITESCU</a:t>
            </a:r>
          </a:p>
          <a:p>
            <a:pPr>
              <a:defRPr/>
            </a:pPr>
            <a:r>
              <a:rPr lang="en-US" sz="1600">
                <a:latin typeface="Arial" pitchFamily="34" charset="0"/>
              </a:rPr>
              <a:t>Eastern Illinois University</a:t>
            </a:r>
            <a:endParaRPr lang="en-US" sz="1600" dirty="0">
              <a:latin typeface="Arial" pitchFamily="34" charset="0"/>
            </a:endParaRPr>
          </a:p>
        </p:txBody>
      </p:sp>
    </p:spTree>
    <p:extLst>
      <p:ext uri="{BB962C8B-B14F-4D97-AF65-F5344CB8AC3E}">
        <p14:creationId xmlns:p14="http://schemas.microsoft.com/office/powerpoint/2010/main" val="2146056027"/>
      </p:ext>
    </p:extLst>
  </p:cSld>
  <p:clrMap bg1="lt1" tx1="dk1" bg2="lt2" tx2="dk2" accent1="accent1" accent2="accent2" accent3="accent3" accent4="accent4" accent5="accent5" accent6="accent6" hlink="hlink" folHlink="folHlink"/>
  <p:sldLayoutIdLst>
    <p:sldLayoutId id="2147483649" r:id="rId1"/>
  </p:sldLayoutIdLst>
  <p:hf hdr="0" dt="0"/>
  <p:txStyles>
    <p:titleStyle>
      <a:lvl1pPr algn="ctr" defTabSz="914400" rtl="0" eaLnBrk="1" latinLnBrk="0" hangingPunct="1">
        <a:lnSpc>
          <a:spcPct val="200000"/>
        </a:lnSpc>
        <a:spcBef>
          <a:spcPct val="0"/>
        </a:spcBef>
        <a:buNone/>
        <a:defRPr sz="4400" b="0" kern="1200" baseline="300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0668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14328" y="1143000"/>
            <a:ext cx="8601072" cy="53355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0" y="6400801"/>
            <a:ext cx="8686800" cy="457200"/>
          </a:xfrm>
          <a:prstGeom prst="rect">
            <a:avLst/>
          </a:prstGeom>
        </p:spPr>
        <p:txBody>
          <a:bodyPr vert="horz" lIns="91440" tIns="45720" rIns="91440" bIns="45720" rtlCol="0" anchor="ctr"/>
          <a:lstStyle>
            <a:lvl1pPr algn="l">
              <a:defRPr sz="1100">
                <a:solidFill>
                  <a:schemeClr val="tx1"/>
                </a:solidFill>
              </a:defRPr>
            </a:lvl1p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6" name="Slide Number Placeholder 5"/>
          <p:cNvSpPr>
            <a:spLocks noGrp="1"/>
          </p:cNvSpPr>
          <p:nvPr>
            <p:ph type="sldNum" sz="quarter" idx="4"/>
          </p:nvPr>
        </p:nvSpPr>
        <p:spPr>
          <a:xfrm>
            <a:off x="8686800" y="6492875"/>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0B335A-255B-4303-A333-FBB711D61B6F}" type="slidenum">
              <a:rPr lang="en-US" smtClean="0"/>
              <a:t>‹#›</a:t>
            </a:fld>
            <a:endParaRPr lang="en-US"/>
          </a:p>
        </p:txBody>
      </p:sp>
      <p:pic>
        <p:nvPicPr>
          <p:cNvPr id="3074" name="Picture 2" descr="C:\Users\Andreea\Desktop\Cengage\Nicholson 12e\cover\red.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6200000">
            <a:off x="-3043235" y="3043235"/>
            <a:ext cx="6400800" cy="31432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Andreea\Desktop\Cengage\Nicholson 12e\cover\red.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314328" y="985836"/>
            <a:ext cx="8829672" cy="15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163784"/>
      </p:ext>
    </p:extLst>
  </p:cSld>
  <p:clrMap bg1="lt1" tx1="dk1" bg2="lt2" tx2="dk2" accent1="accent1" accent2="accent2" accent3="accent3" accent4="accent4" accent5="accent5" accent6="accent6" hlink="hlink" folHlink="folHlink"/>
  <p:sldLayoutIdLst>
    <p:sldLayoutId id="2147483662" r:id="rId1"/>
    <p:sldLayoutId id="2147483676" r:id="rId2"/>
  </p:sldLayoutIdLst>
  <p:hf hdr="0" dt="0"/>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400" kern="1200">
          <a:solidFill>
            <a:srgbClr val="C00000"/>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14287" y="471488"/>
            <a:ext cx="8953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0800000">
            <a:off x="8248650" y="457200"/>
            <a:ext cx="8953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9144001" cy="479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Placeholder 1"/>
          <p:cNvSpPr>
            <a:spLocks noGrp="1"/>
          </p:cNvSpPr>
          <p:nvPr>
            <p:ph type="title"/>
          </p:nvPr>
        </p:nvSpPr>
        <p:spPr>
          <a:xfrm>
            <a:off x="1143000" y="0"/>
            <a:ext cx="8001000" cy="457200"/>
          </a:xfrm>
          <a:prstGeom prst="rect">
            <a:avLst/>
          </a:prstGeom>
        </p:spPr>
        <p:txBody>
          <a:bodyPr vert="horz" lIns="91440" tIns="45720" rIns="91440" bIns="45720" rtlCol="0" anchor="ctr">
            <a:noAutofit/>
          </a:bodyPr>
          <a:lstStyle/>
          <a:p>
            <a:r>
              <a:rPr lang="en-US" dirty="0"/>
              <a:t>Click to edit Master title style</a:t>
            </a:r>
          </a:p>
        </p:txBody>
      </p:sp>
      <p:sp>
        <p:nvSpPr>
          <p:cNvPr id="5" name="Footer Placeholder 4"/>
          <p:cNvSpPr>
            <a:spLocks noGrp="1"/>
          </p:cNvSpPr>
          <p:nvPr>
            <p:ph type="ftr" sz="quarter" idx="3"/>
          </p:nvPr>
        </p:nvSpPr>
        <p:spPr>
          <a:xfrm>
            <a:off x="-1" y="6400801"/>
            <a:ext cx="8696325" cy="457200"/>
          </a:xfrm>
          <a:prstGeom prst="rect">
            <a:avLst/>
          </a:prstGeom>
        </p:spPr>
        <p:txBody>
          <a:bodyPr vert="horz" lIns="91440" tIns="45720" rIns="91440" bIns="45720" rtlCol="0" anchor="ctr"/>
          <a:lstStyle>
            <a:lvl1pPr algn="l">
              <a:defRPr sz="1100">
                <a:solidFill>
                  <a:schemeClr val="tx1"/>
                </a:solidFill>
              </a:defRPr>
            </a:lvl1p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6" name="Slide Number Placeholder 5"/>
          <p:cNvSpPr>
            <a:spLocks noGrp="1"/>
          </p:cNvSpPr>
          <p:nvPr>
            <p:ph type="sldNum" sz="quarter" idx="4"/>
          </p:nvPr>
        </p:nvSpPr>
        <p:spPr>
          <a:xfrm>
            <a:off x="8696324" y="6492875"/>
            <a:ext cx="44767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CF9F2-1022-4C47-AC3A-FA21E418CE18}" type="slidenum">
              <a:rPr lang="en-US" smtClean="0"/>
              <a:t>‹#›</a:t>
            </a:fld>
            <a:endParaRPr lang="en-US" dirty="0"/>
          </a:p>
        </p:txBody>
      </p:sp>
      <p:pic>
        <p:nvPicPr>
          <p:cNvPr id="4100" name="Picture 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 y="0"/>
            <a:ext cx="1143001" cy="479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2366463"/>
      </p:ext>
    </p:extLst>
  </p:cSld>
  <p:clrMap bg1="lt1" tx1="dk1" bg2="lt2" tx2="dk2" accent1="accent1" accent2="accent2" accent3="accent3" accent4="accent4" accent5="accent5" accent6="accent6" hlink="hlink" folHlink="folHlink"/>
  <p:sldLayoutIdLst>
    <p:sldLayoutId id="2147483668" r:id="rId1"/>
  </p:sldLayoutIdLst>
  <p:hf hdr="0" dt="0"/>
  <p:txStyles>
    <p:titleStyle>
      <a:lvl1pPr algn="l" defTabSz="914400" rtl="0" eaLnBrk="1" latinLnBrk="0" hangingPunct="1">
        <a:spcBef>
          <a:spcPct val="0"/>
        </a:spcBef>
        <a:buNone/>
        <a:defRPr sz="30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14287" y="471488"/>
            <a:ext cx="8953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0800000">
            <a:off x="8248650" y="457200"/>
            <a:ext cx="8953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9144001" cy="479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Placeholder 1"/>
          <p:cNvSpPr>
            <a:spLocks noGrp="1"/>
          </p:cNvSpPr>
          <p:nvPr>
            <p:ph type="title"/>
          </p:nvPr>
        </p:nvSpPr>
        <p:spPr>
          <a:xfrm>
            <a:off x="1200150" y="0"/>
            <a:ext cx="7943850" cy="457200"/>
          </a:xfrm>
          <a:prstGeom prst="rect">
            <a:avLst/>
          </a:prstGeom>
        </p:spPr>
        <p:txBody>
          <a:bodyPr vert="horz" lIns="91440" tIns="45720" rIns="91440" bIns="45720" rtlCol="0" anchor="ctr">
            <a:noAutofit/>
          </a:bodyPr>
          <a:lstStyle/>
          <a:p>
            <a:r>
              <a:rPr lang="en-US" dirty="0"/>
              <a:t>Click to edit Master title style</a:t>
            </a:r>
          </a:p>
        </p:txBody>
      </p:sp>
      <p:sp>
        <p:nvSpPr>
          <p:cNvPr id="5" name="Footer Placeholder 4"/>
          <p:cNvSpPr>
            <a:spLocks noGrp="1"/>
          </p:cNvSpPr>
          <p:nvPr>
            <p:ph type="ftr" sz="quarter" idx="3"/>
          </p:nvPr>
        </p:nvSpPr>
        <p:spPr>
          <a:xfrm>
            <a:off x="-1" y="6400801"/>
            <a:ext cx="8696325" cy="457200"/>
          </a:xfrm>
          <a:prstGeom prst="rect">
            <a:avLst/>
          </a:prstGeom>
        </p:spPr>
        <p:txBody>
          <a:bodyPr vert="horz" lIns="91440" tIns="45720" rIns="91440" bIns="45720" rtlCol="0" anchor="ctr"/>
          <a:lstStyle>
            <a:lvl1pPr algn="l">
              <a:defRPr sz="1100">
                <a:solidFill>
                  <a:schemeClr val="tx1"/>
                </a:solidFill>
              </a:defRPr>
            </a:lvl1p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6" name="Slide Number Placeholder 5"/>
          <p:cNvSpPr>
            <a:spLocks noGrp="1"/>
          </p:cNvSpPr>
          <p:nvPr>
            <p:ph type="sldNum" sz="quarter" idx="4"/>
          </p:nvPr>
        </p:nvSpPr>
        <p:spPr>
          <a:xfrm>
            <a:off x="8696324" y="6492875"/>
            <a:ext cx="44767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CF9F2-1022-4C47-AC3A-FA21E418CE18}" type="slidenum">
              <a:rPr lang="en-US" smtClean="0"/>
              <a:t>‹#›</a:t>
            </a:fld>
            <a:endParaRPr lang="en-US" dirty="0"/>
          </a:p>
        </p:txBody>
      </p:sp>
      <p:grpSp>
        <p:nvGrpSpPr>
          <p:cNvPr id="3" name="Group 2"/>
          <p:cNvGrpSpPr/>
          <p:nvPr userDrawn="1"/>
        </p:nvGrpSpPr>
        <p:grpSpPr>
          <a:xfrm rot="10800000">
            <a:off x="1" y="5505448"/>
            <a:ext cx="9144000" cy="895351"/>
            <a:chOff x="138110" y="3505200"/>
            <a:chExt cx="9144000" cy="895351"/>
          </a:xfrm>
        </p:grpSpPr>
        <p:pic>
          <p:nvPicPr>
            <p:cNvPr id="9"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123823" y="3519488"/>
              <a:ext cx="8953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0800000">
              <a:off x="8386760" y="3505200"/>
              <a:ext cx="8953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84994"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1200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5858699"/>
      </p:ext>
    </p:extLst>
  </p:cSld>
  <p:clrMap bg1="lt1" tx1="dk1" bg2="lt2" tx2="dk2" accent1="accent1" accent2="accent2" accent3="accent3" accent4="accent4" accent5="accent5" accent6="accent6" hlink="hlink" folHlink="folHlink"/>
  <p:sldLayoutIdLst>
    <p:sldLayoutId id="2147483678" r:id="rId1"/>
  </p:sldLayoutIdLst>
  <p:hf hdr="0" dt="0"/>
  <p:txStyles>
    <p:titleStyle>
      <a:lvl1pPr algn="l" defTabSz="914400" rtl="0" eaLnBrk="1" latinLnBrk="0" hangingPunct="1">
        <a:spcBef>
          <a:spcPct val="0"/>
        </a:spcBef>
        <a:buNone/>
        <a:defRPr sz="30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rot="5400000">
            <a:off x="5700712" y="3414712"/>
            <a:ext cx="647700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rot="5400000">
            <a:off x="-3033712" y="3414712"/>
            <a:ext cx="647700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 y="0"/>
            <a:ext cx="9144001" cy="479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Placeholder 1"/>
          <p:cNvSpPr>
            <a:spLocks noGrp="1"/>
          </p:cNvSpPr>
          <p:nvPr>
            <p:ph type="title"/>
          </p:nvPr>
        </p:nvSpPr>
        <p:spPr>
          <a:xfrm>
            <a:off x="1764344" y="0"/>
            <a:ext cx="7379656" cy="457200"/>
          </a:xfrm>
          <a:prstGeom prst="rect">
            <a:avLst/>
          </a:prstGeom>
        </p:spPr>
        <p:txBody>
          <a:bodyPr vert="horz" lIns="91440" tIns="45720" rIns="91440" bIns="45720" rtlCol="0" anchor="ctr">
            <a:noAutofit/>
          </a:bodyPr>
          <a:lstStyle/>
          <a:p>
            <a:r>
              <a:rPr lang="en-US" dirty="0"/>
              <a:t>Click to edit Master title style</a:t>
            </a:r>
          </a:p>
        </p:txBody>
      </p:sp>
      <p:sp>
        <p:nvSpPr>
          <p:cNvPr id="5" name="Footer Placeholder 4"/>
          <p:cNvSpPr>
            <a:spLocks noGrp="1"/>
          </p:cNvSpPr>
          <p:nvPr>
            <p:ph type="ftr" sz="quarter" idx="3"/>
          </p:nvPr>
        </p:nvSpPr>
        <p:spPr>
          <a:xfrm>
            <a:off x="-1" y="6400801"/>
            <a:ext cx="8696325" cy="457200"/>
          </a:xfrm>
          <a:prstGeom prst="rect">
            <a:avLst/>
          </a:prstGeom>
        </p:spPr>
        <p:txBody>
          <a:bodyPr vert="horz" lIns="91440" tIns="45720" rIns="91440" bIns="45720" rtlCol="0" anchor="ctr"/>
          <a:lstStyle>
            <a:lvl1pPr algn="l">
              <a:defRPr sz="1100">
                <a:solidFill>
                  <a:schemeClr val="tx1"/>
                </a:solidFill>
              </a:defRPr>
            </a:lvl1p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6" name="Slide Number Placeholder 5"/>
          <p:cNvSpPr>
            <a:spLocks noGrp="1"/>
          </p:cNvSpPr>
          <p:nvPr>
            <p:ph type="sldNum" sz="quarter" idx="4"/>
          </p:nvPr>
        </p:nvSpPr>
        <p:spPr>
          <a:xfrm>
            <a:off x="8696324" y="6492875"/>
            <a:ext cx="44767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CF9F2-1022-4C47-AC3A-FA21E418CE18}" type="slidenum">
              <a:rPr lang="en-US" smtClean="0"/>
              <a:t>‹#›</a:t>
            </a:fld>
            <a:endParaRPr lang="en-US" dirty="0"/>
          </a:p>
        </p:txBody>
      </p:sp>
      <p:pic>
        <p:nvPicPr>
          <p:cNvPr id="5122" name="Picture 2"/>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 y="0"/>
            <a:ext cx="1764345" cy="479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idx="1"/>
          </p:nvPr>
        </p:nvSpPr>
        <p:spPr>
          <a:xfrm>
            <a:off x="457200" y="609600"/>
            <a:ext cx="8229600" cy="5867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53884566"/>
      </p:ext>
    </p:extLst>
  </p:cSld>
  <p:clrMap bg1="lt1" tx1="dk1" bg2="lt2" tx2="dk2" accent1="accent1" accent2="accent2" accent3="accent3" accent4="accent4" accent5="accent5" accent6="accent6" hlink="hlink" folHlink="folHlink"/>
  <p:sldLayoutIdLst>
    <p:sldLayoutId id="2147483671" r:id="rId1"/>
    <p:sldLayoutId id="2147483674" r:id="rId2"/>
    <p:sldLayoutId id="2147483679" r:id="rId3"/>
  </p:sldLayoutIdLst>
  <p:hf hdr="0" dt="0"/>
  <p:txStyles>
    <p:titleStyle>
      <a:lvl1pPr algn="l" defTabSz="914400" rtl="0" eaLnBrk="1" latinLnBrk="0" hangingPunct="1">
        <a:spcBef>
          <a:spcPct val="0"/>
        </a:spcBef>
        <a:buNone/>
        <a:defRPr sz="30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C00000"/>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6200000">
            <a:off x="5510213" y="3224211"/>
            <a:ext cx="6858001"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6200000">
            <a:off x="-2895600" y="3095624"/>
            <a:ext cx="6200777"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461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Placeholder 1"/>
          <p:cNvSpPr>
            <a:spLocks noGrp="1"/>
          </p:cNvSpPr>
          <p:nvPr>
            <p:ph type="title"/>
          </p:nvPr>
        </p:nvSpPr>
        <p:spPr>
          <a:xfrm>
            <a:off x="1600200" y="0"/>
            <a:ext cx="7543800" cy="457200"/>
          </a:xfrm>
          <a:prstGeom prst="rect">
            <a:avLst/>
          </a:prstGeom>
        </p:spPr>
        <p:txBody>
          <a:bodyPr vert="horz" lIns="91440" tIns="45720" rIns="91440" bIns="45720" rtlCol="0" anchor="ctr">
            <a:noAutofit/>
          </a:bodyPr>
          <a:lstStyle/>
          <a:p>
            <a:r>
              <a:rPr lang="en-US" dirty="0"/>
              <a:t>Click to edit Master title style</a:t>
            </a:r>
          </a:p>
        </p:txBody>
      </p:sp>
      <p:sp>
        <p:nvSpPr>
          <p:cNvPr id="5" name="Footer Placeholder 4"/>
          <p:cNvSpPr>
            <a:spLocks noGrp="1"/>
          </p:cNvSpPr>
          <p:nvPr>
            <p:ph type="ftr" sz="quarter" idx="3"/>
          </p:nvPr>
        </p:nvSpPr>
        <p:spPr>
          <a:xfrm>
            <a:off x="-1" y="6400801"/>
            <a:ext cx="8696325" cy="457200"/>
          </a:xfrm>
          <a:prstGeom prst="rect">
            <a:avLst/>
          </a:prstGeom>
        </p:spPr>
        <p:txBody>
          <a:bodyPr vert="horz" lIns="91440" tIns="45720" rIns="91440" bIns="45720" rtlCol="0" anchor="ctr"/>
          <a:lstStyle>
            <a:lvl1pPr algn="l">
              <a:defRPr sz="1100">
                <a:solidFill>
                  <a:schemeClr val="tx1"/>
                </a:solidFill>
                <a:latin typeface="+mn-lt"/>
              </a:defRPr>
            </a:lvl1p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6" name="Slide Number Placeholder 5"/>
          <p:cNvSpPr>
            <a:spLocks noGrp="1"/>
          </p:cNvSpPr>
          <p:nvPr>
            <p:ph type="sldNum" sz="quarter" idx="4"/>
          </p:nvPr>
        </p:nvSpPr>
        <p:spPr>
          <a:xfrm>
            <a:off x="8696324" y="6492875"/>
            <a:ext cx="44767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CF9F2-1022-4C47-AC3A-FA21E418CE18}" type="slidenum">
              <a:rPr lang="en-US" smtClean="0"/>
              <a:t>‹#›</a:t>
            </a:fld>
            <a:endParaRPr lang="en-US" dirty="0"/>
          </a:p>
        </p:txBody>
      </p:sp>
      <p:sp>
        <p:nvSpPr>
          <p:cNvPr id="3" name="Text Placeholder 2"/>
          <p:cNvSpPr>
            <a:spLocks noGrp="1"/>
          </p:cNvSpPr>
          <p:nvPr>
            <p:ph type="body" idx="1"/>
          </p:nvPr>
        </p:nvSpPr>
        <p:spPr>
          <a:xfrm>
            <a:off x="457200" y="533400"/>
            <a:ext cx="8229600" cy="5943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146"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724025"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5283110"/>
      </p:ext>
    </p:extLst>
  </p:cSld>
  <p:clrMap bg1="lt1" tx1="dk1" bg2="lt2" tx2="dk2" accent1="accent1" accent2="accent2" accent3="accent3" accent4="accent4" accent5="accent5" accent6="accent6" hlink="hlink" folHlink="folHlink"/>
  <p:sldLayoutIdLst>
    <p:sldLayoutId id="2147483673" r:id="rId1"/>
    <p:sldLayoutId id="2147483689" r:id="rId2"/>
  </p:sldLayoutIdLst>
  <p:hf hdr="0" dt="0"/>
  <p:txStyles>
    <p:titleStyle>
      <a:lvl1pPr algn="ctr" defTabSz="914400" rtl="0" eaLnBrk="1" latinLnBrk="0" hangingPunct="1">
        <a:spcBef>
          <a:spcPct val="0"/>
        </a:spcBef>
        <a:buNone/>
        <a:defRPr sz="30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C00000"/>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6.bin"/><Relationship Id="rId1" Type="http://schemas.openxmlformats.org/officeDocument/2006/relationships/slideLayout" Target="../slideLayouts/slideLayout3.xml"/><Relationship Id="rId5" Type="http://schemas.openxmlformats.org/officeDocument/2006/relationships/image" Target="../media/image19.wmf"/><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0.bin"/><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11.bin"/><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12.bin"/><Relationship Id="rId1" Type="http://schemas.openxmlformats.org/officeDocument/2006/relationships/slideLayout" Target="../slideLayouts/slideLayout7.xml"/><Relationship Id="rId5" Type="http://schemas.openxmlformats.org/officeDocument/2006/relationships/image" Target="../media/image25.emf"/><Relationship Id="rId4" Type="http://schemas.openxmlformats.org/officeDocument/2006/relationships/oleObject" Target="../embeddings/oleObject13.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15.bin"/><Relationship Id="rId1" Type="http://schemas.openxmlformats.org/officeDocument/2006/relationships/slideLayout" Target="../slideLayouts/slideLayout3.xml"/><Relationship Id="rId5" Type="http://schemas.openxmlformats.org/officeDocument/2006/relationships/image" Target="../media/image28.emf"/><Relationship Id="rId4" Type="http://schemas.openxmlformats.org/officeDocument/2006/relationships/oleObject" Target="../embeddings/oleObject16.bin"/></Relationships>
</file>

<file path=ppt/slides/_rels/slide4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oleObject" Target="../embeddings/oleObject17.bin"/><Relationship Id="rId1" Type="http://schemas.openxmlformats.org/officeDocument/2006/relationships/slideLayout" Target="../slideLayouts/slideLayout3.xml"/><Relationship Id="rId5" Type="http://schemas.openxmlformats.org/officeDocument/2006/relationships/image" Target="../media/image30.emf"/><Relationship Id="rId4" Type="http://schemas.openxmlformats.org/officeDocument/2006/relationships/oleObject" Target="../embeddings/oleObject18.bin"/></Relationships>
</file>

<file path=ppt/slides/_rels/slide4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oleObject" Target="../embeddings/oleObject19.bin"/><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20.bin"/><Relationship Id="rId1" Type="http://schemas.openxmlformats.org/officeDocument/2006/relationships/slideLayout" Target="../slideLayouts/slideLayout9.xml"/><Relationship Id="rId6" Type="http://schemas.openxmlformats.org/officeDocument/2006/relationships/oleObject" Target="../embeddings/oleObject22.bin"/><Relationship Id="rId5" Type="http://schemas.openxmlformats.org/officeDocument/2006/relationships/image" Target="../media/image33.wmf"/><Relationship Id="rId4" Type="http://schemas.openxmlformats.org/officeDocument/2006/relationships/oleObject" Target="../embeddings/oleObject21.bin"/></Relationships>
</file>

<file path=ppt/slides/_rels/slide51.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23.bin"/><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24.bin"/><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25.bin"/><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26.bin"/><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4.bin"/><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895600"/>
            <a:ext cx="8991600" cy="1676400"/>
          </a:xfrm>
        </p:spPr>
        <p:txBody>
          <a:bodyPr/>
          <a:lstStyle/>
          <a:p>
            <a:pPr algn="l"/>
            <a:r>
              <a:rPr lang="en-US" dirty="0"/>
              <a:t>CHAPTER</a:t>
            </a:r>
            <a:r>
              <a:rPr lang="en-US" b="1" baseline="0" dirty="0"/>
              <a:t> 	</a:t>
            </a:r>
            <a:r>
              <a:rPr lang="en-US" sz="4800" b="1" baseline="0" dirty="0"/>
              <a:t> 	</a:t>
            </a:r>
            <a:r>
              <a:rPr lang="en-US" b="1" baseline="0" dirty="0"/>
              <a:t>Production</a:t>
            </a:r>
            <a:br>
              <a:rPr lang="en-US" dirty="0"/>
            </a:br>
            <a:r>
              <a:rPr lang="en-US" baseline="0" dirty="0"/>
              <a:t> 9</a:t>
            </a:r>
            <a:r>
              <a:rPr lang="en-US" b="1" baseline="0" dirty="0"/>
              <a:t>	 		 	Functions</a:t>
            </a:r>
            <a:br>
              <a:rPr lang="en-US" b="1" baseline="0" dirty="0"/>
            </a:br>
            <a:endParaRPr lang="en-US" sz="4800" b="1" dirty="0"/>
          </a:p>
        </p:txBody>
      </p:sp>
      <p:sp>
        <p:nvSpPr>
          <p:cNvPr id="3" name="Footer Placeholder 2"/>
          <p:cNvSpPr>
            <a:spLocks noGrp="1"/>
          </p:cNvSpPr>
          <p:nvPr>
            <p:ph type="ftr" sz="quarter" idx="10"/>
          </p:nvPr>
        </p:nvSpPr>
        <p:spPr/>
        <p:txBody>
          <a:body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4" name="Slide Number Placeholder 3"/>
          <p:cNvSpPr>
            <a:spLocks noGrp="1"/>
          </p:cNvSpPr>
          <p:nvPr>
            <p:ph type="sldNum" sz="quarter" idx="11"/>
          </p:nvPr>
        </p:nvSpPr>
        <p:spPr/>
        <p:txBody>
          <a:bodyPr/>
          <a:lstStyle/>
          <a:p>
            <a:fld id="{DF079196-2514-49FB-B48C-98AEBE754E63}" type="slidenum">
              <a:rPr lang="en-US" smtClean="0"/>
              <a:t>1</a:t>
            </a:fld>
            <a:endParaRPr lang="en-US"/>
          </a:p>
        </p:txBody>
      </p:sp>
    </p:spTree>
    <p:extLst>
      <p:ext uri="{BB962C8B-B14F-4D97-AF65-F5344CB8AC3E}">
        <p14:creationId xmlns:p14="http://schemas.microsoft.com/office/powerpoint/2010/main" val="3660192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t>Isoquant Maps</a:t>
            </a:r>
          </a:p>
        </p:txBody>
      </p:sp>
      <p:sp>
        <p:nvSpPr>
          <p:cNvPr id="34819" name="Rectangle 3"/>
          <p:cNvSpPr>
            <a:spLocks noGrp="1" noChangeArrowheads="1"/>
          </p:cNvSpPr>
          <p:nvPr>
            <p:ph idx="1"/>
          </p:nvPr>
        </p:nvSpPr>
        <p:spPr/>
        <p:txBody>
          <a:bodyPr/>
          <a:lstStyle/>
          <a:p>
            <a:r>
              <a:rPr lang="en-US" altLang="en-US"/>
              <a:t>Isoquant map</a:t>
            </a:r>
          </a:p>
          <a:p>
            <a:pPr lvl="1"/>
            <a:r>
              <a:rPr lang="en-US" altLang="en-US"/>
              <a:t>To illustrate the possible substitution of one input for another </a:t>
            </a:r>
          </a:p>
          <a:p>
            <a:r>
              <a:rPr lang="en-US" altLang="en-US"/>
              <a:t>An isoquant </a:t>
            </a:r>
          </a:p>
          <a:p>
            <a:pPr lvl="1"/>
            <a:r>
              <a:rPr lang="en-US" altLang="en-US"/>
              <a:t>Shows those combinations of </a:t>
            </a:r>
            <a:r>
              <a:rPr lang="en-US" altLang="en-US" i="1"/>
              <a:t>k</a:t>
            </a:r>
            <a:r>
              <a:rPr lang="en-US" altLang="en-US"/>
              <a:t> and </a:t>
            </a:r>
            <a:r>
              <a:rPr lang="en-US" altLang="en-US" i="1">
                <a:latin typeface="Times New Roman" pitchFamily="18" charset="0"/>
              </a:rPr>
              <a:t>l</a:t>
            </a:r>
            <a:r>
              <a:rPr lang="en-US" altLang="en-US"/>
              <a:t> that can produce a given level of output (</a:t>
            </a:r>
            <a:r>
              <a:rPr lang="en-US" altLang="en-US" i="1"/>
              <a:t>q</a:t>
            </a:r>
            <a:r>
              <a:rPr lang="en-US" altLang="en-US" baseline="-25000"/>
              <a:t>0</a:t>
            </a:r>
            <a:r>
              <a:rPr lang="en-US" altLang="en-US"/>
              <a:t>)</a:t>
            </a:r>
          </a:p>
          <a:p>
            <a:pPr algn="ctr">
              <a:buFontTx/>
              <a:buNone/>
            </a:pPr>
            <a:r>
              <a:rPr lang="en-US" altLang="en-US" i="1">
                <a:solidFill>
                  <a:srgbClr val="FF0000"/>
                </a:solidFill>
              </a:rPr>
              <a:t>f</a:t>
            </a:r>
            <a:r>
              <a:rPr lang="en-US" altLang="en-US">
                <a:solidFill>
                  <a:srgbClr val="FF0000"/>
                </a:solidFill>
              </a:rPr>
              <a:t>(</a:t>
            </a:r>
            <a:r>
              <a:rPr lang="en-US" altLang="en-US" i="1">
                <a:solidFill>
                  <a:srgbClr val="FF0000"/>
                </a:solidFill>
              </a:rPr>
              <a:t>k</a:t>
            </a:r>
            <a:r>
              <a:rPr lang="en-US" altLang="en-US">
                <a:solidFill>
                  <a:srgbClr val="FF0000"/>
                </a:solidFill>
              </a:rPr>
              <a:t>,</a:t>
            </a:r>
            <a:r>
              <a:rPr lang="en-US" altLang="en-US" i="1">
                <a:solidFill>
                  <a:srgbClr val="FF0000"/>
                </a:solidFill>
                <a:latin typeface="Times New Roman" pitchFamily="18" charset="0"/>
              </a:rPr>
              <a:t>l</a:t>
            </a:r>
            <a:r>
              <a:rPr lang="en-US" altLang="en-US">
                <a:solidFill>
                  <a:srgbClr val="FF0000"/>
                </a:solidFill>
              </a:rPr>
              <a:t>) = </a:t>
            </a:r>
            <a:r>
              <a:rPr lang="en-US" altLang="en-US" i="1">
                <a:solidFill>
                  <a:srgbClr val="FF0000"/>
                </a:solidFill>
              </a:rPr>
              <a:t>q</a:t>
            </a:r>
            <a:r>
              <a:rPr lang="en-US" altLang="en-US" baseline="-25000">
                <a:solidFill>
                  <a:srgbClr val="FF0000"/>
                </a:solidFill>
              </a:rPr>
              <a:t>0</a:t>
            </a:r>
            <a:endParaRPr lang="en-US" altLang="en-US">
              <a:solidFill>
                <a:srgbClr val="FF0000"/>
              </a:solidFill>
            </a:endParaRP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980C55AA-9D00-407F-BE8E-72D270629178}" type="slidenum">
              <a:rPr lang="en-US" smtClean="0"/>
              <a:pPr>
                <a:defRPr/>
              </a:pPr>
              <a:t>10</a:t>
            </a:fld>
            <a:endParaRPr lang="en-US"/>
          </a:p>
        </p:txBody>
      </p:sp>
    </p:spTree>
    <p:extLst>
      <p:ext uri="{BB962C8B-B14F-4D97-AF65-F5344CB8AC3E}">
        <p14:creationId xmlns:p14="http://schemas.microsoft.com/office/powerpoint/2010/main" val="3035772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9.1	An Isoquant Map</a:t>
            </a:r>
          </a:p>
        </p:txBody>
      </p:sp>
      <p:sp>
        <p:nvSpPr>
          <p:cNvPr id="35843" name="Text Placeholder 2"/>
          <p:cNvSpPr>
            <a:spLocks noGrp="1"/>
          </p:cNvSpPr>
          <p:nvPr>
            <p:ph sz="half" idx="1"/>
          </p:nvPr>
        </p:nvSpPr>
        <p:spPr>
          <a:xfrm>
            <a:off x="167481" y="4681538"/>
            <a:ext cx="8809037" cy="1721974"/>
          </a:xfrm>
        </p:spPr>
        <p:txBody>
          <a:bodyPr>
            <a:normAutofit/>
          </a:bodyPr>
          <a:lstStyle/>
          <a:p>
            <a:pPr>
              <a:spcBef>
                <a:spcPct val="0"/>
              </a:spcBef>
            </a:pPr>
            <a:r>
              <a:rPr lang="en-US" altLang="en-US" dirty="0"/>
              <a:t>Isoquants record the alternative combinations of inputs that can be used to produce a given level of output. The slope of these curves shows the rate at which l can be substituted for k while keeping output constant. The negative of this slope is called the (marginal) rate of technical substitution (RTS). In the figure, the RTS is positive and diminishing for increasing inputs of labor.</a:t>
            </a:r>
          </a:p>
          <a:p>
            <a:pPr>
              <a:spcBef>
                <a:spcPct val="0"/>
              </a:spcBef>
            </a:pPr>
            <a:endParaRPr lang="en-US" altLang="en-US" dirty="0"/>
          </a:p>
        </p:txBody>
      </p:sp>
      <p:sp>
        <p:nvSpPr>
          <p:cNvPr id="35846" name="Footer Placeholder 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100" dirty="0">
                <a:latin typeface="+mn-lt"/>
              </a:rPr>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 name="Slide Number Placeholder 4"/>
          <p:cNvSpPr>
            <a:spLocks noGrp="1"/>
          </p:cNvSpPr>
          <p:nvPr>
            <p:ph type="sldNum" sz="quarter" idx="11"/>
          </p:nvPr>
        </p:nvSpPr>
        <p:spPr/>
        <p:txBody>
          <a:bodyPr/>
          <a:lstStyle/>
          <a:p>
            <a:pPr>
              <a:defRPr/>
            </a:pPr>
            <a:fld id="{90AD4486-6A7D-4271-B568-7BC07CBE4D64}" type="slidenum">
              <a:rPr lang="en-US" smtClean="0"/>
              <a:pPr>
                <a:defRPr/>
              </a:pPr>
              <a:t>11</a:t>
            </a:fld>
            <a:endParaRPr lang="en-US" dirty="0"/>
          </a:p>
        </p:txBody>
      </p:sp>
      <p:grpSp>
        <p:nvGrpSpPr>
          <p:cNvPr id="13" name="Group 40"/>
          <p:cNvGrpSpPr>
            <a:grpSpLocks/>
          </p:cNvGrpSpPr>
          <p:nvPr/>
        </p:nvGrpSpPr>
        <p:grpSpPr bwMode="auto">
          <a:xfrm>
            <a:off x="1384300" y="1028700"/>
            <a:ext cx="5232400" cy="3652838"/>
            <a:chOff x="1383708" y="1028773"/>
            <a:chExt cx="5233253" cy="3652411"/>
          </a:xfrm>
        </p:grpSpPr>
        <p:grpSp>
          <p:nvGrpSpPr>
            <p:cNvPr id="35875" name="Group 29"/>
            <p:cNvGrpSpPr>
              <a:grpSpLocks/>
            </p:cNvGrpSpPr>
            <p:nvPr/>
          </p:nvGrpSpPr>
          <p:grpSpPr bwMode="auto">
            <a:xfrm>
              <a:off x="2391770" y="4214885"/>
              <a:ext cx="4225191" cy="466299"/>
              <a:chOff x="2391770" y="4542437"/>
              <a:chExt cx="4225191" cy="466299"/>
            </a:xfrm>
          </p:grpSpPr>
          <p:sp>
            <p:nvSpPr>
              <p:cNvPr id="35879" name="Line 5"/>
              <p:cNvSpPr>
                <a:spLocks noChangeShapeType="1"/>
              </p:cNvSpPr>
              <p:nvPr/>
            </p:nvSpPr>
            <p:spPr bwMode="auto">
              <a:xfrm>
                <a:off x="2391770" y="4542437"/>
                <a:ext cx="3276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5880" name="Text Box 6"/>
              <p:cNvSpPr txBox="1">
                <a:spLocks noChangeArrowheads="1"/>
              </p:cNvSpPr>
              <p:nvPr/>
            </p:nvSpPr>
            <p:spPr bwMode="auto">
              <a:xfrm>
                <a:off x="5277111" y="4642024"/>
                <a:ext cx="1339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latin typeface="Times New Roman" pitchFamily="18" charset="0"/>
                  </a:rPr>
                  <a:t>l</a:t>
                </a:r>
                <a:r>
                  <a:rPr lang="en-US" altLang="en-US" sz="1800" i="1"/>
                  <a:t> </a:t>
                </a:r>
                <a:r>
                  <a:rPr lang="en-US" altLang="en-US" sz="1800"/>
                  <a:t>per period</a:t>
                </a:r>
              </a:p>
            </p:txBody>
          </p:sp>
        </p:grpSp>
        <p:grpSp>
          <p:nvGrpSpPr>
            <p:cNvPr id="35876" name="Group 30"/>
            <p:cNvGrpSpPr>
              <a:grpSpLocks/>
            </p:cNvGrpSpPr>
            <p:nvPr/>
          </p:nvGrpSpPr>
          <p:grpSpPr bwMode="auto">
            <a:xfrm>
              <a:off x="1383708" y="1028773"/>
              <a:ext cx="1390650" cy="3186112"/>
              <a:chOff x="1383708" y="1356325"/>
              <a:chExt cx="1390650" cy="3186112"/>
            </a:xfrm>
          </p:grpSpPr>
          <p:sp>
            <p:nvSpPr>
              <p:cNvPr id="35877" name="Line 4"/>
              <p:cNvSpPr>
                <a:spLocks noChangeShapeType="1"/>
              </p:cNvSpPr>
              <p:nvPr/>
            </p:nvSpPr>
            <p:spPr bwMode="auto">
              <a:xfrm>
                <a:off x="2391770" y="1723037"/>
                <a:ext cx="0" cy="2819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5878" name="Text Box 7"/>
              <p:cNvSpPr txBox="1">
                <a:spLocks noChangeArrowheads="1"/>
              </p:cNvSpPr>
              <p:nvPr/>
            </p:nvSpPr>
            <p:spPr bwMode="auto">
              <a:xfrm>
                <a:off x="1383708" y="1356325"/>
                <a:ext cx="1390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t>k</a:t>
                </a:r>
                <a:r>
                  <a:rPr lang="en-US" altLang="en-US" sz="1800"/>
                  <a:t> per period</a:t>
                </a:r>
              </a:p>
            </p:txBody>
          </p:sp>
        </p:grpSp>
      </p:grpSp>
      <p:grpSp>
        <p:nvGrpSpPr>
          <p:cNvPr id="32" name="Group 37"/>
          <p:cNvGrpSpPr>
            <a:grpSpLocks/>
          </p:cNvGrpSpPr>
          <p:nvPr/>
        </p:nvGrpSpPr>
        <p:grpSpPr bwMode="auto">
          <a:xfrm>
            <a:off x="2697163" y="1547813"/>
            <a:ext cx="3352800" cy="2257425"/>
            <a:chOff x="2696570" y="1875437"/>
            <a:chExt cx="3352800" cy="2257941"/>
          </a:xfrm>
        </p:grpSpPr>
        <p:sp>
          <p:nvSpPr>
            <p:cNvPr id="35873" name="Freeform 12"/>
            <p:cNvSpPr>
              <a:spLocks/>
            </p:cNvSpPr>
            <p:nvPr/>
          </p:nvSpPr>
          <p:spPr bwMode="auto">
            <a:xfrm>
              <a:off x="2696570" y="1875437"/>
              <a:ext cx="2362200" cy="1981200"/>
            </a:xfrm>
            <a:custGeom>
              <a:avLst/>
              <a:gdLst>
                <a:gd name="T0" fmla="*/ 0 w 1488"/>
                <a:gd name="T1" fmla="*/ 0 h 1248"/>
                <a:gd name="T2" fmla="*/ 432 w 1488"/>
                <a:gd name="T3" fmla="*/ 960 h 1248"/>
                <a:gd name="T4" fmla="*/ 1488 w 1488"/>
                <a:gd name="T5" fmla="*/ 1248 h 1248"/>
                <a:gd name="T6" fmla="*/ 0 60000 65536"/>
                <a:gd name="T7" fmla="*/ 0 60000 65536"/>
                <a:gd name="T8" fmla="*/ 0 60000 65536"/>
                <a:gd name="T9" fmla="*/ 0 w 1488"/>
                <a:gd name="T10" fmla="*/ 0 h 1248"/>
                <a:gd name="T11" fmla="*/ 1488 w 1488"/>
                <a:gd name="T12" fmla="*/ 1248 h 1248"/>
              </a:gdLst>
              <a:ahLst/>
              <a:cxnLst>
                <a:cxn ang="T6">
                  <a:pos x="T0" y="T1"/>
                </a:cxn>
                <a:cxn ang="T7">
                  <a:pos x="T2" y="T3"/>
                </a:cxn>
                <a:cxn ang="T8">
                  <a:pos x="T4" y="T5"/>
                </a:cxn>
              </a:cxnLst>
              <a:rect l="T9" t="T10" r="T11" b="T12"/>
              <a:pathLst>
                <a:path w="1488" h="1248">
                  <a:moveTo>
                    <a:pt x="0" y="0"/>
                  </a:moveTo>
                  <a:cubicBezTo>
                    <a:pt x="92" y="376"/>
                    <a:pt x="184" y="752"/>
                    <a:pt x="432" y="960"/>
                  </a:cubicBezTo>
                  <a:cubicBezTo>
                    <a:pt x="680" y="1168"/>
                    <a:pt x="1084" y="1208"/>
                    <a:pt x="1488" y="1248"/>
                  </a:cubicBezTo>
                </a:path>
              </a:pathLst>
            </a:custGeom>
            <a:noFill/>
            <a:ln w="28575" cap="flat" cmpd="sng">
              <a:solidFill>
                <a:srgbClr val="177B2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5874" name="Text Box 21"/>
            <p:cNvSpPr txBox="1">
              <a:spLocks noChangeArrowheads="1"/>
            </p:cNvSpPr>
            <p:nvPr/>
          </p:nvSpPr>
          <p:spPr bwMode="auto">
            <a:xfrm>
              <a:off x="5058770" y="3764046"/>
              <a:ext cx="990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177B21"/>
                  </a:solidFill>
                </a:rPr>
                <a:t>q = 10</a:t>
              </a:r>
            </a:p>
          </p:txBody>
        </p:sp>
      </p:grpSp>
      <p:grpSp>
        <p:nvGrpSpPr>
          <p:cNvPr id="33" name="Group 35"/>
          <p:cNvGrpSpPr>
            <a:grpSpLocks/>
          </p:cNvGrpSpPr>
          <p:nvPr/>
        </p:nvGrpSpPr>
        <p:grpSpPr bwMode="auto">
          <a:xfrm>
            <a:off x="1858963" y="2808288"/>
            <a:ext cx="1447800" cy="368300"/>
            <a:chOff x="1858370" y="3135369"/>
            <a:chExt cx="1447800" cy="369332"/>
          </a:xfrm>
        </p:grpSpPr>
        <p:sp>
          <p:nvSpPr>
            <p:cNvPr id="35871" name="Text Box 9"/>
            <p:cNvSpPr txBox="1">
              <a:spLocks noChangeArrowheads="1"/>
            </p:cNvSpPr>
            <p:nvPr/>
          </p:nvSpPr>
          <p:spPr bwMode="auto">
            <a:xfrm>
              <a:off x="1858370" y="3135369"/>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t>k</a:t>
              </a:r>
              <a:r>
                <a:rPr lang="en-US" altLang="en-US" sz="1800" i="1" baseline="-25000"/>
                <a:t>A</a:t>
              </a:r>
              <a:endParaRPr lang="en-US" altLang="en-US" sz="1800" i="1"/>
            </a:p>
          </p:txBody>
        </p:sp>
        <p:sp>
          <p:nvSpPr>
            <p:cNvPr id="35872" name="Line 11"/>
            <p:cNvSpPr>
              <a:spLocks noChangeShapeType="1"/>
            </p:cNvSpPr>
            <p:nvPr/>
          </p:nvSpPr>
          <p:spPr bwMode="auto">
            <a:xfrm flipH="1">
              <a:off x="2391770" y="3348928"/>
              <a:ext cx="914400" cy="0"/>
            </a:xfrm>
            <a:prstGeom prst="line">
              <a:avLst/>
            </a:prstGeom>
            <a:noFill/>
            <a:ln w="158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34" name="Group 36"/>
          <p:cNvGrpSpPr>
            <a:grpSpLocks/>
          </p:cNvGrpSpPr>
          <p:nvPr/>
        </p:nvGrpSpPr>
        <p:grpSpPr bwMode="auto">
          <a:xfrm>
            <a:off x="1858963" y="3330575"/>
            <a:ext cx="2424112" cy="369888"/>
            <a:chOff x="1858370" y="3658584"/>
            <a:chExt cx="2424752" cy="369332"/>
          </a:xfrm>
        </p:grpSpPr>
        <p:sp>
          <p:nvSpPr>
            <p:cNvPr id="35869" name="Line 13"/>
            <p:cNvSpPr>
              <a:spLocks noChangeShapeType="1"/>
            </p:cNvSpPr>
            <p:nvPr/>
          </p:nvSpPr>
          <p:spPr bwMode="auto">
            <a:xfrm>
              <a:off x="2378122" y="3757793"/>
              <a:ext cx="1905000" cy="0"/>
            </a:xfrm>
            <a:prstGeom prst="line">
              <a:avLst/>
            </a:prstGeom>
            <a:noFill/>
            <a:ln w="158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5870" name="Text Box 15"/>
            <p:cNvSpPr txBox="1">
              <a:spLocks noChangeArrowheads="1"/>
            </p:cNvSpPr>
            <p:nvPr/>
          </p:nvSpPr>
          <p:spPr bwMode="auto">
            <a:xfrm>
              <a:off x="1858370" y="3658584"/>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t>k</a:t>
              </a:r>
              <a:r>
                <a:rPr lang="en-US" altLang="en-US" sz="1800" i="1" baseline="-25000"/>
                <a:t>B</a:t>
              </a:r>
              <a:endParaRPr lang="en-US" altLang="en-US" sz="1800" i="1"/>
            </a:p>
          </p:txBody>
        </p:sp>
      </p:grpSp>
      <p:grpSp>
        <p:nvGrpSpPr>
          <p:cNvPr id="35" name="Group 34"/>
          <p:cNvGrpSpPr>
            <a:grpSpLocks/>
          </p:cNvGrpSpPr>
          <p:nvPr/>
        </p:nvGrpSpPr>
        <p:grpSpPr bwMode="auto">
          <a:xfrm>
            <a:off x="3078163" y="2641600"/>
            <a:ext cx="750887" cy="1973263"/>
            <a:chOff x="3077570" y="2969406"/>
            <a:chExt cx="751768" cy="1973745"/>
          </a:xfrm>
        </p:grpSpPr>
        <p:sp>
          <p:nvSpPr>
            <p:cNvPr id="35864" name="Text Box 8"/>
            <p:cNvSpPr txBox="1">
              <a:spLocks noChangeArrowheads="1"/>
            </p:cNvSpPr>
            <p:nvPr/>
          </p:nvSpPr>
          <p:spPr bwMode="auto">
            <a:xfrm>
              <a:off x="3077570" y="4573819"/>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latin typeface="Times New Roman" pitchFamily="18" charset="0"/>
                </a:rPr>
                <a:t>l</a:t>
              </a:r>
              <a:r>
                <a:rPr lang="en-US" altLang="en-US" sz="1800" i="1" baseline="-25000"/>
                <a:t>A</a:t>
              </a:r>
              <a:endParaRPr lang="en-US" altLang="en-US" sz="1800" i="1"/>
            </a:p>
          </p:txBody>
        </p:sp>
        <p:sp>
          <p:nvSpPr>
            <p:cNvPr id="35865" name="Line 10"/>
            <p:cNvSpPr>
              <a:spLocks noChangeShapeType="1"/>
            </p:cNvSpPr>
            <p:nvPr/>
          </p:nvSpPr>
          <p:spPr bwMode="auto">
            <a:xfrm flipV="1">
              <a:off x="3306170" y="3348928"/>
              <a:ext cx="0" cy="1199489"/>
            </a:xfrm>
            <a:prstGeom prst="line">
              <a:avLst/>
            </a:prstGeom>
            <a:noFill/>
            <a:ln w="158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pSp>
          <p:nvGrpSpPr>
            <p:cNvPr id="35866" name="Group 31"/>
            <p:cNvGrpSpPr>
              <a:grpSpLocks/>
            </p:cNvGrpSpPr>
            <p:nvPr/>
          </p:nvGrpSpPr>
          <p:grpSpPr bwMode="auto">
            <a:xfrm>
              <a:off x="3270914" y="2969406"/>
              <a:ext cx="558424" cy="393170"/>
              <a:chOff x="3229970" y="2955758"/>
              <a:chExt cx="558424" cy="393170"/>
            </a:xfrm>
          </p:grpSpPr>
          <p:sp>
            <p:nvSpPr>
              <p:cNvPr id="35867" name="Oval 18"/>
              <p:cNvSpPr>
                <a:spLocks noChangeArrowheads="1"/>
              </p:cNvSpPr>
              <p:nvPr/>
            </p:nvSpPr>
            <p:spPr bwMode="auto">
              <a:xfrm>
                <a:off x="3229970" y="3273960"/>
                <a:ext cx="76200" cy="74968"/>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sp>
            <p:nvSpPr>
              <p:cNvPr id="35868" name="Text Box 23"/>
              <p:cNvSpPr txBox="1">
                <a:spLocks noChangeArrowheads="1"/>
              </p:cNvSpPr>
              <p:nvPr/>
            </p:nvSpPr>
            <p:spPr bwMode="auto">
              <a:xfrm>
                <a:off x="3254994" y="2955758"/>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b="1"/>
                  <a:t>A</a:t>
                </a:r>
              </a:p>
            </p:txBody>
          </p:sp>
        </p:grpSp>
      </p:grpSp>
      <p:grpSp>
        <p:nvGrpSpPr>
          <p:cNvPr id="37" name="Group 33"/>
          <p:cNvGrpSpPr>
            <a:grpSpLocks/>
          </p:cNvGrpSpPr>
          <p:nvPr/>
        </p:nvGrpSpPr>
        <p:grpSpPr bwMode="auto">
          <a:xfrm>
            <a:off x="3992563" y="3090863"/>
            <a:ext cx="773112" cy="1525587"/>
            <a:chOff x="3991970" y="3418433"/>
            <a:chExt cx="773376" cy="1526280"/>
          </a:xfrm>
        </p:grpSpPr>
        <p:sp>
          <p:nvSpPr>
            <p:cNvPr id="35859" name="Line 14"/>
            <p:cNvSpPr>
              <a:spLocks noChangeShapeType="1"/>
            </p:cNvSpPr>
            <p:nvPr/>
          </p:nvSpPr>
          <p:spPr bwMode="auto">
            <a:xfrm>
              <a:off x="4261514" y="3798737"/>
              <a:ext cx="0" cy="749681"/>
            </a:xfrm>
            <a:prstGeom prst="line">
              <a:avLst/>
            </a:prstGeom>
            <a:noFill/>
            <a:ln w="158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5860" name="Text Box 16"/>
            <p:cNvSpPr txBox="1">
              <a:spLocks noChangeArrowheads="1"/>
            </p:cNvSpPr>
            <p:nvPr/>
          </p:nvSpPr>
          <p:spPr bwMode="auto">
            <a:xfrm>
              <a:off x="3991970" y="4575381"/>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latin typeface="Times New Roman" pitchFamily="18" charset="0"/>
                </a:rPr>
                <a:t>l</a:t>
              </a:r>
              <a:r>
                <a:rPr lang="en-US" altLang="en-US" sz="1800" i="1" baseline="-25000"/>
                <a:t>B</a:t>
              </a:r>
              <a:endParaRPr lang="en-US" altLang="en-US" sz="1800" i="1"/>
            </a:p>
          </p:txBody>
        </p:sp>
        <p:grpSp>
          <p:nvGrpSpPr>
            <p:cNvPr id="35861" name="Group 32"/>
            <p:cNvGrpSpPr>
              <a:grpSpLocks/>
            </p:cNvGrpSpPr>
            <p:nvPr/>
          </p:nvGrpSpPr>
          <p:grpSpPr bwMode="auto">
            <a:xfrm>
              <a:off x="4220570" y="3418433"/>
              <a:ext cx="544776" cy="380304"/>
              <a:chOff x="4220570" y="3418433"/>
              <a:chExt cx="544776" cy="380304"/>
            </a:xfrm>
          </p:grpSpPr>
          <p:sp>
            <p:nvSpPr>
              <p:cNvPr id="35862" name="Oval 19"/>
              <p:cNvSpPr>
                <a:spLocks noChangeArrowheads="1"/>
              </p:cNvSpPr>
              <p:nvPr/>
            </p:nvSpPr>
            <p:spPr bwMode="auto">
              <a:xfrm>
                <a:off x="4220570" y="3723769"/>
                <a:ext cx="76200" cy="74968"/>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sp>
            <p:nvSpPr>
              <p:cNvPr id="35863" name="Text Box 24"/>
              <p:cNvSpPr txBox="1">
                <a:spLocks noChangeArrowheads="1"/>
              </p:cNvSpPr>
              <p:nvPr/>
            </p:nvSpPr>
            <p:spPr bwMode="auto">
              <a:xfrm>
                <a:off x="4231946" y="3418433"/>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b="1"/>
                  <a:t>B</a:t>
                </a:r>
              </a:p>
            </p:txBody>
          </p:sp>
        </p:grpSp>
      </p:grpSp>
      <p:grpSp>
        <p:nvGrpSpPr>
          <p:cNvPr id="39" name="Group 38"/>
          <p:cNvGrpSpPr>
            <a:grpSpLocks/>
          </p:cNvGrpSpPr>
          <p:nvPr/>
        </p:nvGrpSpPr>
        <p:grpSpPr bwMode="auto">
          <a:xfrm>
            <a:off x="3006725" y="1314450"/>
            <a:ext cx="3352800" cy="2122488"/>
            <a:chOff x="3007057" y="1642753"/>
            <a:chExt cx="3352800" cy="2122148"/>
          </a:xfrm>
        </p:grpSpPr>
        <p:sp>
          <p:nvSpPr>
            <p:cNvPr id="35857" name="Text Box 18"/>
            <p:cNvSpPr txBox="1">
              <a:spLocks noChangeArrowheads="1"/>
            </p:cNvSpPr>
            <p:nvPr/>
          </p:nvSpPr>
          <p:spPr bwMode="auto">
            <a:xfrm>
              <a:off x="5369257" y="3395569"/>
              <a:ext cx="990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177B21"/>
                  </a:solidFill>
                </a:rPr>
                <a:t>q = 20</a:t>
              </a:r>
            </a:p>
          </p:txBody>
        </p:sp>
        <p:sp>
          <p:nvSpPr>
            <p:cNvPr id="35858" name="Freeform 22"/>
            <p:cNvSpPr>
              <a:spLocks/>
            </p:cNvSpPr>
            <p:nvPr/>
          </p:nvSpPr>
          <p:spPr bwMode="auto">
            <a:xfrm>
              <a:off x="3007057" y="1642753"/>
              <a:ext cx="2362200" cy="1912289"/>
            </a:xfrm>
            <a:custGeom>
              <a:avLst/>
              <a:gdLst>
                <a:gd name="T0" fmla="*/ 0 w 1488"/>
                <a:gd name="T1" fmla="*/ 0 h 1248"/>
                <a:gd name="T2" fmla="*/ 432 w 1488"/>
                <a:gd name="T3" fmla="*/ 960 h 1248"/>
                <a:gd name="T4" fmla="*/ 1488 w 1488"/>
                <a:gd name="T5" fmla="*/ 1248 h 1248"/>
                <a:gd name="T6" fmla="*/ 0 60000 65536"/>
                <a:gd name="T7" fmla="*/ 0 60000 65536"/>
                <a:gd name="T8" fmla="*/ 0 60000 65536"/>
                <a:gd name="T9" fmla="*/ 0 w 1488"/>
                <a:gd name="T10" fmla="*/ 0 h 1248"/>
                <a:gd name="T11" fmla="*/ 1488 w 1488"/>
                <a:gd name="T12" fmla="*/ 1248 h 1248"/>
              </a:gdLst>
              <a:ahLst/>
              <a:cxnLst>
                <a:cxn ang="T6">
                  <a:pos x="T0" y="T1"/>
                </a:cxn>
                <a:cxn ang="T7">
                  <a:pos x="T2" y="T3"/>
                </a:cxn>
                <a:cxn ang="T8">
                  <a:pos x="T4" y="T5"/>
                </a:cxn>
              </a:cxnLst>
              <a:rect l="T9" t="T10" r="T11" b="T12"/>
              <a:pathLst>
                <a:path w="1488" h="1248">
                  <a:moveTo>
                    <a:pt x="0" y="0"/>
                  </a:moveTo>
                  <a:cubicBezTo>
                    <a:pt x="92" y="376"/>
                    <a:pt x="184" y="752"/>
                    <a:pt x="432" y="960"/>
                  </a:cubicBezTo>
                  <a:cubicBezTo>
                    <a:pt x="680" y="1168"/>
                    <a:pt x="1084" y="1208"/>
                    <a:pt x="1488" y="1248"/>
                  </a:cubicBezTo>
                </a:path>
              </a:pathLst>
            </a:custGeom>
            <a:noFill/>
            <a:ln w="28575" cap="flat" cmpd="sng">
              <a:solidFill>
                <a:srgbClr val="177B2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grpSp>
      <p:grpSp>
        <p:nvGrpSpPr>
          <p:cNvPr id="40" name="Group 39"/>
          <p:cNvGrpSpPr>
            <a:grpSpLocks/>
          </p:cNvGrpSpPr>
          <p:nvPr/>
        </p:nvGrpSpPr>
        <p:grpSpPr bwMode="auto">
          <a:xfrm>
            <a:off x="3459163" y="949325"/>
            <a:ext cx="3352800" cy="2039938"/>
            <a:chOff x="3459707" y="1276538"/>
            <a:chExt cx="3352800" cy="2040260"/>
          </a:xfrm>
        </p:grpSpPr>
        <p:sp>
          <p:nvSpPr>
            <p:cNvPr id="35855" name="Text Box 18"/>
            <p:cNvSpPr txBox="1">
              <a:spLocks noChangeArrowheads="1"/>
            </p:cNvSpPr>
            <p:nvPr/>
          </p:nvSpPr>
          <p:spPr bwMode="auto">
            <a:xfrm>
              <a:off x="5821907" y="2947466"/>
              <a:ext cx="990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177B21"/>
                  </a:solidFill>
                </a:rPr>
                <a:t>q = 30</a:t>
              </a:r>
            </a:p>
          </p:txBody>
        </p:sp>
        <p:sp>
          <p:nvSpPr>
            <p:cNvPr id="35856" name="Freeform 22"/>
            <p:cNvSpPr>
              <a:spLocks/>
            </p:cNvSpPr>
            <p:nvPr/>
          </p:nvSpPr>
          <p:spPr bwMode="auto">
            <a:xfrm>
              <a:off x="3459707" y="1276538"/>
              <a:ext cx="2362200" cy="1912289"/>
            </a:xfrm>
            <a:custGeom>
              <a:avLst/>
              <a:gdLst>
                <a:gd name="T0" fmla="*/ 0 w 1488"/>
                <a:gd name="T1" fmla="*/ 0 h 1248"/>
                <a:gd name="T2" fmla="*/ 432 w 1488"/>
                <a:gd name="T3" fmla="*/ 960 h 1248"/>
                <a:gd name="T4" fmla="*/ 1488 w 1488"/>
                <a:gd name="T5" fmla="*/ 1248 h 1248"/>
                <a:gd name="T6" fmla="*/ 0 60000 65536"/>
                <a:gd name="T7" fmla="*/ 0 60000 65536"/>
                <a:gd name="T8" fmla="*/ 0 60000 65536"/>
                <a:gd name="T9" fmla="*/ 0 w 1488"/>
                <a:gd name="T10" fmla="*/ 0 h 1248"/>
                <a:gd name="T11" fmla="*/ 1488 w 1488"/>
                <a:gd name="T12" fmla="*/ 1248 h 1248"/>
              </a:gdLst>
              <a:ahLst/>
              <a:cxnLst>
                <a:cxn ang="T6">
                  <a:pos x="T0" y="T1"/>
                </a:cxn>
                <a:cxn ang="T7">
                  <a:pos x="T2" y="T3"/>
                </a:cxn>
                <a:cxn ang="T8">
                  <a:pos x="T4" y="T5"/>
                </a:cxn>
              </a:cxnLst>
              <a:rect l="T9" t="T10" r="T11" b="T12"/>
              <a:pathLst>
                <a:path w="1488" h="1248">
                  <a:moveTo>
                    <a:pt x="0" y="0"/>
                  </a:moveTo>
                  <a:cubicBezTo>
                    <a:pt x="92" y="376"/>
                    <a:pt x="184" y="752"/>
                    <a:pt x="432" y="960"/>
                  </a:cubicBezTo>
                  <a:cubicBezTo>
                    <a:pt x="680" y="1168"/>
                    <a:pt x="1084" y="1208"/>
                    <a:pt x="1488" y="1248"/>
                  </a:cubicBezTo>
                </a:path>
              </a:pathLst>
            </a:custGeom>
            <a:noFill/>
            <a:ln w="28575" cap="flat" cmpd="sng">
              <a:solidFill>
                <a:srgbClr val="177B2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grpSp>
    </p:spTree>
    <p:extLst>
      <p:ext uri="{BB962C8B-B14F-4D97-AF65-F5344CB8AC3E}">
        <p14:creationId xmlns:p14="http://schemas.microsoft.com/office/powerpoint/2010/main" val="30519747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left)">
                                      <p:cBhvr>
                                        <p:cTn id="19" dur="500"/>
                                        <p:tgtEl>
                                          <p:spTgt spid="40"/>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500"/>
                                        <p:tgtEl>
                                          <p:spTgt spid="33"/>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up)">
                                      <p:cBhvr>
                                        <p:cTn id="27" dur="500"/>
                                        <p:tgtEl>
                                          <p:spTgt spid="35"/>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left)">
                                      <p:cBhvr>
                                        <p:cTn id="31" dur="500"/>
                                        <p:tgtEl>
                                          <p:spTgt spid="34"/>
                                        </p:tgtEl>
                                      </p:cBhvr>
                                    </p:animEffect>
                                  </p:childTnLst>
                                </p:cTn>
                              </p:par>
                            </p:childTnLst>
                          </p:cTn>
                        </p:par>
                        <p:par>
                          <p:cTn id="32" fill="hold" nodeType="afterGroup">
                            <p:stCondLst>
                              <p:cond delay="3500"/>
                            </p:stCondLst>
                            <p:childTnLst>
                              <p:par>
                                <p:cTn id="33" presetID="22" presetClass="entr" presetSubtype="1" fill="hold"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wipe(up)">
                                      <p:cBhvr>
                                        <p:cTn id="35" dur="500"/>
                                        <p:tgtEl>
                                          <p:spTgt spid="37"/>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5843">
                                            <p:txEl>
                                              <p:pRg st="0" end="0"/>
                                            </p:txEl>
                                          </p:spTgt>
                                        </p:tgtEl>
                                        <p:attrNameLst>
                                          <p:attrName>style.visibility</p:attrName>
                                        </p:attrNameLst>
                                      </p:cBhvr>
                                      <p:to>
                                        <p:strVal val="visible"/>
                                      </p:to>
                                    </p:set>
                                    <p:animEffect transition="in" filter="wipe(left)">
                                      <p:cBhvr>
                                        <p:cTn id="39" dur="500"/>
                                        <p:tgtEl>
                                          <p:spTgt spid="358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altLang="en-US"/>
              <a:t>Marginal Rate of Technical Substitution</a:t>
            </a:r>
          </a:p>
        </p:txBody>
      </p:sp>
      <p:sp>
        <p:nvSpPr>
          <p:cNvPr id="5124" name="Rectangle 3"/>
          <p:cNvSpPr>
            <a:spLocks noGrp="1" noChangeArrowheads="1"/>
          </p:cNvSpPr>
          <p:nvPr>
            <p:ph idx="1"/>
          </p:nvPr>
        </p:nvSpPr>
        <p:spPr/>
        <p:txBody>
          <a:bodyPr/>
          <a:lstStyle/>
          <a:p>
            <a:r>
              <a:rPr lang="en-US" altLang="en-US"/>
              <a:t>Marginal rate of technical substitution (</a:t>
            </a:r>
            <a:r>
              <a:rPr lang="en-US" altLang="en-US" i="1"/>
              <a:t>RTS</a:t>
            </a:r>
            <a:r>
              <a:rPr lang="en-US" altLang="en-US"/>
              <a:t>) </a:t>
            </a:r>
          </a:p>
          <a:p>
            <a:pPr lvl="1"/>
            <a:r>
              <a:rPr lang="en-US" altLang="en-US"/>
              <a:t>Shows the rate at which labor can be substituted for capital</a:t>
            </a:r>
          </a:p>
          <a:p>
            <a:pPr lvl="1"/>
            <a:r>
              <a:rPr lang="en-US" altLang="en-US"/>
              <a:t>Holding output constant along an isoquant</a:t>
            </a:r>
          </a:p>
        </p:txBody>
      </p:sp>
      <p:sp>
        <p:nvSpPr>
          <p:cNvPr id="6" name="Footer Placeholder 5"/>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5" name="Slide Number Placeholder 4"/>
          <p:cNvSpPr>
            <a:spLocks noGrp="1"/>
          </p:cNvSpPr>
          <p:nvPr>
            <p:ph type="sldNum" sz="quarter" idx="11"/>
          </p:nvPr>
        </p:nvSpPr>
        <p:spPr/>
        <p:txBody>
          <a:bodyPr/>
          <a:lstStyle/>
          <a:p>
            <a:pPr>
              <a:defRPr/>
            </a:pPr>
            <a:fld id="{1F51C727-0DF7-4E21-9040-A4DFE8BED911}" type="slidenum">
              <a:rPr lang="en-US" smtClean="0"/>
              <a:pPr>
                <a:defRPr/>
              </a:pPr>
              <a:t>12</a:t>
            </a:fld>
            <a:endParaRPr lang="en-US"/>
          </a:p>
        </p:txBody>
      </p:sp>
      <p:graphicFrame>
        <p:nvGraphicFramePr>
          <p:cNvPr id="573444" name="Object 2"/>
          <p:cNvGraphicFramePr>
            <a:graphicFrameLocks noChangeAspect="1"/>
          </p:cNvGraphicFramePr>
          <p:nvPr/>
        </p:nvGraphicFramePr>
        <p:xfrm>
          <a:off x="2020888" y="4005263"/>
          <a:ext cx="3846512" cy="1193800"/>
        </p:xfrm>
        <a:graphic>
          <a:graphicData uri="http://schemas.openxmlformats.org/presentationml/2006/ole">
            <mc:AlternateContent xmlns:mc="http://schemas.openxmlformats.org/markup-compatibility/2006">
              <mc:Choice xmlns:v="urn:schemas-microsoft-com:vml" Requires="v">
                <p:oleObj name="Equation" r:id="rId2" imgW="1511280" imgH="469800" progId="Equation.DSMT4">
                  <p:embed/>
                </p:oleObj>
              </mc:Choice>
              <mc:Fallback>
                <p:oleObj name="Equation" r:id="rId2" imgW="1511280" imgH="4698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0888" y="4005263"/>
                        <a:ext cx="3846512"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02037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73444"/>
                                        </p:tgtEl>
                                        <p:attrNameLst>
                                          <p:attrName>style.visibility</p:attrName>
                                        </p:attrNameLst>
                                      </p:cBhvr>
                                      <p:to>
                                        <p:strVal val="visible"/>
                                      </p:to>
                                    </p:set>
                                    <p:animEffect transition="in" filter="wipe(left)">
                                      <p:cBhvr>
                                        <p:cTn id="7" dur="500"/>
                                        <p:tgtEl>
                                          <p:spTgt spid="573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r>
              <a:rPr lang="en-US" altLang="en-US" i="1"/>
              <a:t>RTS</a:t>
            </a:r>
            <a:r>
              <a:rPr lang="en-US" altLang="en-US"/>
              <a:t> and Marginal Productivities</a:t>
            </a:r>
            <a:endParaRPr lang="en-US" altLang="en-US" i="1"/>
          </a:p>
        </p:txBody>
      </p:sp>
      <p:sp>
        <p:nvSpPr>
          <p:cNvPr id="6149" name="Rectangle 3"/>
          <p:cNvSpPr>
            <a:spLocks noGrp="1" noChangeArrowheads="1"/>
          </p:cNvSpPr>
          <p:nvPr>
            <p:ph idx="1"/>
          </p:nvPr>
        </p:nvSpPr>
        <p:spPr/>
        <p:txBody>
          <a:bodyPr/>
          <a:lstStyle/>
          <a:p>
            <a:r>
              <a:rPr lang="en-US" altLang="en-US" dirty="0"/>
              <a:t>Total differential of the production function</a:t>
            </a:r>
          </a:p>
          <a:p>
            <a:pPr marL="0" indent="0">
              <a:buNone/>
            </a:pPr>
            <a:r>
              <a:rPr lang="en-US" altLang="en-US" dirty="0"/>
              <a:t>	</a:t>
            </a:r>
            <a:r>
              <a:rPr lang="en-US" altLang="en-US" i="1" dirty="0"/>
              <a:t>q</a:t>
            </a:r>
            <a:r>
              <a:rPr lang="en-US" altLang="en-US" i="1" baseline="-25000" dirty="0"/>
              <a:t>0</a:t>
            </a:r>
            <a:r>
              <a:rPr lang="en-US" altLang="en-US" dirty="0"/>
              <a:t> = </a:t>
            </a:r>
            <a:r>
              <a:rPr lang="en-US" altLang="en-US" i="1" dirty="0"/>
              <a:t>f(k(l</a:t>
            </a:r>
            <a:r>
              <a:rPr lang="en-US" altLang="en-US" dirty="0"/>
              <a:t>),</a:t>
            </a:r>
            <a:r>
              <a:rPr lang="en-US" altLang="en-US" i="1" dirty="0"/>
              <a:t>l), with </a:t>
            </a:r>
            <a:r>
              <a:rPr lang="en-US" i="1" dirty="0"/>
              <a:t>q</a:t>
            </a:r>
            <a:r>
              <a:rPr lang="en-US" i="1" baseline="-25000" dirty="0"/>
              <a:t>0</a:t>
            </a:r>
            <a:r>
              <a:rPr lang="en-US" dirty="0"/>
              <a:t> constant</a:t>
            </a:r>
            <a:endParaRPr lang="en-US" altLang="en-US" i="1" dirty="0"/>
          </a:p>
        </p:txBody>
      </p:sp>
      <p:sp>
        <p:nvSpPr>
          <p:cNvPr id="9" name="Footer Placeholder 8"/>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8" name="Slide Number Placeholder 7"/>
          <p:cNvSpPr>
            <a:spLocks noGrp="1"/>
          </p:cNvSpPr>
          <p:nvPr>
            <p:ph type="sldNum" sz="quarter" idx="11"/>
          </p:nvPr>
        </p:nvSpPr>
        <p:spPr/>
        <p:txBody>
          <a:bodyPr/>
          <a:lstStyle/>
          <a:p>
            <a:pPr>
              <a:defRPr/>
            </a:pPr>
            <a:fld id="{DB3702A2-0091-49A7-8DF4-140DC014F97D}" type="slidenum">
              <a:rPr lang="en-US" smtClean="0"/>
              <a:pPr>
                <a:defRPr/>
              </a:pPr>
              <a:t>13</a:t>
            </a:fld>
            <a:endParaRPr lang="en-US"/>
          </a:p>
        </p:txBody>
      </p:sp>
      <p:sp>
        <p:nvSpPr>
          <p:cNvPr id="2" name="Text Placeholder 1"/>
          <p:cNvSpPr>
            <a:spLocks noGrp="1"/>
          </p:cNvSpPr>
          <p:nvPr>
            <p:ph type="body" sz="quarter" idx="12"/>
          </p:nvPr>
        </p:nvSpPr>
        <p:spPr>
          <a:xfrm>
            <a:off x="381000" y="3276600"/>
            <a:ext cx="8534400" cy="2971800"/>
          </a:xfrm>
        </p:spPr>
        <p:txBody>
          <a:bodyPr/>
          <a:lstStyle/>
          <a:p>
            <a:r>
              <a:rPr lang="en-US" dirty="0"/>
              <a:t>RTS is given by the ratio of the inputs’ marginal productivity</a:t>
            </a:r>
          </a:p>
        </p:txBody>
      </p:sp>
      <p:graphicFrame>
        <p:nvGraphicFramePr>
          <p:cNvPr id="574468" name="Object 2"/>
          <p:cNvGraphicFramePr>
            <a:graphicFrameLocks noChangeAspect="1"/>
          </p:cNvGraphicFramePr>
          <p:nvPr>
            <p:extLst>
              <p:ext uri="{D42A27DB-BD31-4B8C-83A1-F6EECF244321}">
                <p14:modId xmlns:p14="http://schemas.microsoft.com/office/powerpoint/2010/main" val="3096055648"/>
              </p:ext>
            </p:extLst>
          </p:nvPr>
        </p:nvGraphicFramePr>
        <p:xfrm>
          <a:off x="2106613" y="2347913"/>
          <a:ext cx="4886325" cy="1004887"/>
        </p:xfrm>
        <a:graphic>
          <a:graphicData uri="http://schemas.openxmlformats.org/presentationml/2006/ole">
            <mc:AlternateContent xmlns:mc="http://schemas.openxmlformats.org/markup-compatibility/2006">
              <mc:Choice xmlns:v="urn:schemas-microsoft-com:vml" Requires="v">
                <p:oleObj name="Equation" r:id="rId2" imgW="1904760" imgH="393480" progId="Equation.DSMT4">
                  <p:embed/>
                </p:oleObj>
              </mc:Choice>
              <mc:Fallback>
                <p:oleObj name="Equation" r:id="rId2" imgW="1904760" imgH="393480" progId="Equation.DSMT4">
                  <p:embed/>
                  <p:pic>
                    <p:nvPicPr>
                      <p:cNvPr id="0" name=""/>
                      <p:cNvPicPr>
                        <a:picLocks noChangeAspect="1" noChangeArrowheads="1"/>
                      </p:cNvPicPr>
                      <p:nvPr/>
                    </p:nvPicPr>
                    <p:blipFill>
                      <a:blip r:embed="rId3"/>
                      <a:srcRect/>
                      <a:stretch>
                        <a:fillRect/>
                      </a:stretch>
                    </p:blipFill>
                    <p:spPr bwMode="auto">
                      <a:xfrm>
                        <a:off x="2106613" y="2347913"/>
                        <a:ext cx="4886325"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4470" name="Object 3"/>
          <p:cNvGraphicFramePr>
            <a:graphicFrameLocks noChangeAspect="1"/>
          </p:cNvGraphicFramePr>
          <p:nvPr>
            <p:extLst>
              <p:ext uri="{D42A27DB-BD31-4B8C-83A1-F6EECF244321}">
                <p14:modId xmlns:p14="http://schemas.microsoft.com/office/powerpoint/2010/main" val="564269886"/>
              </p:ext>
            </p:extLst>
          </p:nvPr>
        </p:nvGraphicFramePr>
        <p:xfrm>
          <a:off x="1243013" y="4475163"/>
          <a:ext cx="4983162" cy="1773237"/>
        </p:xfrm>
        <a:graphic>
          <a:graphicData uri="http://schemas.openxmlformats.org/presentationml/2006/ole">
            <mc:AlternateContent xmlns:mc="http://schemas.openxmlformats.org/markup-compatibility/2006">
              <mc:Choice xmlns:v="urn:schemas-microsoft-com:vml" Requires="v">
                <p:oleObj name="Equation" r:id="rId4" imgW="1981080" imgH="711000" progId="Equation.DSMT4">
                  <p:embed/>
                </p:oleObj>
              </mc:Choice>
              <mc:Fallback>
                <p:oleObj name="Equation" r:id="rId4" imgW="1981080" imgH="711000" progId="Equation.DSMT4">
                  <p:embed/>
                  <p:pic>
                    <p:nvPicPr>
                      <p:cNvPr id="0" name=""/>
                      <p:cNvPicPr>
                        <a:picLocks noChangeAspect="1" noChangeArrowheads="1"/>
                      </p:cNvPicPr>
                      <p:nvPr/>
                    </p:nvPicPr>
                    <p:blipFill>
                      <a:blip r:embed="rId5"/>
                      <a:srcRect/>
                      <a:stretch>
                        <a:fillRect/>
                      </a:stretch>
                    </p:blipFill>
                    <p:spPr bwMode="auto">
                      <a:xfrm>
                        <a:off x="1243013" y="4475163"/>
                        <a:ext cx="4983162" cy="177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703619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74468"/>
                                        </p:tgtEl>
                                        <p:attrNameLst>
                                          <p:attrName>style.visibility</p:attrName>
                                        </p:attrNameLst>
                                      </p:cBhvr>
                                      <p:to>
                                        <p:strVal val="visible"/>
                                      </p:to>
                                    </p:set>
                                    <p:animEffect transition="in" filter="wipe(left)">
                                      <p:cBhvr>
                                        <p:cTn id="7" dur="500"/>
                                        <p:tgtEl>
                                          <p:spTgt spid="57446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74470"/>
                                        </p:tgtEl>
                                        <p:attrNameLst>
                                          <p:attrName>style.visibility</p:attrName>
                                        </p:attrNameLst>
                                      </p:cBhvr>
                                      <p:to>
                                        <p:strVal val="visible"/>
                                      </p:to>
                                    </p:set>
                                    <p:animEffect transition="in" filter="wipe(left)">
                                      <p:cBhvr>
                                        <p:cTn id="15" dur="500"/>
                                        <p:tgtEl>
                                          <p:spTgt spid="574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i="1"/>
              <a:t>RTS</a:t>
            </a:r>
            <a:r>
              <a:rPr lang="en-US" altLang="en-US"/>
              <a:t> and Marginal Productivities</a:t>
            </a:r>
          </a:p>
        </p:txBody>
      </p:sp>
      <p:sp>
        <p:nvSpPr>
          <p:cNvPr id="36867" name="Rectangle 3"/>
          <p:cNvSpPr>
            <a:spLocks noGrp="1" noChangeArrowheads="1"/>
          </p:cNvSpPr>
          <p:nvPr>
            <p:ph idx="1"/>
          </p:nvPr>
        </p:nvSpPr>
        <p:spPr/>
        <p:txBody>
          <a:bodyPr/>
          <a:lstStyle/>
          <a:p>
            <a:r>
              <a:rPr lang="en-US" altLang="en-US" i="1"/>
              <a:t>RTS</a:t>
            </a:r>
            <a:r>
              <a:rPr lang="en-US" altLang="en-US"/>
              <a:t> will be positive (or zero) </a:t>
            </a:r>
          </a:p>
          <a:p>
            <a:pPr lvl="1"/>
            <a:r>
              <a:rPr lang="en-US" altLang="en-US"/>
              <a:t>Because </a:t>
            </a:r>
            <a:r>
              <a:rPr lang="en-US" altLang="en-US" i="1"/>
              <a:t>MP</a:t>
            </a:r>
            <a:r>
              <a:rPr lang="en-US" altLang="en-US" i="1" baseline="-25000"/>
              <a:t>l</a:t>
            </a:r>
            <a:r>
              <a:rPr lang="en-US" altLang="en-US"/>
              <a:t> and </a:t>
            </a:r>
            <a:r>
              <a:rPr lang="en-US" altLang="en-US" i="1"/>
              <a:t>MP</a:t>
            </a:r>
            <a:r>
              <a:rPr lang="en-US" altLang="en-US" i="1" baseline="-25000"/>
              <a:t>k</a:t>
            </a:r>
            <a:r>
              <a:rPr lang="en-US" altLang="en-US"/>
              <a:t> will both be nonnegative</a:t>
            </a:r>
          </a:p>
          <a:p>
            <a:r>
              <a:rPr lang="en-US" altLang="en-US"/>
              <a:t>Not possible to derive a diminishing </a:t>
            </a:r>
            <a:r>
              <a:rPr lang="en-US" altLang="en-US" i="1"/>
              <a:t>RTS</a:t>
            </a:r>
          </a:p>
          <a:p>
            <a:pPr lvl="1"/>
            <a:r>
              <a:rPr lang="en-US" altLang="en-US"/>
              <a:t>From the assumption of diminishing marginal productivity alone</a:t>
            </a:r>
          </a:p>
          <a:p>
            <a:r>
              <a:rPr lang="en-US" altLang="en-US"/>
              <a:t>To show that isoquants are convex</a:t>
            </a:r>
          </a:p>
          <a:p>
            <a:pPr lvl="1"/>
            <a:r>
              <a:rPr lang="en-US" altLang="en-US"/>
              <a:t>Show that </a:t>
            </a:r>
            <a:r>
              <a:rPr lang="en-US" altLang="en-US" i="1"/>
              <a:t>d</a:t>
            </a:r>
            <a:r>
              <a:rPr lang="en-US" altLang="en-US"/>
              <a:t>(</a:t>
            </a:r>
            <a:r>
              <a:rPr lang="en-US" altLang="en-US" i="1"/>
              <a:t>RTS</a:t>
            </a:r>
            <a:r>
              <a:rPr lang="en-US" altLang="en-US"/>
              <a:t>)/</a:t>
            </a:r>
            <a:r>
              <a:rPr lang="en-US" altLang="en-US" i="1"/>
              <a:t>d</a:t>
            </a:r>
            <a:r>
              <a:rPr lang="en-US" altLang="en-US" i="1">
                <a:latin typeface="Times New Roman" pitchFamily="18" charset="0"/>
              </a:rPr>
              <a:t>l</a:t>
            </a:r>
            <a:r>
              <a:rPr lang="en-US" altLang="en-US"/>
              <a:t> &lt; 0</a:t>
            </a:r>
          </a:p>
          <a:p>
            <a:endParaRPr lang="en-US" altLang="en-US"/>
          </a:p>
          <a:p>
            <a:endParaRPr lang="en-US" altLang="en-US"/>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B8D1B772-DEB8-4CE2-A51E-D2F76B5E6D1E}" type="slidenum">
              <a:rPr lang="en-US" smtClean="0"/>
              <a:pPr>
                <a:defRPr/>
              </a:pPr>
              <a:t>14</a:t>
            </a:fld>
            <a:endParaRPr lang="en-US"/>
          </a:p>
        </p:txBody>
      </p:sp>
    </p:spTree>
    <p:extLst>
      <p:ext uri="{BB962C8B-B14F-4D97-AF65-F5344CB8AC3E}">
        <p14:creationId xmlns:p14="http://schemas.microsoft.com/office/powerpoint/2010/main" val="3729819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en-US" i="1"/>
              <a:t>RTS</a:t>
            </a:r>
            <a:r>
              <a:rPr lang="en-US" altLang="en-US"/>
              <a:t> and Marginal Productivities</a:t>
            </a:r>
          </a:p>
        </p:txBody>
      </p:sp>
      <p:sp>
        <p:nvSpPr>
          <p:cNvPr id="7172" name="Rectangle 3"/>
          <p:cNvSpPr>
            <a:spLocks noGrp="1" noChangeArrowheads="1"/>
          </p:cNvSpPr>
          <p:nvPr>
            <p:ph idx="1"/>
          </p:nvPr>
        </p:nvSpPr>
        <p:spPr/>
        <p:txBody>
          <a:bodyPr/>
          <a:lstStyle/>
          <a:p>
            <a:r>
              <a:rPr lang="en-US" altLang="en-US"/>
              <a:t>Since </a:t>
            </a:r>
            <a:r>
              <a:rPr lang="en-US" altLang="en-US" i="1"/>
              <a:t>RTS</a:t>
            </a:r>
            <a:r>
              <a:rPr lang="en-US" altLang="en-US"/>
              <a:t> = </a:t>
            </a:r>
            <a:r>
              <a:rPr lang="en-US" altLang="en-US" i="1"/>
              <a:t>f</a:t>
            </a:r>
            <a:r>
              <a:rPr lang="en-US" altLang="en-US" i="1" baseline="-25000">
                <a:latin typeface="Times New Roman" pitchFamily="18" charset="0"/>
              </a:rPr>
              <a:t>l</a:t>
            </a:r>
            <a:r>
              <a:rPr lang="en-US" altLang="en-US"/>
              <a:t>/</a:t>
            </a:r>
            <a:r>
              <a:rPr lang="en-US" altLang="en-US" i="1"/>
              <a:t>f</a:t>
            </a:r>
            <a:r>
              <a:rPr lang="en-US" altLang="en-US" i="1" baseline="-25000"/>
              <a:t>k</a:t>
            </a:r>
            <a:r>
              <a:rPr lang="en-US" altLang="en-US" i="1"/>
              <a:t> </a:t>
            </a:r>
            <a:r>
              <a:rPr lang="en-US" altLang="en-US"/>
              <a:t> </a:t>
            </a:r>
          </a:p>
          <a:p>
            <a:pPr lvl="1"/>
            <a:r>
              <a:rPr lang="en-US" altLang="en-US"/>
              <a:t>And </a:t>
            </a:r>
            <a:r>
              <a:rPr lang="en-US" altLang="en-US" i="1"/>
              <a:t>dk</a:t>
            </a:r>
            <a:r>
              <a:rPr lang="en-US" altLang="en-US"/>
              <a:t>/</a:t>
            </a:r>
            <a:r>
              <a:rPr lang="en-US" altLang="en-US" i="1"/>
              <a:t>d</a:t>
            </a:r>
            <a:r>
              <a:rPr lang="en-US" altLang="en-US" i="1">
                <a:latin typeface="Times New Roman" pitchFamily="18" charset="0"/>
              </a:rPr>
              <a:t>l</a:t>
            </a:r>
            <a:r>
              <a:rPr lang="en-US" altLang="en-US"/>
              <a:t> = -</a:t>
            </a:r>
            <a:r>
              <a:rPr lang="en-US" altLang="en-US" i="1"/>
              <a:t>f</a:t>
            </a:r>
            <a:r>
              <a:rPr lang="en-US" altLang="en-US" i="1" baseline="-25000">
                <a:latin typeface="Times New Roman" pitchFamily="18" charset="0"/>
              </a:rPr>
              <a:t>l</a:t>
            </a:r>
            <a:r>
              <a:rPr lang="en-US" altLang="en-US"/>
              <a:t>/</a:t>
            </a:r>
            <a:r>
              <a:rPr lang="en-US" altLang="en-US" i="1"/>
              <a:t>f</a:t>
            </a:r>
            <a:r>
              <a:rPr lang="en-US" altLang="en-US" i="1" baseline="-25000"/>
              <a:t>k</a:t>
            </a:r>
            <a:r>
              <a:rPr lang="en-US" altLang="en-US"/>
              <a:t> along an isoquant and Young’s theorem (</a:t>
            </a:r>
            <a:r>
              <a:rPr lang="en-US" altLang="en-US" i="1"/>
              <a:t>f</a:t>
            </a:r>
            <a:r>
              <a:rPr lang="en-US" altLang="en-US" i="1" baseline="-25000"/>
              <a:t>k</a:t>
            </a:r>
            <a:r>
              <a:rPr lang="en-US" altLang="en-US" i="1" baseline="-25000">
                <a:latin typeface="Times New Roman" pitchFamily="18" charset="0"/>
              </a:rPr>
              <a:t>l</a:t>
            </a:r>
            <a:r>
              <a:rPr lang="en-US" altLang="en-US"/>
              <a:t> = </a:t>
            </a:r>
            <a:r>
              <a:rPr lang="en-US" altLang="en-US" i="1"/>
              <a:t>f</a:t>
            </a:r>
            <a:r>
              <a:rPr lang="en-US" altLang="en-US" i="1" baseline="-25000">
                <a:latin typeface="Times New Roman" pitchFamily="18" charset="0"/>
              </a:rPr>
              <a:t>l</a:t>
            </a:r>
            <a:r>
              <a:rPr lang="en-US" altLang="en-US" i="1" baseline="-25000"/>
              <a:t>k</a:t>
            </a:r>
            <a:r>
              <a:rPr lang="en-US" altLang="en-US"/>
              <a:t>)</a:t>
            </a:r>
          </a:p>
          <a:p>
            <a:endParaRPr lang="en-US" altLang="en-US"/>
          </a:p>
        </p:txBody>
      </p:sp>
      <p:sp>
        <p:nvSpPr>
          <p:cNvPr id="7" name="Footer Placeholder 6"/>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6" name="Slide Number Placeholder 5"/>
          <p:cNvSpPr>
            <a:spLocks noGrp="1"/>
          </p:cNvSpPr>
          <p:nvPr>
            <p:ph type="sldNum" sz="quarter" idx="11"/>
          </p:nvPr>
        </p:nvSpPr>
        <p:spPr/>
        <p:txBody>
          <a:bodyPr/>
          <a:lstStyle/>
          <a:p>
            <a:pPr>
              <a:defRPr/>
            </a:pPr>
            <a:fld id="{39B4EBD2-C885-40FC-AD79-0399AEA47926}" type="slidenum">
              <a:rPr lang="en-US" smtClean="0"/>
              <a:pPr>
                <a:defRPr/>
              </a:pPr>
              <a:t>15</a:t>
            </a:fld>
            <a:endParaRPr lang="en-US"/>
          </a:p>
        </p:txBody>
      </p:sp>
      <p:graphicFrame>
        <p:nvGraphicFramePr>
          <p:cNvPr id="576516" name="Object 2"/>
          <p:cNvGraphicFramePr>
            <a:graphicFrameLocks noChangeAspect="1"/>
          </p:cNvGraphicFramePr>
          <p:nvPr/>
        </p:nvGraphicFramePr>
        <p:xfrm>
          <a:off x="1220788" y="2830513"/>
          <a:ext cx="6704012" cy="3178175"/>
        </p:xfrm>
        <a:graphic>
          <a:graphicData uri="http://schemas.openxmlformats.org/presentationml/2006/ole">
            <mc:AlternateContent xmlns:mc="http://schemas.openxmlformats.org/markup-compatibility/2006">
              <mc:Choice xmlns:v="urn:schemas-microsoft-com:vml" Requires="v">
                <p:oleObj name="Equation" r:id="rId2" imgW="2781000" imgH="1320480" progId="Equation.DSMT4">
                  <p:embed/>
                </p:oleObj>
              </mc:Choice>
              <mc:Fallback>
                <p:oleObj name="Equation" r:id="rId2" imgW="2781000" imgH="132048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2830513"/>
                        <a:ext cx="6704012" cy="317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39059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76516"/>
                                        </p:tgtEl>
                                        <p:attrNameLst>
                                          <p:attrName>style.visibility</p:attrName>
                                        </p:attrNameLst>
                                      </p:cBhvr>
                                      <p:to>
                                        <p:strVal val="visible"/>
                                      </p:to>
                                    </p:set>
                                    <p:animEffect transition="in" filter="wipe(left)">
                                      <p:cBhvr>
                                        <p:cTn id="7" dur="500"/>
                                        <p:tgtEl>
                                          <p:spTgt spid="576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i="1"/>
              <a:t>RTS</a:t>
            </a:r>
            <a:r>
              <a:rPr lang="en-US" altLang="en-US"/>
              <a:t> and Marginal Productivities</a:t>
            </a:r>
          </a:p>
        </p:txBody>
      </p:sp>
      <p:sp>
        <p:nvSpPr>
          <p:cNvPr id="37891" name="Rectangle 3"/>
          <p:cNvSpPr>
            <a:spLocks noGrp="1" noChangeArrowheads="1"/>
          </p:cNvSpPr>
          <p:nvPr>
            <p:ph idx="1"/>
          </p:nvPr>
        </p:nvSpPr>
        <p:spPr/>
        <p:txBody>
          <a:bodyPr/>
          <a:lstStyle/>
          <a:p>
            <a:r>
              <a:rPr lang="en-US" altLang="en-US"/>
              <a:t>Denominator is positive </a:t>
            </a:r>
          </a:p>
          <a:p>
            <a:pPr lvl="1"/>
            <a:r>
              <a:rPr lang="en-US" altLang="en-US"/>
              <a:t>Because we have assumed </a:t>
            </a:r>
            <a:r>
              <a:rPr lang="en-US" altLang="en-US" i="1"/>
              <a:t>f</a:t>
            </a:r>
            <a:r>
              <a:rPr lang="en-US" altLang="en-US" i="1" baseline="-25000"/>
              <a:t>k</a:t>
            </a:r>
            <a:r>
              <a:rPr lang="en-US" altLang="en-US" i="1"/>
              <a:t> &gt; 0 </a:t>
            </a:r>
          </a:p>
          <a:p>
            <a:r>
              <a:rPr lang="en-US" altLang="en-US"/>
              <a:t>The ratio will be negative if </a:t>
            </a:r>
            <a:r>
              <a:rPr lang="en-US" altLang="en-US" i="1"/>
              <a:t>f</a:t>
            </a:r>
            <a:r>
              <a:rPr lang="en-US" altLang="en-US" i="1" baseline="-25000"/>
              <a:t>k</a:t>
            </a:r>
            <a:r>
              <a:rPr lang="en-US" altLang="en-US" i="1" baseline="-25000">
                <a:latin typeface="Times New Roman" pitchFamily="18" charset="0"/>
              </a:rPr>
              <a:t>l</a:t>
            </a:r>
            <a:r>
              <a:rPr lang="en-US" altLang="en-US" i="1"/>
              <a:t> </a:t>
            </a:r>
            <a:r>
              <a:rPr lang="en-US" altLang="en-US"/>
              <a:t>is positive </a:t>
            </a:r>
          </a:p>
          <a:p>
            <a:pPr lvl="1"/>
            <a:r>
              <a:rPr lang="en-US" altLang="en-US"/>
              <a:t>Because </a:t>
            </a:r>
            <a:r>
              <a:rPr lang="en-US" altLang="en-US" i="1"/>
              <a:t>f</a:t>
            </a:r>
            <a:r>
              <a:rPr lang="en-US" altLang="en-US" i="1" baseline="-25000">
                <a:latin typeface="Times New Roman" pitchFamily="18" charset="0"/>
              </a:rPr>
              <a:t>ll</a:t>
            </a:r>
            <a:r>
              <a:rPr lang="en-US" altLang="en-US"/>
              <a:t> and </a:t>
            </a:r>
            <a:r>
              <a:rPr lang="en-US" altLang="en-US" i="1"/>
              <a:t>f</a:t>
            </a:r>
            <a:r>
              <a:rPr lang="en-US" altLang="en-US" i="1" baseline="-25000"/>
              <a:t>kk</a:t>
            </a:r>
            <a:r>
              <a:rPr lang="en-US" altLang="en-US"/>
              <a:t> are both assumed to be negative</a:t>
            </a:r>
          </a:p>
          <a:p>
            <a:r>
              <a:rPr lang="en-US" altLang="en-US"/>
              <a:t>Intuitively, it seems reasonable that </a:t>
            </a:r>
            <a:r>
              <a:rPr lang="en-US" altLang="en-US" i="1"/>
              <a:t>f</a:t>
            </a:r>
            <a:r>
              <a:rPr lang="en-US" altLang="en-US" i="1" baseline="-25000"/>
              <a:t>k</a:t>
            </a:r>
            <a:r>
              <a:rPr lang="en-US" altLang="en-US" i="1" baseline="-25000">
                <a:latin typeface="Times New Roman" pitchFamily="18" charset="0"/>
              </a:rPr>
              <a:t>l</a:t>
            </a:r>
            <a:r>
              <a:rPr lang="en-US" altLang="en-US" i="1" baseline="-25000"/>
              <a:t> </a:t>
            </a:r>
            <a:r>
              <a:rPr lang="en-US" altLang="en-US"/>
              <a:t>= </a:t>
            </a:r>
            <a:r>
              <a:rPr lang="en-US" altLang="en-US" i="1"/>
              <a:t>f</a:t>
            </a:r>
            <a:r>
              <a:rPr lang="en-US" altLang="en-US" i="1" baseline="-25000">
                <a:latin typeface="Times New Roman" pitchFamily="18" charset="0"/>
              </a:rPr>
              <a:t>l</a:t>
            </a:r>
            <a:r>
              <a:rPr lang="en-US" altLang="en-US" i="1" baseline="-25000"/>
              <a:t>k</a:t>
            </a:r>
            <a:r>
              <a:rPr lang="en-US" altLang="en-US"/>
              <a:t> should be positive</a:t>
            </a:r>
          </a:p>
          <a:p>
            <a:pPr lvl="1"/>
            <a:r>
              <a:rPr lang="en-US" altLang="en-US"/>
              <a:t>If workers have more capital, they will be more productive</a:t>
            </a:r>
          </a:p>
        </p:txBody>
      </p:sp>
      <p:sp>
        <p:nvSpPr>
          <p:cNvPr id="7" name="Footer Placeholder 6"/>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6" name="Slide Number Placeholder 5"/>
          <p:cNvSpPr>
            <a:spLocks noGrp="1"/>
          </p:cNvSpPr>
          <p:nvPr>
            <p:ph type="sldNum" sz="quarter" idx="11"/>
          </p:nvPr>
        </p:nvSpPr>
        <p:spPr/>
        <p:txBody>
          <a:bodyPr/>
          <a:lstStyle/>
          <a:p>
            <a:pPr>
              <a:defRPr/>
            </a:pPr>
            <a:fld id="{0C1B5C89-2009-477D-B77E-DBE0F094B8EA}" type="slidenum">
              <a:rPr lang="en-US" smtClean="0"/>
              <a:pPr>
                <a:defRPr/>
              </a:pPr>
              <a:t>16</a:t>
            </a:fld>
            <a:endParaRPr lang="en-US"/>
          </a:p>
        </p:txBody>
      </p:sp>
      <p:sp>
        <p:nvSpPr>
          <p:cNvPr id="37894" name="Rectangle 6"/>
          <p:cNvSpPr>
            <a:spLocks noChangeArrowheads="1"/>
          </p:cNvSpPr>
          <p:nvPr/>
        </p:nvSpPr>
        <p:spPr bwMode="auto">
          <a:xfrm>
            <a:off x="609600" y="3886200"/>
            <a:ext cx="82296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spcBef>
                <a:spcPct val="20000"/>
              </a:spcBef>
              <a:buFontTx/>
              <a:buChar char="•"/>
            </a:pPr>
            <a:endParaRPr lang="en-US" altLang="en-US" sz="3200">
              <a:solidFill>
                <a:srgbClr val="394DA3"/>
              </a:solidFill>
            </a:endParaRPr>
          </a:p>
        </p:txBody>
      </p:sp>
    </p:spTree>
    <p:extLst>
      <p:ext uri="{BB962C8B-B14F-4D97-AF65-F5344CB8AC3E}">
        <p14:creationId xmlns:p14="http://schemas.microsoft.com/office/powerpoint/2010/main" val="2604708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i="1"/>
              <a:t>RTS</a:t>
            </a:r>
            <a:r>
              <a:rPr lang="en-US" altLang="en-US"/>
              <a:t> and Marginal Productivities</a:t>
            </a:r>
          </a:p>
        </p:txBody>
      </p:sp>
      <p:sp>
        <p:nvSpPr>
          <p:cNvPr id="38915" name="Rectangle 3"/>
          <p:cNvSpPr>
            <a:spLocks noGrp="1" noChangeArrowheads="1"/>
          </p:cNvSpPr>
          <p:nvPr>
            <p:ph idx="1"/>
          </p:nvPr>
        </p:nvSpPr>
        <p:spPr/>
        <p:txBody>
          <a:bodyPr/>
          <a:lstStyle/>
          <a:p>
            <a:r>
              <a:rPr lang="en-US" altLang="en-US"/>
              <a:t>But some production functions have </a:t>
            </a:r>
            <a:r>
              <a:rPr lang="en-US" altLang="en-US" i="1"/>
              <a:t>f</a:t>
            </a:r>
            <a:r>
              <a:rPr lang="en-US" altLang="en-US" i="1" baseline="-25000"/>
              <a:t>k</a:t>
            </a:r>
            <a:r>
              <a:rPr lang="en-US" altLang="en-US" i="1" baseline="-25000">
                <a:latin typeface="Times New Roman" pitchFamily="18" charset="0"/>
              </a:rPr>
              <a:t>l</a:t>
            </a:r>
            <a:r>
              <a:rPr lang="en-US" altLang="en-US"/>
              <a:t> &lt; 0 over some input ranges</a:t>
            </a:r>
          </a:p>
          <a:p>
            <a:pPr lvl="1"/>
            <a:r>
              <a:rPr lang="en-US" altLang="en-US"/>
              <a:t>Assuming diminishing </a:t>
            </a:r>
            <a:r>
              <a:rPr lang="en-US" altLang="en-US" i="1"/>
              <a:t>RTS</a:t>
            </a:r>
            <a:r>
              <a:rPr lang="en-US" altLang="en-US"/>
              <a:t> means that </a:t>
            </a:r>
            <a:r>
              <a:rPr lang="en-US" altLang="en-US" i="1"/>
              <a:t>MP</a:t>
            </a:r>
            <a:r>
              <a:rPr lang="en-US" altLang="en-US" i="1" baseline="-25000">
                <a:latin typeface="Times New Roman" pitchFamily="18" charset="0"/>
              </a:rPr>
              <a:t>l</a:t>
            </a:r>
            <a:r>
              <a:rPr lang="en-US" altLang="en-US"/>
              <a:t> and </a:t>
            </a:r>
            <a:r>
              <a:rPr lang="en-US" altLang="en-US" i="1"/>
              <a:t>MP</a:t>
            </a:r>
            <a:r>
              <a:rPr lang="en-US" altLang="en-US" i="1" baseline="-25000"/>
              <a:t>k</a:t>
            </a:r>
            <a:r>
              <a:rPr lang="en-US" altLang="en-US"/>
              <a:t> diminish quickly enough to compensate for any possible negative cross-productivity effects</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C8B378BB-01DA-45A9-A063-0A0C84A04F0A}" type="slidenum">
              <a:rPr lang="en-US" smtClean="0"/>
              <a:pPr>
                <a:defRPr/>
              </a:pPr>
              <a:t>17</a:t>
            </a:fld>
            <a:endParaRPr lang="en-US"/>
          </a:p>
        </p:txBody>
      </p:sp>
    </p:spTree>
    <p:extLst>
      <p:ext uri="{BB962C8B-B14F-4D97-AF65-F5344CB8AC3E}">
        <p14:creationId xmlns:p14="http://schemas.microsoft.com/office/powerpoint/2010/main" val="2155957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9.2 	A Diminishing RTS</a:t>
            </a:r>
          </a:p>
        </p:txBody>
      </p:sp>
      <p:sp>
        <p:nvSpPr>
          <p:cNvPr id="39941" name="Footer Placeholder 4"/>
          <p:cNvSpPr>
            <a:spLocks noGrp="1"/>
          </p:cNvSpPr>
          <p:nvPr>
            <p:ph type="ftr" sz="quarter" idx="10"/>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100" dirty="0">
                <a:latin typeface="+mn-lt"/>
              </a:rPr>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 name="Slide Number Placeholder 3"/>
          <p:cNvSpPr>
            <a:spLocks noGrp="1"/>
          </p:cNvSpPr>
          <p:nvPr>
            <p:ph type="sldNum" sz="quarter" idx="11"/>
          </p:nvPr>
        </p:nvSpPr>
        <p:spPr>
          <a:prstGeom prst="rect">
            <a:avLst/>
          </a:prstGeom>
        </p:spPr>
        <p:txBody>
          <a:bodyPr/>
          <a:lstStyle/>
          <a:p>
            <a:pPr>
              <a:defRPr/>
            </a:pPr>
            <a:fld id="{1CB341A4-C1EF-4900-AC72-ABCD3EBEBAFC}" type="slidenum">
              <a:rPr lang="en-US" smtClean="0"/>
              <a:pPr>
                <a:defRPr/>
              </a:pPr>
              <a:t>18</a:t>
            </a:fld>
            <a:endParaRPr lang="en-US" dirty="0"/>
          </a:p>
        </p:txBody>
      </p:sp>
      <p:sp>
        <p:nvSpPr>
          <p:cNvPr id="39939" name="Content Placeholder 2"/>
          <p:cNvSpPr>
            <a:spLocks noGrp="1"/>
          </p:cNvSpPr>
          <p:nvPr>
            <p:ph type="body" sz="quarter" idx="12"/>
          </p:nvPr>
        </p:nvSpPr>
        <p:spPr>
          <a:prstGeom prst="rect">
            <a:avLst/>
          </a:prstGeom>
        </p:spPr>
        <p:txBody>
          <a:bodyPr/>
          <a:lstStyle/>
          <a:p>
            <a:r>
              <a:rPr lang="en-US" altLang="en-US" dirty="0"/>
              <a:t>Production function: </a:t>
            </a:r>
          </a:p>
          <a:p>
            <a:pPr algn="ctr">
              <a:buFont typeface="Arial" charset="0"/>
              <a:buNone/>
            </a:pPr>
            <a:r>
              <a:rPr lang="en-US" altLang="en-US" i="1" dirty="0">
                <a:solidFill>
                  <a:srgbClr val="FF0000"/>
                </a:solidFill>
              </a:rPr>
              <a:t>q</a:t>
            </a:r>
            <a:r>
              <a:rPr lang="en-US" altLang="en-US" dirty="0">
                <a:solidFill>
                  <a:srgbClr val="FF0000"/>
                </a:solidFill>
              </a:rPr>
              <a:t> = </a:t>
            </a:r>
            <a:r>
              <a:rPr lang="en-US" altLang="en-US" i="1" dirty="0">
                <a:solidFill>
                  <a:srgbClr val="FF0000"/>
                </a:solidFill>
              </a:rPr>
              <a:t>f</a:t>
            </a:r>
            <a:r>
              <a:rPr lang="en-US" altLang="en-US" dirty="0">
                <a:solidFill>
                  <a:srgbClr val="FF0000"/>
                </a:solidFill>
              </a:rPr>
              <a:t>(</a:t>
            </a:r>
            <a:r>
              <a:rPr lang="en-US" altLang="en-US" i="1" dirty="0" err="1">
                <a:solidFill>
                  <a:srgbClr val="FF0000"/>
                </a:solidFill>
              </a:rPr>
              <a:t>k</a:t>
            </a:r>
            <a:r>
              <a:rPr lang="en-US" altLang="en-US" dirty="0" err="1">
                <a:solidFill>
                  <a:srgbClr val="FF0000"/>
                </a:solidFill>
              </a:rPr>
              <a:t>,</a:t>
            </a:r>
            <a:r>
              <a:rPr lang="en-US" altLang="en-US" i="1" dirty="0" err="1">
                <a:solidFill>
                  <a:srgbClr val="FF0000"/>
                </a:solidFill>
                <a:latin typeface="Times New Roman" pitchFamily="18" charset="0"/>
              </a:rPr>
              <a:t>l</a:t>
            </a:r>
            <a:r>
              <a:rPr lang="en-US" altLang="en-US" dirty="0">
                <a:solidFill>
                  <a:srgbClr val="FF0000"/>
                </a:solidFill>
              </a:rPr>
              <a:t>) = 600</a:t>
            </a:r>
            <a:r>
              <a:rPr lang="en-US" altLang="en-US" i="1" dirty="0">
                <a:solidFill>
                  <a:srgbClr val="FF0000"/>
                </a:solidFill>
              </a:rPr>
              <a:t>k</a:t>
            </a:r>
            <a:r>
              <a:rPr lang="en-US" altLang="en-US" i="1" baseline="30000" dirty="0">
                <a:solidFill>
                  <a:srgbClr val="FF0000"/>
                </a:solidFill>
              </a:rPr>
              <a:t> </a:t>
            </a:r>
            <a:r>
              <a:rPr lang="en-US" altLang="en-US" baseline="30000" dirty="0">
                <a:solidFill>
                  <a:srgbClr val="FF0000"/>
                </a:solidFill>
              </a:rPr>
              <a:t>2</a:t>
            </a:r>
            <a:r>
              <a:rPr lang="en-US" altLang="en-US" i="1" dirty="0">
                <a:solidFill>
                  <a:srgbClr val="FF0000"/>
                </a:solidFill>
                <a:latin typeface="Times New Roman" pitchFamily="18" charset="0"/>
              </a:rPr>
              <a:t>l</a:t>
            </a:r>
            <a:r>
              <a:rPr lang="en-US" altLang="en-US" i="1" baseline="30000" dirty="0">
                <a:solidFill>
                  <a:srgbClr val="FF0000"/>
                </a:solidFill>
                <a:latin typeface="Times New Roman" pitchFamily="18" charset="0"/>
              </a:rPr>
              <a:t> </a:t>
            </a:r>
            <a:r>
              <a:rPr lang="en-US" altLang="en-US" baseline="30000" dirty="0">
                <a:solidFill>
                  <a:srgbClr val="FF0000"/>
                </a:solidFill>
              </a:rPr>
              <a:t>2</a:t>
            </a:r>
            <a:r>
              <a:rPr lang="en-US" altLang="en-US" dirty="0">
                <a:solidFill>
                  <a:srgbClr val="FF0000"/>
                </a:solidFill>
              </a:rPr>
              <a:t> - </a:t>
            </a:r>
            <a:r>
              <a:rPr lang="en-US" altLang="en-US" i="1" dirty="0">
                <a:solidFill>
                  <a:srgbClr val="FF0000"/>
                </a:solidFill>
              </a:rPr>
              <a:t>k</a:t>
            </a:r>
            <a:r>
              <a:rPr lang="en-US" altLang="en-US" i="1" baseline="30000" dirty="0">
                <a:solidFill>
                  <a:srgbClr val="FF0000"/>
                </a:solidFill>
              </a:rPr>
              <a:t> </a:t>
            </a:r>
            <a:r>
              <a:rPr lang="en-US" altLang="en-US" baseline="30000" dirty="0">
                <a:solidFill>
                  <a:srgbClr val="FF0000"/>
                </a:solidFill>
              </a:rPr>
              <a:t>3</a:t>
            </a:r>
            <a:r>
              <a:rPr lang="en-US" altLang="en-US" i="1" dirty="0">
                <a:solidFill>
                  <a:srgbClr val="FF0000"/>
                </a:solidFill>
                <a:latin typeface="Times New Roman" pitchFamily="18" charset="0"/>
              </a:rPr>
              <a:t>l</a:t>
            </a:r>
            <a:r>
              <a:rPr lang="en-US" altLang="en-US" i="1" baseline="30000" dirty="0">
                <a:solidFill>
                  <a:srgbClr val="FF0000"/>
                </a:solidFill>
                <a:latin typeface="Times New Roman" pitchFamily="18" charset="0"/>
              </a:rPr>
              <a:t> </a:t>
            </a:r>
            <a:r>
              <a:rPr lang="en-US" altLang="en-US" baseline="30000" dirty="0">
                <a:solidFill>
                  <a:srgbClr val="FF0000"/>
                </a:solidFill>
              </a:rPr>
              <a:t>3</a:t>
            </a:r>
            <a:endParaRPr lang="en-US" altLang="en-US" dirty="0">
              <a:solidFill>
                <a:srgbClr val="FF0000"/>
              </a:solidFill>
            </a:endParaRPr>
          </a:p>
          <a:p>
            <a:r>
              <a:rPr lang="en-US" altLang="en-US" dirty="0"/>
              <a:t>Marginal productivity functions:</a:t>
            </a:r>
          </a:p>
          <a:p>
            <a:pPr algn="ctr">
              <a:buFontTx/>
              <a:buNone/>
            </a:pPr>
            <a:r>
              <a:rPr lang="en-US" altLang="en-US" i="1" dirty="0" err="1">
                <a:solidFill>
                  <a:srgbClr val="FF0000"/>
                </a:solidFill>
              </a:rPr>
              <a:t>MP</a:t>
            </a:r>
            <a:r>
              <a:rPr lang="en-US" altLang="en-US" i="1" baseline="-25000" dirty="0" err="1">
                <a:solidFill>
                  <a:srgbClr val="FF0000"/>
                </a:solidFill>
                <a:latin typeface="Times New Roman" pitchFamily="18" charset="0"/>
              </a:rPr>
              <a:t>l</a:t>
            </a:r>
            <a:r>
              <a:rPr lang="en-US" altLang="en-US" dirty="0">
                <a:solidFill>
                  <a:srgbClr val="FF0000"/>
                </a:solidFill>
              </a:rPr>
              <a:t> = </a:t>
            </a:r>
            <a:r>
              <a:rPr lang="en-US" altLang="en-US" i="1" dirty="0" err="1">
                <a:solidFill>
                  <a:srgbClr val="FF0000"/>
                </a:solidFill>
              </a:rPr>
              <a:t>f</a:t>
            </a:r>
            <a:r>
              <a:rPr lang="en-US" altLang="en-US" i="1" baseline="-25000" dirty="0" err="1">
                <a:solidFill>
                  <a:srgbClr val="FF0000"/>
                </a:solidFill>
                <a:latin typeface="Times New Roman" pitchFamily="18" charset="0"/>
              </a:rPr>
              <a:t>l</a:t>
            </a:r>
            <a:r>
              <a:rPr lang="en-US" altLang="en-US" dirty="0">
                <a:solidFill>
                  <a:srgbClr val="FF0000"/>
                </a:solidFill>
              </a:rPr>
              <a:t> = 1200</a:t>
            </a:r>
            <a:r>
              <a:rPr lang="en-US" altLang="en-US" i="1" dirty="0">
                <a:solidFill>
                  <a:srgbClr val="FF0000"/>
                </a:solidFill>
              </a:rPr>
              <a:t>k</a:t>
            </a:r>
            <a:r>
              <a:rPr lang="en-US" altLang="en-US" i="1" baseline="30000" dirty="0">
                <a:solidFill>
                  <a:srgbClr val="FF0000"/>
                </a:solidFill>
              </a:rPr>
              <a:t> </a:t>
            </a:r>
            <a:r>
              <a:rPr lang="en-US" altLang="en-US" baseline="30000" dirty="0">
                <a:solidFill>
                  <a:srgbClr val="FF0000"/>
                </a:solidFill>
              </a:rPr>
              <a:t>2</a:t>
            </a:r>
            <a:r>
              <a:rPr lang="en-US" altLang="en-US" i="1" dirty="0">
                <a:solidFill>
                  <a:srgbClr val="FF0000"/>
                </a:solidFill>
                <a:latin typeface="Times New Roman" pitchFamily="18" charset="0"/>
              </a:rPr>
              <a:t>l</a:t>
            </a:r>
            <a:r>
              <a:rPr lang="en-US" altLang="en-US" dirty="0">
                <a:solidFill>
                  <a:srgbClr val="FF0000"/>
                </a:solidFill>
              </a:rPr>
              <a:t> - 3</a:t>
            </a:r>
            <a:r>
              <a:rPr lang="en-US" altLang="en-US" i="1" dirty="0">
                <a:solidFill>
                  <a:srgbClr val="FF0000"/>
                </a:solidFill>
              </a:rPr>
              <a:t>k</a:t>
            </a:r>
            <a:r>
              <a:rPr lang="en-US" altLang="en-US" i="1" baseline="30000" dirty="0">
                <a:solidFill>
                  <a:srgbClr val="FF0000"/>
                </a:solidFill>
              </a:rPr>
              <a:t> </a:t>
            </a:r>
            <a:r>
              <a:rPr lang="en-US" altLang="en-US" baseline="30000" dirty="0">
                <a:solidFill>
                  <a:srgbClr val="FF0000"/>
                </a:solidFill>
              </a:rPr>
              <a:t>3</a:t>
            </a:r>
            <a:r>
              <a:rPr lang="en-US" altLang="en-US" i="1" dirty="0">
                <a:solidFill>
                  <a:srgbClr val="FF0000"/>
                </a:solidFill>
                <a:latin typeface="Times New Roman" pitchFamily="18" charset="0"/>
              </a:rPr>
              <a:t>l</a:t>
            </a:r>
            <a:r>
              <a:rPr lang="en-US" altLang="en-US" i="1" baseline="30000" dirty="0">
                <a:solidFill>
                  <a:srgbClr val="FF0000"/>
                </a:solidFill>
                <a:latin typeface="Times New Roman" pitchFamily="18" charset="0"/>
              </a:rPr>
              <a:t> </a:t>
            </a:r>
            <a:r>
              <a:rPr lang="en-US" altLang="en-US" baseline="30000" dirty="0">
                <a:solidFill>
                  <a:srgbClr val="FF0000"/>
                </a:solidFill>
              </a:rPr>
              <a:t>2</a:t>
            </a:r>
            <a:r>
              <a:rPr lang="en-US" altLang="en-US" dirty="0">
                <a:solidFill>
                  <a:srgbClr val="FF0000"/>
                </a:solidFill>
              </a:rPr>
              <a:t> </a:t>
            </a:r>
          </a:p>
          <a:p>
            <a:pPr algn="ctr">
              <a:buFontTx/>
              <a:buNone/>
            </a:pPr>
            <a:r>
              <a:rPr lang="en-US" altLang="en-US" i="1" dirty="0" err="1">
                <a:solidFill>
                  <a:srgbClr val="FF0000"/>
                </a:solidFill>
              </a:rPr>
              <a:t>MP</a:t>
            </a:r>
            <a:r>
              <a:rPr lang="en-US" altLang="en-US" i="1" baseline="-25000" dirty="0" err="1">
                <a:solidFill>
                  <a:srgbClr val="FF0000"/>
                </a:solidFill>
              </a:rPr>
              <a:t>k</a:t>
            </a:r>
            <a:r>
              <a:rPr lang="en-US" altLang="en-US" dirty="0">
                <a:solidFill>
                  <a:srgbClr val="FF0000"/>
                </a:solidFill>
              </a:rPr>
              <a:t> = </a:t>
            </a:r>
            <a:r>
              <a:rPr lang="en-US" altLang="en-US" i="1" dirty="0" err="1">
                <a:solidFill>
                  <a:srgbClr val="FF0000"/>
                </a:solidFill>
              </a:rPr>
              <a:t>f</a:t>
            </a:r>
            <a:r>
              <a:rPr lang="en-US" altLang="en-US" i="1" baseline="-25000" dirty="0" err="1">
                <a:solidFill>
                  <a:srgbClr val="FF0000"/>
                </a:solidFill>
              </a:rPr>
              <a:t>k</a:t>
            </a:r>
            <a:r>
              <a:rPr lang="en-US" altLang="en-US" dirty="0">
                <a:solidFill>
                  <a:srgbClr val="FF0000"/>
                </a:solidFill>
              </a:rPr>
              <a:t> = 1200</a:t>
            </a:r>
            <a:r>
              <a:rPr lang="en-US" altLang="en-US" i="1" dirty="0">
                <a:solidFill>
                  <a:srgbClr val="FF0000"/>
                </a:solidFill>
              </a:rPr>
              <a:t>k</a:t>
            </a:r>
            <a:r>
              <a:rPr lang="en-US" altLang="en-US" i="1" dirty="0">
                <a:solidFill>
                  <a:srgbClr val="FF0000"/>
                </a:solidFill>
                <a:latin typeface="Times New Roman" pitchFamily="18" charset="0"/>
              </a:rPr>
              <a:t>l</a:t>
            </a:r>
            <a:r>
              <a:rPr lang="en-US" altLang="en-US" i="1" baseline="30000" dirty="0">
                <a:solidFill>
                  <a:srgbClr val="FF0000"/>
                </a:solidFill>
                <a:latin typeface="Times New Roman" pitchFamily="18" charset="0"/>
              </a:rPr>
              <a:t> </a:t>
            </a:r>
            <a:r>
              <a:rPr lang="en-US" altLang="en-US" baseline="30000" dirty="0">
                <a:solidFill>
                  <a:srgbClr val="FF0000"/>
                </a:solidFill>
              </a:rPr>
              <a:t>2</a:t>
            </a:r>
            <a:r>
              <a:rPr lang="en-US" altLang="en-US" dirty="0">
                <a:solidFill>
                  <a:srgbClr val="FF0000"/>
                </a:solidFill>
              </a:rPr>
              <a:t> - 3</a:t>
            </a:r>
            <a:r>
              <a:rPr lang="en-US" altLang="en-US" i="1" dirty="0">
                <a:solidFill>
                  <a:srgbClr val="FF0000"/>
                </a:solidFill>
              </a:rPr>
              <a:t>k</a:t>
            </a:r>
            <a:r>
              <a:rPr lang="en-US" altLang="en-US" i="1" baseline="30000" dirty="0">
                <a:solidFill>
                  <a:srgbClr val="FF0000"/>
                </a:solidFill>
              </a:rPr>
              <a:t> </a:t>
            </a:r>
            <a:r>
              <a:rPr lang="en-US" altLang="en-US" baseline="30000" dirty="0">
                <a:solidFill>
                  <a:srgbClr val="FF0000"/>
                </a:solidFill>
              </a:rPr>
              <a:t>2</a:t>
            </a:r>
            <a:r>
              <a:rPr lang="en-US" altLang="en-US" i="1" dirty="0">
                <a:solidFill>
                  <a:srgbClr val="FF0000"/>
                </a:solidFill>
                <a:latin typeface="Times New Roman" pitchFamily="18" charset="0"/>
              </a:rPr>
              <a:t>l</a:t>
            </a:r>
            <a:r>
              <a:rPr lang="en-US" altLang="en-US" i="1" baseline="30000" dirty="0">
                <a:solidFill>
                  <a:srgbClr val="FF0000"/>
                </a:solidFill>
                <a:latin typeface="Times New Roman" pitchFamily="18" charset="0"/>
              </a:rPr>
              <a:t> </a:t>
            </a:r>
            <a:r>
              <a:rPr lang="en-US" altLang="en-US" baseline="30000" dirty="0">
                <a:solidFill>
                  <a:srgbClr val="FF0000"/>
                </a:solidFill>
              </a:rPr>
              <a:t>3</a:t>
            </a:r>
            <a:endParaRPr lang="en-US" altLang="en-US" dirty="0">
              <a:solidFill>
                <a:srgbClr val="FF0000"/>
              </a:solidFill>
            </a:endParaRPr>
          </a:p>
          <a:p>
            <a:pPr lvl="1"/>
            <a:r>
              <a:rPr lang="en-US" altLang="en-US" dirty="0"/>
              <a:t>Will be positive for values of </a:t>
            </a:r>
            <a:r>
              <a:rPr lang="en-US" altLang="en-US" i="1" dirty="0"/>
              <a:t>k</a:t>
            </a:r>
            <a:r>
              <a:rPr lang="en-US" altLang="en-US" dirty="0"/>
              <a:t> and </a:t>
            </a:r>
            <a:r>
              <a:rPr lang="en-US" altLang="en-US" i="1" dirty="0">
                <a:latin typeface="Times New Roman" pitchFamily="18" charset="0"/>
              </a:rPr>
              <a:t>l</a:t>
            </a:r>
            <a:r>
              <a:rPr lang="en-US" altLang="en-US" dirty="0"/>
              <a:t> for which </a:t>
            </a:r>
          </a:p>
          <a:p>
            <a:pPr marL="457200" lvl="1" indent="0">
              <a:buNone/>
            </a:pPr>
            <a:r>
              <a:rPr lang="en-US" altLang="en-US" i="1" dirty="0">
                <a:solidFill>
                  <a:srgbClr val="FF0000"/>
                </a:solidFill>
              </a:rPr>
              <a:t>		k</a:t>
            </a:r>
            <a:r>
              <a:rPr lang="en-US" altLang="en-US" i="1" dirty="0">
                <a:solidFill>
                  <a:srgbClr val="FF0000"/>
                </a:solidFill>
                <a:latin typeface="Times New Roman" pitchFamily="18" charset="0"/>
              </a:rPr>
              <a:t>l</a:t>
            </a:r>
            <a:r>
              <a:rPr lang="en-US" altLang="en-US" dirty="0">
                <a:solidFill>
                  <a:srgbClr val="FF0000"/>
                </a:solidFill>
              </a:rPr>
              <a:t> &lt; 400</a:t>
            </a:r>
          </a:p>
          <a:p>
            <a:pPr>
              <a:buFont typeface="Arial" charset="0"/>
              <a:buNone/>
            </a:pPr>
            <a:endParaRPr lang="en-US" altLang="en-US" dirty="0"/>
          </a:p>
        </p:txBody>
      </p:sp>
    </p:spTree>
    <p:extLst>
      <p:ext uri="{BB962C8B-B14F-4D97-AF65-F5344CB8AC3E}">
        <p14:creationId xmlns:p14="http://schemas.microsoft.com/office/powerpoint/2010/main" val="163720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9.2 	A Diminishing RTS</a:t>
            </a:r>
          </a:p>
        </p:txBody>
      </p:sp>
      <p:sp>
        <p:nvSpPr>
          <p:cNvPr id="40965" name="Footer Placeholder 4"/>
          <p:cNvSpPr>
            <a:spLocks noGrp="1"/>
          </p:cNvSpPr>
          <p:nvPr>
            <p:ph type="ftr" sz="quarter" idx="10"/>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100" dirty="0">
                <a:latin typeface="+mn-lt"/>
              </a:rPr>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 name="Slide Number Placeholder 3"/>
          <p:cNvSpPr>
            <a:spLocks noGrp="1"/>
          </p:cNvSpPr>
          <p:nvPr>
            <p:ph type="sldNum" sz="quarter" idx="11"/>
          </p:nvPr>
        </p:nvSpPr>
        <p:spPr>
          <a:prstGeom prst="rect">
            <a:avLst/>
          </a:prstGeom>
        </p:spPr>
        <p:txBody>
          <a:bodyPr/>
          <a:lstStyle/>
          <a:p>
            <a:pPr>
              <a:defRPr/>
            </a:pPr>
            <a:fld id="{575836EA-3959-498A-B21A-16243BA2AD1C}" type="slidenum">
              <a:rPr lang="en-US" smtClean="0"/>
              <a:pPr>
                <a:defRPr/>
              </a:pPr>
              <a:t>19</a:t>
            </a:fld>
            <a:endParaRPr lang="en-US" dirty="0"/>
          </a:p>
        </p:txBody>
      </p:sp>
      <p:sp>
        <p:nvSpPr>
          <p:cNvPr id="40963" name="Content Placeholder 2"/>
          <p:cNvSpPr>
            <a:spLocks noGrp="1"/>
          </p:cNvSpPr>
          <p:nvPr>
            <p:ph type="body" sz="quarter" idx="12"/>
          </p:nvPr>
        </p:nvSpPr>
        <p:spPr>
          <a:prstGeom prst="rect">
            <a:avLst/>
          </a:prstGeom>
        </p:spPr>
        <p:txBody>
          <a:bodyPr/>
          <a:lstStyle/>
          <a:p>
            <a:r>
              <a:rPr lang="en-US" altLang="en-US" dirty="0"/>
              <a:t>Because</a:t>
            </a:r>
          </a:p>
          <a:p>
            <a:pPr algn="ctr">
              <a:buFont typeface="Arial" charset="0"/>
              <a:buNone/>
            </a:pPr>
            <a:r>
              <a:rPr lang="en-US" altLang="en-US" dirty="0"/>
              <a:t> </a:t>
            </a:r>
            <a:r>
              <a:rPr lang="en-US" altLang="en-US" i="1" dirty="0" err="1">
                <a:solidFill>
                  <a:srgbClr val="FF0000"/>
                </a:solidFill>
              </a:rPr>
              <a:t>f</a:t>
            </a:r>
            <a:r>
              <a:rPr lang="en-US" altLang="en-US" i="1" baseline="-25000" dirty="0" err="1">
                <a:solidFill>
                  <a:srgbClr val="FF0000"/>
                </a:solidFill>
                <a:latin typeface="Times New Roman" pitchFamily="18" charset="0"/>
              </a:rPr>
              <a:t>ll</a:t>
            </a:r>
            <a:r>
              <a:rPr lang="en-US" altLang="en-US" dirty="0">
                <a:solidFill>
                  <a:srgbClr val="FF0000"/>
                </a:solidFill>
              </a:rPr>
              <a:t> = 1200</a:t>
            </a:r>
            <a:r>
              <a:rPr lang="en-US" altLang="en-US" i="1" dirty="0">
                <a:solidFill>
                  <a:srgbClr val="FF0000"/>
                </a:solidFill>
              </a:rPr>
              <a:t>k</a:t>
            </a:r>
            <a:r>
              <a:rPr lang="en-US" altLang="en-US" i="1" baseline="30000" dirty="0">
                <a:solidFill>
                  <a:srgbClr val="FF0000"/>
                </a:solidFill>
              </a:rPr>
              <a:t> </a:t>
            </a:r>
            <a:r>
              <a:rPr lang="en-US" altLang="en-US" baseline="30000" dirty="0">
                <a:solidFill>
                  <a:srgbClr val="FF0000"/>
                </a:solidFill>
              </a:rPr>
              <a:t>2</a:t>
            </a:r>
            <a:r>
              <a:rPr lang="en-US" altLang="en-US" dirty="0">
                <a:solidFill>
                  <a:srgbClr val="FF0000"/>
                </a:solidFill>
              </a:rPr>
              <a:t> - 6</a:t>
            </a:r>
            <a:r>
              <a:rPr lang="en-US" altLang="en-US" i="1" dirty="0">
                <a:solidFill>
                  <a:srgbClr val="FF0000"/>
                </a:solidFill>
              </a:rPr>
              <a:t>k</a:t>
            </a:r>
            <a:r>
              <a:rPr lang="en-US" altLang="en-US" i="1" baseline="30000" dirty="0">
                <a:solidFill>
                  <a:srgbClr val="FF0000"/>
                </a:solidFill>
              </a:rPr>
              <a:t> </a:t>
            </a:r>
            <a:r>
              <a:rPr lang="en-US" altLang="en-US" baseline="30000" dirty="0">
                <a:solidFill>
                  <a:srgbClr val="FF0000"/>
                </a:solidFill>
              </a:rPr>
              <a:t>3</a:t>
            </a:r>
            <a:r>
              <a:rPr lang="en-US" altLang="en-US" i="1" dirty="0">
                <a:solidFill>
                  <a:srgbClr val="FF0000"/>
                </a:solidFill>
                <a:latin typeface="Times New Roman" pitchFamily="18" charset="0"/>
              </a:rPr>
              <a:t>l </a:t>
            </a:r>
            <a:r>
              <a:rPr lang="en-US" altLang="en-US" dirty="0">
                <a:latin typeface="Times New Roman" pitchFamily="18" charset="0"/>
              </a:rPr>
              <a:t>and</a:t>
            </a:r>
            <a:r>
              <a:rPr lang="en-US" altLang="en-US" dirty="0">
                <a:solidFill>
                  <a:srgbClr val="FF0000"/>
                </a:solidFill>
                <a:latin typeface="Times New Roman" pitchFamily="18" charset="0"/>
              </a:rPr>
              <a:t>  </a:t>
            </a:r>
            <a:r>
              <a:rPr lang="en-US" altLang="en-US" i="1" dirty="0" err="1">
                <a:solidFill>
                  <a:srgbClr val="FF0000"/>
                </a:solidFill>
              </a:rPr>
              <a:t>f</a:t>
            </a:r>
            <a:r>
              <a:rPr lang="en-US" altLang="en-US" i="1" baseline="-25000" dirty="0" err="1">
                <a:solidFill>
                  <a:srgbClr val="FF0000"/>
                </a:solidFill>
              </a:rPr>
              <a:t>kk</a:t>
            </a:r>
            <a:r>
              <a:rPr lang="en-US" altLang="en-US" dirty="0">
                <a:solidFill>
                  <a:srgbClr val="FF0000"/>
                </a:solidFill>
              </a:rPr>
              <a:t> = 1200</a:t>
            </a:r>
            <a:r>
              <a:rPr lang="en-US" altLang="en-US" i="1" dirty="0">
                <a:solidFill>
                  <a:srgbClr val="FF0000"/>
                </a:solidFill>
                <a:latin typeface="Times New Roman" pitchFamily="18" charset="0"/>
              </a:rPr>
              <a:t>l</a:t>
            </a:r>
            <a:r>
              <a:rPr lang="en-US" altLang="en-US" i="1" baseline="30000" dirty="0">
                <a:solidFill>
                  <a:srgbClr val="FF0000"/>
                </a:solidFill>
                <a:latin typeface="Times New Roman" pitchFamily="18" charset="0"/>
              </a:rPr>
              <a:t> </a:t>
            </a:r>
            <a:r>
              <a:rPr lang="en-US" altLang="en-US" baseline="30000" dirty="0">
                <a:solidFill>
                  <a:srgbClr val="FF0000"/>
                </a:solidFill>
              </a:rPr>
              <a:t>2</a:t>
            </a:r>
            <a:r>
              <a:rPr lang="en-US" altLang="en-US" dirty="0">
                <a:solidFill>
                  <a:srgbClr val="FF0000"/>
                </a:solidFill>
              </a:rPr>
              <a:t> - 6</a:t>
            </a:r>
            <a:r>
              <a:rPr lang="en-US" altLang="en-US" i="1" dirty="0">
                <a:solidFill>
                  <a:srgbClr val="FF0000"/>
                </a:solidFill>
              </a:rPr>
              <a:t>k</a:t>
            </a:r>
            <a:r>
              <a:rPr lang="en-US" altLang="en-US" i="1" dirty="0">
                <a:solidFill>
                  <a:srgbClr val="FF0000"/>
                </a:solidFill>
                <a:latin typeface="Times New Roman" pitchFamily="18" charset="0"/>
              </a:rPr>
              <a:t>l</a:t>
            </a:r>
            <a:r>
              <a:rPr lang="en-US" altLang="en-US" i="1" baseline="30000" dirty="0">
                <a:solidFill>
                  <a:srgbClr val="FF0000"/>
                </a:solidFill>
                <a:latin typeface="Times New Roman" pitchFamily="18" charset="0"/>
              </a:rPr>
              <a:t> </a:t>
            </a:r>
            <a:r>
              <a:rPr lang="en-US" altLang="en-US" baseline="30000" dirty="0">
                <a:solidFill>
                  <a:srgbClr val="FF0000"/>
                </a:solidFill>
              </a:rPr>
              <a:t>3</a:t>
            </a:r>
            <a:endParaRPr lang="en-US" altLang="en-US" dirty="0">
              <a:solidFill>
                <a:srgbClr val="FF0000"/>
              </a:solidFill>
            </a:endParaRPr>
          </a:p>
          <a:p>
            <a:pPr lvl="1"/>
            <a:r>
              <a:rPr lang="en-US" altLang="en-US" dirty="0"/>
              <a:t>Diminishing marginal productivities for sufficiently large values of </a:t>
            </a:r>
            <a:r>
              <a:rPr lang="en-US" altLang="en-US" i="1" dirty="0"/>
              <a:t>k</a:t>
            </a:r>
            <a:r>
              <a:rPr lang="en-US" altLang="en-US" dirty="0"/>
              <a:t> and </a:t>
            </a:r>
            <a:r>
              <a:rPr lang="en-US" altLang="en-US" i="1" dirty="0">
                <a:latin typeface="Times New Roman" pitchFamily="18" charset="0"/>
              </a:rPr>
              <a:t>l</a:t>
            </a:r>
          </a:p>
          <a:p>
            <a:pPr lvl="1" algn="ctr">
              <a:lnSpc>
                <a:spcPct val="120000"/>
              </a:lnSpc>
              <a:buFont typeface="Arial" charset="0"/>
              <a:buNone/>
            </a:pPr>
            <a:r>
              <a:rPr lang="en-US" altLang="en-US" i="1" dirty="0" err="1">
                <a:solidFill>
                  <a:srgbClr val="FF0000"/>
                </a:solidFill>
              </a:rPr>
              <a:t>f</a:t>
            </a:r>
            <a:r>
              <a:rPr lang="en-US" altLang="en-US" i="1" baseline="-25000" dirty="0" err="1">
                <a:solidFill>
                  <a:srgbClr val="FF0000"/>
                </a:solidFill>
                <a:latin typeface="Times New Roman" pitchFamily="18" charset="0"/>
              </a:rPr>
              <a:t>ll</a:t>
            </a:r>
            <a:r>
              <a:rPr lang="en-US" altLang="en-US" dirty="0">
                <a:solidFill>
                  <a:srgbClr val="FF0000"/>
                </a:solidFill>
              </a:rPr>
              <a:t> and </a:t>
            </a:r>
            <a:r>
              <a:rPr lang="en-US" altLang="en-US" i="1" dirty="0" err="1">
                <a:solidFill>
                  <a:srgbClr val="FF0000"/>
                </a:solidFill>
              </a:rPr>
              <a:t>f</a:t>
            </a:r>
            <a:r>
              <a:rPr lang="en-US" altLang="en-US" i="1" baseline="-25000" dirty="0" err="1">
                <a:solidFill>
                  <a:srgbClr val="FF0000"/>
                </a:solidFill>
              </a:rPr>
              <a:t>kk</a:t>
            </a:r>
            <a:r>
              <a:rPr lang="en-US" altLang="en-US" dirty="0">
                <a:solidFill>
                  <a:srgbClr val="FF0000"/>
                </a:solidFill>
              </a:rPr>
              <a:t> &lt; 0 if </a:t>
            </a:r>
            <a:r>
              <a:rPr lang="en-US" altLang="en-US" i="1" dirty="0">
                <a:solidFill>
                  <a:srgbClr val="FF0000"/>
                </a:solidFill>
              </a:rPr>
              <a:t>k</a:t>
            </a:r>
            <a:r>
              <a:rPr lang="en-US" altLang="en-US" i="1" dirty="0">
                <a:solidFill>
                  <a:srgbClr val="FF0000"/>
                </a:solidFill>
                <a:latin typeface="Times New Roman" pitchFamily="18" charset="0"/>
              </a:rPr>
              <a:t>l</a:t>
            </a:r>
            <a:r>
              <a:rPr lang="en-US" altLang="en-US" dirty="0">
                <a:solidFill>
                  <a:srgbClr val="FF0000"/>
                </a:solidFill>
              </a:rPr>
              <a:t> &gt; 200 </a:t>
            </a:r>
          </a:p>
          <a:p>
            <a:pPr>
              <a:lnSpc>
                <a:spcPct val="120000"/>
              </a:lnSpc>
            </a:pPr>
            <a:r>
              <a:rPr lang="en-US" altLang="en-US" dirty="0"/>
              <a:t>Cross differentiation of either of the marginal productivity functions yields</a:t>
            </a:r>
          </a:p>
          <a:p>
            <a:pPr algn="ctr">
              <a:lnSpc>
                <a:spcPct val="140000"/>
              </a:lnSpc>
              <a:buFontTx/>
              <a:buNone/>
            </a:pPr>
            <a:r>
              <a:rPr lang="en-US" altLang="en-US" sz="2800" i="1" dirty="0" err="1">
                <a:solidFill>
                  <a:srgbClr val="FF0000"/>
                </a:solidFill>
              </a:rPr>
              <a:t>f</a:t>
            </a:r>
            <a:r>
              <a:rPr lang="en-US" altLang="en-US" sz="2800" i="1" baseline="-25000" dirty="0" err="1">
                <a:solidFill>
                  <a:srgbClr val="FF0000"/>
                </a:solidFill>
              </a:rPr>
              <a:t>k</a:t>
            </a:r>
            <a:r>
              <a:rPr lang="en-US" altLang="en-US" sz="2800" i="1" baseline="-25000" dirty="0" err="1">
                <a:solidFill>
                  <a:srgbClr val="FF0000"/>
                </a:solidFill>
                <a:latin typeface="Times New Roman" pitchFamily="18" charset="0"/>
              </a:rPr>
              <a:t>l</a:t>
            </a:r>
            <a:r>
              <a:rPr lang="en-US" altLang="en-US" sz="2800" dirty="0">
                <a:solidFill>
                  <a:srgbClr val="FF0000"/>
                </a:solidFill>
              </a:rPr>
              <a:t> = </a:t>
            </a:r>
            <a:r>
              <a:rPr lang="en-US" altLang="en-US" sz="2800" i="1" dirty="0" err="1">
                <a:solidFill>
                  <a:srgbClr val="FF0000"/>
                </a:solidFill>
              </a:rPr>
              <a:t>f</a:t>
            </a:r>
            <a:r>
              <a:rPr lang="en-US" altLang="en-US" sz="2800" i="1" baseline="-25000" dirty="0" err="1">
                <a:solidFill>
                  <a:srgbClr val="FF0000"/>
                </a:solidFill>
                <a:latin typeface="Times New Roman" pitchFamily="18" charset="0"/>
              </a:rPr>
              <a:t>l</a:t>
            </a:r>
            <a:r>
              <a:rPr lang="en-US" altLang="en-US" sz="2800" i="1" baseline="-25000" dirty="0" err="1">
                <a:solidFill>
                  <a:srgbClr val="FF0000"/>
                </a:solidFill>
              </a:rPr>
              <a:t>k</a:t>
            </a:r>
            <a:r>
              <a:rPr lang="en-US" altLang="en-US" sz="2800" dirty="0">
                <a:solidFill>
                  <a:srgbClr val="FF0000"/>
                </a:solidFill>
              </a:rPr>
              <a:t> = 2400</a:t>
            </a:r>
            <a:r>
              <a:rPr lang="en-US" altLang="en-US" sz="2800" i="1" dirty="0">
                <a:solidFill>
                  <a:srgbClr val="FF0000"/>
                </a:solidFill>
              </a:rPr>
              <a:t>k</a:t>
            </a:r>
            <a:r>
              <a:rPr lang="en-US" altLang="en-US" sz="2800" i="1" dirty="0">
                <a:solidFill>
                  <a:srgbClr val="FF0000"/>
                </a:solidFill>
                <a:latin typeface="Times New Roman" pitchFamily="18" charset="0"/>
              </a:rPr>
              <a:t>l</a:t>
            </a:r>
            <a:r>
              <a:rPr lang="en-US" altLang="en-US" sz="2800" dirty="0">
                <a:solidFill>
                  <a:srgbClr val="FF0000"/>
                </a:solidFill>
              </a:rPr>
              <a:t> - 9</a:t>
            </a:r>
            <a:r>
              <a:rPr lang="en-US" altLang="en-US" sz="2800" i="1" dirty="0">
                <a:solidFill>
                  <a:srgbClr val="FF0000"/>
                </a:solidFill>
              </a:rPr>
              <a:t>k</a:t>
            </a:r>
            <a:r>
              <a:rPr lang="en-US" altLang="en-US" sz="2800" i="1" baseline="30000" dirty="0">
                <a:solidFill>
                  <a:srgbClr val="FF0000"/>
                </a:solidFill>
              </a:rPr>
              <a:t> </a:t>
            </a:r>
            <a:r>
              <a:rPr lang="en-US" altLang="en-US" sz="2800" baseline="30000" dirty="0">
                <a:solidFill>
                  <a:srgbClr val="FF0000"/>
                </a:solidFill>
              </a:rPr>
              <a:t>2</a:t>
            </a:r>
            <a:r>
              <a:rPr lang="en-US" altLang="en-US" sz="2800" i="1" dirty="0">
                <a:solidFill>
                  <a:srgbClr val="FF0000"/>
                </a:solidFill>
                <a:latin typeface="Times New Roman" pitchFamily="18" charset="0"/>
              </a:rPr>
              <a:t>l</a:t>
            </a:r>
            <a:r>
              <a:rPr lang="en-US" altLang="en-US" sz="2800" i="1" baseline="30000" dirty="0">
                <a:solidFill>
                  <a:srgbClr val="FF0000"/>
                </a:solidFill>
                <a:latin typeface="Times New Roman" pitchFamily="18" charset="0"/>
              </a:rPr>
              <a:t> </a:t>
            </a:r>
            <a:r>
              <a:rPr lang="en-US" altLang="en-US" sz="2800" baseline="30000" dirty="0">
                <a:solidFill>
                  <a:srgbClr val="FF0000"/>
                </a:solidFill>
              </a:rPr>
              <a:t>2</a:t>
            </a:r>
            <a:endParaRPr lang="en-US" altLang="en-US" sz="2800" dirty="0">
              <a:solidFill>
                <a:srgbClr val="FF0000"/>
              </a:solidFill>
            </a:endParaRPr>
          </a:p>
          <a:p>
            <a:pPr lvl="1">
              <a:lnSpc>
                <a:spcPct val="120000"/>
              </a:lnSpc>
            </a:pPr>
            <a:r>
              <a:rPr lang="en-US" altLang="en-US" dirty="0"/>
              <a:t>Which is positive only for </a:t>
            </a:r>
            <a:r>
              <a:rPr lang="en-US" altLang="en-US" i="1" dirty="0"/>
              <a:t>k</a:t>
            </a:r>
            <a:r>
              <a:rPr lang="en-US" altLang="en-US" i="1" dirty="0">
                <a:latin typeface="Times New Roman" pitchFamily="18" charset="0"/>
              </a:rPr>
              <a:t>l</a:t>
            </a:r>
            <a:r>
              <a:rPr lang="en-US" altLang="en-US" dirty="0"/>
              <a:t> &lt; 266</a:t>
            </a:r>
          </a:p>
          <a:p>
            <a:endParaRPr lang="en-US" altLang="en-US" i="1" dirty="0"/>
          </a:p>
          <a:p>
            <a:endParaRPr lang="en-US" altLang="en-US" baseline="30000" dirty="0"/>
          </a:p>
          <a:p>
            <a:endParaRPr lang="en-US" altLang="en-US" dirty="0"/>
          </a:p>
        </p:txBody>
      </p:sp>
    </p:spTree>
    <p:extLst>
      <p:ext uri="{BB962C8B-B14F-4D97-AF65-F5344CB8AC3E}">
        <p14:creationId xmlns:p14="http://schemas.microsoft.com/office/powerpoint/2010/main" val="58378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a:t>Marginal Productivity</a:t>
            </a:r>
          </a:p>
        </p:txBody>
      </p:sp>
      <p:sp>
        <p:nvSpPr>
          <p:cNvPr id="30723" name="Content Placeholder 2"/>
          <p:cNvSpPr>
            <a:spLocks noGrp="1"/>
          </p:cNvSpPr>
          <p:nvPr>
            <p:ph idx="1"/>
          </p:nvPr>
        </p:nvSpPr>
        <p:spPr/>
        <p:txBody>
          <a:bodyPr/>
          <a:lstStyle/>
          <a:p>
            <a:r>
              <a:rPr lang="en-US" altLang="en-US" dirty="0"/>
              <a:t>The firm’s production function </a:t>
            </a:r>
          </a:p>
          <a:p>
            <a:pPr lvl="1"/>
            <a:r>
              <a:rPr lang="en-US" altLang="en-US" dirty="0"/>
              <a:t>For a particular good (</a:t>
            </a:r>
            <a:r>
              <a:rPr lang="en-US" altLang="en-US" i="1" dirty="0"/>
              <a:t>q</a:t>
            </a:r>
            <a:r>
              <a:rPr lang="en-US" altLang="en-US" dirty="0"/>
              <a:t>) </a:t>
            </a:r>
          </a:p>
          <a:p>
            <a:pPr lvl="1"/>
            <a:r>
              <a:rPr lang="en-US" altLang="en-US" dirty="0"/>
              <a:t>Shows the maximum amount of the good that can be produced </a:t>
            </a:r>
          </a:p>
          <a:p>
            <a:pPr lvl="1"/>
            <a:r>
              <a:rPr lang="en-US" altLang="en-US" dirty="0"/>
              <a:t>Using alternative combinations of capital (</a:t>
            </a:r>
            <a:r>
              <a:rPr lang="en-US" altLang="en-US" i="1" dirty="0"/>
              <a:t>k</a:t>
            </a:r>
            <a:r>
              <a:rPr lang="en-US" altLang="en-US" dirty="0"/>
              <a:t>) and labor (</a:t>
            </a:r>
            <a:r>
              <a:rPr lang="en-US" altLang="en-US" i="1" dirty="0">
                <a:latin typeface="Times New Roman" pitchFamily="18" charset="0"/>
              </a:rPr>
              <a:t>l</a:t>
            </a:r>
            <a:r>
              <a:rPr lang="en-US" altLang="en-US" dirty="0"/>
              <a:t>)</a:t>
            </a:r>
          </a:p>
          <a:p>
            <a:pPr algn="ctr">
              <a:buFontTx/>
              <a:buNone/>
            </a:pPr>
            <a:r>
              <a:rPr lang="en-US" altLang="en-US" dirty="0"/>
              <a:t> </a:t>
            </a:r>
            <a:r>
              <a:rPr lang="en-US" altLang="en-US" i="1" dirty="0">
                <a:solidFill>
                  <a:srgbClr val="FF0000"/>
                </a:solidFill>
              </a:rPr>
              <a:t>q</a:t>
            </a:r>
            <a:r>
              <a:rPr lang="en-US" altLang="en-US" dirty="0">
                <a:solidFill>
                  <a:srgbClr val="FF0000"/>
                </a:solidFill>
              </a:rPr>
              <a:t> = </a:t>
            </a:r>
            <a:r>
              <a:rPr lang="en-US" altLang="en-US" i="1" dirty="0">
                <a:solidFill>
                  <a:srgbClr val="FF0000"/>
                </a:solidFill>
              </a:rPr>
              <a:t>f</a:t>
            </a:r>
            <a:r>
              <a:rPr lang="en-US" altLang="en-US" dirty="0">
                <a:solidFill>
                  <a:srgbClr val="FF0000"/>
                </a:solidFill>
              </a:rPr>
              <a:t>(</a:t>
            </a:r>
            <a:r>
              <a:rPr lang="en-US" altLang="en-US" i="1" dirty="0" err="1">
                <a:solidFill>
                  <a:srgbClr val="FF0000"/>
                </a:solidFill>
              </a:rPr>
              <a:t>k</a:t>
            </a:r>
            <a:r>
              <a:rPr lang="en-US" altLang="en-US" dirty="0" err="1">
                <a:solidFill>
                  <a:srgbClr val="FF0000"/>
                </a:solidFill>
              </a:rPr>
              <a:t>,</a:t>
            </a:r>
            <a:r>
              <a:rPr lang="en-US" altLang="en-US" i="1" dirty="0" err="1">
                <a:solidFill>
                  <a:srgbClr val="FF0000"/>
                </a:solidFill>
                <a:latin typeface="Times New Roman" pitchFamily="18" charset="0"/>
              </a:rPr>
              <a:t>l</a:t>
            </a:r>
            <a:r>
              <a:rPr lang="en-US" altLang="en-US" dirty="0">
                <a:solidFill>
                  <a:srgbClr val="FF0000"/>
                </a:solidFill>
              </a:rPr>
              <a:t>)</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573AAA42-3615-4020-8481-E40596169281}" type="slidenum">
              <a:rPr lang="en-US" smtClean="0"/>
              <a:pPr>
                <a:defRPr/>
              </a:pPr>
              <a:t>2</a:t>
            </a:fld>
            <a:endParaRPr lang="en-US"/>
          </a:p>
        </p:txBody>
      </p:sp>
    </p:spTree>
    <p:extLst>
      <p:ext uri="{BB962C8B-B14F-4D97-AF65-F5344CB8AC3E}">
        <p14:creationId xmlns:p14="http://schemas.microsoft.com/office/powerpoint/2010/main" val="3293516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t>Returns to Scale</a:t>
            </a:r>
          </a:p>
        </p:txBody>
      </p:sp>
      <p:sp>
        <p:nvSpPr>
          <p:cNvPr id="41987" name="Rectangle 3"/>
          <p:cNvSpPr>
            <a:spLocks noGrp="1" noChangeArrowheads="1"/>
          </p:cNvSpPr>
          <p:nvPr>
            <p:ph idx="1"/>
          </p:nvPr>
        </p:nvSpPr>
        <p:spPr/>
        <p:txBody>
          <a:bodyPr/>
          <a:lstStyle/>
          <a:p>
            <a:r>
              <a:rPr lang="en-US" altLang="en-US"/>
              <a:t>How does output respond to increases in all inputs together?</a:t>
            </a:r>
          </a:p>
          <a:p>
            <a:pPr lvl="1"/>
            <a:r>
              <a:rPr lang="en-US" altLang="en-US"/>
              <a:t>Suppose that all inputs are doubled, would output double?</a:t>
            </a:r>
          </a:p>
          <a:p>
            <a:r>
              <a:rPr lang="en-US" altLang="en-US"/>
              <a:t>As inputs are doubled</a:t>
            </a:r>
          </a:p>
          <a:p>
            <a:pPr lvl="1"/>
            <a:r>
              <a:rPr lang="en-US" altLang="en-US"/>
              <a:t>Greater division of labor and specialization of function</a:t>
            </a:r>
          </a:p>
          <a:p>
            <a:pPr lvl="1"/>
            <a:r>
              <a:rPr lang="en-US" altLang="en-US"/>
              <a:t>Loss in efficiency - management may become more difficult</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D20E5284-C23B-4E87-B533-6EF9FB06CC2F}" type="slidenum">
              <a:rPr lang="en-US" smtClean="0"/>
              <a:pPr>
                <a:defRPr/>
              </a:pPr>
              <a:t>20</a:t>
            </a:fld>
            <a:endParaRPr lang="en-US"/>
          </a:p>
        </p:txBody>
      </p:sp>
    </p:spTree>
    <p:extLst>
      <p:ext uri="{BB962C8B-B14F-4D97-AF65-F5344CB8AC3E}">
        <p14:creationId xmlns:p14="http://schemas.microsoft.com/office/powerpoint/2010/main" val="1664163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t>Returns to Scale</a:t>
            </a:r>
          </a:p>
        </p:txBody>
      </p:sp>
      <p:sp>
        <p:nvSpPr>
          <p:cNvPr id="43011" name="Rectangle 3"/>
          <p:cNvSpPr>
            <a:spLocks noGrp="1" noChangeArrowheads="1"/>
          </p:cNvSpPr>
          <p:nvPr>
            <p:ph idx="1"/>
          </p:nvPr>
        </p:nvSpPr>
        <p:spPr/>
        <p:txBody>
          <a:bodyPr/>
          <a:lstStyle/>
          <a:p>
            <a:r>
              <a:rPr lang="en-US" altLang="en-US"/>
              <a:t>Production function is given by </a:t>
            </a:r>
            <a:r>
              <a:rPr lang="en-US" altLang="en-US" i="1"/>
              <a:t>q</a:t>
            </a:r>
            <a:r>
              <a:rPr lang="en-US" altLang="en-US"/>
              <a:t> = </a:t>
            </a:r>
            <a:r>
              <a:rPr lang="en-US" altLang="en-US" i="1"/>
              <a:t>f</a:t>
            </a:r>
            <a:r>
              <a:rPr lang="en-US" altLang="en-US"/>
              <a:t>(</a:t>
            </a:r>
            <a:r>
              <a:rPr lang="en-US" altLang="en-US" i="1"/>
              <a:t>k</a:t>
            </a:r>
            <a:r>
              <a:rPr lang="en-US" altLang="en-US"/>
              <a:t>,</a:t>
            </a:r>
            <a:r>
              <a:rPr lang="en-US" altLang="en-US" i="1">
                <a:latin typeface="Times New Roman" pitchFamily="18" charset="0"/>
              </a:rPr>
              <a:t>l</a:t>
            </a:r>
            <a:r>
              <a:rPr lang="en-US" altLang="en-US"/>
              <a:t>) </a:t>
            </a:r>
          </a:p>
          <a:p>
            <a:pPr lvl="1"/>
            <a:r>
              <a:rPr lang="en-US" altLang="en-US"/>
              <a:t>And all inputs are multiplied by the same positive constant (</a:t>
            </a:r>
            <a:r>
              <a:rPr lang="en-US" altLang="en-US" i="1"/>
              <a:t>t</a:t>
            </a:r>
            <a:r>
              <a:rPr lang="en-US" altLang="en-US"/>
              <a:t> &gt;1)</a:t>
            </a:r>
          </a:p>
          <a:p>
            <a:pPr lvl="1"/>
            <a:r>
              <a:rPr lang="en-US" altLang="en-US"/>
              <a:t>Then we classify the returns to scale of the production function by</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83A2AD7E-BD23-4240-9F89-B9CAA4FF9A17}" type="slidenum">
              <a:rPr lang="en-US" smtClean="0"/>
              <a:pPr>
                <a:defRPr/>
              </a:pPr>
              <a:t>21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83096820"/>
              </p:ext>
            </p:extLst>
          </p:nvPr>
        </p:nvGraphicFramePr>
        <p:xfrm>
          <a:off x="1284288" y="4168775"/>
          <a:ext cx="6265862" cy="1798288"/>
        </p:xfrm>
        <a:graphic>
          <a:graphicData uri="http://schemas.openxmlformats.org/drawingml/2006/table">
            <a:tbl>
              <a:tblPr firstRow="1" bandRow="1">
                <a:tableStyleId>{5C22544A-7EE6-4342-B048-85BDC9FD1C3A}</a:tableStyleId>
              </a:tblPr>
              <a:tblGrid>
                <a:gridCol w="3132931">
                  <a:extLst>
                    <a:ext uri="{9D8B030D-6E8A-4147-A177-3AD203B41FA5}">
                      <a16:colId xmlns:a16="http://schemas.microsoft.com/office/drawing/2014/main" val="20000"/>
                    </a:ext>
                  </a:extLst>
                </a:gridCol>
                <a:gridCol w="3132931">
                  <a:extLst>
                    <a:ext uri="{9D8B030D-6E8A-4147-A177-3AD203B41FA5}">
                      <a16:colId xmlns:a16="http://schemas.microsoft.com/office/drawing/2014/main" val="20001"/>
                    </a:ext>
                  </a:extLst>
                </a:gridCol>
              </a:tblGrid>
              <a:tr h="493821">
                <a:tc>
                  <a:txBody>
                    <a:bodyPr/>
                    <a:lstStyle/>
                    <a:p>
                      <a:pPr algn="ctr"/>
                      <a:r>
                        <a:rPr lang="en-US" sz="2800" b="0" kern="1200" dirty="0">
                          <a:solidFill>
                            <a:srgbClr val="002D56"/>
                          </a:solidFill>
                          <a:latin typeface="+mn-lt"/>
                          <a:ea typeface="+mn-ea"/>
                          <a:cs typeface="+mn-cs"/>
                        </a:rPr>
                        <a:t>Effect on Output</a:t>
                      </a:r>
                      <a:endParaRPr lang="en-US" sz="2800" b="0" dirty="0">
                        <a:solidFill>
                          <a:srgbClr val="002D56"/>
                        </a:solidFill>
                      </a:endParaRPr>
                    </a:p>
                  </a:txBody>
                  <a:tcPr marL="91435" marR="91435" marT="45704" marB="457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kern="1200" dirty="0">
                          <a:solidFill>
                            <a:srgbClr val="002D56"/>
                          </a:solidFill>
                          <a:latin typeface="+mn-lt"/>
                          <a:ea typeface="+mn-ea"/>
                          <a:cs typeface="+mn-cs"/>
                        </a:rPr>
                        <a:t>Returns to Scale</a:t>
                      </a:r>
                      <a:endParaRPr lang="en-US" sz="2800" b="0" dirty="0">
                        <a:solidFill>
                          <a:srgbClr val="002D56"/>
                        </a:solidFill>
                      </a:endParaRPr>
                    </a:p>
                  </a:txBody>
                  <a:tcPr marL="91435" marR="91435" marT="45704" marB="457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00543">
                <a:tc>
                  <a:txBody>
                    <a:bodyPr/>
                    <a:lstStyle/>
                    <a:p>
                      <a:pPr marL="0" marR="0" algn="ctr">
                        <a:spcBef>
                          <a:spcPts val="0"/>
                        </a:spcBef>
                        <a:spcAft>
                          <a:spcPts val="0"/>
                        </a:spcAft>
                      </a:pPr>
                      <a:r>
                        <a:rPr lang="en-US" sz="2800" b="0" i="1" dirty="0">
                          <a:solidFill>
                            <a:srgbClr val="002D56"/>
                          </a:solidFill>
                          <a:latin typeface="Arial"/>
                          <a:ea typeface="Times New Roman"/>
                          <a:cs typeface="Times New Roman"/>
                        </a:rPr>
                        <a:t>f</a:t>
                      </a:r>
                      <a:r>
                        <a:rPr lang="en-US" sz="2800" b="0" dirty="0">
                          <a:solidFill>
                            <a:srgbClr val="002D56"/>
                          </a:solidFill>
                          <a:latin typeface="Arial"/>
                          <a:ea typeface="Times New Roman"/>
                          <a:cs typeface="Times New Roman"/>
                        </a:rPr>
                        <a:t>(</a:t>
                      </a:r>
                      <a:r>
                        <a:rPr lang="en-US" sz="2800" b="0" i="1" dirty="0" err="1">
                          <a:solidFill>
                            <a:srgbClr val="002D56"/>
                          </a:solidFill>
                          <a:latin typeface="Arial"/>
                          <a:ea typeface="Times New Roman"/>
                          <a:cs typeface="Times New Roman"/>
                        </a:rPr>
                        <a:t>tk</a:t>
                      </a:r>
                      <a:r>
                        <a:rPr lang="en-US" sz="2800" b="0" dirty="0" err="1">
                          <a:solidFill>
                            <a:srgbClr val="002D56"/>
                          </a:solidFill>
                          <a:latin typeface="Arial"/>
                          <a:ea typeface="Times New Roman"/>
                          <a:cs typeface="Times New Roman"/>
                        </a:rPr>
                        <a:t>,</a:t>
                      </a:r>
                      <a:r>
                        <a:rPr lang="en-US" sz="2800" b="0" i="1" dirty="0" err="1">
                          <a:solidFill>
                            <a:srgbClr val="002D56"/>
                          </a:solidFill>
                          <a:latin typeface="Arial"/>
                          <a:ea typeface="Times New Roman"/>
                          <a:cs typeface="Times New Roman"/>
                        </a:rPr>
                        <a:t>t</a:t>
                      </a:r>
                      <a:r>
                        <a:rPr lang="en-US" sz="2800" b="0" i="1" dirty="0" err="1">
                          <a:solidFill>
                            <a:srgbClr val="002D56"/>
                          </a:solidFill>
                          <a:latin typeface="Times New Roman"/>
                          <a:ea typeface="Times New Roman"/>
                          <a:cs typeface="Times New Roman"/>
                        </a:rPr>
                        <a:t>l</a:t>
                      </a:r>
                      <a:r>
                        <a:rPr lang="en-US" sz="2800" b="0" dirty="0">
                          <a:solidFill>
                            <a:srgbClr val="002D56"/>
                          </a:solidFill>
                          <a:latin typeface="Arial"/>
                          <a:ea typeface="Times New Roman"/>
                          <a:cs typeface="Times New Roman"/>
                        </a:rPr>
                        <a:t>) = </a:t>
                      </a:r>
                      <a:r>
                        <a:rPr lang="en-US" sz="2800" b="0" i="1" dirty="0" err="1">
                          <a:solidFill>
                            <a:srgbClr val="002D56"/>
                          </a:solidFill>
                          <a:latin typeface="Arial"/>
                          <a:ea typeface="Times New Roman"/>
                          <a:cs typeface="Times New Roman"/>
                        </a:rPr>
                        <a:t>tf</a:t>
                      </a:r>
                      <a:r>
                        <a:rPr lang="en-US" sz="2800" b="0" dirty="0">
                          <a:solidFill>
                            <a:srgbClr val="002D56"/>
                          </a:solidFill>
                          <a:latin typeface="Arial"/>
                          <a:ea typeface="Times New Roman"/>
                          <a:cs typeface="Times New Roman"/>
                        </a:rPr>
                        <a:t>(</a:t>
                      </a:r>
                      <a:r>
                        <a:rPr lang="en-US" sz="2800" b="0" i="1" dirty="0" err="1">
                          <a:solidFill>
                            <a:srgbClr val="002D56"/>
                          </a:solidFill>
                          <a:latin typeface="Arial"/>
                          <a:ea typeface="Times New Roman"/>
                          <a:cs typeface="Times New Roman"/>
                        </a:rPr>
                        <a:t>k</a:t>
                      </a:r>
                      <a:r>
                        <a:rPr lang="en-US" sz="2800" b="0" dirty="0" err="1">
                          <a:solidFill>
                            <a:srgbClr val="002D56"/>
                          </a:solidFill>
                          <a:latin typeface="Arial"/>
                          <a:ea typeface="Times New Roman"/>
                          <a:cs typeface="Times New Roman"/>
                        </a:rPr>
                        <a:t>,</a:t>
                      </a:r>
                      <a:r>
                        <a:rPr lang="en-US" sz="2800" b="0" i="1" dirty="0" err="1">
                          <a:solidFill>
                            <a:srgbClr val="002D56"/>
                          </a:solidFill>
                          <a:latin typeface="Times New Roman"/>
                          <a:ea typeface="Times New Roman"/>
                          <a:cs typeface="Times New Roman"/>
                        </a:rPr>
                        <a:t>l</a:t>
                      </a:r>
                      <a:r>
                        <a:rPr lang="en-US" sz="2800" b="0" dirty="0">
                          <a:solidFill>
                            <a:srgbClr val="002D56"/>
                          </a:solidFill>
                          <a:latin typeface="Arial"/>
                          <a:ea typeface="Times New Roman"/>
                          <a:cs typeface="Times New Roman"/>
                        </a:rPr>
                        <a:t>) = </a:t>
                      </a:r>
                      <a:r>
                        <a:rPr lang="en-US" sz="2800" b="0" i="1" dirty="0" err="1">
                          <a:solidFill>
                            <a:srgbClr val="002D56"/>
                          </a:solidFill>
                          <a:latin typeface="Arial"/>
                          <a:ea typeface="Times New Roman"/>
                          <a:cs typeface="Times New Roman"/>
                        </a:rPr>
                        <a:t>tq</a:t>
                      </a:r>
                      <a:endParaRPr lang="en-US" sz="2800" b="0" i="1" dirty="0">
                        <a:solidFill>
                          <a:srgbClr val="002D56"/>
                        </a:solidFill>
                        <a:latin typeface="Times New Roman"/>
                        <a:ea typeface="Times New Roman"/>
                        <a:cs typeface="Times New Roman"/>
                      </a:endParaRPr>
                    </a:p>
                  </a:txBody>
                  <a:tcPr marL="68576" marR="6857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2800" b="0">
                          <a:solidFill>
                            <a:srgbClr val="002D56"/>
                          </a:solidFill>
                          <a:latin typeface="Arial"/>
                          <a:ea typeface="Times New Roman"/>
                          <a:cs typeface="Times New Roman"/>
                        </a:rPr>
                        <a:t>Constant</a:t>
                      </a:r>
                      <a:endParaRPr lang="en-US" sz="2800" b="0">
                        <a:solidFill>
                          <a:srgbClr val="002D56"/>
                        </a:solidFill>
                        <a:latin typeface="Times New Roman"/>
                        <a:ea typeface="Times New Roman"/>
                        <a:cs typeface="Times New Roman"/>
                      </a:endParaRPr>
                    </a:p>
                  </a:txBody>
                  <a:tcPr marL="68576" marR="6857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00543">
                <a:tc>
                  <a:txBody>
                    <a:bodyPr/>
                    <a:lstStyle/>
                    <a:p>
                      <a:pPr marL="0" marR="0" algn="ctr">
                        <a:spcBef>
                          <a:spcPts val="0"/>
                        </a:spcBef>
                        <a:spcAft>
                          <a:spcPts val="0"/>
                        </a:spcAft>
                      </a:pPr>
                      <a:r>
                        <a:rPr lang="en-US" sz="2800" b="0" i="1" dirty="0">
                          <a:solidFill>
                            <a:srgbClr val="002D56"/>
                          </a:solidFill>
                          <a:latin typeface="Arial"/>
                          <a:ea typeface="Times New Roman"/>
                          <a:cs typeface="Times New Roman"/>
                        </a:rPr>
                        <a:t>f</a:t>
                      </a:r>
                      <a:r>
                        <a:rPr lang="en-US" sz="2800" b="0" dirty="0">
                          <a:solidFill>
                            <a:srgbClr val="002D56"/>
                          </a:solidFill>
                          <a:latin typeface="Arial"/>
                          <a:ea typeface="Times New Roman"/>
                          <a:cs typeface="Times New Roman"/>
                        </a:rPr>
                        <a:t>(</a:t>
                      </a:r>
                      <a:r>
                        <a:rPr lang="en-US" sz="2800" b="0" i="1" dirty="0" err="1">
                          <a:solidFill>
                            <a:srgbClr val="002D56"/>
                          </a:solidFill>
                          <a:latin typeface="Arial"/>
                          <a:ea typeface="Times New Roman"/>
                          <a:cs typeface="Times New Roman"/>
                        </a:rPr>
                        <a:t>tk</a:t>
                      </a:r>
                      <a:r>
                        <a:rPr lang="en-US" sz="2800" b="0" dirty="0" err="1">
                          <a:solidFill>
                            <a:srgbClr val="002D56"/>
                          </a:solidFill>
                          <a:latin typeface="Arial"/>
                          <a:ea typeface="Times New Roman"/>
                          <a:cs typeface="Times New Roman"/>
                        </a:rPr>
                        <a:t>,</a:t>
                      </a:r>
                      <a:r>
                        <a:rPr lang="en-US" sz="2800" b="0" i="1" dirty="0" err="1">
                          <a:solidFill>
                            <a:srgbClr val="002D56"/>
                          </a:solidFill>
                          <a:latin typeface="Arial"/>
                          <a:ea typeface="Times New Roman"/>
                          <a:cs typeface="Times New Roman"/>
                        </a:rPr>
                        <a:t>t</a:t>
                      </a:r>
                      <a:r>
                        <a:rPr lang="en-US" sz="2800" b="0" i="1" dirty="0" err="1">
                          <a:solidFill>
                            <a:srgbClr val="002D56"/>
                          </a:solidFill>
                          <a:latin typeface="Times New Roman"/>
                          <a:ea typeface="Times New Roman"/>
                          <a:cs typeface="Times New Roman"/>
                        </a:rPr>
                        <a:t>l</a:t>
                      </a:r>
                      <a:r>
                        <a:rPr lang="en-US" sz="2800" b="0" dirty="0">
                          <a:solidFill>
                            <a:srgbClr val="002D56"/>
                          </a:solidFill>
                          <a:latin typeface="Arial"/>
                          <a:ea typeface="Times New Roman"/>
                          <a:cs typeface="Times New Roman"/>
                        </a:rPr>
                        <a:t>) &lt; </a:t>
                      </a:r>
                      <a:r>
                        <a:rPr lang="en-US" sz="2800" b="0" i="1" dirty="0" err="1">
                          <a:solidFill>
                            <a:srgbClr val="002D56"/>
                          </a:solidFill>
                          <a:latin typeface="Arial"/>
                          <a:ea typeface="Times New Roman"/>
                          <a:cs typeface="Times New Roman"/>
                        </a:rPr>
                        <a:t>tf</a:t>
                      </a:r>
                      <a:r>
                        <a:rPr lang="en-US" sz="2800" b="0" dirty="0">
                          <a:solidFill>
                            <a:srgbClr val="002D56"/>
                          </a:solidFill>
                          <a:latin typeface="Arial"/>
                          <a:ea typeface="Times New Roman"/>
                          <a:cs typeface="Times New Roman"/>
                        </a:rPr>
                        <a:t>(</a:t>
                      </a:r>
                      <a:r>
                        <a:rPr lang="en-US" sz="2800" b="0" i="1" dirty="0" err="1">
                          <a:solidFill>
                            <a:srgbClr val="002D56"/>
                          </a:solidFill>
                          <a:latin typeface="Arial"/>
                          <a:ea typeface="Times New Roman"/>
                          <a:cs typeface="Times New Roman"/>
                        </a:rPr>
                        <a:t>k</a:t>
                      </a:r>
                      <a:r>
                        <a:rPr lang="en-US" sz="2800" b="0" dirty="0" err="1">
                          <a:solidFill>
                            <a:srgbClr val="002D56"/>
                          </a:solidFill>
                          <a:latin typeface="Arial"/>
                          <a:ea typeface="Times New Roman"/>
                          <a:cs typeface="Times New Roman"/>
                        </a:rPr>
                        <a:t>,</a:t>
                      </a:r>
                      <a:r>
                        <a:rPr lang="en-US" sz="2800" b="0" i="1" dirty="0" err="1">
                          <a:solidFill>
                            <a:srgbClr val="002D56"/>
                          </a:solidFill>
                          <a:latin typeface="Times New Roman"/>
                          <a:ea typeface="Times New Roman"/>
                          <a:cs typeface="Times New Roman"/>
                        </a:rPr>
                        <a:t>l</a:t>
                      </a:r>
                      <a:r>
                        <a:rPr lang="en-US" sz="2800" b="0" dirty="0">
                          <a:solidFill>
                            <a:srgbClr val="002D56"/>
                          </a:solidFill>
                          <a:latin typeface="Arial"/>
                          <a:ea typeface="Times New Roman"/>
                          <a:cs typeface="Times New Roman"/>
                        </a:rPr>
                        <a:t>) </a:t>
                      </a:r>
                      <a:r>
                        <a:rPr lang="en-US" sz="2800" b="0" dirty="0">
                          <a:solidFill>
                            <a:srgbClr val="002D56"/>
                          </a:solidFill>
                          <a:latin typeface="+mn-lt"/>
                          <a:ea typeface="Times New Roman"/>
                          <a:cs typeface="Times New Roman"/>
                        </a:rPr>
                        <a:t>= </a:t>
                      </a:r>
                      <a:r>
                        <a:rPr lang="en-US" sz="2800" b="0" i="1" dirty="0" err="1">
                          <a:solidFill>
                            <a:srgbClr val="002D56"/>
                          </a:solidFill>
                          <a:latin typeface="+mn-lt"/>
                          <a:ea typeface="Times New Roman"/>
                          <a:cs typeface="Times New Roman"/>
                        </a:rPr>
                        <a:t>tq</a:t>
                      </a:r>
                      <a:endParaRPr lang="en-US" sz="2800" b="0" dirty="0">
                        <a:solidFill>
                          <a:srgbClr val="002D56"/>
                        </a:solidFill>
                        <a:latin typeface="Times New Roman"/>
                        <a:ea typeface="Times New Roman"/>
                        <a:cs typeface="Times New Roman"/>
                      </a:endParaRPr>
                    </a:p>
                  </a:txBody>
                  <a:tcPr marL="68576" marR="6857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2800" b="0" dirty="0">
                          <a:solidFill>
                            <a:srgbClr val="002D56"/>
                          </a:solidFill>
                          <a:latin typeface="Calibri"/>
                          <a:ea typeface="Times New Roman"/>
                          <a:cs typeface="Times New Roman"/>
                        </a:rPr>
                        <a:t>Decreasing</a:t>
                      </a:r>
                    </a:p>
                  </a:txBody>
                  <a:tcPr marL="68576" marR="6857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00543">
                <a:tc>
                  <a:txBody>
                    <a:bodyPr/>
                    <a:lstStyle/>
                    <a:p>
                      <a:pPr marL="0" marR="0" algn="ctr">
                        <a:spcBef>
                          <a:spcPts val="0"/>
                        </a:spcBef>
                        <a:spcAft>
                          <a:spcPts val="0"/>
                        </a:spcAft>
                      </a:pPr>
                      <a:r>
                        <a:rPr lang="en-US" sz="2800" b="0" i="1" dirty="0">
                          <a:solidFill>
                            <a:srgbClr val="002D56"/>
                          </a:solidFill>
                          <a:latin typeface="Arial"/>
                          <a:ea typeface="Times New Roman"/>
                          <a:cs typeface="Times New Roman"/>
                        </a:rPr>
                        <a:t>f</a:t>
                      </a:r>
                      <a:r>
                        <a:rPr lang="en-US" sz="2800" b="0" dirty="0">
                          <a:solidFill>
                            <a:srgbClr val="002D56"/>
                          </a:solidFill>
                          <a:latin typeface="Arial"/>
                          <a:ea typeface="Times New Roman"/>
                          <a:cs typeface="Times New Roman"/>
                        </a:rPr>
                        <a:t>(</a:t>
                      </a:r>
                      <a:r>
                        <a:rPr lang="en-US" sz="2800" b="0" i="1" dirty="0" err="1">
                          <a:solidFill>
                            <a:srgbClr val="002D56"/>
                          </a:solidFill>
                          <a:latin typeface="Arial"/>
                          <a:ea typeface="Times New Roman"/>
                          <a:cs typeface="Times New Roman"/>
                        </a:rPr>
                        <a:t>tk</a:t>
                      </a:r>
                      <a:r>
                        <a:rPr lang="en-US" sz="2800" b="0" dirty="0" err="1">
                          <a:solidFill>
                            <a:srgbClr val="002D56"/>
                          </a:solidFill>
                          <a:latin typeface="Arial"/>
                          <a:ea typeface="Times New Roman"/>
                          <a:cs typeface="Times New Roman"/>
                        </a:rPr>
                        <a:t>,</a:t>
                      </a:r>
                      <a:r>
                        <a:rPr lang="en-US" sz="2800" b="0" i="1" dirty="0" err="1">
                          <a:solidFill>
                            <a:srgbClr val="002D56"/>
                          </a:solidFill>
                          <a:latin typeface="Arial"/>
                          <a:ea typeface="Times New Roman"/>
                          <a:cs typeface="Times New Roman"/>
                        </a:rPr>
                        <a:t>t</a:t>
                      </a:r>
                      <a:r>
                        <a:rPr lang="en-US" sz="2800" b="0" i="1" dirty="0" err="1">
                          <a:solidFill>
                            <a:srgbClr val="002D56"/>
                          </a:solidFill>
                          <a:latin typeface="Times New Roman"/>
                          <a:ea typeface="Times New Roman"/>
                          <a:cs typeface="Times New Roman"/>
                        </a:rPr>
                        <a:t>l</a:t>
                      </a:r>
                      <a:r>
                        <a:rPr lang="en-US" sz="2800" b="0" dirty="0">
                          <a:solidFill>
                            <a:srgbClr val="002D56"/>
                          </a:solidFill>
                          <a:latin typeface="Arial"/>
                          <a:ea typeface="Times New Roman"/>
                          <a:cs typeface="Times New Roman"/>
                        </a:rPr>
                        <a:t>) &gt; </a:t>
                      </a:r>
                      <a:r>
                        <a:rPr lang="en-US" sz="2800" b="0" i="1" dirty="0" err="1">
                          <a:solidFill>
                            <a:srgbClr val="002D56"/>
                          </a:solidFill>
                          <a:latin typeface="Arial"/>
                          <a:ea typeface="Times New Roman"/>
                          <a:cs typeface="Times New Roman"/>
                        </a:rPr>
                        <a:t>tf</a:t>
                      </a:r>
                      <a:r>
                        <a:rPr lang="en-US" sz="2800" b="0" dirty="0">
                          <a:solidFill>
                            <a:srgbClr val="002D56"/>
                          </a:solidFill>
                          <a:latin typeface="Arial"/>
                          <a:ea typeface="Times New Roman"/>
                          <a:cs typeface="Times New Roman"/>
                        </a:rPr>
                        <a:t>(</a:t>
                      </a:r>
                      <a:r>
                        <a:rPr lang="en-US" sz="2800" b="0" i="1" dirty="0" err="1">
                          <a:solidFill>
                            <a:srgbClr val="002D56"/>
                          </a:solidFill>
                          <a:latin typeface="Arial"/>
                          <a:ea typeface="Times New Roman"/>
                          <a:cs typeface="Times New Roman"/>
                        </a:rPr>
                        <a:t>k</a:t>
                      </a:r>
                      <a:r>
                        <a:rPr lang="en-US" sz="2800" b="0" dirty="0" err="1">
                          <a:solidFill>
                            <a:srgbClr val="002D56"/>
                          </a:solidFill>
                          <a:latin typeface="Arial"/>
                          <a:ea typeface="Times New Roman"/>
                          <a:cs typeface="Times New Roman"/>
                        </a:rPr>
                        <a:t>,</a:t>
                      </a:r>
                      <a:r>
                        <a:rPr lang="en-US" sz="2800" b="0" i="1" dirty="0" err="1">
                          <a:solidFill>
                            <a:srgbClr val="002D56"/>
                          </a:solidFill>
                          <a:latin typeface="Times New Roman"/>
                          <a:ea typeface="Times New Roman"/>
                          <a:cs typeface="Times New Roman"/>
                        </a:rPr>
                        <a:t>l</a:t>
                      </a:r>
                      <a:r>
                        <a:rPr lang="en-US" sz="2800" b="0" dirty="0">
                          <a:solidFill>
                            <a:srgbClr val="002D56"/>
                          </a:solidFill>
                          <a:latin typeface="Arial"/>
                          <a:ea typeface="Times New Roman"/>
                          <a:cs typeface="Times New Roman"/>
                        </a:rPr>
                        <a:t>) </a:t>
                      </a:r>
                      <a:r>
                        <a:rPr lang="en-US" sz="2800" b="0" dirty="0">
                          <a:solidFill>
                            <a:srgbClr val="002D56"/>
                          </a:solidFill>
                          <a:latin typeface="+mn-lt"/>
                          <a:ea typeface="Times New Roman"/>
                          <a:cs typeface="Times New Roman"/>
                        </a:rPr>
                        <a:t>= </a:t>
                      </a:r>
                      <a:r>
                        <a:rPr lang="en-US" sz="2800" b="0" i="1" dirty="0" err="1">
                          <a:solidFill>
                            <a:srgbClr val="002D56"/>
                          </a:solidFill>
                          <a:latin typeface="+mn-lt"/>
                          <a:ea typeface="Times New Roman"/>
                          <a:cs typeface="Times New Roman"/>
                        </a:rPr>
                        <a:t>tq</a:t>
                      </a:r>
                      <a:endParaRPr lang="en-US" sz="2800" b="0" dirty="0">
                        <a:solidFill>
                          <a:srgbClr val="002D56"/>
                        </a:solidFill>
                        <a:latin typeface="Times New Roman"/>
                        <a:ea typeface="Times New Roman"/>
                        <a:cs typeface="Times New Roman"/>
                      </a:endParaRPr>
                    </a:p>
                  </a:txBody>
                  <a:tcPr marL="68576" marR="6857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2800" b="0" dirty="0">
                          <a:solidFill>
                            <a:srgbClr val="002D56"/>
                          </a:solidFill>
                          <a:latin typeface="Arial"/>
                          <a:ea typeface="Times New Roman"/>
                          <a:cs typeface="Times New Roman"/>
                        </a:rPr>
                        <a:t>Increasing</a:t>
                      </a:r>
                      <a:endParaRPr lang="en-US" sz="2800" b="0" dirty="0">
                        <a:solidFill>
                          <a:srgbClr val="002D56"/>
                        </a:solidFill>
                        <a:latin typeface="Times New Roman"/>
                        <a:ea typeface="Times New Roman"/>
                        <a:cs typeface="Times New Roman"/>
                      </a:endParaRPr>
                    </a:p>
                  </a:txBody>
                  <a:tcPr marL="68576" marR="6857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57306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t>Returns to Scale</a:t>
            </a:r>
          </a:p>
        </p:txBody>
      </p:sp>
      <p:sp>
        <p:nvSpPr>
          <p:cNvPr id="44035" name="Rectangle 3"/>
          <p:cNvSpPr>
            <a:spLocks noGrp="1" noChangeArrowheads="1"/>
          </p:cNvSpPr>
          <p:nvPr>
            <p:ph idx="1"/>
          </p:nvPr>
        </p:nvSpPr>
        <p:spPr/>
        <p:txBody>
          <a:bodyPr/>
          <a:lstStyle/>
          <a:p>
            <a:r>
              <a:rPr lang="en-US" altLang="en-US"/>
              <a:t>Production function	</a:t>
            </a:r>
          </a:p>
          <a:p>
            <a:pPr lvl="1"/>
            <a:r>
              <a:rPr lang="en-US" altLang="en-US"/>
              <a:t>Constant returns to scale for some levels of input usage</a:t>
            </a:r>
          </a:p>
          <a:p>
            <a:pPr lvl="1"/>
            <a:r>
              <a:rPr lang="en-US" altLang="en-US"/>
              <a:t>Increasing or decreasing returns for other levels</a:t>
            </a:r>
          </a:p>
          <a:p>
            <a:pPr lvl="1"/>
            <a:r>
              <a:rPr lang="en-US" altLang="en-US"/>
              <a:t>The degree of returns to scale is generally defined within a fairly narrow range of variation in input usage</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689F327D-553D-4735-9145-609534AD3306}" type="slidenum">
              <a:rPr lang="en-US" smtClean="0"/>
              <a:pPr>
                <a:defRPr/>
              </a:pPr>
              <a:t>22</a:t>
            </a:fld>
            <a:endParaRPr lang="en-US"/>
          </a:p>
        </p:txBody>
      </p:sp>
    </p:spTree>
    <p:extLst>
      <p:ext uri="{BB962C8B-B14F-4D97-AF65-F5344CB8AC3E}">
        <p14:creationId xmlns:p14="http://schemas.microsoft.com/office/powerpoint/2010/main" val="366617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Constant Returns to Scale</a:t>
            </a:r>
          </a:p>
        </p:txBody>
      </p:sp>
      <p:sp>
        <p:nvSpPr>
          <p:cNvPr id="45059" name="Rectangle 3"/>
          <p:cNvSpPr>
            <a:spLocks noGrp="1" noChangeArrowheads="1"/>
          </p:cNvSpPr>
          <p:nvPr>
            <p:ph idx="1"/>
          </p:nvPr>
        </p:nvSpPr>
        <p:spPr/>
        <p:txBody>
          <a:bodyPr/>
          <a:lstStyle/>
          <a:p>
            <a:r>
              <a:rPr lang="en-US" altLang="en-US"/>
              <a:t>Constant returns-to-scale production functions </a:t>
            </a:r>
          </a:p>
          <a:p>
            <a:pPr lvl="1"/>
            <a:r>
              <a:rPr lang="en-US" altLang="en-US"/>
              <a:t>Are homogeneous of degree one in inputs</a:t>
            </a:r>
          </a:p>
          <a:p>
            <a:pPr algn="ctr">
              <a:buFontTx/>
              <a:buNone/>
            </a:pPr>
            <a:r>
              <a:rPr lang="en-US" altLang="en-US" sz="3200" i="1">
                <a:solidFill>
                  <a:srgbClr val="FF0000"/>
                </a:solidFill>
              </a:rPr>
              <a:t>f</a:t>
            </a:r>
            <a:r>
              <a:rPr lang="en-US" altLang="en-US" sz="3200">
                <a:solidFill>
                  <a:srgbClr val="FF0000"/>
                </a:solidFill>
              </a:rPr>
              <a:t>(</a:t>
            </a:r>
            <a:r>
              <a:rPr lang="en-US" altLang="en-US" sz="3200" i="1">
                <a:solidFill>
                  <a:srgbClr val="FF0000"/>
                </a:solidFill>
              </a:rPr>
              <a:t>tk</a:t>
            </a:r>
            <a:r>
              <a:rPr lang="en-US" altLang="en-US" sz="3200">
                <a:solidFill>
                  <a:srgbClr val="FF0000"/>
                </a:solidFill>
              </a:rPr>
              <a:t>,</a:t>
            </a:r>
            <a:r>
              <a:rPr lang="en-US" altLang="en-US" sz="3200" i="1">
                <a:solidFill>
                  <a:srgbClr val="FF0000"/>
                </a:solidFill>
              </a:rPr>
              <a:t>t</a:t>
            </a:r>
            <a:r>
              <a:rPr lang="en-US" altLang="en-US" sz="3200" i="1">
                <a:solidFill>
                  <a:srgbClr val="FF0000"/>
                </a:solidFill>
                <a:latin typeface="Times New Roman" pitchFamily="18" charset="0"/>
              </a:rPr>
              <a:t>l</a:t>
            </a:r>
            <a:r>
              <a:rPr lang="en-US" altLang="en-US" sz="3200">
                <a:solidFill>
                  <a:srgbClr val="FF0000"/>
                </a:solidFill>
              </a:rPr>
              <a:t>) = </a:t>
            </a:r>
            <a:r>
              <a:rPr lang="en-US" altLang="en-US" sz="3200" i="1">
                <a:solidFill>
                  <a:srgbClr val="FF0000"/>
                </a:solidFill>
              </a:rPr>
              <a:t>t</a:t>
            </a:r>
            <a:r>
              <a:rPr lang="en-US" altLang="en-US" sz="3200" baseline="30000">
                <a:solidFill>
                  <a:srgbClr val="FF0000"/>
                </a:solidFill>
              </a:rPr>
              <a:t>1</a:t>
            </a:r>
            <a:r>
              <a:rPr lang="en-US" altLang="en-US" sz="3200" i="1">
                <a:solidFill>
                  <a:srgbClr val="FF0000"/>
                </a:solidFill>
              </a:rPr>
              <a:t>f</a:t>
            </a:r>
            <a:r>
              <a:rPr lang="en-US" altLang="en-US" sz="3200">
                <a:solidFill>
                  <a:srgbClr val="FF0000"/>
                </a:solidFill>
              </a:rPr>
              <a:t>(</a:t>
            </a:r>
            <a:r>
              <a:rPr lang="en-US" altLang="en-US" sz="3200" i="1">
                <a:solidFill>
                  <a:srgbClr val="FF0000"/>
                </a:solidFill>
              </a:rPr>
              <a:t>k</a:t>
            </a:r>
            <a:r>
              <a:rPr lang="en-US" altLang="en-US" sz="3200">
                <a:solidFill>
                  <a:srgbClr val="FF0000"/>
                </a:solidFill>
              </a:rPr>
              <a:t>,</a:t>
            </a:r>
            <a:r>
              <a:rPr lang="en-US" altLang="en-US" sz="3200" i="1">
                <a:solidFill>
                  <a:srgbClr val="FF0000"/>
                </a:solidFill>
                <a:latin typeface="Times New Roman" pitchFamily="18" charset="0"/>
              </a:rPr>
              <a:t>l</a:t>
            </a:r>
            <a:r>
              <a:rPr lang="en-US" altLang="en-US" sz="3200">
                <a:solidFill>
                  <a:srgbClr val="FF0000"/>
                </a:solidFill>
              </a:rPr>
              <a:t>) = </a:t>
            </a:r>
            <a:r>
              <a:rPr lang="en-US" altLang="en-US" sz="3200" i="1">
                <a:solidFill>
                  <a:srgbClr val="FF0000"/>
                </a:solidFill>
              </a:rPr>
              <a:t>tq</a:t>
            </a:r>
          </a:p>
          <a:p>
            <a:r>
              <a:rPr lang="en-US" altLang="en-US"/>
              <a:t>The marginal productivity functions</a:t>
            </a:r>
          </a:p>
          <a:p>
            <a:pPr lvl="1"/>
            <a:r>
              <a:rPr lang="en-US" altLang="en-US"/>
              <a:t>Are homogeneous of degree zero</a:t>
            </a:r>
          </a:p>
          <a:p>
            <a:pPr lvl="1"/>
            <a:r>
              <a:rPr lang="en-US" altLang="en-US"/>
              <a:t>If a function is homogeneous of degree </a:t>
            </a:r>
            <a:r>
              <a:rPr lang="en-US" altLang="en-US" i="1"/>
              <a:t>k</a:t>
            </a:r>
            <a:r>
              <a:rPr lang="en-US" altLang="en-US"/>
              <a:t>, its derivatives are homogeneous of degree </a:t>
            </a:r>
            <a:r>
              <a:rPr lang="en-US" altLang="en-US" i="1"/>
              <a:t>k</a:t>
            </a:r>
            <a:r>
              <a:rPr lang="en-US" altLang="en-US"/>
              <a:t>-1</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DB7CFEFB-AD71-4A39-AC92-495B039CEF43}" type="slidenum">
              <a:rPr lang="en-US" smtClean="0"/>
              <a:pPr>
                <a:defRPr/>
              </a:pPr>
              <a:t>23</a:t>
            </a:fld>
            <a:endParaRPr lang="en-US"/>
          </a:p>
        </p:txBody>
      </p:sp>
    </p:spTree>
    <p:extLst>
      <p:ext uri="{BB962C8B-B14F-4D97-AF65-F5344CB8AC3E}">
        <p14:creationId xmlns:p14="http://schemas.microsoft.com/office/powerpoint/2010/main" val="2710254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Constant Returns to Scale</a:t>
            </a:r>
          </a:p>
        </p:txBody>
      </p:sp>
      <p:sp>
        <p:nvSpPr>
          <p:cNvPr id="45059" name="Rectangle 3"/>
          <p:cNvSpPr>
            <a:spLocks noGrp="1" noChangeArrowheads="1"/>
          </p:cNvSpPr>
          <p:nvPr>
            <p:ph idx="1"/>
          </p:nvPr>
        </p:nvSpPr>
        <p:spPr/>
        <p:txBody>
          <a:bodyPr/>
          <a:lstStyle/>
          <a:p>
            <a:r>
              <a:rPr lang="en-US" altLang="en-US" dirty="0"/>
              <a:t>The marginal productivity functions </a:t>
            </a:r>
          </a:p>
          <a:p>
            <a:pPr lvl="1"/>
            <a:r>
              <a:rPr lang="en-US" altLang="en-US" dirty="0"/>
              <a:t>Derived from a constant returns to scale production function </a:t>
            </a:r>
          </a:p>
          <a:p>
            <a:pPr lvl="1"/>
            <a:r>
              <a:rPr lang="en-US" altLang="en-US" dirty="0"/>
              <a:t>Are homogeneous of degree 0</a:t>
            </a:r>
          </a:p>
          <a:p>
            <a:endParaRPr lang="en-US" altLang="en-US" dirty="0"/>
          </a:p>
          <a:p>
            <a:endParaRPr lang="en-US" altLang="en-US" dirty="0"/>
          </a:p>
          <a:p>
            <a:endParaRPr lang="en-US" altLang="en-US" dirty="0"/>
          </a:p>
          <a:p>
            <a:endParaRPr lang="en-US" altLang="en-US" dirty="0"/>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DB7CFEFB-AD71-4A39-AC92-495B039CEF43}" type="slidenum">
              <a:rPr lang="en-US" smtClean="0"/>
              <a:pPr>
                <a:defRPr/>
              </a:pPr>
              <a:t>24</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4079320347"/>
              </p:ext>
            </p:extLst>
          </p:nvPr>
        </p:nvGraphicFramePr>
        <p:xfrm>
          <a:off x="1631155" y="3581400"/>
          <a:ext cx="6500813" cy="2133600"/>
        </p:xfrm>
        <a:graphic>
          <a:graphicData uri="http://schemas.openxmlformats.org/presentationml/2006/ole">
            <mc:AlternateContent xmlns:mc="http://schemas.openxmlformats.org/markup-compatibility/2006">
              <mc:Choice xmlns:v="urn:schemas-microsoft-com:vml" Requires="v">
                <p:oleObj name="Equation" r:id="rId2" imgW="2476440" imgH="812520" progId="Equation.DSMT4">
                  <p:embed/>
                </p:oleObj>
              </mc:Choice>
              <mc:Fallback>
                <p:oleObj name="Equation" r:id="rId2" imgW="2476440" imgH="812520" progId="Equation.DSMT4">
                  <p:embed/>
                  <p:pic>
                    <p:nvPicPr>
                      <p:cNvPr id="0" name=""/>
                      <p:cNvPicPr/>
                      <p:nvPr/>
                    </p:nvPicPr>
                    <p:blipFill>
                      <a:blip r:embed="rId3"/>
                      <a:stretch>
                        <a:fillRect/>
                      </a:stretch>
                    </p:blipFill>
                    <p:spPr>
                      <a:xfrm>
                        <a:off x="1631155" y="3581400"/>
                        <a:ext cx="6500813" cy="2133600"/>
                      </a:xfrm>
                      <a:prstGeom prst="rect">
                        <a:avLst/>
                      </a:prstGeom>
                    </p:spPr>
                  </p:pic>
                </p:oleObj>
              </mc:Fallback>
            </mc:AlternateContent>
          </a:graphicData>
        </a:graphic>
      </p:graphicFrame>
    </p:spTree>
    <p:extLst>
      <p:ext uri="{BB962C8B-B14F-4D97-AF65-F5344CB8AC3E}">
        <p14:creationId xmlns:p14="http://schemas.microsoft.com/office/powerpoint/2010/main" val="247838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Constant Returns to Scale</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DB7CFEFB-AD71-4A39-AC92-495B039CEF43}" type="slidenum">
              <a:rPr lang="en-US" smtClean="0"/>
              <a:pPr>
                <a:defRPr/>
              </a:pPr>
              <a:t>25</a:t>
            </a:fld>
            <a:endParaRPr lang="en-US"/>
          </a:p>
        </p:txBody>
      </p:sp>
      <p:sp>
        <p:nvSpPr>
          <p:cNvPr id="3" name="Text Placeholder 2"/>
          <p:cNvSpPr>
            <a:spLocks noGrp="1"/>
          </p:cNvSpPr>
          <p:nvPr>
            <p:ph type="body" sz="quarter" idx="12"/>
          </p:nvPr>
        </p:nvSpPr>
        <p:spPr/>
        <p:txBody>
          <a:bodyPr/>
          <a:lstStyle/>
          <a:p>
            <a:r>
              <a:rPr lang="en-US" altLang="en-US" dirty="0"/>
              <a:t>Marginal productivity of any input </a:t>
            </a:r>
          </a:p>
          <a:p>
            <a:pPr lvl="1"/>
            <a:r>
              <a:rPr lang="en-US" altLang="en-US" dirty="0"/>
              <a:t>Depends on the ratio of capital and labor </a:t>
            </a:r>
          </a:p>
          <a:p>
            <a:pPr lvl="1"/>
            <a:r>
              <a:rPr lang="en-US" altLang="en-US" dirty="0"/>
              <a:t>Not on the absolute levels of these inputs</a:t>
            </a:r>
          </a:p>
          <a:p>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271351274"/>
              </p:ext>
            </p:extLst>
          </p:nvPr>
        </p:nvGraphicFramePr>
        <p:xfrm>
          <a:off x="2438400" y="1444256"/>
          <a:ext cx="2679700" cy="2492744"/>
        </p:xfrm>
        <a:graphic>
          <a:graphicData uri="http://schemas.openxmlformats.org/presentationml/2006/ole">
            <mc:AlternateContent xmlns:mc="http://schemas.openxmlformats.org/markup-compatibility/2006">
              <mc:Choice xmlns:v="urn:schemas-microsoft-com:vml" Requires="v">
                <p:oleObj name="Equation" r:id="rId2" imgW="1091880" imgH="1015920" progId="Equation.DSMT4">
                  <p:embed/>
                </p:oleObj>
              </mc:Choice>
              <mc:Fallback>
                <p:oleObj name="Equation" r:id="rId2" imgW="1091880" imgH="1015920" progId="Equation.DSMT4">
                  <p:embed/>
                  <p:pic>
                    <p:nvPicPr>
                      <p:cNvPr id="0" name=""/>
                      <p:cNvPicPr/>
                      <p:nvPr/>
                    </p:nvPicPr>
                    <p:blipFill>
                      <a:blip r:embed="rId3"/>
                      <a:stretch>
                        <a:fillRect/>
                      </a:stretch>
                    </p:blipFill>
                    <p:spPr>
                      <a:xfrm>
                        <a:off x="2438400" y="1444256"/>
                        <a:ext cx="2679700" cy="2492744"/>
                      </a:xfrm>
                      <a:prstGeom prst="rect">
                        <a:avLst/>
                      </a:prstGeom>
                    </p:spPr>
                  </p:pic>
                </p:oleObj>
              </mc:Fallback>
            </mc:AlternateContent>
          </a:graphicData>
        </a:graphic>
      </p:graphicFrame>
    </p:spTree>
    <p:extLst>
      <p:ext uri="{BB962C8B-B14F-4D97-AF65-F5344CB8AC3E}">
        <p14:creationId xmlns:p14="http://schemas.microsoft.com/office/powerpoint/2010/main" val="945594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9.2	Isoquant Map for a Constant </a:t>
            </a:r>
            <a:br>
              <a:rPr lang="en-US" altLang="en-US" dirty="0"/>
            </a:br>
            <a:r>
              <a:rPr lang="en-US" altLang="en-US" dirty="0"/>
              <a:t>	</a:t>
            </a:r>
            <a:r>
              <a:rPr lang="en-US" altLang="en-US" dirty="0">
                <a:solidFill>
                  <a:srgbClr val="002D56"/>
                </a:solidFill>
              </a:rPr>
              <a:t>Returns-to-Scale Production Function</a:t>
            </a:r>
          </a:p>
        </p:txBody>
      </p:sp>
      <p:sp>
        <p:nvSpPr>
          <p:cNvPr id="47107" name="Text Placeholder 2"/>
          <p:cNvSpPr>
            <a:spLocks noGrp="1"/>
          </p:cNvSpPr>
          <p:nvPr>
            <p:ph sz="half" idx="1"/>
          </p:nvPr>
        </p:nvSpPr>
        <p:spPr>
          <a:xfrm>
            <a:off x="266700" y="4918074"/>
            <a:ext cx="8610600" cy="1406525"/>
          </a:xfrm>
        </p:spPr>
        <p:txBody>
          <a:bodyPr>
            <a:normAutofit/>
          </a:bodyPr>
          <a:lstStyle/>
          <a:p>
            <a:pPr>
              <a:spcBef>
                <a:spcPct val="0"/>
              </a:spcBef>
            </a:pPr>
            <a:r>
              <a:rPr lang="en-US" altLang="en-US" dirty="0"/>
              <a:t>Because a constant returns-to-scale production function is homothetic, the RTS depends only on the ratio of </a:t>
            </a:r>
            <a:r>
              <a:rPr lang="en-US" altLang="en-US" i="1" dirty="0"/>
              <a:t>k</a:t>
            </a:r>
            <a:r>
              <a:rPr lang="en-US" altLang="en-US" dirty="0"/>
              <a:t> to </a:t>
            </a:r>
            <a:r>
              <a:rPr lang="en-US" altLang="en-US" i="1" dirty="0"/>
              <a:t>l,</a:t>
            </a:r>
            <a:r>
              <a:rPr lang="en-US" altLang="en-US" dirty="0"/>
              <a:t> not on the scale of production. Consequently, along any ray through the origin (a ray of constant </a:t>
            </a:r>
            <a:r>
              <a:rPr lang="en-US" altLang="en-US" i="1" dirty="0"/>
              <a:t>k/l</a:t>
            </a:r>
            <a:r>
              <a:rPr lang="en-US" altLang="en-US" dirty="0"/>
              <a:t>), the RTS will be the same on all isoquants. An additional feature is that the isoquant labels increase proportionately with the inputs.</a:t>
            </a:r>
          </a:p>
        </p:txBody>
      </p:sp>
      <p:sp>
        <p:nvSpPr>
          <p:cNvPr id="47110" name="Footer Placeholder 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100" dirty="0">
                <a:latin typeface="+mn-lt"/>
              </a:rPr>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 name="Slide Number Placeholder 4"/>
          <p:cNvSpPr>
            <a:spLocks noGrp="1"/>
          </p:cNvSpPr>
          <p:nvPr>
            <p:ph type="sldNum" sz="quarter" idx="11"/>
          </p:nvPr>
        </p:nvSpPr>
        <p:spPr/>
        <p:txBody>
          <a:bodyPr/>
          <a:lstStyle/>
          <a:p>
            <a:pPr>
              <a:defRPr/>
            </a:pPr>
            <a:fld id="{98C53FE9-7452-48D9-BF97-ED650D68E6D3}" type="slidenum">
              <a:rPr lang="en-US" smtClean="0"/>
              <a:pPr>
                <a:defRPr/>
              </a:pPr>
              <a:t>26</a:t>
            </a:fld>
            <a:endParaRPr lang="en-US" dirty="0"/>
          </a:p>
        </p:txBody>
      </p:sp>
      <p:grpSp>
        <p:nvGrpSpPr>
          <p:cNvPr id="12" name="Group 26"/>
          <p:cNvGrpSpPr>
            <a:grpSpLocks/>
          </p:cNvGrpSpPr>
          <p:nvPr/>
        </p:nvGrpSpPr>
        <p:grpSpPr bwMode="auto">
          <a:xfrm>
            <a:off x="877888" y="1279525"/>
            <a:ext cx="4684712" cy="3638550"/>
            <a:chOff x="877146" y="1279679"/>
            <a:chExt cx="4685320" cy="3638015"/>
          </a:xfrm>
        </p:grpSpPr>
        <p:grpSp>
          <p:nvGrpSpPr>
            <p:cNvPr id="47125" name="Group 25"/>
            <p:cNvGrpSpPr>
              <a:grpSpLocks/>
            </p:cNvGrpSpPr>
            <p:nvPr/>
          </p:nvGrpSpPr>
          <p:grpSpPr bwMode="auto">
            <a:xfrm>
              <a:off x="1885208" y="4467101"/>
              <a:ext cx="3677258" cy="450593"/>
              <a:chOff x="1885208" y="4467101"/>
              <a:chExt cx="3677258" cy="450593"/>
            </a:xfrm>
          </p:grpSpPr>
          <p:sp>
            <p:nvSpPr>
              <p:cNvPr id="47129" name="Line 4"/>
              <p:cNvSpPr>
                <a:spLocks noChangeShapeType="1"/>
              </p:cNvSpPr>
              <p:nvPr/>
            </p:nvSpPr>
            <p:spPr bwMode="auto">
              <a:xfrm>
                <a:off x="1885208" y="4467101"/>
                <a:ext cx="3276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7130" name="Text Box 5"/>
              <p:cNvSpPr txBox="1">
                <a:spLocks noChangeArrowheads="1"/>
              </p:cNvSpPr>
              <p:nvPr/>
            </p:nvSpPr>
            <p:spPr bwMode="auto">
              <a:xfrm>
                <a:off x="4210814" y="4548362"/>
                <a:ext cx="1351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latin typeface="Times New Roman" pitchFamily="18" charset="0"/>
                  </a:rPr>
                  <a:t>l</a:t>
                </a:r>
                <a:r>
                  <a:rPr lang="en-US" altLang="en-US" sz="1800"/>
                  <a:t> per period</a:t>
                </a:r>
              </a:p>
            </p:txBody>
          </p:sp>
        </p:grpSp>
        <p:grpSp>
          <p:nvGrpSpPr>
            <p:cNvPr id="47126" name="Group 24"/>
            <p:cNvGrpSpPr>
              <a:grpSpLocks/>
            </p:cNvGrpSpPr>
            <p:nvPr/>
          </p:nvGrpSpPr>
          <p:grpSpPr bwMode="auto">
            <a:xfrm>
              <a:off x="877146" y="1279679"/>
              <a:ext cx="1402948" cy="3187422"/>
              <a:chOff x="877146" y="1279679"/>
              <a:chExt cx="1402948" cy="3187422"/>
            </a:xfrm>
          </p:grpSpPr>
          <p:sp>
            <p:nvSpPr>
              <p:cNvPr id="47127" name="Line 3"/>
              <p:cNvSpPr>
                <a:spLocks noChangeShapeType="1"/>
              </p:cNvSpPr>
              <p:nvPr/>
            </p:nvSpPr>
            <p:spPr bwMode="auto">
              <a:xfrm>
                <a:off x="1885208" y="1647701"/>
                <a:ext cx="0" cy="2819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7128" name="Text Box 6"/>
              <p:cNvSpPr txBox="1">
                <a:spLocks noChangeArrowheads="1"/>
              </p:cNvSpPr>
              <p:nvPr/>
            </p:nvSpPr>
            <p:spPr bwMode="auto">
              <a:xfrm>
                <a:off x="877146" y="1279679"/>
                <a:ext cx="14029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t>k</a:t>
                </a:r>
                <a:r>
                  <a:rPr lang="en-US" altLang="en-US" sz="1800"/>
                  <a:t> per period</a:t>
                </a:r>
              </a:p>
            </p:txBody>
          </p:sp>
        </p:grpSp>
      </p:grpSp>
      <p:sp>
        <p:nvSpPr>
          <p:cNvPr id="11" name="Line 13"/>
          <p:cNvSpPr>
            <a:spLocks noChangeShapeType="1"/>
          </p:cNvSpPr>
          <p:nvPr/>
        </p:nvSpPr>
        <p:spPr bwMode="auto">
          <a:xfrm flipV="1">
            <a:off x="1885950" y="2105025"/>
            <a:ext cx="2362200" cy="2362200"/>
          </a:xfrm>
          <a:prstGeom prst="line">
            <a:avLst/>
          </a:prstGeom>
          <a:noFill/>
          <a:ln w="38100">
            <a:solidFill>
              <a:srgbClr val="7B332D"/>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5" name="Line 14"/>
          <p:cNvSpPr>
            <a:spLocks noChangeShapeType="1"/>
          </p:cNvSpPr>
          <p:nvPr/>
        </p:nvSpPr>
        <p:spPr bwMode="auto">
          <a:xfrm>
            <a:off x="2301875" y="2943225"/>
            <a:ext cx="990600" cy="99060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pSp>
        <p:nvGrpSpPr>
          <p:cNvPr id="24" name="Group 21"/>
          <p:cNvGrpSpPr>
            <a:grpSpLocks/>
          </p:cNvGrpSpPr>
          <p:nvPr/>
        </p:nvGrpSpPr>
        <p:grpSpPr bwMode="auto">
          <a:xfrm>
            <a:off x="2419350" y="2257425"/>
            <a:ext cx="2895600" cy="1876425"/>
            <a:chOff x="2418608" y="2257301"/>
            <a:chExt cx="2895600" cy="1876941"/>
          </a:xfrm>
        </p:grpSpPr>
        <p:sp>
          <p:nvSpPr>
            <p:cNvPr id="47123" name="Arc 20"/>
            <p:cNvSpPr>
              <a:spLocks/>
            </p:cNvSpPr>
            <p:nvPr/>
          </p:nvSpPr>
          <p:spPr bwMode="auto">
            <a:xfrm rot="10800000">
              <a:off x="2418608" y="2257301"/>
              <a:ext cx="1905000" cy="1671638"/>
            </a:xfrm>
            <a:custGeom>
              <a:avLst/>
              <a:gdLst>
                <a:gd name="T0" fmla="*/ 0 w 26006"/>
                <a:gd name="T1" fmla="*/ 30432 h 24938"/>
                <a:gd name="T2" fmla="*/ 1886028 w 26006"/>
                <a:gd name="T3" fmla="*/ 1671638 h 24938"/>
                <a:gd name="T4" fmla="*/ 322750 w 26006"/>
                <a:gd name="T5" fmla="*/ 1447886 h 24938"/>
                <a:gd name="T6" fmla="*/ 0 60000 65536"/>
                <a:gd name="T7" fmla="*/ 0 60000 65536"/>
                <a:gd name="T8" fmla="*/ 0 60000 65536"/>
                <a:gd name="T9" fmla="*/ 0 w 26006"/>
                <a:gd name="T10" fmla="*/ 0 h 24938"/>
                <a:gd name="T11" fmla="*/ 26006 w 26006"/>
                <a:gd name="T12" fmla="*/ 24938 h 24938"/>
              </a:gdLst>
              <a:ahLst/>
              <a:cxnLst>
                <a:cxn ang="T6">
                  <a:pos x="T0" y="T1"/>
                </a:cxn>
                <a:cxn ang="T7">
                  <a:pos x="T2" y="T3"/>
                </a:cxn>
                <a:cxn ang="T8">
                  <a:pos x="T4" y="T5"/>
                </a:cxn>
              </a:cxnLst>
              <a:rect l="T9" t="T10" r="T11" b="T12"/>
              <a:pathLst>
                <a:path w="26006" h="24938" fill="none" extrusionOk="0">
                  <a:moveTo>
                    <a:pt x="0" y="454"/>
                  </a:moveTo>
                  <a:cubicBezTo>
                    <a:pt x="1449" y="152"/>
                    <a:pt x="2925" y="-1"/>
                    <a:pt x="4406" y="0"/>
                  </a:cubicBezTo>
                  <a:cubicBezTo>
                    <a:pt x="16335" y="0"/>
                    <a:pt x="26006" y="9670"/>
                    <a:pt x="26006" y="21600"/>
                  </a:cubicBezTo>
                  <a:cubicBezTo>
                    <a:pt x="26006" y="22717"/>
                    <a:pt x="25919" y="23833"/>
                    <a:pt x="25746" y="24937"/>
                  </a:cubicBezTo>
                </a:path>
                <a:path w="26006" h="24938" stroke="0" extrusionOk="0">
                  <a:moveTo>
                    <a:pt x="0" y="454"/>
                  </a:moveTo>
                  <a:cubicBezTo>
                    <a:pt x="1449" y="152"/>
                    <a:pt x="2925" y="-1"/>
                    <a:pt x="4406" y="0"/>
                  </a:cubicBezTo>
                  <a:cubicBezTo>
                    <a:pt x="16335" y="0"/>
                    <a:pt x="26006" y="9670"/>
                    <a:pt x="26006" y="21600"/>
                  </a:cubicBezTo>
                  <a:cubicBezTo>
                    <a:pt x="26006" y="22717"/>
                    <a:pt x="25919" y="23833"/>
                    <a:pt x="25746" y="24937"/>
                  </a:cubicBezTo>
                  <a:lnTo>
                    <a:pt x="4406" y="21600"/>
                  </a:lnTo>
                  <a:close/>
                </a:path>
              </a:pathLst>
            </a:custGeom>
            <a:noFill/>
            <a:ln w="28575">
              <a:solidFill>
                <a:srgbClr val="177B2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7124" name="Text Box 22"/>
            <p:cNvSpPr txBox="1">
              <a:spLocks noChangeArrowheads="1"/>
            </p:cNvSpPr>
            <p:nvPr/>
          </p:nvSpPr>
          <p:spPr bwMode="auto">
            <a:xfrm>
              <a:off x="4323608" y="3764910"/>
              <a:ext cx="990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177B21"/>
                  </a:solidFill>
                </a:rPr>
                <a:t>q = 1</a:t>
              </a:r>
            </a:p>
          </p:txBody>
        </p:sp>
      </p:grpSp>
      <p:sp>
        <p:nvSpPr>
          <p:cNvPr id="18" name="Line 27"/>
          <p:cNvSpPr>
            <a:spLocks noChangeShapeType="1"/>
          </p:cNvSpPr>
          <p:nvPr/>
        </p:nvSpPr>
        <p:spPr bwMode="auto">
          <a:xfrm>
            <a:off x="2682875" y="2638425"/>
            <a:ext cx="990600" cy="99060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pSp>
        <p:nvGrpSpPr>
          <p:cNvPr id="25" name="Group 22"/>
          <p:cNvGrpSpPr>
            <a:grpSpLocks/>
          </p:cNvGrpSpPr>
          <p:nvPr/>
        </p:nvGrpSpPr>
        <p:grpSpPr bwMode="auto">
          <a:xfrm>
            <a:off x="2800350" y="1952625"/>
            <a:ext cx="2895600" cy="1876425"/>
            <a:chOff x="2799608" y="1952501"/>
            <a:chExt cx="2895600" cy="1876941"/>
          </a:xfrm>
        </p:grpSpPr>
        <p:sp>
          <p:nvSpPr>
            <p:cNvPr id="47121" name="Text Box 12"/>
            <p:cNvSpPr txBox="1">
              <a:spLocks noChangeArrowheads="1"/>
            </p:cNvSpPr>
            <p:nvPr/>
          </p:nvSpPr>
          <p:spPr bwMode="auto">
            <a:xfrm>
              <a:off x="4704608" y="3460110"/>
              <a:ext cx="990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177B21"/>
                  </a:solidFill>
                </a:rPr>
                <a:t>q = 2</a:t>
              </a:r>
            </a:p>
          </p:txBody>
        </p:sp>
        <p:sp>
          <p:nvSpPr>
            <p:cNvPr id="47122" name="Arc 28"/>
            <p:cNvSpPr>
              <a:spLocks/>
            </p:cNvSpPr>
            <p:nvPr/>
          </p:nvSpPr>
          <p:spPr bwMode="auto">
            <a:xfrm rot="10800000">
              <a:off x="2799608" y="1952501"/>
              <a:ext cx="1905000" cy="1671638"/>
            </a:xfrm>
            <a:custGeom>
              <a:avLst/>
              <a:gdLst>
                <a:gd name="T0" fmla="*/ 0 w 26006"/>
                <a:gd name="T1" fmla="*/ 30432 h 24938"/>
                <a:gd name="T2" fmla="*/ 1886028 w 26006"/>
                <a:gd name="T3" fmla="*/ 1671638 h 24938"/>
                <a:gd name="T4" fmla="*/ 322750 w 26006"/>
                <a:gd name="T5" fmla="*/ 1447886 h 24938"/>
                <a:gd name="T6" fmla="*/ 0 60000 65536"/>
                <a:gd name="T7" fmla="*/ 0 60000 65536"/>
                <a:gd name="T8" fmla="*/ 0 60000 65536"/>
                <a:gd name="T9" fmla="*/ 0 w 26006"/>
                <a:gd name="T10" fmla="*/ 0 h 24938"/>
                <a:gd name="T11" fmla="*/ 26006 w 26006"/>
                <a:gd name="T12" fmla="*/ 24938 h 24938"/>
              </a:gdLst>
              <a:ahLst/>
              <a:cxnLst>
                <a:cxn ang="T6">
                  <a:pos x="T0" y="T1"/>
                </a:cxn>
                <a:cxn ang="T7">
                  <a:pos x="T2" y="T3"/>
                </a:cxn>
                <a:cxn ang="T8">
                  <a:pos x="T4" y="T5"/>
                </a:cxn>
              </a:cxnLst>
              <a:rect l="T9" t="T10" r="T11" b="T12"/>
              <a:pathLst>
                <a:path w="26006" h="24938" fill="none" extrusionOk="0">
                  <a:moveTo>
                    <a:pt x="0" y="454"/>
                  </a:moveTo>
                  <a:cubicBezTo>
                    <a:pt x="1449" y="152"/>
                    <a:pt x="2925" y="-1"/>
                    <a:pt x="4406" y="0"/>
                  </a:cubicBezTo>
                  <a:cubicBezTo>
                    <a:pt x="16335" y="0"/>
                    <a:pt x="26006" y="9670"/>
                    <a:pt x="26006" y="21600"/>
                  </a:cubicBezTo>
                  <a:cubicBezTo>
                    <a:pt x="26006" y="22717"/>
                    <a:pt x="25919" y="23833"/>
                    <a:pt x="25746" y="24937"/>
                  </a:cubicBezTo>
                </a:path>
                <a:path w="26006" h="24938" stroke="0" extrusionOk="0">
                  <a:moveTo>
                    <a:pt x="0" y="454"/>
                  </a:moveTo>
                  <a:cubicBezTo>
                    <a:pt x="1449" y="152"/>
                    <a:pt x="2925" y="-1"/>
                    <a:pt x="4406" y="0"/>
                  </a:cubicBezTo>
                  <a:cubicBezTo>
                    <a:pt x="16335" y="0"/>
                    <a:pt x="26006" y="9670"/>
                    <a:pt x="26006" y="21600"/>
                  </a:cubicBezTo>
                  <a:cubicBezTo>
                    <a:pt x="26006" y="22717"/>
                    <a:pt x="25919" y="23833"/>
                    <a:pt x="25746" y="24937"/>
                  </a:cubicBezTo>
                  <a:lnTo>
                    <a:pt x="4406" y="21600"/>
                  </a:lnTo>
                  <a:close/>
                </a:path>
              </a:pathLst>
            </a:custGeom>
            <a:noFill/>
            <a:ln w="28575">
              <a:solidFill>
                <a:srgbClr val="177B2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grpSp>
      <p:sp>
        <p:nvSpPr>
          <p:cNvPr id="20" name="Line 30"/>
          <p:cNvSpPr>
            <a:spLocks noChangeShapeType="1"/>
          </p:cNvSpPr>
          <p:nvPr/>
        </p:nvSpPr>
        <p:spPr bwMode="auto">
          <a:xfrm>
            <a:off x="3051175" y="2333625"/>
            <a:ext cx="990600" cy="99060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pSp>
        <p:nvGrpSpPr>
          <p:cNvPr id="26" name="Group 23"/>
          <p:cNvGrpSpPr>
            <a:grpSpLocks/>
          </p:cNvGrpSpPr>
          <p:nvPr/>
        </p:nvGrpSpPr>
        <p:grpSpPr bwMode="auto">
          <a:xfrm>
            <a:off x="3181350" y="1647825"/>
            <a:ext cx="2895600" cy="1800225"/>
            <a:chOff x="3180608" y="1647701"/>
            <a:chExt cx="2895600" cy="1800741"/>
          </a:xfrm>
        </p:grpSpPr>
        <p:sp>
          <p:nvSpPr>
            <p:cNvPr id="47119" name="Text Box 10"/>
            <p:cNvSpPr txBox="1">
              <a:spLocks noChangeArrowheads="1"/>
            </p:cNvSpPr>
            <p:nvPr/>
          </p:nvSpPr>
          <p:spPr bwMode="auto">
            <a:xfrm>
              <a:off x="5085608" y="3079110"/>
              <a:ext cx="990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177B21"/>
                  </a:solidFill>
                </a:rPr>
                <a:t>q = 3</a:t>
              </a:r>
            </a:p>
          </p:txBody>
        </p:sp>
        <p:sp>
          <p:nvSpPr>
            <p:cNvPr id="47120" name="Arc 31"/>
            <p:cNvSpPr>
              <a:spLocks/>
            </p:cNvSpPr>
            <p:nvPr/>
          </p:nvSpPr>
          <p:spPr bwMode="auto">
            <a:xfrm rot="10800000">
              <a:off x="3180608" y="1647701"/>
              <a:ext cx="1905000" cy="1671638"/>
            </a:xfrm>
            <a:custGeom>
              <a:avLst/>
              <a:gdLst>
                <a:gd name="T0" fmla="*/ 0 w 26006"/>
                <a:gd name="T1" fmla="*/ 30432 h 24938"/>
                <a:gd name="T2" fmla="*/ 1886028 w 26006"/>
                <a:gd name="T3" fmla="*/ 1671638 h 24938"/>
                <a:gd name="T4" fmla="*/ 322750 w 26006"/>
                <a:gd name="T5" fmla="*/ 1447886 h 24938"/>
                <a:gd name="T6" fmla="*/ 0 60000 65536"/>
                <a:gd name="T7" fmla="*/ 0 60000 65536"/>
                <a:gd name="T8" fmla="*/ 0 60000 65536"/>
                <a:gd name="T9" fmla="*/ 0 w 26006"/>
                <a:gd name="T10" fmla="*/ 0 h 24938"/>
                <a:gd name="T11" fmla="*/ 26006 w 26006"/>
                <a:gd name="T12" fmla="*/ 24938 h 24938"/>
              </a:gdLst>
              <a:ahLst/>
              <a:cxnLst>
                <a:cxn ang="T6">
                  <a:pos x="T0" y="T1"/>
                </a:cxn>
                <a:cxn ang="T7">
                  <a:pos x="T2" y="T3"/>
                </a:cxn>
                <a:cxn ang="T8">
                  <a:pos x="T4" y="T5"/>
                </a:cxn>
              </a:cxnLst>
              <a:rect l="T9" t="T10" r="T11" b="T12"/>
              <a:pathLst>
                <a:path w="26006" h="24938" fill="none" extrusionOk="0">
                  <a:moveTo>
                    <a:pt x="0" y="454"/>
                  </a:moveTo>
                  <a:cubicBezTo>
                    <a:pt x="1449" y="152"/>
                    <a:pt x="2925" y="-1"/>
                    <a:pt x="4406" y="0"/>
                  </a:cubicBezTo>
                  <a:cubicBezTo>
                    <a:pt x="16335" y="0"/>
                    <a:pt x="26006" y="9670"/>
                    <a:pt x="26006" y="21600"/>
                  </a:cubicBezTo>
                  <a:cubicBezTo>
                    <a:pt x="26006" y="22717"/>
                    <a:pt x="25919" y="23833"/>
                    <a:pt x="25746" y="24937"/>
                  </a:cubicBezTo>
                </a:path>
                <a:path w="26006" h="24938" stroke="0" extrusionOk="0">
                  <a:moveTo>
                    <a:pt x="0" y="454"/>
                  </a:moveTo>
                  <a:cubicBezTo>
                    <a:pt x="1449" y="152"/>
                    <a:pt x="2925" y="-1"/>
                    <a:pt x="4406" y="0"/>
                  </a:cubicBezTo>
                  <a:cubicBezTo>
                    <a:pt x="16335" y="0"/>
                    <a:pt x="26006" y="9670"/>
                    <a:pt x="26006" y="21600"/>
                  </a:cubicBezTo>
                  <a:cubicBezTo>
                    <a:pt x="26006" y="22717"/>
                    <a:pt x="25919" y="23833"/>
                    <a:pt x="25746" y="24937"/>
                  </a:cubicBezTo>
                  <a:lnTo>
                    <a:pt x="4406" y="21600"/>
                  </a:lnTo>
                  <a:close/>
                </a:path>
              </a:pathLst>
            </a:custGeom>
            <a:noFill/>
            <a:ln w="28575">
              <a:solidFill>
                <a:srgbClr val="177B2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grpSp>
    </p:spTree>
    <p:extLst>
      <p:ext uri="{BB962C8B-B14F-4D97-AF65-F5344CB8AC3E}">
        <p14:creationId xmlns:p14="http://schemas.microsoft.com/office/powerpoint/2010/main" val="4285548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left)">
                                      <p:cBhvr>
                                        <p:cTn id="31" dur="500"/>
                                        <p:tgtEl>
                                          <p:spTgt spid="26"/>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47107">
                                            <p:txEl>
                                              <p:pRg st="0" end="0"/>
                                            </p:txEl>
                                          </p:spTgt>
                                        </p:tgtEl>
                                        <p:attrNameLst>
                                          <p:attrName>style.visibility</p:attrName>
                                        </p:attrNameLst>
                                      </p:cBhvr>
                                      <p:to>
                                        <p:strVal val="visible"/>
                                      </p:to>
                                    </p:set>
                                    <p:animEffect transition="in" filter="wipe(left)">
                                      <p:cBhvr>
                                        <p:cTn id="39" dur="500"/>
                                        <p:tgtEl>
                                          <p:spTgt spid="471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P spid="11" grpId="0" animBg="1"/>
      <p:bldP spid="15" grpId="0" animBg="1"/>
      <p:bldP spid="18" grpId="0" animBg="1"/>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dirty="0"/>
              <a:t>Homothetic Production Functions</a:t>
            </a:r>
          </a:p>
        </p:txBody>
      </p:sp>
      <p:sp>
        <p:nvSpPr>
          <p:cNvPr id="46083" name="Rectangle 3"/>
          <p:cNvSpPr>
            <a:spLocks noGrp="1" noChangeArrowheads="1"/>
          </p:cNvSpPr>
          <p:nvPr>
            <p:ph idx="1"/>
          </p:nvPr>
        </p:nvSpPr>
        <p:spPr/>
        <p:txBody>
          <a:bodyPr/>
          <a:lstStyle/>
          <a:p>
            <a:r>
              <a:rPr lang="en-US" altLang="en-US" dirty="0"/>
              <a:t>The </a:t>
            </a:r>
            <a:r>
              <a:rPr lang="en-US" altLang="en-US" i="1" dirty="0"/>
              <a:t>RTS</a:t>
            </a:r>
            <a:r>
              <a:rPr lang="en-US" altLang="en-US" dirty="0"/>
              <a:t> between </a:t>
            </a:r>
            <a:r>
              <a:rPr lang="en-US" altLang="en-US" i="1" dirty="0"/>
              <a:t>k</a:t>
            </a:r>
            <a:r>
              <a:rPr lang="en-US" altLang="en-US" dirty="0"/>
              <a:t> and </a:t>
            </a:r>
            <a:r>
              <a:rPr lang="en-US" altLang="en-US" i="1" dirty="0">
                <a:latin typeface="Times New Roman" pitchFamily="18" charset="0"/>
              </a:rPr>
              <a:t>l</a:t>
            </a:r>
            <a:r>
              <a:rPr lang="en-US" altLang="en-US" dirty="0"/>
              <a:t> </a:t>
            </a:r>
          </a:p>
          <a:p>
            <a:pPr lvl="1"/>
            <a:r>
              <a:rPr lang="en-US" altLang="en-US" dirty="0"/>
              <a:t>Depends only on the ratio of </a:t>
            </a:r>
            <a:r>
              <a:rPr lang="en-US" altLang="en-US" i="1" dirty="0"/>
              <a:t>k</a:t>
            </a:r>
            <a:r>
              <a:rPr lang="en-US" altLang="en-US" dirty="0"/>
              <a:t> to </a:t>
            </a:r>
            <a:r>
              <a:rPr lang="en-US" altLang="en-US" i="1" dirty="0">
                <a:latin typeface="Times New Roman" pitchFamily="18" charset="0"/>
              </a:rPr>
              <a:t>l</a:t>
            </a:r>
            <a:endParaRPr lang="en-US" altLang="en-US" dirty="0"/>
          </a:p>
          <a:p>
            <a:pPr lvl="1"/>
            <a:r>
              <a:rPr lang="en-US" altLang="en-US" dirty="0"/>
              <a:t>Not the scale of operation</a:t>
            </a:r>
          </a:p>
          <a:p>
            <a:pPr lvl="1"/>
            <a:r>
              <a:rPr lang="en-US" altLang="en-US" dirty="0"/>
              <a:t>Homothetic production function</a:t>
            </a:r>
          </a:p>
          <a:p>
            <a:pPr lvl="2"/>
            <a:r>
              <a:rPr lang="en-US" altLang="en-US" dirty="0"/>
              <a:t>All of the isoquants are radial expansions of one another</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EE709D2C-F3E2-4A32-94B2-ED194D584C3D}" type="slidenum">
              <a:rPr lang="en-US" smtClean="0"/>
              <a:pPr>
                <a:defRPr/>
              </a:pPr>
              <a:t>27</a:t>
            </a:fld>
            <a:endParaRPr lang="en-US"/>
          </a:p>
        </p:txBody>
      </p:sp>
    </p:spTree>
    <p:extLst>
      <p:ext uri="{BB962C8B-B14F-4D97-AF65-F5344CB8AC3E}">
        <p14:creationId xmlns:p14="http://schemas.microsoft.com/office/powerpoint/2010/main" val="1272173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dirty="0"/>
              <a:t>Homothetic Production Functions</a:t>
            </a:r>
          </a:p>
        </p:txBody>
      </p:sp>
      <mc:AlternateContent xmlns:mc="http://schemas.openxmlformats.org/markup-compatibility/2006" xmlns:a14="http://schemas.microsoft.com/office/drawing/2010/main">
        <mc:Choice Requires="a14">
          <p:sp>
            <p:nvSpPr>
              <p:cNvPr id="46083" name="Rectangle 3"/>
              <p:cNvSpPr>
                <a:spLocks noGrp="1" noChangeArrowheads="1"/>
              </p:cNvSpPr>
              <p:nvPr>
                <p:ph idx="1"/>
              </p:nvPr>
            </p:nvSpPr>
            <p:spPr/>
            <p:txBody>
              <a:bodyPr/>
              <a:lstStyle/>
              <a:p>
                <a:r>
                  <a:rPr lang="en-US" altLang="en-US" dirty="0"/>
                  <a:t>If </a:t>
                </a:r>
                <a:r>
                  <a:rPr lang="en-US" altLang="en-US" i="1" dirty="0"/>
                  <a:t>f(k, l) </a:t>
                </a:r>
                <a:r>
                  <a:rPr lang="en-US" altLang="en-US" dirty="0"/>
                  <a:t>is a constant returns-to-scale production function</a:t>
                </a:r>
              </a:p>
              <a:p>
                <a:pPr lvl="1"/>
                <a:r>
                  <a:rPr lang="en-US" altLang="en-US" dirty="0"/>
                  <a:t>Let </a:t>
                </a:r>
                <a14:m>
                  <m:oMath xmlns:m="http://schemas.openxmlformats.org/officeDocument/2006/math">
                    <m:r>
                      <a:rPr lang="en-US" altLang="en-US" b="0" i="1" smtClean="0">
                        <a:latin typeface="Cambria Math"/>
                      </a:rPr>
                      <m:t>𝐹</m:t>
                    </m:r>
                    <m:d>
                      <m:dPr>
                        <m:ctrlPr>
                          <a:rPr lang="en-US" altLang="en-US" b="0" i="1" smtClean="0">
                            <a:latin typeface="Cambria Math" panose="02040503050406030204" pitchFamily="18" charset="0"/>
                          </a:rPr>
                        </m:ctrlPr>
                      </m:dPr>
                      <m:e>
                        <m:r>
                          <a:rPr lang="en-US" altLang="en-US" b="0" i="1" smtClean="0">
                            <a:latin typeface="Cambria Math"/>
                          </a:rPr>
                          <m:t>𝑘</m:t>
                        </m:r>
                        <m:r>
                          <a:rPr lang="en-US" altLang="en-US" b="0" i="1" smtClean="0">
                            <a:latin typeface="Cambria Math"/>
                          </a:rPr>
                          <m:t>,</m:t>
                        </m:r>
                        <m:r>
                          <a:rPr lang="en-US" altLang="en-US" b="0" i="1" smtClean="0">
                            <a:latin typeface="Cambria Math"/>
                          </a:rPr>
                          <m:t>𝑙</m:t>
                        </m:r>
                      </m:e>
                    </m:d>
                    <m:r>
                      <a:rPr lang="en-US" altLang="en-US" b="0" i="1" smtClean="0">
                        <a:latin typeface="Cambria Math"/>
                      </a:rPr>
                      <m:t>=[</m:t>
                    </m:r>
                    <m:r>
                      <a:rPr lang="en-US" altLang="en-US" b="0" i="1" smtClean="0">
                        <a:latin typeface="Cambria Math"/>
                      </a:rPr>
                      <m:t>𝑓</m:t>
                    </m:r>
                    <m:d>
                      <m:dPr>
                        <m:ctrlPr>
                          <a:rPr lang="en-US" altLang="en-US" b="0" i="1" smtClean="0">
                            <a:latin typeface="Cambria Math" panose="02040503050406030204" pitchFamily="18" charset="0"/>
                          </a:rPr>
                        </m:ctrlPr>
                      </m:dPr>
                      <m:e>
                        <m:r>
                          <a:rPr lang="en-US" altLang="en-US" b="0" i="1" smtClean="0">
                            <a:latin typeface="Cambria Math"/>
                          </a:rPr>
                          <m:t>𝑘</m:t>
                        </m:r>
                        <m:r>
                          <a:rPr lang="en-US" altLang="en-US" b="0" i="1" smtClean="0">
                            <a:latin typeface="Cambria Math"/>
                          </a:rPr>
                          <m:t>,</m:t>
                        </m:r>
                        <m:r>
                          <a:rPr lang="en-US" altLang="en-US" b="0" i="1" smtClean="0">
                            <a:latin typeface="Cambria Math"/>
                          </a:rPr>
                          <m:t>𝑙</m:t>
                        </m:r>
                      </m:e>
                    </m:d>
                    <m:r>
                      <a:rPr lang="en-US" altLang="en-US" b="0" i="1" smtClean="0">
                        <a:latin typeface="Cambria Math"/>
                      </a:rPr>
                      <m:t>]</m:t>
                    </m:r>
                    <m:r>
                      <m:rPr>
                        <m:sty m:val="p"/>
                      </m:rPr>
                      <a:rPr lang="el-GR" altLang="en-US" b="0" i="1" baseline="30000" smtClean="0">
                        <a:latin typeface="Cambria Math"/>
                      </a:rPr>
                      <m:t>γ</m:t>
                    </m:r>
                  </m:oMath>
                </a14:m>
                <a:r>
                  <a:rPr lang="en-US" altLang="en-US" dirty="0"/>
                  <a:t> where </a:t>
                </a:r>
                <a:r>
                  <a:rPr lang="el-GR" altLang="en-US" dirty="0"/>
                  <a:t>γ</a:t>
                </a:r>
                <a:r>
                  <a:rPr lang="en-US" altLang="en-US" dirty="0"/>
                  <a:t> &gt; 0</a:t>
                </a:r>
              </a:p>
              <a:p>
                <a:pPr lvl="1"/>
                <a:r>
                  <a:rPr lang="en-US" altLang="en-US" dirty="0"/>
                  <a:t>If </a:t>
                </a:r>
                <a:r>
                  <a:rPr lang="el-GR" altLang="en-US" dirty="0"/>
                  <a:t>γ</a:t>
                </a:r>
                <a:r>
                  <a:rPr lang="en-US" altLang="en-US" dirty="0"/>
                  <a:t> &gt;1, then</a:t>
                </a:r>
              </a:p>
              <a:p>
                <a:pPr marL="457200" lvl="1" indent="0">
                  <a:buNone/>
                </a:pPr>
                <a:r>
                  <a:rPr lang="en-US" altLang="en-US" dirty="0">
                    <a:solidFill>
                      <a:srgbClr val="002D56"/>
                    </a:solidFill>
                  </a:rPr>
                  <a:t> </a:t>
                </a:r>
                <a14:m>
                  <m:oMath xmlns:m="http://schemas.openxmlformats.org/officeDocument/2006/math">
                    <m:r>
                      <a:rPr lang="en-US" altLang="en-US" i="1">
                        <a:solidFill>
                          <a:srgbClr val="002D56"/>
                        </a:solidFill>
                        <a:latin typeface="Cambria Math"/>
                      </a:rPr>
                      <m:t>𝐹</m:t>
                    </m:r>
                    <m:d>
                      <m:dPr>
                        <m:ctrlPr>
                          <a:rPr lang="en-US" altLang="en-US" i="1">
                            <a:solidFill>
                              <a:srgbClr val="002D56"/>
                            </a:solidFill>
                            <a:latin typeface="Cambria Math" panose="02040503050406030204" pitchFamily="18" charset="0"/>
                          </a:rPr>
                        </m:ctrlPr>
                      </m:dPr>
                      <m:e>
                        <m:r>
                          <a:rPr lang="en-US" altLang="en-US" b="0" i="1" smtClean="0">
                            <a:solidFill>
                              <a:srgbClr val="002D56"/>
                            </a:solidFill>
                            <a:latin typeface="Cambria Math"/>
                          </a:rPr>
                          <m:t>𝑡</m:t>
                        </m:r>
                        <m:r>
                          <a:rPr lang="en-US" altLang="en-US" i="1">
                            <a:solidFill>
                              <a:srgbClr val="002D56"/>
                            </a:solidFill>
                            <a:latin typeface="Cambria Math"/>
                          </a:rPr>
                          <m:t>𝑘</m:t>
                        </m:r>
                        <m:r>
                          <a:rPr lang="en-US" altLang="en-US" i="1">
                            <a:solidFill>
                              <a:srgbClr val="002D56"/>
                            </a:solidFill>
                            <a:latin typeface="Cambria Math"/>
                          </a:rPr>
                          <m:t>,</m:t>
                        </m:r>
                        <m:r>
                          <a:rPr lang="en-US" altLang="en-US" b="0" i="1" smtClean="0">
                            <a:solidFill>
                              <a:srgbClr val="002D56"/>
                            </a:solidFill>
                            <a:latin typeface="Cambria Math"/>
                          </a:rPr>
                          <m:t>𝑡</m:t>
                        </m:r>
                        <m:r>
                          <a:rPr lang="en-US" altLang="en-US" i="1">
                            <a:solidFill>
                              <a:srgbClr val="002D56"/>
                            </a:solidFill>
                            <a:latin typeface="Cambria Math"/>
                          </a:rPr>
                          <m:t>𝑙</m:t>
                        </m:r>
                      </m:e>
                    </m:d>
                    <m:r>
                      <a:rPr lang="en-US" altLang="en-US" i="1">
                        <a:solidFill>
                          <a:srgbClr val="002D56"/>
                        </a:solidFill>
                        <a:latin typeface="Cambria Math"/>
                      </a:rPr>
                      <m:t>=</m:t>
                    </m:r>
                    <m:d>
                      <m:dPr>
                        <m:begChr m:val="["/>
                        <m:endChr m:val="]"/>
                        <m:ctrlPr>
                          <a:rPr lang="en-US" altLang="en-US" i="1">
                            <a:solidFill>
                              <a:srgbClr val="002D56"/>
                            </a:solidFill>
                            <a:latin typeface="Cambria Math" panose="02040503050406030204" pitchFamily="18" charset="0"/>
                          </a:rPr>
                        </m:ctrlPr>
                      </m:dPr>
                      <m:e>
                        <m:r>
                          <a:rPr lang="en-US" altLang="en-US" i="1">
                            <a:solidFill>
                              <a:srgbClr val="002D56"/>
                            </a:solidFill>
                            <a:latin typeface="Cambria Math"/>
                          </a:rPr>
                          <m:t>𝑓</m:t>
                        </m:r>
                        <m:d>
                          <m:dPr>
                            <m:ctrlPr>
                              <a:rPr lang="en-US" altLang="en-US" i="1">
                                <a:solidFill>
                                  <a:srgbClr val="002D56"/>
                                </a:solidFill>
                                <a:latin typeface="Cambria Math" panose="02040503050406030204" pitchFamily="18" charset="0"/>
                              </a:rPr>
                            </m:ctrlPr>
                          </m:dPr>
                          <m:e>
                            <m:r>
                              <a:rPr lang="en-US" altLang="en-US" b="0" i="1" smtClean="0">
                                <a:solidFill>
                                  <a:srgbClr val="002D56"/>
                                </a:solidFill>
                                <a:latin typeface="Cambria Math"/>
                              </a:rPr>
                              <m:t>𝑡</m:t>
                            </m:r>
                            <m:r>
                              <a:rPr lang="en-US" altLang="en-US" i="1">
                                <a:solidFill>
                                  <a:srgbClr val="002D56"/>
                                </a:solidFill>
                                <a:latin typeface="Cambria Math"/>
                              </a:rPr>
                              <m:t>𝑘</m:t>
                            </m:r>
                            <m:r>
                              <a:rPr lang="en-US" altLang="en-US" i="1">
                                <a:solidFill>
                                  <a:srgbClr val="002D56"/>
                                </a:solidFill>
                                <a:latin typeface="Cambria Math"/>
                              </a:rPr>
                              <m:t>,</m:t>
                            </m:r>
                            <m:r>
                              <a:rPr lang="en-US" altLang="en-US" b="0" i="1" smtClean="0">
                                <a:solidFill>
                                  <a:srgbClr val="002D56"/>
                                </a:solidFill>
                                <a:latin typeface="Cambria Math"/>
                              </a:rPr>
                              <m:t>𝑡</m:t>
                            </m:r>
                            <m:r>
                              <a:rPr lang="en-US" altLang="en-US" i="1">
                                <a:solidFill>
                                  <a:srgbClr val="002D56"/>
                                </a:solidFill>
                                <a:latin typeface="Cambria Math"/>
                              </a:rPr>
                              <m:t>𝑙</m:t>
                            </m:r>
                          </m:e>
                        </m:d>
                      </m:e>
                    </m:d>
                    <m:r>
                      <m:rPr>
                        <m:sty m:val="p"/>
                      </m:rPr>
                      <a:rPr lang="el-GR" altLang="en-US" i="1" baseline="30000">
                        <a:solidFill>
                          <a:srgbClr val="002D56"/>
                        </a:solidFill>
                        <a:latin typeface="Cambria Math"/>
                      </a:rPr>
                      <m:t>γ</m:t>
                    </m:r>
                    <m:r>
                      <a:rPr lang="en-US" altLang="en-US" b="0" i="1" smtClean="0">
                        <a:solidFill>
                          <a:srgbClr val="002D56"/>
                        </a:solidFill>
                        <a:latin typeface="Cambria Math"/>
                      </a:rPr>
                      <m:t>=</m:t>
                    </m:r>
                    <m:r>
                      <a:rPr lang="en-US" altLang="en-US" i="1">
                        <a:solidFill>
                          <a:srgbClr val="002D56"/>
                        </a:solidFill>
                        <a:latin typeface="Cambria Math"/>
                      </a:rPr>
                      <m:t>[</m:t>
                    </m:r>
                    <m:r>
                      <a:rPr lang="en-US" altLang="en-US" b="0" i="1" smtClean="0">
                        <a:solidFill>
                          <a:srgbClr val="002D56"/>
                        </a:solidFill>
                        <a:latin typeface="Cambria Math"/>
                      </a:rPr>
                      <m:t>𝑡</m:t>
                    </m:r>
                    <m:r>
                      <a:rPr lang="en-US" altLang="en-US" i="1">
                        <a:solidFill>
                          <a:srgbClr val="002D56"/>
                        </a:solidFill>
                        <a:latin typeface="Cambria Math"/>
                      </a:rPr>
                      <m:t>𝑓</m:t>
                    </m:r>
                    <m:d>
                      <m:dPr>
                        <m:ctrlPr>
                          <a:rPr lang="en-US" altLang="en-US" i="1">
                            <a:solidFill>
                              <a:srgbClr val="002D56"/>
                            </a:solidFill>
                            <a:latin typeface="Cambria Math" panose="02040503050406030204" pitchFamily="18" charset="0"/>
                          </a:rPr>
                        </m:ctrlPr>
                      </m:dPr>
                      <m:e>
                        <m:r>
                          <a:rPr lang="en-US" altLang="en-US" i="1">
                            <a:solidFill>
                              <a:srgbClr val="002D56"/>
                            </a:solidFill>
                            <a:latin typeface="Cambria Math"/>
                          </a:rPr>
                          <m:t>𝑘</m:t>
                        </m:r>
                        <m:r>
                          <a:rPr lang="en-US" altLang="en-US" i="1">
                            <a:solidFill>
                              <a:srgbClr val="002D56"/>
                            </a:solidFill>
                            <a:latin typeface="Cambria Math"/>
                          </a:rPr>
                          <m:t>,</m:t>
                        </m:r>
                        <m:r>
                          <a:rPr lang="en-US" altLang="en-US" i="1">
                            <a:solidFill>
                              <a:srgbClr val="002D56"/>
                            </a:solidFill>
                            <a:latin typeface="Cambria Math"/>
                          </a:rPr>
                          <m:t>𝑙</m:t>
                        </m:r>
                      </m:e>
                    </m:d>
                    <m:r>
                      <a:rPr lang="en-US" altLang="en-US" i="1">
                        <a:solidFill>
                          <a:srgbClr val="002D56"/>
                        </a:solidFill>
                        <a:latin typeface="Cambria Math"/>
                      </a:rPr>
                      <m:t>]</m:t>
                    </m:r>
                    <m:r>
                      <m:rPr>
                        <m:sty m:val="p"/>
                      </m:rPr>
                      <a:rPr lang="el-GR" altLang="en-US" i="1" baseline="30000">
                        <a:solidFill>
                          <a:srgbClr val="002D56"/>
                        </a:solidFill>
                        <a:latin typeface="Cambria Math"/>
                      </a:rPr>
                      <m:t>γ</m:t>
                    </m:r>
                    <m:r>
                      <a:rPr lang="en-US" altLang="en-US" i="1">
                        <a:solidFill>
                          <a:srgbClr val="002D56"/>
                        </a:solidFill>
                        <a:latin typeface="Cambria Math"/>
                      </a:rPr>
                      <m:t>=</m:t>
                    </m:r>
                    <m:r>
                      <a:rPr lang="en-US" altLang="en-US" i="1">
                        <a:solidFill>
                          <a:srgbClr val="002D56"/>
                        </a:solidFill>
                        <a:latin typeface="Cambria Math"/>
                      </a:rPr>
                      <m:t>𝑡</m:t>
                    </m:r>
                    <m:r>
                      <m:rPr>
                        <m:sty m:val="p"/>
                      </m:rPr>
                      <a:rPr lang="el-GR" altLang="en-US" i="1" baseline="30000" smtClean="0">
                        <a:solidFill>
                          <a:srgbClr val="002D56"/>
                        </a:solidFill>
                        <a:latin typeface="Cambria Math"/>
                      </a:rPr>
                      <m:t>γ</m:t>
                    </m:r>
                    <m:r>
                      <a:rPr lang="en-US" altLang="en-US" b="0" i="1" smtClean="0">
                        <a:solidFill>
                          <a:srgbClr val="002D56"/>
                        </a:solidFill>
                        <a:latin typeface="Cambria Math"/>
                      </a:rPr>
                      <m:t>[</m:t>
                    </m:r>
                    <m:r>
                      <a:rPr lang="en-US" altLang="en-US" i="1">
                        <a:solidFill>
                          <a:srgbClr val="002D56"/>
                        </a:solidFill>
                        <a:latin typeface="Cambria Math"/>
                      </a:rPr>
                      <m:t>𝑓</m:t>
                    </m:r>
                    <m:d>
                      <m:dPr>
                        <m:ctrlPr>
                          <a:rPr lang="en-US" altLang="en-US" i="1">
                            <a:solidFill>
                              <a:srgbClr val="002D56"/>
                            </a:solidFill>
                            <a:latin typeface="Cambria Math" panose="02040503050406030204" pitchFamily="18" charset="0"/>
                          </a:rPr>
                        </m:ctrlPr>
                      </m:dPr>
                      <m:e>
                        <m:r>
                          <a:rPr lang="en-US" altLang="en-US" i="1">
                            <a:solidFill>
                              <a:srgbClr val="002D56"/>
                            </a:solidFill>
                            <a:latin typeface="Cambria Math"/>
                          </a:rPr>
                          <m:t>𝑘</m:t>
                        </m:r>
                        <m:r>
                          <a:rPr lang="en-US" altLang="en-US" i="1">
                            <a:solidFill>
                              <a:srgbClr val="002D56"/>
                            </a:solidFill>
                            <a:latin typeface="Cambria Math"/>
                          </a:rPr>
                          <m:t>,</m:t>
                        </m:r>
                        <m:r>
                          <a:rPr lang="en-US" altLang="en-US" i="1">
                            <a:solidFill>
                              <a:srgbClr val="002D56"/>
                            </a:solidFill>
                            <a:latin typeface="Cambria Math"/>
                          </a:rPr>
                          <m:t>𝑙</m:t>
                        </m:r>
                      </m:e>
                    </m:d>
                    <m:r>
                      <a:rPr lang="en-US" altLang="en-US" i="1">
                        <a:solidFill>
                          <a:srgbClr val="002D56"/>
                        </a:solidFill>
                        <a:latin typeface="Cambria Math"/>
                      </a:rPr>
                      <m:t>]</m:t>
                    </m:r>
                    <m:r>
                      <m:rPr>
                        <m:sty m:val="p"/>
                      </m:rPr>
                      <a:rPr lang="el-GR" altLang="en-US" i="1" baseline="30000">
                        <a:solidFill>
                          <a:srgbClr val="002D56"/>
                        </a:solidFill>
                        <a:latin typeface="Cambria Math"/>
                      </a:rPr>
                      <m:t>γ</m:t>
                    </m:r>
                  </m:oMath>
                </a14:m>
                <a:r>
                  <a:rPr lang="en-US" altLang="en-US" dirty="0">
                    <a:solidFill>
                      <a:srgbClr val="002D56"/>
                    </a:solidFill>
                  </a:rPr>
                  <a:t> </a:t>
                </a:r>
                <a14:m>
                  <m:oMath xmlns:m="http://schemas.openxmlformats.org/officeDocument/2006/math">
                    <m:r>
                      <a:rPr lang="en-US" altLang="en-US" i="1">
                        <a:solidFill>
                          <a:srgbClr val="002D56"/>
                        </a:solidFill>
                        <a:latin typeface="Cambria Math"/>
                      </a:rPr>
                      <m:t>=</m:t>
                    </m:r>
                    <m:r>
                      <a:rPr lang="en-US" altLang="en-US" i="1">
                        <a:solidFill>
                          <a:srgbClr val="002D56"/>
                        </a:solidFill>
                        <a:latin typeface="Cambria Math"/>
                      </a:rPr>
                      <m:t>𝑡</m:t>
                    </m:r>
                    <m:r>
                      <m:rPr>
                        <m:sty m:val="p"/>
                      </m:rPr>
                      <a:rPr lang="el-GR" altLang="en-US" i="1" baseline="30000" smtClean="0">
                        <a:solidFill>
                          <a:srgbClr val="002D56"/>
                        </a:solidFill>
                        <a:latin typeface="Cambria Math"/>
                      </a:rPr>
                      <m:t>γ</m:t>
                    </m:r>
                    <m:r>
                      <a:rPr lang="en-US" altLang="en-US" b="0" i="1" smtClean="0">
                        <a:solidFill>
                          <a:srgbClr val="002D56"/>
                        </a:solidFill>
                        <a:latin typeface="Cambria Math"/>
                      </a:rPr>
                      <m:t>𝐹</m:t>
                    </m:r>
                    <m:d>
                      <m:dPr>
                        <m:ctrlPr>
                          <a:rPr lang="en-US" altLang="en-US" i="1">
                            <a:solidFill>
                              <a:srgbClr val="002D56"/>
                            </a:solidFill>
                            <a:latin typeface="Cambria Math" panose="02040503050406030204" pitchFamily="18" charset="0"/>
                          </a:rPr>
                        </m:ctrlPr>
                      </m:dPr>
                      <m:e>
                        <m:r>
                          <a:rPr lang="en-US" altLang="en-US" i="1">
                            <a:solidFill>
                              <a:srgbClr val="002D56"/>
                            </a:solidFill>
                            <a:latin typeface="Cambria Math"/>
                          </a:rPr>
                          <m:t>𝑘</m:t>
                        </m:r>
                        <m:r>
                          <a:rPr lang="en-US" altLang="en-US" i="1">
                            <a:solidFill>
                              <a:srgbClr val="002D56"/>
                            </a:solidFill>
                            <a:latin typeface="Cambria Math"/>
                          </a:rPr>
                          <m:t>,</m:t>
                        </m:r>
                        <m:r>
                          <a:rPr lang="en-US" altLang="en-US" i="1">
                            <a:solidFill>
                              <a:srgbClr val="002D56"/>
                            </a:solidFill>
                            <a:latin typeface="Cambria Math"/>
                          </a:rPr>
                          <m:t>𝑙</m:t>
                        </m:r>
                      </m:e>
                    </m:d>
                    <m:r>
                      <a:rPr lang="en-US" altLang="en-US" b="0" i="1" smtClean="0">
                        <a:solidFill>
                          <a:srgbClr val="002D56"/>
                        </a:solidFill>
                        <a:latin typeface="Cambria Math"/>
                      </a:rPr>
                      <m:t>&gt;</m:t>
                    </m:r>
                    <m:r>
                      <a:rPr lang="en-US" altLang="en-US" i="1">
                        <a:solidFill>
                          <a:srgbClr val="002D56"/>
                        </a:solidFill>
                        <a:latin typeface="Cambria Math"/>
                      </a:rPr>
                      <m:t>𝑡𝐹</m:t>
                    </m:r>
                    <m:d>
                      <m:dPr>
                        <m:ctrlPr>
                          <a:rPr lang="en-US" altLang="en-US" i="1">
                            <a:solidFill>
                              <a:srgbClr val="002D56"/>
                            </a:solidFill>
                            <a:latin typeface="Cambria Math" panose="02040503050406030204" pitchFamily="18" charset="0"/>
                          </a:rPr>
                        </m:ctrlPr>
                      </m:dPr>
                      <m:e>
                        <m:r>
                          <a:rPr lang="en-US" altLang="en-US" i="1">
                            <a:solidFill>
                              <a:srgbClr val="002D56"/>
                            </a:solidFill>
                            <a:latin typeface="Cambria Math"/>
                          </a:rPr>
                          <m:t>𝑘</m:t>
                        </m:r>
                        <m:r>
                          <a:rPr lang="en-US" altLang="en-US" i="1">
                            <a:solidFill>
                              <a:srgbClr val="002D56"/>
                            </a:solidFill>
                            <a:latin typeface="Cambria Math"/>
                          </a:rPr>
                          <m:t>,</m:t>
                        </m:r>
                        <m:r>
                          <a:rPr lang="en-US" altLang="en-US" i="1">
                            <a:solidFill>
                              <a:srgbClr val="002D56"/>
                            </a:solidFill>
                            <a:latin typeface="Cambria Math"/>
                          </a:rPr>
                          <m:t>𝑙</m:t>
                        </m:r>
                      </m:e>
                    </m:d>
                  </m:oMath>
                </a14:m>
                <a:r>
                  <a:rPr lang="en-US" altLang="en-US" dirty="0">
                    <a:solidFill>
                      <a:srgbClr val="002D56"/>
                    </a:solidFill>
                  </a:rPr>
                  <a:t> for any t&gt;0</a:t>
                </a:r>
              </a:p>
              <a:p>
                <a:pPr lvl="1"/>
                <a:r>
                  <a:rPr lang="en-US" altLang="en-US" dirty="0"/>
                  <a:t>The transformed production function: increasing returns to scale</a:t>
                </a:r>
              </a:p>
              <a:p>
                <a:pPr marL="457200" lvl="1" indent="0">
                  <a:buNone/>
                </a:pPr>
                <a:endParaRPr lang="en-US" altLang="en-US" dirty="0"/>
              </a:p>
            </p:txBody>
          </p:sp>
        </mc:Choice>
        <mc:Fallback xmlns="">
          <p:sp>
            <p:nvSpPr>
              <p:cNvPr id="46083" name="Rectangle 3"/>
              <p:cNvSpPr>
                <a:spLocks noGrp="1" noRot="1" noChangeAspect="1" noMove="1" noResize="1" noEditPoints="1" noAdjustHandles="1" noChangeArrowheads="1" noChangeShapeType="1" noTextEdit="1"/>
              </p:cNvSpPr>
              <p:nvPr>
                <p:ph idx="1"/>
              </p:nvPr>
            </p:nvSpPr>
            <p:spPr>
              <a:blipFill rotWithShape="1">
                <a:blip r:embed="rId2"/>
                <a:stretch>
                  <a:fillRect l="-1786" t="-1647"/>
                </a:stretch>
              </a:blipFill>
            </p:spPr>
            <p:txBody>
              <a:bodyPr/>
              <a:lstStyle/>
              <a:p>
                <a:r>
                  <a:rPr lang="en-US">
                    <a:noFill/>
                  </a:rPr>
                  <a:t> </a:t>
                </a:r>
              </a:p>
            </p:txBody>
          </p:sp>
        </mc:Fallback>
      </mc:AlternateContent>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EE709D2C-F3E2-4A32-94B2-ED194D584C3D}" type="slidenum">
              <a:rPr lang="en-US" smtClean="0"/>
              <a:pPr>
                <a:defRPr/>
              </a:pPr>
              <a:t>28</a:t>
            </a:fld>
            <a:endParaRPr lang="en-US"/>
          </a:p>
        </p:txBody>
      </p:sp>
    </p:spTree>
    <p:extLst>
      <p:ext uri="{BB962C8B-B14F-4D97-AF65-F5344CB8AC3E}">
        <p14:creationId xmlns:p14="http://schemas.microsoft.com/office/powerpoint/2010/main" val="3047737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dirty="0"/>
              <a:t>The n-input case</a:t>
            </a:r>
          </a:p>
        </p:txBody>
      </p:sp>
      <p:sp>
        <p:nvSpPr>
          <p:cNvPr id="48131" name="Rectangle 3"/>
          <p:cNvSpPr>
            <a:spLocks noGrp="1" noChangeArrowheads="1"/>
          </p:cNvSpPr>
          <p:nvPr>
            <p:ph idx="1"/>
          </p:nvPr>
        </p:nvSpPr>
        <p:spPr/>
        <p:txBody>
          <a:bodyPr/>
          <a:lstStyle/>
          <a:p>
            <a:r>
              <a:rPr lang="en-US" altLang="en-US" dirty="0"/>
              <a:t>Returns to scale can be generalized to a production function with </a:t>
            </a:r>
            <a:r>
              <a:rPr lang="en-US" altLang="en-US" i="1" dirty="0"/>
              <a:t>n</a:t>
            </a:r>
            <a:r>
              <a:rPr lang="en-US" altLang="en-US" dirty="0"/>
              <a:t> inputs</a:t>
            </a:r>
          </a:p>
          <a:p>
            <a:pPr algn="ctr">
              <a:buFontTx/>
              <a:buNone/>
            </a:pPr>
            <a:r>
              <a:rPr lang="en-US" altLang="en-US" sz="3200" i="1" dirty="0">
                <a:solidFill>
                  <a:srgbClr val="FF0000"/>
                </a:solidFill>
              </a:rPr>
              <a:t>q</a:t>
            </a:r>
            <a:r>
              <a:rPr lang="en-US" altLang="en-US" sz="3200" dirty="0">
                <a:solidFill>
                  <a:srgbClr val="FF0000"/>
                </a:solidFill>
              </a:rPr>
              <a:t> = </a:t>
            </a:r>
            <a:r>
              <a:rPr lang="en-US" altLang="en-US" sz="3200" i="1" dirty="0">
                <a:solidFill>
                  <a:srgbClr val="FF0000"/>
                </a:solidFill>
              </a:rPr>
              <a:t>f</a:t>
            </a:r>
            <a:r>
              <a:rPr lang="en-US" altLang="en-US" sz="3200" dirty="0">
                <a:solidFill>
                  <a:srgbClr val="FF0000"/>
                </a:solidFill>
              </a:rPr>
              <a:t>(</a:t>
            </a:r>
            <a:r>
              <a:rPr lang="en-US" altLang="en-US" sz="3200" i="1" dirty="0">
                <a:solidFill>
                  <a:srgbClr val="FF0000"/>
                </a:solidFill>
              </a:rPr>
              <a:t>x</a:t>
            </a:r>
            <a:r>
              <a:rPr lang="en-US" altLang="en-US" sz="3200" baseline="-25000" dirty="0">
                <a:solidFill>
                  <a:srgbClr val="FF0000"/>
                </a:solidFill>
              </a:rPr>
              <a:t>1</a:t>
            </a:r>
            <a:r>
              <a:rPr lang="en-US" altLang="en-US" sz="3200" dirty="0">
                <a:solidFill>
                  <a:srgbClr val="FF0000"/>
                </a:solidFill>
              </a:rPr>
              <a:t>,</a:t>
            </a:r>
            <a:r>
              <a:rPr lang="en-US" altLang="en-US" sz="3200" i="1" dirty="0">
                <a:solidFill>
                  <a:srgbClr val="FF0000"/>
                </a:solidFill>
              </a:rPr>
              <a:t>x</a:t>
            </a:r>
            <a:r>
              <a:rPr lang="en-US" altLang="en-US" sz="3200" baseline="-25000" dirty="0">
                <a:solidFill>
                  <a:srgbClr val="FF0000"/>
                </a:solidFill>
              </a:rPr>
              <a:t>2</a:t>
            </a:r>
            <a:r>
              <a:rPr lang="en-US" altLang="en-US" sz="3200" dirty="0">
                <a:solidFill>
                  <a:srgbClr val="FF0000"/>
                </a:solidFill>
              </a:rPr>
              <a:t>,…,</a:t>
            </a:r>
            <a:r>
              <a:rPr lang="en-US" altLang="en-US" sz="3200" i="1" dirty="0" err="1">
                <a:solidFill>
                  <a:srgbClr val="FF0000"/>
                </a:solidFill>
              </a:rPr>
              <a:t>x</a:t>
            </a:r>
            <a:r>
              <a:rPr lang="en-US" altLang="en-US" sz="3200" i="1" baseline="-25000" dirty="0" err="1">
                <a:solidFill>
                  <a:srgbClr val="FF0000"/>
                </a:solidFill>
              </a:rPr>
              <a:t>n</a:t>
            </a:r>
            <a:r>
              <a:rPr lang="en-US" altLang="en-US" sz="3200" dirty="0">
                <a:solidFill>
                  <a:srgbClr val="FF0000"/>
                </a:solidFill>
              </a:rPr>
              <a:t>)</a:t>
            </a:r>
          </a:p>
          <a:p>
            <a:pPr lvl="1"/>
            <a:r>
              <a:rPr lang="en-US" altLang="en-US" dirty="0"/>
              <a:t>If all inputs are multiplied by a positive constant </a:t>
            </a:r>
            <a:r>
              <a:rPr lang="en-US" altLang="en-US" i="1" dirty="0"/>
              <a:t>t: </a:t>
            </a:r>
            <a:endParaRPr lang="en-US" altLang="en-US" dirty="0"/>
          </a:p>
          <a:p>
            <a:pPr algn="ctr">
              <a:lnSpc>
                <a:spcPct val="110000"/>
              </a:lnSpc>
              <a:buFontTx/>
              <a:buNone/>
            </a:pPr>
            <a:r>
              <a:rPr lang="en-US" altLang="en-US" sz="3200" i="1" dirty="0">
                <a:solidFill>
                  <a:srgbClr val="FF0000"/>
                </a:solidFill>
              </a:rPr>
              <a:t>f</a:t>
            </a:r>
            <a:r>
              <a:rPr lang="en-US" altLang="en-US" sz="3200" dirty="0">
                <a:solidFill>
                  <a:srgbClr val="FF0000"/>
                </a:solidFill>
              </a:rPr>
              <a:t>(</a:t>
            </a:r>
            <a:r>
              <a:rPr lang="en-US" altLang="en-US" sz="3200" i="1" dirty="0">
                <a:solidFill>
                  <a:srgbClr val="FF0000"/>
                </a:solidFill>
              </a:rPr>
              <a:t>tx</a:t>
            </a:r>
            <a:r>
              <a:rPr lang="en-US" altLang="en-US" sz="3200" baseline="-25000" dirty="0">
                <a:solidFill>
                  <a:srgbClr val="FF0000"/>
                </a:solidFill>
              </a:rPr>
              <a:t>1</a:t>
            </a:r>
            <a:r>
              <a:rPr lang="en-US" altLang="en-US" sz="3200" dirty="0">
                <a:solidFill>
                  <a:srgbClr val="FF0000"/>
                </a:solidFill>
              </a:rPr>
              <a:t>,</a:t>
            </a:r>
            <a:r>
              <a:rPr lang="en-US" altLang="en-US" sz="3200" i="1" dirty="0">
                <a:solidFill>
                  <a:srgbClr val="FF0000"/>
                </a:solidFill>
              </a:rPr>
              <a:t>tx</a:t>
            </a:r>
            <a:r>
              <a:rPr lang="en-US" altLang="en-US" sz="3200" baseline="-25000" dirty="0">
                <a:solidFill>
                  <a:srgbClr val="FF0000"/>
                </a:solidFill>
              </a:rPr>
              <a:t>2</a:t>
            </a:r>
            <a:r>
              <a:rPr lang="en-US" altLang="en-US" sz="3200" dirty="0">
                <a:solidFill>
                  <a:srgbClr val="FF0000"/>
                </a:solidFill>
              </a:rPr>
              <a:t>,…,</a:t>
            </a:r>
            <a:r>
              <a:rPr lang="en-US" altLang="en-US" sz="3200" i="1" dirty="0" err="1">
                <a:solidFill>
                  <a:srgbClr val="FF0000"/>
                </a:solidFill>
              </a:rPr>
              <a:t>tx</a:t>
            </a:r>
            <a:r>
              <a:rPr lang="en-US" altLang="en-US" sz="3200" i="1" baseline="-25000" dirty="0" err="1">
                <a:solidFill>
                  <a:srgbClr val="FF0000"/>
                </a:solidFill>
              </a:rPr>
              <a:t>n</a:t>
            </a:r>
            <a:r>
              <a:rPr lang="en-US" altLang="en-US" sz="3200" dirty="0">
                <a:solidFill>
                  <a:srgbClr val="FF0000"/>
                </a:solidFill>
              </a:rPr>
              <a:t>) = </a:t>
            </a:r>
            <a:r>
              <a:rPr lang="en-US" altLang="en-US" sz="3200" i="1" dirty="0" err="1">
                <a:solidFill>
                  <a:srgbClr val="FF0000"/>
                </a:solidFill>
              </a:rPr>
              <a:t>t</a:t>
            </a:r>
            <a:r>
              <a:rPr lang="en-US" altLang="en-US" sz="3200" i="1" baseline="30000" dirty="0" err="1">
                <a:solidFill>
                  <a:srgbClr val="FF0000"/>
                </a:solidFill>
              </a:rPr>
              <a:t>k</a:t>
            </a:r>
            <a:r>
              <a:rPr lang="en-US" altLang="en-US" sz="3200" i="1" dirty="0" err="1">
                <a:solidFill>
                  <a:srgbClr val="FF0000"/>
                </a:solidFill>
              </a:rPr>
              <a:t>f</a:t>
            </a:r>
            <a:r>
              <a:rPr lang="en-US" altLang="en-US" sz="3200" dirty="0">
                <a:solidFill>
                  <a:srgbClr val="FF0000"/>
                </a:solidFill>
              </a:rPr>
              <a:t>(</a:t>
            </a:r>
            <a:r>
              <a:rPr lang="en-US" altLang="en-US" sz="3200" i="1" dirty="0">
                <a:solidFill>
                  <a:srgbClr val="FF0000"/>
                </a:solidFill>
              </a:rPr>
              <a:t>x</a:t>
            </a:r>
            <a:r>
              <a:rPr lang="en-US" altLang="en-US" sz="3200" baseline="-25000" dirty="0">
                <a:solidFill>
                  <a:srgbClr val="FF0000"/>
                </a:solidFill>
              </a:rPr>
              <a:t>1</a:t>
            </a:r>
            <a:r>
              <a:rPr lang="en-US" altLang="en-US" sz="3200" dirty="0">
                <a:solidFill>
                  <a:srgbClr val="FF0000"/>
                </a:solidFill>
              </a:rPr>
              <a:t>,</a:t>
            </a:r>
            <a:r>
              <a:rPr lang="en-US" altLang="en-US" sz="3200" i="1" dirty="0">
                <a:solidFill>
                  <a:srgbClr val="FF0000"/>
                </a:solidFill>
              </a:rPr>
              <a:t>x</a:t>
            </a:r>
            <a:r>
              <a:rPr lang="en-US" altLang="en-US" sz="3200" baseline="-25000" dirty="0">
                <a:solidFill>
                  <a:srgbClr val="FF0000"/>
                </a:solidFill>
              </a:rPr>
              <a:t>2</a:t>
            </a:r>
            <a:r>
              <a:rPr lang="en-US" altLang="en-US" sz="3200" dirty="0">
                <a:solidFill>
                  <a:srgbClr val="FF0000"/>
                </a:solidFill>
              </a:rPr>
              <a:t>,…,</a:t>
            </a:r>
            <a:r>
              <a:rPr lang="en-US" altLang="en-US" sz="3200" i="1" dirty="0" err="1">
                <a:solidFill>
                  <a:srgbClr val="FF0000"/>
                </a:solidFill>
              </a:rPr>
              <a:t>x</a:t>
            </a:r>
            <a:r>
              <a:rPr lang="en-US" altLang="en-US" sz="3200" i="1" baseline="-25000" dirty="0" err="1">
                <a:solidFill>
                  <a:srgbClr val="FF0000"/>
                </a:solidFill>
              </a:rPr>
              <a:t>n</a:t>
            </a:r>
            <a:r>
              <a:rPr lang="en-US" altLang="en-US" sz="3200" dirty="0">
                <a:solidFill>
                  <a:srgbClr val="FF0000"/>
                </a:solidFill>
              </a:rPr>
              <a:t>)=</a:t>
            </a:r>
            <a:r>
              <a:rPr lang="en-US" altLang="en-US" sz="3200" i="1" dirty="0" err="1">
                <a:solidFill>
                  <a:srgbClr val="FF0000"/>
                </a:solidFill>
              </a:rPr>
              <a:t>t</a:t>
            </a:r>
            <a:r>
              <a:rPr lang="en-US" altLang="en-US" sz="3200" i="1" baseline="30000" dirty="0" err="1">
                <a:solidFill>
                  <a:srgbClr val="FF0000"/>
                </a:solidFill>
              </a:rPr>
              <a:t>k</a:t>
            </a:r>
            <a:r>
              <a:rPr lang="en-US" altLang="en-US" sz="3200" i="1" dirty="0" err="1">
                <a:solidFill>
                  <a:srgbClr val="FF0000"/>
                </a:solidFill>
              </a:rPr>
              <a:t>q</a:t>
            </a:r>
            <a:endParaRPr lang="en-US" altLang="en-US" sz="3200" i="1" dirty="0">
              <a:solidFill>
                <a:srgbClr val="FF0000"/>
              </a:solidFill>
            </a:endParaRPr>
          </a:p>
          <a:p>
            <a:pPr lvl="2"/>
            <a:r>
              <a:rPr lang="en-US" altLang="en-US" dirty="0"/>
              <a:t>If </a:t>
            </a:r>
            <a:r>
              <a:rPr lang="en-US" altLang="en-US" i="1" dirty="0"/>
              <a:t>k </a:t>
            </a:r>
            <a:r>
              <a:rPr lang="en-US" altLang="en-US" dirty="0"/>
              <a:t>= 1, constant returns to scale</a:t>
            </a:r>
          </a:p>
          <a:p>
            <a:pPr lvl="2"/>
            <a:r>
              <a:rPr lang="en-US" altLang="en-US" dirty="0"/>
              <a:t>If </a:t>
            </a:r>
            <a:r>
              <a:rPr lang="en-US" altLang="en-US" i="1" dirty="0"/>
              <a:t>k </a:t>
            </a:r>
            <a:r>
              <a:rPr lang="en-US" altLang="en-US" dirty="0"/>
              <a:t>&lt; 1, decreasing returns to scale</a:t>
            </a:r>
          </a:p>
          <a:p>
            <a:pPr lvl="2"/>
            <a:r>
              <a:rPr lang="en-US" altLang="en-US" dirty="0"/>
              <a:t>If </a:t>
            </a:r>
            <a:r>
              <a:rPr lang="en-US" altLang="en-US" i="1" dirty="0"/>
              <a:t>k </a:t>
            </a:r>
            <a:r>
              <a:rPr lang="en-US" altLang="en-US" dirty="0"/>
              <a:t>&gt; 1, increasing returns to scale</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D729601A-C337-4E91-910E-190A8220F210}" type="slidenum">
              <a:rPr lang="en-US" smtClean="0"/>
              <a:pPr>
                <a:defRPr/>
              </a:pPr>
              <a:t>29</a:t>
            </a:fld>
            <a:endParaRPr lang="en-US"/>
          </a:p>
        </p:txBody>
      </p:sp>
    </p:spTree>
    <p:extLst>
      <p:ext uri="{BB962C8B-B14F-4D97-AF65-F5344CB8AC3E}">
        <p14:creationId xmlns:p14="http://schemas.microsoft.com/office/powerpoint/2010/main" val="1349752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altLang="en-US"/>
              <a:t>Marginal Physical Product</a:t>
            </a:r>
          </a:p>
        </p:txBody>
      </p:sp>
      <p:sp>
        <p:nvSpPr>
          <p:cNvPr id="1028" name="Rectangle 3"/>
          <p:cNvSpPr>
            <a:spLocks noGrp="1" noChangeArrowheads="1"/>
          </p:cNvSpPr>
          <p:nvPr>
            <p:ph idx="1"/>
          </p:nvPr>
        </p:nvSpPr>
        <p:spPr/>
        <p:txBody>
          <a:bodyPr/>
          <a:lstStyle/>
          <a:p>
            <a:r>
              <a:rPr lang="en-US" altLang="en-US"/>
              <a:t>Marginal physical product </a:t>
            </a:r>
          </a:p>
          <a:p>
            <a:pPr lvl="1"/>
            <a:r>
              <a:rPr lang="en-US" altLang="en-US"/>
              <a:t>The additional output that can be produced </a:t>
            </a:r>
          </a:p>
          <a:p>
            <a:pPr lvl="1"/>
            <a:r>
              <a:rPr lang="en-US" altLang="en-US"/>
              <a:t>By employing one more unit of that input</a:t>
            </a:r>
          </a:p>
          <a:p>
            <a:pPr lvl="1"/>
            <a:r>
              <a:rPr lang="en-US" altLang="en-US"/>
              <a:t>Holding other inputs constant</a:t>
            </a:r>
          </a:p>
        </p:txBody>
      </p:sp>
      <p:sp>
        <p:nvSpPr>
          <p:cNvPr id="7" name="Footer Placeholder 6"/>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6" name="Slide Number Placeholder 5"/>
          <p:cNvSpPr>
            <a:spLocks noGrp="1"/>
          </p:cNvSpPr>
          <p:nvPr>
            <p:ph type="sldNum" sz="quarter" idx="11"/>
          </p:nvPr>
        </p:nvSpPr>
        <p:spPr/>
        <p:txBody>
          <a:bodyPr/>
          <a:lstStyle/>
          <a:p>
            <a:pPr>
              <a:defRPr/>
            </a:pPr>
            <a:fld id="{89C18B11-F033-4478-BB44-678098B3A9AE}" type="slidenum">
              <a:rPr lang="en-US" smtClean="0"/>
              <a:pPr>
                <a:defRPr/>
              </a:pPr>
              <a:t>3</a:t>
            </a:fld>
            <a:endParaRPr lang="en-US"/>
          </a:p>
        </p:txBody>
      </p:sp>
      <p:graphicFrame>
        <p:nvGraphicFramePr>
          <p:cNvPr id="562180" name="Object 2"/>
          <p:cNvGraphicFramePr>
            <a:graphicFrameLocks noChangeAspect="1"/>
          </p:cNvGraphicFramePr>
          <p:nvPr/>
        </p:nvGraphicFramePr>
        <p:xfrm>
          <a:off x="701675" y="4181475"/>
          <a:ext cx="7753350" cy="1881188"/>
        </p:xfrm>
        <a:graphic>
          <a:graphicData uri="http://schemas.openxmlformats.org/presentationml/2006/ole">
            <mc:AlternateContent xmlns:mc="http://schemas.openxmlformats.org/markup-compatibility/2006">
              <mc:Choice xmlns:v="urn:schemas-microsoft-com:vml" Requires="v">
                <p:oleObj name="Equation" r:id="rId2" imgW="3340080" imgH="812520" progId="Equation.DSMT4">
                  <p:embed/>
                </p:oleObj>
              </mc:Choice>
              <mc:Fallback>
                <p:oleObj name="Equation" r:id="rId2" imgW="3340080" imgH="81252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75" y="4181475"/>
                        <a:ext cx="7753350" cy="188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22206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62180"/>
                                        </p:tgtEl>
                                        <p:attrNameLst>
                                          <p:attrName>style.visibility</p:attrName>
                                        </p:attrNameLst>
                                      </p:cBhvr>
                                      <p:to>
                                        <p:strVal val="visible"/>
                                      </p:to>
                                    </p:set>
                                    <p:animEffect transition="in" filter="wipe(left)">
                                      <p:cBhvr>
                                        <p:cTn id="7" dur="500"/>
                                        <p:tgtEl>
                                          <p:spTgt spid="562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altLang="en-US"/>
              <a:t>The Elasticity of Substitution</a:t>
            </a:r>
          </a:p>
        </p:txBody>
      </p:sp>
      <p:sp>
        <p:nvSpPr>
          <p:cNvPr id="8196" name="Rectangle 3"/>
          <p:cNvSpPr>
            <a:spLocks noGrp="1" noChangeArrowheads="1"/>
          </p:cNvSpPr>
          <p:nvPr>
            <p:ph idx="1"/>
          </p:nvPr>
        </p:nvSpPr>
        <p:spPr/>
        <p:txBody>
          <a:bodyPr/>
          <a:lstStyle/>
          <a:p>
            <a:r>
              <a:rPr lang="en-US" altLang="en-US"/>
              <a:t>Elasticity of substitution (</a:t>
            </a:r>
            <a:r>
              <a:rPr lang="en-US" altLang="en-US" sz="2800">
                <a:sym typeface="Symbol" pitchFamily="18" charset="2"/>
              </a:rPr>
              <a:t></a:t>
            </a:r>
            <a:r>
              <a:rPr lang="en-US" altLang="en-US">
                <a:sym typeface="Symbol" pitchFamily="18" charset="2"/>
              </a:rPr>
              <a:t>) </a:t>
            </a:r>
          </a:p>
          <a:p>
            <a:pPr lvl="1"/>
            <a:r>
              <a:rPr lang="en-US" altLang="en-US"/>
              <a:t>For the production function </a:t>
            </a:r>
            <a:r>
              <a:rPr lang="en-US" altLang="en-US" i="1"/>
              <a:t>q = f (k, l) </a:t>
            </a:r>
          </a:p>
          <a:p>
            <a:pPr lvl="1"/>
            <a:r>
              <a:rPr lang="en-US" altLang="en-US">
                <a:sym typeface="Symbol" pitchFamily="18" charset="2"/>
              </a:rPr>
              <a:t>Measures the proportionate change in </a:t>
            </a:r>
            <a:r>
              <a:rPr lang="en-US" altLang="en-US" i="1">
                <a:sym typeface="Symbol" pitchFamily="18" charset="2"/>
              </a:rPr>
              <a:t>k</a:t>
            </a:r>
            <a:r>
              <a:rPr lang="en-US" altLang="en-US">
                <a:sym typeface="Symbol" pitchFamily="18" charset="2"/>
              </a:rPr>
              <a:t>/</a:t>
            </a:r>
            <a:r>
              <a:rPr lang="en-US" altLang="en-US" i="1">
                <a:latin typeface="Times New Roman" pitchFamily="18" charset="0"/>
                <a:sym typeface="Symbol" pitchFamily="18" charset="2"/>
              </a:rPr>
              <a:t>l</a:t>
            </a:r>
            <a:r>
              <a:rPr lang="en-US" altLang="en-US">
                <a:sym typeface="Symbol" pitchFamily="18" charset="2"/>
              </a:rPr>
              <a:t> relative to the proportionate change in the </a:t>
            </a:r>
            <a:r>
              <a:rPr lang="en-US" altLang="en-US" i="1">
                <a:sym typeface="Symbol" pitchFamily="18" charset="2"/>
              </a:rPr>
              <a:t>RTS</a:t>
            </a:r>
            <a:r>
              <a:rPr lang="en-US" altLang="en-US">
                <a:sym typeface="Symbol" pitchFamily="18" charset="2"/>
              </a:rPr>
              <a:t> along an isoquant</a:t>
            </a:r>
          </a:p>
        </p:txBody>
      </p:sp>
      <p:sp>
        <p:nvSpPr>
          <p:cNvPr id="7" name="Footer Placeholder 6"/>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6" name="Slide Number Placeholder 5"/>
          <p:cNvSpPr>
            <a:spLocks noGrp="1"/>
          </p:cNvSpPr>
          <p:nvPr>
            <p:ph type="sldNum" sz="quarter" idx="11"/>
          </p:nvPr>
        </p:nvSpPr>
        <p:spPr/>
        <p:txBody>
          <a:bodyPr/>
          <a:lstStyle/>
          <a:p>
            <a:pPr>
              <a:defRPr/>
            </a:pPr>
            <a:fld id="{9AD11271-8277-48CB-AC92-B32B0501B18F}" type="slidenum">
              <a:rPr lang="en-US" smtClean="0"/>
              <a:pPr>
                <a:defRPr/>
              </a:pPr>
              <a:t>30</a:t>
            </a:fld>
            <a:endParaRPr lang="en-US"/>
          </a:p>
        </p:txBody>
      </p:sp>
      <p:sp>
        <p:nvSpPr>
          <p:cNvPr id="2" name="Text Placeholder 1"/>
          <p:cNvSpPr>
            <a:spLocks noGrp="1"/>
          </p:cNvSpPr>
          <p:nvPr>
            <p:ph type="body" sz="quarter" idx="12"/>
          </p:nvPr>
        </p:nvSpPr>
        <p:spPr>
          <a:xfrm>
            <a:off x="381000" y="4876800"/>
            <a:ext cx="8534400" cy="1371600"/>
          </a:xfrm>
        </p:spPr>
        <p:txBody>
          <a:bodyPr/>
          <a:lstStyle/>
          <a:p>
            <a:pPr lvl="1"/>
            <a:r>
              <a:rPr lang="en-US" altLang="en-US" dirty="0"/>
              <a:t>The value of </a:t>
            </a:r>
            <a:r>
              <a:rPr lang="en-US" altLang="en-US" dirty="0">
                <a:sym typeface="Symbol" pitchFamily="18" charset="2"/>
              </a:rPr>
              <a:t> will always be positive because </a:t>
            </a:r>
            <a:r>
              <a:rPr lang="en-US" altLang="en-US" i="1" dirty="0">
                <a:sym typeface="Symbol" pitchFamily="18" charset="2"/>
              </a:rPr>
              <a:t>k/</a:t>
            </a:r>
            <a:r>
              <a:rPr lang="en-US" altLang="en-US" i="1" dirty="0">
                <a:latin typeface="Times New Roman" pitchFamily="18" charset="0"/>
                <a:sym typeface="Symbol" pitchFamily="18" charset="2"/>
              </a:rPr>
              <a:t>l</a:t>
            </a:r>
            <a:r>
              <a:rPr lang="en-US" altLang="en-US" dirty="0">
                <a:sym typeface="Symbol" pitchFamily="18" charset="2"/>
              </a:rPr>
              <a:t> and </a:t>
            </a:r>
            <a:r>
              <a:rPr lang="en-US" altLang="en-US" i="1" dirty="0">
                <a:sym typeface="Symbol" pitchFamily="18" charset="2"/>
              </a:rPr>
              <a:t>RTS</a:t>
            </a:r>
            <a:r>
              <a:rPr lang="en-US" altLang="en-US" dirty="0">
                <a:sym typeface="Symbol" pitchFamily="18" charset="2"/>
              </a:rPr>
              <a:t> move in the same direction</a:t>
            </a:r>
          </a:p>
        </p:txBody>
      </p:sp>
      <p:graphicFrame>
        <p:nvGraphicFramePr>
          <p:cNvPr id="591876" name="Object 2"/>
          <p:cNvGraphicFramePr>
            <a:graphicFrameLocks noChangeAspect="1"/>
          </p:cNvGraphicFramePr>
          <p:nvPr/>
        </p:nvGraphicFramePr>
        <p:xfrm>
          <a:off x="671513" y="3897313"/>
          <a:ext cx="8110537" cy="992187"/>
        </p:xfrm>
        <a:graphic>
          <a:graphicData uri="http://schemas.openxmlformats.org/presentationml/2006/ole">
            <mc:AlternateContent xmlns:mc="http://schemas.openxmlformats.org/markup-compatibility/2006">
              <mc:Choice xmlns:v="urn:schemas-microsoft-com:vml" Requires="v">
                <p:oleObj name="Equation" r:id="rId2" imgW="3530520" imgH="431640" progId="Equation.DSMT4">
                  <p:embed/>
                </p:oleObj>
              </mc:Choice>
              <mc:Fallback>
                <p:oleObj name="Equation" r:id="rId2" imgW="3530520" imgH="43164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3" y="3897313"/>
                        <a:ext cx="8110537" cy="99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74635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91876"/>
                                        </p:tgtEl>
                                        <p:attrNameLst>
                                          <p:attrName>style.visibility</p:attrName>
                                        </p:attrNameLst>
                                      </p:cBhvr>
                                      <p:to>
                                        <p:strVal val="visible"/>
                                      </p:to>
                                    </p:set>
                                    <p:animEffect transition="in" filter="wipe(left)">
                                      <p:cBhvr>
                                        <p:cTn id="7" dur="500"/>
                                        <p:tgtEl>
                                          <p:spTgt spid="59187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9.3	Graphic Description of the Elasticity of </a:t>
            </a:r>
            <a:br>
              <a:rPr lang="en-US" altLang="en-US" dirty="0"/>
            </a:br>
            <a:r>
              <a:rPr lang="en-US" altLang="en-US" dirty="0"/>
              <a:t>	</a:t>
            </a:r>
            <a:r>
              <a:rPr lang="en-US" altLang="en-US" dirty="0">
                <a:solidFill>
                  <a:srgbClr val="002D56"/>
                </a:solidFill>
              </a:rPr>
              <a:t>Substitution</a:t>
            </a:r>
          </a:p>
        </p:txBody>
      </p:sp>
      <p:sp>
        <p:nvSpPr>
          <p:cNvPr id="49155" name="Text Placeholder 2"/>
          <p:cNvSpPr>
            <a:spLocks noGrp="1"/>
          </p:cNvSpPr>
          <p:nvPr>
            <p:ph sz="half" idx="1"/>
          </p:nvPr>
        </p:nvSpPr>
        <p:spPr>
          <a:xfrm>
            <a:off x="190500" y="5181600"/>
            <a:ext cx="8648700" cy="1099253"/>
          </a:xfrm>
        </p:spPr>
        <p:txBody>
          <a:bodyPr>
            <a:normAutofit/>
          </a:bodyPr>
          <a:lstStyle/>
          <a:p>
            <a:pPr>
              <a:spcBef>
                <a:spcPct val="0"/>
              </a:spcBef>
            </a:pPr>
            <a:r>
              <a:rPr lang="en-US" altLang="en-US" dirty="0"/>
              <a:t>In moving from point A to point B on the q</a:t>
            </a:r>
            <a:r>
              <a:rPr lang="en-US" altLang="en-US" baseline="-25000" dirty="0"/>
              <a:t>0</a:t>
            </a:r>
            <a:r>
              <a:rPr lang="en-US" altLang="en-US" dirty="0"/>
              <a:t> isoquant, both the capital–labor ratio (k/l) and the RTS will change. The elasticity of substitution (</a:t>
            </a:r>
            <a:r>
              <a:rPr lang="el-GR" altLang="en-US" dirty="0">
                <a:cs typeface="Arial" charset="0"/>
              </a:rPr>
              <a:t>σ</a:t>
            </a:r>
            <a:r>
              <a:rPr lang="en-US" altLang="en-US" dirty="0"/>
              <a:t>) is defined to be the ratio of these proportional changes; it is a measure of how curved the isoquant is.</a:t>
            </a:r>
          </a:p>
          <a:p>
            <a:pPr>
              <a:spcBef>
                <a:spcPct val="0"/>
              </a:spcBef>
            </a:pPr>
            <a:endParaRPr lang="en-US" altLang="en-US" dirty="0"/>
          </a:p>
        </p:txBody>
      </p:sp>
      <p:sp>
        <p:nvSpPr>
          <p:cNvPr id="49158" name="Footer Placeholder 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100" dirty="0">
                <a:latin typeface="+mn-lt"/>
              </a:rPr>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 name="Slide Number Placeholder 4"/>
          <p:cNvSpPr>
            <a:spLocks noGrp="1"/>
          </p:cNvSpPr>
          <p:nvPr>
            <p:ph type="sldNum" sz="quarter" idx="11"/>
          </p:nvPr>
        </p:nvSpPr>
        <p:spPr/>
        <p:txBody>
          <a:bodyPr/>
          <a:lstStyle/>
          <a:p>
            <a:pPr>
              <a:defRPr/>
            </a:pPr>
            <a:fld id="{3989D428-5EF3-4E11-80CB-FE3104F8581F}" type="slidenum">
              <a:rPr lang="en-US" smtClean="0"/>
              <a:pPr>
                <a:defRPr/>
              </a:pPr>
              <a:t>31</a:t>
            </a:fld>
            <a:endParaRPr lang="en-US" dirty="0"/>
          </a:p>
        </p:txBody>
      </p:sp>
      <p:grpSp>
        <p:nvGrpSpPr>
          <p:cNvPr id="12" name="Group 40"/>
          <p:cNvGrpSpPr>
            <a:grpSpLocks/>
          </p:cNvGrpSpPr>
          <p:nvPr/>
        </p:nvGrpSpPr>
        <p:grpSpPr bwMode="auto">
          <a:xfrm>
            <a:off x="1458913" y="1316038"/>
            <a:ext cx="4562475" cy="3651250"/>
            <a:chOff x="1459037" y="1316615"/>
            <a:chExt cx="4561898" cy="3650796"/>
          </a:xfrm>
        </p:grpSpPr>
        <p:grpSp>
          <p:nvGrpSpPr>
            <p:cNvPr id="49185" name="Group 38"/>
            <p:cNvGrpSpPr>
              <a:grpSpLocks/>
            </p:cNvGrpSpPr>
            <p:nvPr/>
          </p:nvGrpSpPr>
          <p:grpSpPr bwMode="auto">
            <a:xfrm>
              <a:off x="2467099" y="4502727"/>
              <a:ext cx="3553836" cy="464684"/>
              <a:chOff x="2467099" y="4502727"/>
              <a:chExt cx="3553836" cy="464684"/>
            </a:xfrm>
          </p:grpSpPr>
          <p:sp>
            <p:nvSpPr>
              <p:cNvPr id="49189" name="Line 6"/>
              <p:cNvSpPr>
                <a:spLocks noChangeShapeType="1"/>
              </p:cNvSpPr>
              <p:nvPr/>
            </p:nvSpPr>
            <p:spPr bwMode="auto">
              <a:xfrm>
                <a:off x="2467099" y="4502727"/>
                <a:ext cx="3276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9190" name="Text Box 7"/>
              <p:cNvSpPr txBox="1">
                <a:spLocks noChangeArrowheads="1"/>
              </p:cNvSpPr>
              <p:nvPr/>
            </p:nvSpPr>
            <p:spPr bwMode="auto">
              <a:xfrm>
                <a:off x="4681085" y="4600698"/>
                <a:ext cx="1339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latin typeface="Times New Roman" pitchFamily="18" charset="0"/>
                  </a:rPr>
                  <a:t>l</a:t>
                </a:r>
                <a:r>
                  <a:rPr lang="en-US" altLang="en-US" sz="1800"/>
                  <a:t> per period</a:t>
                </a:r>
              </a:p>
            </p:txBody>
          </p:sp>
        </p:grpSp>
        <p:grpSp>
          <p:nvGrpSpPr>
            <p:cNvPr id="49186" name="Group 39"/>
            <p:cNvGrpSpPr>
              <a:grpSpLocks/>
            </p:cNvGrpSpPr>
            <p:nvPr/>
          </p:nvGrpSpPr>
          <p:grpSpPr bwMode="auto">
            <a:xfrm>
              <a:off x="1459037" y="1316615"/>
              <a:ext cx="1390650" cy="3186112"/>
              <a:chOff x="1459037" y="1316615"/>
              <a:chExt cx="1390650" cy="3186112"/>
            </a:xfrm>
          </p:grpSpPr>
          <p:sp>
            <p:nvSpPr>
              <p:cNvPr id="49187" name="Line 5"/>
              <p:cNvSpPr>
                <a:spLocks noChangeShapeType="1"/>
              </p:cNvSpPr>
              <p:nvPr/>
            </p:nvSpPr>
            <p:spPr bwMode="auto">
              <a:xfrm>
                <a:off x="2467099" y="1683327"/>
                <a:ext cx="0" cy="2819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9188" name="Text Box 8"/>
              <p:cNvSpPr txBox="1">
                <a:spLocks noChangeArrowheads="1"/>
              </p:cNvSpPr>
              <p:nvPr/>
            </p:nvSpPr>
            <p:spPr bwMode="auto">
              <a:xfrm>
                <a:off x="1459037" y="1316615"/>
                <a:ext cx="1390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t>k</a:t>
                </a:r>
                <a:r>
                  <a:rPr lang="en-US" altLang="en-US" sz="1800"/>
                  <a:t> per period</a:t>
                </a:r>
              </a:p>
            </p:txBody>
          </p:sp>
        </p:grpSp>
      </p:grpSp>
      <p:grpSp>
        <p:nvGrpSpPr>
          <p:cNvPr id="32" name="Group 35"/>
          <p:cNvGrpSpPr>
            <a:grpSpLocks/>
          </p:cNvGrpSpPr>
          <p:nvPr/>
        </p:nvGrpSpPr>
        <p:grpSpPr bwMode="auto">
          <a:xfrm>
            <a:off x="2771775" y="1835150"/>
            <a:ext cx="2900377" cy="2182722"/>
            <a:chOff x="2771899" y="1835727"/>
            <a:chExt cx="2900388" cy="2181650"/>
          </a:xfrm>
        </p:grpSpPr>
        <p:sp>
          <p:nvSpPr>
            <p:cNvPr id="49183" name="Freeform 9"/>
            <p:cNvSpPr>
              <a:spLocks/>
            </p:cNvSpPr>
            <p:nvPr/>
          </p:nvSpPr>
          <p:spPr bwMode="auto">
            <a:xfrm>
              <a:off x="2771899" y="1835727"/>
              <a:ext cx="2438400" cy="1981200"/>
            </a:xfrm>
            <a:custGeom>
              <a:avLst/>
              <a:gdLst>
                <a:gd name="T0" fmla="*/ 0 w 1488"/>
                <a:gd name="T1" fmla="*/ 0 h 1248"/>
                <a:gd name="T2" fmla="*/ 432 w 1488"/>
                <a:gd name="T3" fmla="*/ 960 h 1248"/>
                <a:gd name="T4" fmla="*/ 1488 w 1488"/>
                <a:gd name="T5" fmla="*/ 1248 h 1248"/>
                <a:gd name="T6" fmla="*/ 0 60000 65536"/>
                <a:gd name="T7" fmla="*/ 0 60000 65536"/>
                <a:gd name="T8" fmla="*/ 0 60000 65536"/>
                <a:gd name="T9" fmla="*/ 0 w 1488"/>
                <a:gd name="T10" fmla="*/ 0 h 1248"/>
                <a:gd name="T11" fmla="*/ 1488 w 1488"/>
                <a:gd name="T12" fmla="*/ 1248 h 1248"/>
              </a:gdLst>
              <a:ahLst/>
              <a:cxnLst>
                <a:cxn ang="T6">
                  <a:pos x="T0" y="T1"/>
                </a:cxn>
                <a:cxn ang="T7">
                  <a:pos x="T2" y="T3"/>
                </a:cxn>
                <a:cxn ang="T8">
                  <a:pos x="T4" y="T5"/>
                </a:cxn>
              </a:cxnLst>
              <a:rect l="T9" t="T10" r="T11" b="T12"/>
              <a:pathLst>
                <a:path w="1488" h="1248">
                  <a:moveTo>
                    <a:pt x="0" y="0"/>
                  </a:moveTo>
                  <a:cubicBezTo>
                    <a:pt x="92" y="376"/>
                    <a:pt x="184" y="752"/>
                    <a:pt x="432" y="960"/>
                  </a:cubicBezTo>
                  <a:cubicBezTo>
                    <a:pt x="680" y="1168"/>
                    <a:pt x="1084" y="1208"/>
                    <a:pt x="1488" y="1248"/>
                  </a:cubicBezTo>
                </a:path>
              </a:pathLst>
            </a:custGeom>
            <a:noFill/>
            <a:ln w="28575" cap="flat" cmpd="sng">
              <a:solidFill>
                <a:srgbClr val="177B2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9184" name="Text Box 24"/>
            <p:cNvSpPr txBox="1">
              <a:spLocks noChangeArrowheads="1"/>
            </p:cNvSpPr>
            <p:nvPr/>
          </p:nvSpPr>
          <p:spPr bwMode="auto">
            <a:xfrm>
              <a:off x="5210299" y="3648226"/>
              <a:ext cx="461988" cy="369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dirty="0">
                  <a:solidFill>
                    <a:srgbClr val="177B21"/>
                  </a:solidFill>
                </a:rPr>
                <a:t> q</a:t>
              </a:r>
              <a:r>
                <a:rPr lang="en-US" altLang="en-US" sz="1800" baseline="-25000" dirty="0">
                  <a:solidFill>
                    <a:srgbClr val="177B21"/>
                  </a:solidFill>
                </a:rPr>
                <a:t>0</a:t>
              </a:r>
              <a:endParaRPr lang="en-US" altLang="en-US" sz="1800" dirty="0">
                <a:solidFill>
                  <a:srgbClr val="177B21"/>
                </a:solidFill>
              </a:endParaRPr>
            </a:p>
          </p:txBody>
        </p:sp>
      </p:grpSp>
      <p:sp>
        <p:nvSpPr>
          <p:cNvPr id="19" name="Line 26"/>
          <p:cNvSpPr>
            <a:spLocks noChangeShapeType="1"/>
          </p:cNvSpPr>
          <p:nvPr/>
        </p:nvSpPr>
        <p:spPr bwMode="auto">
          <a:xfrm>
            <a:off x="3768725" y="3602038"/>
            <a:ext cx="1231900" cy="271462"/>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 name="Line 25"/>
          <p:cNvSpPr>
            <a:spLocks noChangeShapeType="1"/>
          </p:cNvSpPr>
          <p:nvPr/>
        </p:nvSpPr>
        <p:spPr bwMode="auto">
          <a:xfrm>
            <a:off x="2924175" y="2673350"/>
            <a:ext cx="742950" cy="99060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nvGrpSpPr>
          <p:cNvPr id="33" name="Group 37"/>
          <p:cNvGrpSpPr>
            <a:grpSpLocks/>
          </p:cNvGrpSpPr>
          <p:nvPr/>
        </p:nvGrpSpPr>
        <p:grpSpPr bwMode="auto">
          <a:xfrm>
            <a:off x="3425825" y="2597150"/>
            <a:ext cx="1176338" cy="638175"/>
            <a:chOff x="3426487" y="2597727"/>
            <a:chExt cx="1176018" cy="637842"/>
          </a:xfrm>
        </p:grpSpPr>
        <p:sp>
          <p:nvSpPr>
            <p:cNvPr id="49181" name="Text Box 29"/>
            <p:cNvSpPr txBox="1">
              <a:spLocks noChangeArrowheads="1"/>
            </p:cNvSpPr>
            <p:nvPr/>
          </p:nvSpPr>
          <p:spPr bwMode="auto">
            <a:xfrm>
              <a:off x="3857749" y="2597727"/>
              <a:ext cx="7447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7B332D"/>
                  </a:solidFill>
                </a:rPr>
                <a:t>RTS</a:t>
              </a:r>
              <a:r>
                <a:rPr lang="en-US" altLang="en-US" sz="1800" baseline="-25000">
                  <a:solidFill>
                    <a:srgbClr val="7B332D"/>
                  </a:solidFill>
                </a:rPr>
                <a:t>A</a:t>
              </a:r>
              <a:endParaRPr lang="en-US" altLang="en-US" sz="1800">
                <a:solidFill>
                  <a:srgbClr val="7B332D"/>
                </a:solidFill>
              </a:endParaRPr>
            </a:p>
          </p:txBody>
        </p:sp>
        <p:sp>
          <p:nvSpPr>
            <p:cNvPr id="49182" name="Line 30"/>
            <p:cNvSpPr>
              <a:spLocks noChangeShapeType="1"/>
            </p:cNvSpPr>
            <p:nvPr/>
          </p:nvSpPr>
          <p:spPr bwMode="auto">
            <a:xfrm flipH="1">
              <a:off x="3426487" y="2902527"/>
              <a:ext cx="507461" cy="333042"/>
            </a:xfrm>
            <a:prstGeom prst="line">
              <a:avLst/>
            </a:prstGeom>
            <a:noFill/>
            <a:ln w="19050">
              <a:solidFill>
                <a:srgbClr val="7B332D"/>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grpSp>
      <p:grpSp>
        <p:nvGrpSpPr>
          <p:cNvPr id="34" name="Group 36"/>
          <p:cNvGrpSpPr>
            <a:grpSpLocks/>
          </p:cNvGrpSpPr>
          <p:nvPr/>
        </p:nvGrpSpPr>
        <p:grpSpPr bwMode="auto">
          <a:xfrm>
            <a:off x="4335463" y="3060700"/>
            <a:ext cx="1430337" cy="609600"/>
            <a:chOff x="4314949" y="3054927"/>
            <a:chExt cx="1430556" cy="609600"/>
          </a:xfrm>
        </p:grpSpPr>
        <p:sp>
          <p:nvSpPr>
            <p:cNvPr id="49179" name="Text Box 31"/>
            <p:cNvSpPr txBox="1">
              <a:spLocks noChangeArrowheads="1"/>
            </p:cNvSpPr>
            <p:nvPr/>
          </p:nvSpPr>
          <p:spPr bwMode="auto">
            <a:xfrm>
              <a:off x="5000749" y="3054927"/>
              <a:ext cx="7447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7B332D"/>
                  </a:solidFill>
                </a:rPr>
                <a:t>RTS</a:t>
              </a:r>
              <a:r>
                <a:rPr lang="en-US" altLang="en-US" sz="1800" baseline="-25000">
                  <a:solidFill>
                    <a:srgbClr val="7B332D"/>
                  </a:solidFill>
                </a:rPr>
                <a:t>B</a:t>
              </a:r>
              <a:endParaRPr lang="en-US" altLang="en-US" sz="1800">
                <a:solidFill>
                  <a:srgbClr val="7B332D"/>
                </a:solidFill>
              </a:endParaRPr>
            </a:p>
          </p:txBody>
        </p:sp>
        <p:sp>
          <p:nvSpPr>
            <p:cNvPr id="49180" name="Line 32"/>
            <p:cNvSpPr>
              <a:spLocks noChangeShapeType="1"/>
            </p:cNvSpPr>
            <p:nvPr/>
          </p:nvSpPr>
          <p:spPr bwMode="auto">
            <a:xfrm flipH="1">
              <a:off x="4314949" y="3283527"/>
              <a:ext cx="685800" cy="381000"/>
            </a:xfrm>
            <a:prstGeom prst="line">
              <a:avLst/>
            </a:prstGeom>
            <a:noFill/>
            <a:ln w="19050">
              <a:solidFill>
                <a:srgbClr val="7B332D"/>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grpSp>
      <p:sp>
        <p:nvSpPr>
          <p:cNvPr id="26" name="Line 27"/>
          <p:cNvSpPr>
            <a:spLocks noChangeShapeType="1"/>
          </p:cNvSpPr>
          <p:nvPr/>
        </p:nvSpPr>
        <p:spPr bwMode="auto">
          <a:xfrm flipV="1">
            <a:off x="2457450" y="3282950"/>
            <a:ext cx="923925" cy="12144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7" name="Line 28"/>
          <p:cNvSpPr>
            <a:spLocks noChangeShapeType="1"/>
          </p:cNvSpPr>
          <p:nvPr/>
        </p:nvSpPr>
        <p:spPr bwMode="auto">
          <a:xfrm flipV="1">
            <a:off x="2462213" y="3722688"/>
            <a:ext cx="1854200" cy="7747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nvGrpSpPr>
          <p:cNvPr id="35" name="Group 34"/>
          <p:cNvGrpSpPr>
            <a:grpSpLocks/>
          </p:cNvGrpSpPr>
          <p:nvPr/>
        </p:nvGrpSpPr>
        <p:grpSpPr bwMode="auto">
          <a:xfrm>
            <a:off x="2954338" y="3557588"/>
            <a:ext cx="1041400" cy="914400"/>
            <a:chOff x="2954444" y="3558181"/>
            <a:chExt cx="1041680" cy="914400"/>
          </a:xfrm>
        </p:grpSpPr>
        <p:sp>
          <p:nvSpPr>
            <p:cNvPr id="49177" name="Text Box 33"/>
            <p:cNvSpPr txBox="1">
              <a:spLocks noChangeArrowheads="1"/>
            </p:cNvSpPr>
            <p:nvPr/>
          </p:nvSpPr>
          <p:spPr bwMode="auto">
            <a:xfrm>
              <a:off x="2954444" y="3651881"/>
              <a:ext cx="6848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solidFill>
                    <a:srgbClr val="394DA3"/>
                  </a:solidFill>
                </a:rPr>
                <a:t>(k/</a:t>
              </a:r>
              <a:r>
                <a:rPr lang="en-US" altLang="en-US" sz="1800" i="1">
                  <a:solidFill>
                    <a:srgbClr val="394DA3"/>
                  </a:solidFill>
                  <a:latin typeface="Times New Roman" pitchFamily="18" charset="0"/>
                </a:rPr>
                <a:t>l</a:t>
              </a:r>
              <a:r>
                <a:rPr lang="en-US" altLang="en-US" sz="1800" i="1">
                  <a:solidFill>
                    <a:srgbClr val="394DA3"/>
                  </a:solidFill>
                </a:rPr>
                <a:t>)</a:t>
              </a:r>
              <a:r>
                <a:rPr lang="en-US" altLang="en-US" sz="1800" i="1" baseline="-25000">
                  <a:solidFill>
                    <a:srgbClr val="394DA3"/>
                  </a:solidFill>
                </a:rPr>
                <a:t>A</a:t>
              </a:r>
              <a:endParaRPr lang="en-US" altLang="en-US" sz="1800" i="1">
                <a:solidFill>
                  <a:srgbClr val="394DA3"/>
                </a:solidFill>
              </a:endParaRPr>
            </a:p>
          </p:txBody>
        </p:sp>
        <p:sp>
          <p:nvSpPr>
            <p:cNvPr id="49178" name="Freeform 37"/>
            <p:cNvSpPr>
              <a:spLocks/>
            </p:cNvSpPr>
            <p:nvPr/>
          </p:nvSpPr>
          <p:spPr bwMode="auto">
            <a:xfrm>
              <a:off x="3234124" y="3558181"/>
              <a:ext cx="762000" cy="914400"/>
            </a:xfrm>
            <a:custGeom>
              <a:avLst/>
              <a:gdLst>
                <a:gd name="T0" fmla="*/ 0 w 192"/>
                <a:gd name="T1" fmla="*/ 0 h 240"/>
                <a:gd name="T2" fmla="*/ 144 w 192"/>
                <a:gd name="T3" fmla="*/ 96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0"/>
                  </a:moveTo>
                  <a:cubicBezTo>
                    <a:pt x="56" y="28"/>
                    <a:pt x="112" y="56"/>
                    <a:pt x="144" y="96"/>
                  </a:cubicBezTo>
                  <a:cubicBezTo>
                    <a:pt x="176" y="136"/>
                    <a:pt x="184" y="188"/>
                    <a:pt x="192" y="240"/>
                  </a:cubicBezTo>
                </a:path>
              </a:pathLst>
            </a:custGeom>
            <a:noFill/>
            <a:ln w="12700" cap="flat" cmpd="sng">
              <a:solidFill>
                <a:srgbClr val="394DA3"/>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grpSp>
      <p:grpSp>
        <p:nvGrpSpPr>
          <p:cNvPr id="36" name="Group 33"/>
          <p:cNvGrpSpPr>
            <a:grpSpLocks/>
          </p:cNvGrpSpPr>
          <p:nvPr/>
        </p:nvGrpSpPr>
        <p:grpSpPr bwMode="auto">
          <a:xfrm>
            <a:off x="3162300" y="4046538"/>
            <a:ext cx="746125" cy="457200"/>
            <a:chOff x="3162110" y="4046364"/>
            <a:chExt cx="746928" cy="457200"/>
          </a:xfrm>
        </p:grpSpPr>
        <p:sp>
          <p:nvSpPr>
            <p:cNvPr id="49175" name="Text Box 38"/>
            <p:cNvSpPr txBox="1">
              <a:spLocks noChangeArrowheads="1"/>
            </p:cNvSpPr>
            <p:nvPr/>
          </p:nvSpPr>
          <p:spPr bwMode="auto">
            <a:xfrm>
              <a:off x="3162110" y="4119128"/>
              <a:ext cx="6848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solidFill>
                    <a:srgbClr val="DC00DC"/>
                  </a:solidFill>
                </a:rPr>
                <a:t>(k/</a:t>
              </a:r>
              <a:r>
                <a:rPr lang="en-US" altLang="en-US" sz="1800" i="1">
                  <a:solidFill>
                    <a:srgbClr val="DC00DC"/>
                  </a:solidFill>
                  <a:latin typeface="Times New Roman" pitchFamily="18" charset="0"/>
                </a:rPr>
                <a:t>l</a:t>
              </a:r>
              <a:r>
                <a:rPr lang="en-US" altLang="en-US" sz="1800" i="1">
                  <a:solidFill>
                    <a:srgbClr val="DC00DC"/>
                  </a:solidFill>
                </a:rPr>
                <a:t>)</a:t>
              </a:r>
              <a:r>
                <a:rPr lang="en-US" altLang="en-US" sz="1800" i="1" baseline="-25000">
                  <a:solidFill>
                    <a:srgbClr val="DC00DC"/>
                  </a:solidFill>
                </a:rPr>
                <a:t>B</a:t>
              </a:r>
              <a:endParaRPr lang="en-US" altLang="en-US" sz="1800" i="1">
                <a:solidFill>
                  <a:srgbClr val="DC00DC"/>
                </a:solidFill>
              </a:endParaRPr>
            </a:p>
          </p:txBody>
        </p:sp>
        <p:sp>
          <p:nvSpPr>
            <p:cNvPr id="49176" name="Freeform 39"/>
            <p:cNvSpPr>
              <a:spLocks/>
            </p:cNvSpPr>
            <p:nvPr/>
          </p:nvSpPr>
          <p:spPr bwMode="auto">
            <a:xfrm>
              <a:off x="3604238" y="4046364"/>
              <a:ext cx="304800" cy="457200"/>
            </a:xfrm>
            <a:custGeom>
              <a:avLst/>
              <a:gdLst>
                <a:gd name="T0" fmla="*/ 0 w 192"/>
                <a:gd name="T1" fmla="*/ 0 h 240"/>
                <a:gd name="T2" fmla="*/ 144 w 192"/>
                <a:gd name="T3" fmla="*/ 96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0"/>
                  </a:moveTo>
                  <a:cubicBezTo>
                    <a:pt x="56" y="28"/>
                    <a:pt x="112" y="56"/>
                    <a:pt x="144" y="96"/>
                  </a:cubicBezTo>
                  <a:cubicBezTo>
                    <a:pt x="176" y="136"/>
                    <a:pt x="184" y="188"/>
                    <a:pt x="192" y="240"/>
                  </a:cubicBezTo>
                </a:path>
              </a:pathLst>
            </a:custGeom>
            <a:noFill/>
            <a:ln w="12700" cap="flat" cmpd="sng">
              <a:solidFill>
                <a:srgbClr val="DC00DC"/>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grpSp>
      <p:grpSp>
        <p:nvGrpSpPr>
          <p:cNvPr id="37" name="Group 31"/>
          <p:cNvGrpSpPr>
            <a:grpSpLocks/>
          </p:cNvGrpSpPr>
          <p:nvPr/>
        </p:nvGrpSpPr>
        <p:grpSpPr bwMode="auto">
          <a:xfrm>
            <a:off x="4027488" y="3679825"/>
            <a:ext cx="533400" cy="403225"/>
            <a:chOff x="3991099" y="3679363"/>
            <a:chExt cx="533400" cy="404265"/>
          </a:xfrm>
        </p:grpSpPr>
        <p:sp>
          <p:nvSpPr>
            <p:cNvPr id="49173" name="Oval 21"/>
            <p:cNvSpPr>
              <a:spLocks noChangeArrowheads="1"/>
            </p:cNvSpPr>
            <p:nvPr/>
          </p:nvSpPr>
          <p:spPr bwMode="auto">
            <a:xfrm>
              <a:off x="4219699" y="3679363"/>
              <a:ext cx="76200" cy="73503"/>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sp>
          <p:nvSpPr>
            <p:cNvPr id="49174" name="Text Box 23"/>
            <p:cNvSpPr txBox="1">
              <a:spLocks noChangeArrowheads="1"/>
            </p:cNvSpPr>
            <p:nvPr/>
          </p:nvSpPr>
          <p:spPr bwMode="auto">
            <a:xfrm>
              <a:off x="3991099" y="3746741"/>
              <a:ext cx="533400" cy="3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600" b="1"/>
                <a:t>B</a:t>
              </a:r>
            </a:p>
          </p:txBody>
        </p:sp>
      </p:grpSp>
      <p:grpSp>
        <p:nvGrpSpPr>
          <p:cNvPr id="38" name="Group 32"/>
          <p:cNvGrpSpPr>
            <a:grpSpLocks/>
          </p:cNvGrpSpPr>
          <p:nvPr/>
        </p:nvGrpSpPr>
        <p:grpSpPr bwMode="auto">
          <a:xfrm>
            <a:off x="3243263" y="2854325"/>
            <a:ext cx="533400" cy="457200"/>
            <a:chOff x="3219203" y="2854365"/>
            <a:chExt cx="533400" cy="457485"/>
          </a:xfrm>
        </p:grpSpPr>
        <p:sp>
          <p:nvSpPr>
            <p:cNvPr id="49171" name="Oval 20"/>
            <p:cNvSpPr>
              <a:spLocks noChangeArrowheads="1"/>
            </p:cNvSpPr>
            <p:nvPr/>
          </p:nvSpPr>
          <p:spPr bwMode="auto">
            <a:xfrm>
              <a:off x="3305299" y="3238347"/>
              <a:ext cx="76200" cy="73503"/>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sp>
          <p:nvSpPr>
            <p:cNvPr id="49172" name="Text Box 22"/>
            <p:cNvSpPr txBox="1">
              <a:spLocks noChangeArrowheads="1"/>
            </p:cNvSpPr>
            <p:nvPr/>
          </p:nvSpPr>
          <p:spPr bwMode="auto">
            <a:xfrm>
              <a:off x="3219203" y="2854365"/>
              <a:ext cx="533400" cy="3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600" b="1"/>
                <a:t>A</a:t>
              </a:r>
            </a:p>
          </p:txBody>
        </p:sp>
      </p:grpSp>
    </p:spTree>
    <p:extLst>
      <p:ext uri="{BB962C8B-B14F-4D97-AF65-F5344CB8AC3E}">
        <p14:creationId xmlns:p14="http://schemas.microsoft.com/office/powerpoint/2010/main" val="1358752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500"/>
                                        <p:tgtEl>
                                          <p:spTgt spid="33"/>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wipe(left)">
                                      <p:cBhvr>
                                        <p:cTn id="31" dur="500"/>
                                        <p:tgtEl>
                                          <p:spTgt spid="3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wipe(left)">
                                      <p:cBhvr>
                                        <p:cTn id="36" dur="500"/>
                                        <p:tgtEl>
                                          <p:spTgt spid="37"/>
                                        </p:tgtEl>
                                      </p:cBhvr>
                                    </p:animEffect>
                                  </p:childTnLst>
                                </p:cTn>
                              </p:par>
                            </p:childTnLst>
                          </p:cTn>
                        </p:par>
                        <p:par>
                          <p:cTn id="37" fill="hold" nodeType="afterGroup">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left)">
                                      <p:cBhvr>
                                        <p:cTn id="40" dur="500"/>
                                        <p:tgtEl>
                                          <p:spTgt spid="19"/>
                                        </p:tgtEl>
                                      </p:cBhvr>
                                    </p:animEffect>
                                  </p:childTnLst>
                                </p:cTn>
                              </p:par>
                            </p:childTnLst>
                          </p:cTn>
                        </p:par>
                        <p:par>
                          <p:cTn id="41" fill="hold" nodeType="afterGroup">
                            <p:stCondLst>
                              <p:cond delay="1000"/>
                            </p:stCondLst>
                            <p:childTnLst>
                              <p:par>
                                <p:cTn id="42" presetID="22" presetClass="entr" presetSubtype="8" fill="hold"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ipe(left)">
                                      <p:cBhvr>
                                        <p:cTn id="44" dur="500"/>
                                        <p:tgtEl>
                                          <p:spTgt spid="34"/>
                                        </p:tgtEl>
                                      </p:cBhvr>
                                    </p:animEffect>
                                  </p:childTnLst>
                                </p:cTn>
                              </p:par>
                            </p:childTnLst>
                          </p:cTn>
                        </p:par>
                        <p:par>
                          <p:cTn id="45" fill="hold" nodeType="afterGroup">
                            <p:stCondLst>
                              <p:cond delay="1500"/>
                            </p:stCondLst>
                            <p:childTnLst>
                              <p:par>
                                <p:cTn id="46" presetID="22" presetClass="entr" presetSubtype="8" fill="hold" grpId="0"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left)">
                                      <p:cBhvr>
                                        <p:cTn id="48" dur="500"/>
                                        <p:tgtEl>
                                          <p:spTgt spid="27"/>
                                        </p:tgtEl>
                                      </p:cBhvr>
                                    </p:animEffect>
                                  </p:childTnLst>
                                </p:cTn>
                              </p:par>
                            </p:childTnLst>
                          </p:cTn>
                        </p:par>
                        <p:par>
                          <p:cTn id="49" fill="hold" nodeType="afterGroup">
                            <p:stCondLst>
                              <p:cond delay="2000"/>
                            </p:stCondLst>
                            <p:childTnLst>
                              <p:par>
                                <p:cTn id="50" presetID="22" presetClass="entr" presetSubtype="8" fill="hold" nodeType="after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left)">
                                      <p:cBhvr>
                                        <p:cTn id="52" dur="500"/>
                                        <p:tgtEl>
                                          <p:spTgt spid="36"/>
                                        </p:tgtEl>
                                      </p:cBhvr>
                                    </p:animEffect>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49155">
                                            <p:txEl>
                                              <p:pRg st="0" end="0"/>
                                            </p:txEl>
                                          </p:spTgt>
                                        </p:tgtEl>
                                        <p:attrNameLst>
                                          <p:attrName>style.visibility</p:attrName>
                                        </p:attrNameLst>
                                      </p:cBhvr>
                                      <p:to>
                                        <p:strVal val="visible"/>
                                      </p:to>
                                    </p:set>
                                    <p:animEffect transition="in" filter="wipe(left)">
                                      <p:cBhvr>
                                        <p:cTn id="56" dur="500"/>
                                        <p:tgtEl>
                                          <p:spTgt spid="491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P spid="19" grpId="0" animBg="1"/>
      <p:bldP spid="20" grpId="0" animBg="1"/>
      <p:bldP spid="26" grpId="0" animBg="1"/>
      <p:bldP spid="2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a:t>Elasticity of Substitution</a:t>
            </a:r>
          </a:p>
        </p:txBody>
      </p:sp>
      <p:sp>
        <p:nvSpPr>
          <p:cNvPr id="50179" name="Rectangle 3"/>
          <p:cNvSpPr>
            <a:spLocks noGrp="1" noChangeArrowheads="1"/>
          </p:cNvSpPr>
          <p:nvPr>
            <p:ph idx="1"/>
          </p:nvPr>
        </p:nvSpPr>
        <p:spPr>
          <a:xfrm>
            <a:off x="381000" y="1066800"/>
            <a:ext cx="8534400" cy="5334000"/>
          </a:xfrm>
        </p:spPr>
        <p:txBody>
          <a:bodyPr/>
          <a:lstStyle/>
          <a:p>
            <a:r>
              <a:rPr lang="en-US" altLang="en-US" dirty="0"/>
              <a:t>If </a:t>
            </a:r>
            <a:r>
              <a:rPr lang="en-US" altLang="en-US" dirty="0">
                <a:sym typeface="Symbol" pitchFamily="18" charset="2"/>
              </a:rPr>
              <a:t> is high</a:t>
            </a:r>
          </a:p>
          <a:p>
            <a:pPr lvl="1"/>
            <a:r>
              <a:rPr lang="en-US" altLang="en-US" dirty="0">
                <a:sym typeface="Symbol" pitchFamily="18" charset="2"/>
              </a:rPr>
              <a:t>The </a:t>
            </a:r>
            <a:r>
              <a:rPr lang="en-US" altLang="en-US" i="1" dirty="0">
                <a:sym typeface="Symbol" pitchFamily="18" charset="2"/>
              </a:rPr>
              <a:t>RTS</a:t>
            </a:r>
            <a:r>
              <a:rPr lang="en-US" altLang="en-US" dirty="0">
                <a:sym typeface="Symbol" pitchFamily="18" charset="2"/>
              </a:rPr>
              <a:t> will not change much relative to </a:t>
            </a:r>
            <a:r>
              <a:rPr lang="en-US" altLang="en-US" i="1" dirty="0">
                <a:sym typeface="Symbol" pitchFamily="18" charset="2"/>
              </a:rPr>
              <a:t>k</a:t>
            </a:r>
            <a:r>
              <a:rPr lang="en-US" altLang="en-US" dirty="0">
                <a:sym typeface="Symbol" pitchFamily="18" charset="2"/>
              </a:rPr>
              <a:t>/</a:t>
            </a:r>
            <a:r>
              <a:rPr lang="en-US" altLang="en-US" i="1" dirty="0">
                <a:latin typeface="Times New Roman" pitchFamily="18" charset="0"/>
                <a:sym typeface="Symbol" pitchFamily="18" charset="2"/>
              </a:rPr>
              <a:t>l</a:t>
            </a:r>
            <a:endParaRPr lang="en-US" altLang="en-US" dirty="0">
              <a:latin typeface="Times New Roman" pitchFamily="18" charset="0"/>
              <a:sym typeface="Symbol" pitchFamily="18" charset="2"/>
            </a:endParaRPr>
          </a:p>
          <a:p>
            <a:pPr lvl="1"/>
            <a:r>
              <a:rPr lang="en-US" altLang="en-US" dirty="0">
                <a:sym typeface="Symbol" pitchFamily="18" charset="2"/>
              </a:rPr>
              <a:t>The isoquant will be relatively flat</a:t>
            </a:r>
          </a:p>
          <a:p>
            <a:r>
              <a:rPr lang="en-US" altLang="en-US" dirty="0"/>
              <a:t>If </a:t>
            </a:r>
            <a:r>
              <a:rPr lang="en-US" altLang="en-US" dirty="0">
                <a:sym typeface="Symbol" pitchFamily="18" charset="2"/>
              </a:rPr>
              <a:t> is low</a:t>
            </a:r>
          </a:p>
          <a:p>
            <a:pPr lvl="1"/>
            <a:r>
              <a:rPr lang="en-US" altLang="en-US" dirty="0">
                <a:sym typeface="Symbol" pitchFamily="18" charset="2"/>
              </a:rPr>
              <a:t>The </a:t>
            </a:r>
            <a:r>
              <a:rPr lang="en-US" altLang="en-US" i="1" dirty="0">
                <a:sym typeface="Symbol" pitchFamily="18" charset="2"/>
              </a:rPr>
              <a:t>RTS</a:t>
            </a:r>
            <a:r>
              <a:rPr lang="en-US" altLang="en-US" dirty="0">
                <a:sym typeface="Symbol" pitchFamily="18" charset="2"/>
              </a:rPr>
              <a:t> will change by a substantial amount as </a:t>
            </a:r>
            <a:r>
              <a:rPr lang="en-US" altLang="en-US" i="1" dirty="0">
                <a:sym typeface="Symbol" pitchFamily="18" charset="2"/>
              </a:rPr>
              <a:t>k</a:t>
            </a:r>
            <a:r>
              <a:rPr lang="en-US" altLang="en-US" dirty="0">
                <a:sym typeface="Symbol" pitchFamily="18" charset="2"/>
              </a:rPr>
              <a:t>/</a:t>
            </a:r>
            <a:r>
              <a:rPr lang="en-US" altLang="en-US" i="1" dirty="0">
                <a:latin typeface="Times New Roman" pitchFamily="18" charset="0"/>
                <a:sym typeface="Symbol" pitchFamily="18" charset="2"/>
              </a:rPr>
              <a:t>l</a:t>
            </a:r>
            <a:r>
              <a:rPr lang="en-US" altLang="en-US" dirty="0">
                <a:sym typeface="Symbol" pitchFamily="18" charset="2"/>
              </a:rPr>
              <a:t> changes</a:t>
            </a:r>
          </a:p>
          <a:p>
            <a:pPr lvl="1"/>
            <a:r>
              <a:rPr lang="en-US" altLang="en-US" dirty="0">
                <a:sym typeface="Symbol" pitchFamily="18" charset="2"/>
              </a:rPr>
              <a:t>The isoquant will be sharply curved</a:t>
            </a:r>
          </a:p>
          <a:p>
            <a:r>
              <a:rPr lang="en-US" altLang="en-US" dirty="0">
                <a:sym typeface="Symbol" pitchFamily="18" charset="2"/>
              </a:rPr>
              <a:t> can change along an isoquant </a:t>
            </a:r>
          </a:p>
          <a:p>
            <a:pPr lvl="1"/>
            <a:r>
              <a:rPr lang="en-US" altLang="en-US" dirty="0">
                <a:sym typeface="Symbol" pitchFamily="18" charset="2"/>
              </a:rPr>
              <a:t>Or as the scale of production changes</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95B1BE8C-0B79-4942-B46E-CF9C40B0D883}" type="slidenum">
              <a:rPr lang="en-US" smtClean="0"/>
              <a:pPr>
                <a:defRPr/>
              </a:pPr>
              <a:t>32</a:t>
            </a:fld>
            <a:endParaRPr lang="en-US"/>
          </a:p>
        </p:txBody>
      </p:sp>
    </p:spTree>
    <p:extLst>
      <p:ext uri="{BB962C8B-B14F-4D97-AF65-F5344CB8AC3E}">
        <p14:creationId xmlns:p14="http://schemas.microsoft.com/office/powerpoint/2010/main" val="617743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t>Elasticity of Substitution</a:t>
            </a:r>
          </a:p>
        </p:txBody>
      </p:sp>
      <p:sp>
        <p:nvSpPr>
          <p:cNvPr id="51203" name="Rectangle 3"/>
          <p:cNvSpPr>
            <a:spLocks noGrp="1" noChangeArrowheads="1"/>
          </p:cNvSpPr>
          <p:nvPr>
            <p:ph idx="1"/>
          </p:nvPr>
        </p:nvSpPr>
        <p:spPr/>
        <p:txBody>
          <a:bodyPr/>
          <a:lstStyle/>
          <a:p>
            <a:r>
              <a:rPr lang="en-US" altLang="en-US">
                <a:sym typeface="Symbol" pitchFamily="18" charset="2"/>
              </a:rPr>
              <a:t>Elasticity of substitution between two inputs</a:t>
            </a:r>
          </a:p>
          <a:p>
            <a:pPr lvl="1"/>
            <a:r>
              <a:rPr lang="en-US" altLang="en-US">
                <a:sym typeface="Symbol" pitchFamily="18" charset="2"/>
              </a:rPr>
              <a:t>The proportionate change in the ratio of the two inputs</a:t>
            </a:r>
          </a:p>
          <a:p>
            <a:pPr lvl="1"/>
            <a:r>
              <a:rPr lang="en-US" altLang="en-US">
                <a:sym typeface="Symbol" pitchFamily="18" charset="2"/>
              </a:rPr>
              <a:t>To the proportionate change in </a:t>
            </a:r>
            <a:r>
              <a:rPr lang="en-US" altLang="en-US" i="1">
                <a:sym typeface="Symbol" pitchFamily="18" charset="2"/>
              </a:rPr>
              <a:t>RTS</a:t>
            </a:r>
          </a:p>
          <a:p>
            <a:pPr lvl="1"/>
            <a:r>
              <a:rPr lang="en-US" altLang="en-US">
                <a:sym typeface="Symbol" pitchFamily="18" charset="2"/>
              </a:rPr>
              <a:t>With output and the levels of other inputs constant</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8A74E7E1-55A5-4D8F-908A-36AB27098CC1}" type="slidenum">
              <a:rPr lang="en-US" smtClean="0"/>
              <a:pPr>
                <a:defRPr/>
              </a:pPr>
              <a:t>33</a:t>
            </a:fld>
            <a:endParaRPr lang="en-US"/>
          </a:p>
        </p:txBody>
      </p:sp>
    </p:spTree>
    <p:extLst>
      <p:ext uri="{BB962C8B-B14F-4D97-AF65-F5344CB8AC3E}">
        <p14:creationId xmlns:p14="http://schemas.microsoft.com/office/powerpoint/2010/main" val="37490860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a:t>The Linear Production Function</a:t>
            </a:r>
          </a:p>
        </p:txBody>
      </p:sp>
      <p:sp>
        <p:nvSpPr>
          <p:cNvPr id="52227" name="Rectangle 3"/>
          <p:cNvSpPr>
            <a:spLocks noGrp="1" noChangeArrowheads="1"/>
          </p:cNvSpPr>
          <p:nvPr>
            <p:ph idx="1"/>
          </p:nvPr>
        </p:nvSpPr>
        <p:spPr/>
        <p:txBody>
          <a:bodyPr/>
          <a:lstStyle/>
          <a:p>
            <a:r>
              <a:rPr lang="en-US" altLang="en-US" dirty="0"/>
              <a:t>Linear production function (</a:t>
            </a:r>
            <a:r>
              <a:rPr lang="el-GR" altLang="en-US" dirty="0">
                <a:cs typeface="Arial" charset="0"/>
              </a:rPr>
              <a:t>σ</a:t>
            </a:r>
            <a:r>
              <a:rPr lang="en-US" altLang="en-US" dirty="0">
                <a:cs typeface="Arial" charset="0"/>
              </a:rPr>
              <a:t> = ∞</a:t>
            </a:r>
            <a:r>
              <a:rPr lang="en-US" altLang="en-US" dirty="0"/>
              <a:t>): </a:t>
            </a:r>
          </a:p>
          <a:p>
            <a:pPr algn="ctr">
              <a:buFontTx/>
              <a:buNone/>
            </a:pPr>
            <a:r>
              <a:rPr lang="en-US" altLang="en-US" sz="3200" i="1" dirty="0">
                <a:solidFill>
                  <a:srgbClr val="FF0000"/>
                </a:solidFill>
              </a:rPr>
              <a:t>q</a:t>
            </a:r>
            <a:r>
              <a:rPr lang="en-US" altLang="en-US" sz="3200" dirty="0">
                <a:solidFill>
                  <a:srgbClr val="FF0000"/>
                </a:solidFill>
              </a:rPr>
              <a:t> = </a:t>
            </a:r>
            <a:r>
              <a:rPr lang="en-US" altLang="en-US" sz="3200" i="1" dirty="0">
                <a:solidFill>
                  <a:srgbClr val="FF0000"/>
                </a:solidFill>
              </a:rPr>
              <a:t>f</a:t>
            </a:r>
            <a:r>
              <a:rPr lang="en-US" altLang="en-US" sz="3200" dirty="0">
                <a:solidFill>
                  <a:srgbClr val="FF0000"/>
                </a:solidFill>
              </a:rPr>
              <a:t>(</a:t>
            </a:r>
            <a:r>
              <a:rPr lang="en-US" altLang="en-US" sz="3200" i="1" dirty="0" err="1">
                <a:solidFill>
                  <a:srgbClr val="FF0000"/>
                </a:solidFill>
              </a:rPr>
              <a:t>k</a:t>
            </a:r>
            <a:r>
              <a:rPr lang="en-US" altLang="en-US" sz="3200" dirty="0" err="1">
                <a:solidFill>
                  <a:srgbClr val="FF0000"/>
                </a:solidFill>
              </a:rPr>
              <a:t>,</a:t>
            </a:r>
            <a:r>
              <a:rPr lang="en-US" altLang="en-US" sz="3200" i="1" dirty="0" err="1">
                <a:solidFill>
                  <a:srgbClr val="FF0000"/>
                </a:solidFill>
                <a:latin typeface="Times New Roman" pitchFamily="18" charset="0"/>
              </a:rPr>
              <a:t>l</a:t>
            </a:r>
            <a:r>
              <a:rPr lang="en-US" altLang="en-US" sz="3200" dirty="0">
                <a:solidFill>
                  <a:srgbClr val="FF0000"/>
                </a:solidFill>
              </a:rPr>
              <a:t>) = </a:t>
            </a:r>
            <a:r>
              <a:rPr lang="en-US" altLang="en-US" sz="3200" i="1" dirty="0">
                <a:solidFill>
                  <a:srgbClr val="FF0000"/>
                </a:solidFill>
                <a:sym typeface="Symbol" pitchFamily="18" charset="2"/>
              </a:rPr>
              <a:t></a:t>
            </a:r>
            <a:r>
              <a:rPr lang="en-US" altLang="en-US" sz="3200" i="1" dirty="0">
                <a:solidFill>
                  <a:srgbClr val="FF0000"/>
                </a:solidFill>
              </a:rPr>
              <a:t>k</a:t>
            </a:r>
            <a:r>
              <a:rPr lang="en-US" altLang="en-US" sz="3200" dirty="0">
                <a:solidFill>
                  <a:srgbClr val="FF0000"/>
                </a:solidFill>
              </a:rPr>
              <a:t> + </a:t>
            </a:r>
            <a:r>
              <a:rPr lang="en-US" altLang="en-US" sz="3200" i="1" dirty="0">
                <a:solidFill>
                  <a:srgbClr val="FF0000"/>
                </a:solidFill>
                <a:sym typeface="Symbol" pitchFamily="18" charset="2"/>
              </a:rPr>
              <a:t></a:t>
            </a:r>
            <a:r>
              <a:rPr lang="en-US" altLang="en-US" sz="3200" i="1" dirty="0">
                <a:solidFill>
                  <a:srgbClr val="FF0000"/>
                </a:solidFill>
                <a:latin typeface="Times New Roman" pitchFamily="18" charset="0"/>
              </a:rPr>
              <a:t>l</a:t>
            </a:r>
            <a:endParaRPr lang="en-US" altLang="en-US" sz="3200" dirty="0">
              <a:solidFill>
                <a:srgbClr val="FF0000"/>
              </a:solidFill>
              <a:latin typeface="Times New Roman" pitchFamily="18" charset="0"/>
            </a:endParaRPr>
          </a:p>
          <a:p>
            <a:pPr lvl="1"/>
            <a:r>
              <a:rPr lang="en-US" altLang="en-US" dirty="0"/>
              <a:t>Constant returns to scale for t&gt;1</a:t>
            </a:r>
          </a:p>
          <a:p>
            <a:pPr algn="ctr">
              <a:buFontTx/>
              <a:buNone/>
            </a:pPr>
            <a:r>
              <a:rPr lang="en-US" altLang="en-US" sz="3200" i="1" dirty="0">
                <a:solidFill>
                  <a:srgbClr val="FF0000"/>
                </a:solidFill>
              </a:rPr>
              <a:t>f</a:t>
            </a:r>
            <a:r>
              <a:rPr lang="en-US" altLang="en-US" sz="3200" dirty="0">
                <a:solidFill>
                  <a:srgbClr val="FF0000"/>
                </a:solidFill>
              </a:rPr>
              <a:t>(</a:t>
            </a:r>
            <a:r>
              <a:rPr lang="en-US" altLang="en-US" sz="3200" i="1" dirty="0" err="1">
                <a:solidFill>
                  <a:srgbClr val="FF0000"/>
                </a:solidFill>
              </a:rPr>
              <a:t>tk</a:t>
            </a:r>
            <a:r>
              <a:rPr lang="en-US" altLang="en-US" sz="3200" dirty="0" err="1">
                <a:solidFill>
                  <a:srgbClr val="FF0000"/>
                </a:solidFill>
              </a:rPr>
              <a:t>,</a:t>
            </a:r>
            <a:r>
              <a:rPr lang="en-US" altLang="en-US" sz="3200" i="1" dirty="0" err="1">
                <a:solidFill>
                  <a:srgbClr val="FF0000"/>
                </a:solidFill>
              </a:rPr>
              <a:t>t</a:t>
            </a:r>
            <a:r>
              <a:rPr lang="en-US" altLang="en-US" sz="3200" i="1" dirty="0" err="1">
                <a:solidFill>
                  <a:srgbClr val="FF0000"/>
                </a:solidFill>
                <a:latin typeface="Times New Roman" pitchFamily="18" charset="0"/>
              </a:rPr>
              <a:t>l</a:t>
            </a:r>
            <a:r>
              <a:rPr lang="en-US" altLang="en-US" sz="3200" dirty="0">
                <a:solidFill>
                  <a:srgbClr val="FF0000"/>
                </a:solidFill>
              </a:rPr>
              <a:t>) = </a:t>
            </a:r>
            <a:r>
              <a:rPr lang="en-US" altLang="en-US" sz="3200" i="1" dirty="0">
                <a:solidFill>
                  <a:srgbClr val="FF0000"/>
                </a:solidFill>
                <a:sym typeface="Symbol" pitchFamily="18" charset="2"/>
              </a:rPr>
              <a:t> </a:t>
            </a:r>
            <a:r>
              <a:rPr lang="en-US" altLang="en-US" sz="3200" i="1" dirty="0" err="1">
                <a:solidFill>
                  <a:srgbClr val="FF0000"/>
                </a:solidFill>
              </a:rPr>
              <a:t>tk</a:t>
            </a:r>
            <a:r>
              <a:rPr lang="en-US" altLang="en-US" sz="3200" dirty="0">
                <a:solidFill>
                  <a:srgbClr val="FF0000"/>
                </a:solidFill>
              </a:rPr>
              <a:t> + </a:t>
            </a:r>
            <a:r>
              <a:rPr lang="en-US" altLang="en-US" sz="3200" i="1" dirty="0">
                <a:solidFill>
                  <a:srgbClr val="FF0000"/>
                </a:solidFill>
                <a:sym typeface="Symbol" pitchFamily="18" charset="2"/>
              </a:rPr>
              <a:t> </a:t>
            </a:r>
            <a:r>
              <a:rPr lang="en-US" altLang="en-US" sz="3200" i="1" dirty="0" err="1">
                <a:solidFill>
                  <a:srgbClr val="FF0000"/>
                </a:solidFill>
              </a:rPr>
              <a:t>t</a:t>
            </a:r>
            <a:r>
              <a:rPr lang="en-US" altLang="en-US" sz="3200" i="1" dirty="0" err="1">
                <a:solidFill>
                  <a:srgbClr val="FF0000"/>
                </a:solidFill>
                <a:latin typeface="Times New Roman" pitchFamily="18" charset="0"/>
              </a:rPr>
              <a:t>l</a:t>
            </a:r>
            <a:r>
              <a:rPr lang="en-US" altLang="en-US" sz="3200" dirty="0">
                <a:solidFill>
                  <a:srgbClr val="FF0000"/>
                </a:solidFill>
              </a:rPr>
              <a:t> = </a:t>
            </a:r>
            <a:r>
              <a:rPr lang="en-US" altLang="en-US" sz="3200" i="1" dirty="0">
                <a:solidFill>
                  <a:srgbClr val="FF0000"/>
                </a:solidFill>
              </a:rPr>
              <a:t>t</a:t>
            </a:r>
            <a:r>
              <a:rPr lang="en-US" altLang="en-US" sz="3200" dirty="0">
                <a:solidFill>
                  <a:srgbClr val="FF0000"/>
                </a:solidFill>
              </a:rPr>
              <a:t>(</a:t>
            </a:r>
            <a:r>
              <a:rPr lang="en-US" altLang="en-US" sz="3200" i="1" dirty="0">
                <a:solidFill>
                  <a:srgbClr val="FF0000"/>
                </a:solidFill>
                <a:sym typeface="Symbol" pitchFamily="18" charset="2"/>
              </a:rPr>
              <a:t> </a:t>
            </a:r>
            <a:r>
              <a:rPr lang="en-US" altLang="en-US" sz="3200" i="1" dirty="0">
                <a:solidFill>
                  <a:srgbClr val="FF0000"/>
                </a:solidFill>
              </a:rPr>
              <a:t>k</a:t>
            </a:r>
            <a:r>
              <a:rPr lang="en-US" altLang="en-US" sz="3200" dirty="0">
                <a:solidFill>
                  <a:srgbClr val="FF0000"/>
                </a:solidFill>
              </a:rPr>
              <a:t> + </a:t>
            </a:r>
            <a:r>
              <a:rPr lang="en-US" altLang="en-US" sz="3200" i="1" dirty="0">
                <a:solidFill>
                  <a:srgbClr val="FF0000"/>
                </a:solidFill>
                <a:sym typeface="Symbol" pitchFamily="18" charset="2"/>
              </a:rPr>
              <a:t> </a:t>
            </a:r>
            <a:r>
              <a:rPr lang="en-US" altLang="en-US" sz="3200" i="1" dirty="0">
                <a:solidFill>
                  <a:srgbClr val="FF0000"/>
                </a:solidFill>
                <a:latin typeface="Times New Roman" pitchFamily="18" charset="0"/>
              </a:rPr>
              <a:t>l</a:t>
            </a:r>
            <a:r>
              <a:rPr lang="en-US" altLang="en-US" sz="3200" dirty="0">
                <a:solidFill>
                  <a:srgbClr val="FF0000"/>
                </a:solidFill>
              </a:rPr>
              <a:t>) = </a:t>
            </a:r>
            <a:r>
              <a:rPr lang="en-US" altLang="en-US" sz="3200" i="1" dirty="0" err="1">
                <a:solidFill>
                  <a:srgbClr val="FF0000"/>
                </a:solidFill>
              </a:rPr>
              <a:t>tf</a:t>
            </a:r>
            <a:r>
              <a:rPr lang="en-US" altLang="en-US" sz="3200" dirty="0">
                <a:solidFill>
                  <a:srgbClr val="FF0000"/>
                </a:solidFill>
              </a:rPr>
              <a:t>(</a:t>
            </a:r>
            <a:r>
              <a:rPr lang="en-US" altLang="en-US" sz="3200" i="1" dirty="0" err="1">
                <a:solidFill>
                  <a:srgbClr val="FF0000"/>
                </a:solidFill>
              </a:rPr>
              <a:t>k</a:t>
            </a:r>
            <a:r>
              <a:rPr lang="en-US" altLang="en-US" sz="3200" dirty="0" err="1">
                <a:solidFill>
                  <a:srgbClr val="FF0000"/>
                </a:solidFill>
              </a:rPr>
              <a:t>,</a:t>
            </a:r>
            <a:r>
              <a:rPr lang="en-US" altLang="en-US" sz="3200" i="1" dirty="0" err="1">
                <a:solidFill>
                  <a:srgbClr val="FF0000"/>
                </a:solidFill>
                <a:latin typeface="Times New Roman" pitchFamily="18" charset="0"/>
              </a:rPr>
              <a:t>l</a:t>
            </a:r>
            <a:r>
              <a:rPr lang="en-US" altLang="en-US" sz="3200" dirty="0">
                <a:solidFill>
                  <a:srgbClr val="FF0000"/>
                </a:solidFill>
              </a:rPr>
              <a:t>)</a:t>
            </a:r>
          </a:p>
          <a:p>
            <a:pPr lvl="1"/>
            <a:r>
              <a:rPr lang="en-US" altLang="en-US" dirty="0"/>
              <a:t>All isoquants are straight lines with slope --</a:t>
            </a:r>
            <a:r>
              <a:rPr lang="en-US" altLang="en-US" i="1" dirty="0">
                <a:sym typeface="Symbol" pitchFamily="18" charset="2"/>
              </a:rPr>
              <a:t>/</a:t>
            </a:r>
            <a:r>
              <a:rPr lang="en-US" altLang="en-US" dirty="0"/>
              <a:t> </a:t>
            </a:r>
          </a:p>
          <a:p>
            <a:pPr lvl="2"/>
            <a:r>
              <a:rPr lang="en-US" altLang="en-US" i="1" dirty="0"/>
              <a:t>RTS</a:t>
            </a:r>
            <a:r>
              <a:rPr lang="en-US" altLang="en-US" dirty="0"/>
              <a:t> is constant</a:t>
            </a:r>
          </a:p>
          <a:p>
            <a:pPr lvl="2"/>
            <a:r>
              <a:rPr lang="en-US" altLang="en-US" dirty="0">
                <a:sym typeface="Symbol" pitchFamily="18" charset="2"/>
              </a:rPr>
              <a:t> = </a:t>
            </a:r>
            <a:endParaRPr lang="en-US" altLang="en-US" i="1" dirty="0">
              <a:sym typeface="Symbol" pitchFamily="18" charset="2"/>
            </a:endParaRP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CA93D5CF-99BB-4551-9246-52E96697D7B7}" type="slidenum">
              <a:rPr lang="en-US" smtClean="0"/>
              <a:pPr>
                <a:defRPr/>
              </a:pPr>
              <a:t>34</a:t>
            </a:fld>
            <a:endParaRPr lang="en-US"/>
          </a:p>
        </p:txBody>
      </p:sp>
    </p:spTree>
    <p:extLst>
      <p:ext uri="{BB962C8B-B14F-4D97-AF65-F5344CB8AC3E}">
        <p14:creationId xmlns:p14="http://schemas.microsoft.com/office/powerpoint/2010/main" val="2720013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bwMode="auto">
          <a:xfrm>
            <a:off x="1143000" y="0"/>
            <a:ext cx="8001000" cy="1041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9.4 (a) Isoquant Maps for Simple Production 	</a:t>
            </a:r>
            <a:r>
              <a:rPr lang="en-US" altLang="en-US" dirty="0">
                <a:solidFill>
                  <a:srgbClr val="002D56"/>
                </a:solidFill>
              </a:rPr>
              <a:t>Functions with Various Values for σ </a:t>
            </a:r>
            <a:br>
              <a:rPr lang="en-US" altLang="en-US" dirty="0">
                <a:solidFill>
                  <a:srgbClr val="002D56"/>
                </a:solidFill>
              </a:rPr>
            </a:br>
            <a:endParaRPr lang="en-US" altLang="en-US" dirty="0">
              <a:solidFill>
                <a:srgbClr val="002D56"/>
              </a:solidFill>
            </a:endParaRPr>
          </a:p>
        </p:txBody>
      </p:sp>
      <p:sp>
        <p:nvSpPr>
          <p:cNvPr id="53251" name="Text Placeholder 2"/>
          <p:cNvSpPr>
            <a:spLocks noGrp="1"/>
          </p:cNvSpPr>
          <p:nvPr>
            <p:ph sz="half" idx="1"/>
          </p:nvPr>
        </p:nvSpPr>
        <p:spPr>
          <a:xfrm>
            <a:off x="457200" y="4876800"/>
            <a:ext cx="8077200" cy="1249363"/>
          </a:xfrm>
        </p:spPr>
        <p:txBody>
          <a:bodyPr>
            <a:normAutofit/>
          </a:bodyPr>
          <a:lstStyle/>
          <a:p>
            <a:pPr>
              <a:spcBef>
                <a:spcPct val="0"/>
              </a:spcBef>
            </a:pPr>
            <a:r>
              <a:rPr lang="en-US" altLang="en-US" dirty="0"/>
              <a:t>Three possible values for the elasticity of substitution are illustrated in these figures. </a:t>
            </a:r>
          </a:p>
          <a:p>
            <a:pPr>
              <a:spcBef>
                <a:spcPct val="0"/>
              </a:spcBef>
            </a:pPr>
            <a:r>
              <a:rPr lang="en-US" altLang="en-US" dirty="0"/>
              <a:t>In (a), capital and labor are perfect substitutes. In this case, the RTS will not change as the capital–labor ratio changes.</a:t>
            </a:r>
          </a:p>
        </p:txBody>
      </p:sp>
      <p:sp>
        <p:nvSpPr>
          <p:cNvPr id="53254" name="Footer Placeholder 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100" dirty="0">
                <a:latin typeface="+mn-lt"/>
              </a:rPr>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 name="Slide Number Placeholder 4"/>
          <p:cNvSpPr>
            <a:spLocks noGrp="1"/>
          </p:cNvSpPr>
          <p:nvPr>
            <p:ph type="sldNum" sz="quarter" idx="11"/>
          </p:nvPr>
        </p:nvSpPr>
        <p:spPr/>
        <p:txBody>
          <a:bodyPr/>
          <a:lstStyle/>
          <a:p>
            <a:pPr>
              <a:defRPr/>
            </a:pPr>
            <a:fld id="{6196E2B5-03E9-4F2B-8524-C60285C00EC8}" type="slidenum">
              <a:rPr lang="en-US" smtClean="0"/>
              <a:pPr>
                <a:defRPr/>
              </a:pPr>
              <a:t>35</a:t>
            </a:fld>
            <a:endParaRPr lang="en-US" dirty="0"/>
          </a:p>
        </p:txBody>
      </p:sp>
      <p:grpSp>
        <p:nvGrpSpPr>
          <p:cNvPr id="11" name="Group 27"/>
          <p:cNvGrpSpPr>
            <a:grpSpLocks/>
          </p:cNvGrpSpPr>
          <p:nvPr/>
        </p:nvGrpSpPr>
        <p:grpSpPr bwMode="auto">
          <a:xfrm>
            <a:off x="1644650" y="1179513"/>
            <a:ext cx="5835650" cy="3508375"/>
            <a:chOff x="1644650" y="1179791"/>
            <a:chExt cx="5836340" cy="3507819"/>
          </a:xfrm>
        </p:grpSpPr>
        <p:grpSp>
          <p:nvGrpSpPr>
            <p:cNvPr id="53269" name="Group 25"/>
            <p:cNvGrpSpPr>
              <a:grpSpLocks/>
            </p:cNvGrpSpPr>
            <p:nvPr/>
          </p:nvGrpSpPr>
          <p:grpSpPr bwMode="auto">
            <a:xfrm>
              <a:off x="2616200" y="4318278"/>
              <a:ext cx="4864790" cy="369332"/>
              <a:chOff x="2616200" y="4318278"/>
              <a:chExt cx="4864790" cy="369332"/>
            </a:xfrm>
          </p:grpSpPr>
          <p:sp>
            <p:nvSpPr>
              <p:cNvPr id="53273" name="Line 6"/>
              <p:cNvSpPr>
                <a:spLocks noChangeShapeType="1"/>
              </p:cNvSpPr>
              <p:nvPr/>
            </p:nvSpPr>
            <p:spPr bwMode="auto">
              <a:xfrm>
                <a:off x="2616200" y="4533900"/>
                <a:ext cx="3276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3274" name="Text Box 7"/>
              <p:cNvSpPr txBox="1">
                <a:spLocks noChangeArrowheads="1"/>
              </p:cNvSpPr>
              <p:nvPr/>
            </p:nvSpPr>
            <p:spPr bwMode="auto">
              <a:xfrm>
                <a:off x="6129338" y="4318278"/>
                <a:ext cx="1351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latin typeface="Times New Roman" pitchFamily="18" charset="0"/>
                  </a:rPr>
                  <a:t>l</a:t>
                </a:r>
                <a:r>
                  <a:rPr lang="en-US" altLang="en-US" sz="1800"/>
                  <a:t> per period</a:t>
                </a:r>
              </a:p>
            </p:txBody>
          </p:sp>
        </p:grpSp>
        <p:grpSp>
          <p:nvGrpSpPr>
            <p:cNvPr id="53270" name="Group 26"/>
            <p:cNvGrpSpPr>
              <a:grpSpLocks/>
            </p:cNvGrpSpPr>
            <p:nvPr/>
          </p:nvGrpSpPr>
          <p:grpSpPr bwMode="auto">
            <a:xfrm>
              <a:off x="1644650" y="1179791"/>
              <a:ext cx="1402948" cy="3354109"/>
              <a:chOff x="1644650" y="1179791"/>
              <a:chExt cx="1402948" cy="3354109"/>
            </a:xfrm>
          </p:grpSpPr>
          <p:sp>
            <p:nvSpPr>
              <p:cNvPr id="53271" name="Line 5"/>
              <p:cNvSpPr>
                <a:spLocks noChangeShapeType="1"/>
              </p:cNvSpPr>
              <p:nvPr/>
            </p:nvSpPr>
            <p:spPr bwMode="auto">
              <a:xfrm>
                <a:off x="2616200" y="1562100"/>
                <a:ext cx="0" cy="2971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72" name="Text Box 8"/>
              <p:cNvSpPr txBox="1">
                <a:spLocks noChangeArrowheads="1"/>
              </p:cNvSpPr>
              <p:nvPr/>
            </p:nvSpPr>
            <p:spPr bwMode="auto">
              <a:xfrm>
                <a:off x="1644650" y="1179791"/>
                <a:ext cx="14029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t>k</a:t>
                </a:r>
                <a:r>
                  <a:rPr lang="en-US" altLang="en-US" sz="1800"/>
                  <a:t> per period</a:t>
                </a:r>
              </a:p>
            </p:txBody>
          </p:sp>
        </p:grpSp>
      </p:grpSp>
      <p:grpSp>
        <p:nvGrpSpPr>
          <p:cNvPr id="23" name="Group 24"/>
          <p:cNvGrpSpPr>
            <a:grpSpLocks/>
          </p:cNvGrpSpPr>
          <p:nvPr/>
        </p:nvGrpSpPr>
        <p:grpSpPr bwMode="auto">
          <a:xfrm>
            <a:off x="2616200" y="3009900"/>
            <a:ext cx="1524000" cy="1524000"/>
            <a:chOff x="2616200" y="3009900"/>
            <a:chExt cx="1524000" cy="1524000"/>
          </a:xfrm>
        </p:grpSpPr>
        <p:sp>
          <p:nvSpPr>
            <p:cNvPr id="53267" name="Line 9"/>
            <p:cNvSpPr>
              <a:spLocks noChangeShapeType="1"/>
            </p:cNvSpPr>
            <p:nvPr/>
          </p:nvSpPr>
          <p:spPr bwMode="auto">
            <a:xfrm>
              <a:off x="2616200" y="3009900"/>
              <a:ext cx="1524000" cy="1524000"/>
            </a:xfrm>
            <a:prstGeom prst="line">
              <a:avLst/>
            </a:prstGeom>
            <a:noFill/>
            <a:ln w="28575">
              <a:solidFill>
                <a:srgbClr val="177B2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68" name="Text Box 12"/>
            <p:cNvSpPr txBox="1">
              <a:spLocks noChangeArrowheads="1"/>
            </p:cNvSpPr>
            <p:nvPr/>
          </p:nvSpPr>
          <p:spPr bwMode="auto">
            <a:xfrm>
              <a:off x="3454400" y="4152900"/>
              <a:ext cx="4106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177B21"/>
                  </a:solidFill>
                </a:rPr>
                <a:t>q</a:t>
              </a:r>
              <a:r>
                <a:rPr lang="en-US" altLang="en-US" sz="1800" baseline="-25000">
                  <a:solidFill>
                    <a:srgbClr val="177B21"/>
                  </a:solidFill>
                </a:rPr>
                <a:t>1</a:t>
              </a:r>
              <a:endParaRPr lang="en-US" altLang="en-US" sz="1800">
                <a:solidFill>
                  <a:srgbClr val="177B21"/>
                </a:solidFill>
              </a:endParaRPr>
            </a:p>
          </p:txBody>
        </p:sp>
      </p:grpSp>
      <p:grpSp>
        <p:nvGrpSpPr>
          <p:cNvPr id="24" name="Group 23"/>
          <p:cNvGrpSpPr>
            <a:grpSpLocks/>
          </p:cNvGrpSpPr>
          <p:nvPr/>
        </p:nvGrpSpPr>
        <p:grpSpPr bwMode="auto">
          <a:xfrm>
            <a:off x="2616200" y="2400300"/>
            <a:ext cx="2133600" cy="2133600"/>
            <a:chOff x="2616200" y="2400300"/>
            <a:chExt cx="2133600" cy="2133600"/>
          </a:xfrm>
        </p:grpSpPr>
        <p:sp>
          <p:nvSpPr>
            <p:cNvPr id="53265" name="Line 10"/>
            <p:cNvSpPr>
              <a:spLocks noChangeShapeType="1"/>
            </p:cNvSpPr>
            <p:nvPr/>
          </p:nvSpPr>
          <p:spPr bwMode="auto">
            <a:xfrm>
              <a:off x="2616200" y="2400300"/>
              <a:ext cx="2133600" cy="2133600"/>
            </a:xfrm>
            <a:prstGeom prst="line">
              <a:avLst/>
            </a:prstGeom>
            <a:noFill/>
            <a:ln w="28575">
              <a:solidFill>
                <a:srgbClr val="177B2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66" name="Text Box 13"/>
            <p:cNvSpPr txBox="1">
              <a:spLocks noChangeArrowheads="1"/>
            </p:cNvSpPr>
            <p:nvPr/>
          </p:nvSpPr>
          <p:spPr bwMode="auto">
            <a:xfrm>
              <a:off x="4064000" y="4076700"/>
              <a:ext cx="4106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177B21"/>
                  </a:solidFill>
                </a:rPr>
                <a:t>q</a:t>
              </a:r>
              <a:r>
                <a:rPr lang="en-US" altLang="en-US" sz="1800" baseline="-25000">
                  <a:solidFill>
                    <a:srgbClr val="177B21"/>
                  </a:solidFill>
                </a:rPr>
                <a:t>2</a:t>
              </a:r>
              <a:endParaRPr lang="en-US" altLang="en-US" sz="1800">
                <a:solidFill>
                  <a:srgbClr val="177B21"/>
                </a:solidFill>
              </a:endParaRPr>
            </a:p>
          </p:txBody>
        </p:sp>
      </p:grpSp>
      <p:grpSp>
        <p:nvGrpSpPr>
          <p:cNvPr id="25" name="Group 22"/>
          <p:cNvGrpSpPr>
            <a:grpSpLocks/>
          </p:cNvGrpSpPr>
          <p:nvPr/>
        </p:nvGrpSpPr>
        <p:grpSpPr bwMode="auto">
          <a:xfrm>
            <a:off x="2616200" y="1790700"/>
            <a:ext cx="2743200" cy="2743200"/>
            <a:chOff x="2616200" y="1790700"/>
            <a:chExt cx="2743200" cy="2743200"/>
          </a:xfrm>
        </p:grpSpPr>
        <p:sp>
          <p:nvSpPr>
            <p:cNvPr id="53263" name="Line 11"/>
            <p:cNvSpPr>
              <a:spLocks noChangeShapeType="1"/>
            </p:cNvSpPr>
            <p:nvPr/>
          </p:nvSpPr>
          <p:spPr bwMode="auto">
            <a:xfrm>
              <a:off x="2616200" y="1790700"/>
              <a:ext cx="2743200" cy="2743200"/>
            </a:xfrm>
            <a:prstGeom prst="line">
              <a:avLst/>
            </a:prstGeom>
            <a:noFill/>
            <a:ln w="28575">
              <a:solidFill>
                <a:srgbClr val="177B2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64" name="Text Box 14"/>
            <p:cNvSpPr txBox="1">
              <a:spLocks noChangeArrowheads="1"/>
            </p:cNvSpPr>
            <p:nvPr/>
          </p:nvSpPr>
          <p:spPr bwMode="auto">
            <a:xfrm>
              <a:off x="4749800" y="4076700"/>
              <a:ext cx="4106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177B21"/>
                  </a:solidFill>
                </a:rPr>
                <a:t>q</a:t>
              </a:r>
              <a:r>
                <a:rPr lang="en-US" altLang="en-US" sz="1800" baseline="-25000">
                  <a:solidFill>
                    <a:srgbClr val="177B21"/>
                  </a:solidFill>
                </a:rPr>
                <a:t>3</a:t>
              </a:r>
              <a:endParaRPr lang="en-US" altLang="en-US" sz="1800">
                <a:solidFill>
                  <a:srgbClr val="177B21"/>
                </a:solidFill>
              </a:endParaRPr>
            </a:p>
          </p:txBody>
        </p:sp>
      </p:grpSp>
      <p:grpSp>
        <p:nvGrpSpPr>
          <p:cNvPr id="26" name="Group 21"/>
          <p:cNvGrpSpPr>
            <a:grpSpLocks/>
          </p:cNvGrpSpPr>
          <p:nvPr/>
        </p:nvGrpSpPr>
        <p:grpSpPr bwMode="auto">
          <a:xfrm>
            <a:off x="4140200" y="2627313"/>
            <a:ext cx="1681163" cy="609600"/>
            <a:chOff x="4140201" y="2627312"/>
            <a:chExt cx="1680382" cy="609600"/>
          </a:xfrm>
        </p:grpSpPr>
        <p:sp>
          <p:nvSpPr>
            <p:cNvPr id="53261" name="Text Box 18"/>
            <p:cNvSpPr txBox="1">
              <a:spLocks noChangeArrowheads="1"/>
            </p:cNvSpPr>
            <p:nvPr/>
          </p:nvSpPr>
          <p:spPr bwMode="auto">
            <a:xfrm>
              <a:off x="4292601" y="2627312"/>
              <a:ext cx="15279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177B21"/>
                  </a:solidFill>
                </a:rPr>
                <a:t>slope = </a:t>
              </a:r>
              <a:r>
                <a:rPr lang="en-US" altLang="en-US" sz="1800" b="1">
                  <a:solidFill>
                    <a:srgbClr val="177B21"/>
                  </a:solidFill>
                </a:rPr>
                <a:t>-</a:t>
              </a:r>
              <a:r>
                <a:rPr lang="en-US" altLang="en-US" sz="1800" b="1">
                  <a:solidFill>
                    <a:srgbClr val="177B21"/>
                  </a:solidFill>
                  <a:sym typeface="Symbol" pitchFamily="18" charset="2"/>
                </a:rPr>
                <a:t> </a:t>
              </a:r>
              <a:r>
                <a:rPr lang="en-US" altLang="en-US" sz="1800" b="1">
                  <a:solidFill>
                    <a:srgbClr val="177B21"/>
                  </a:solidFill>
                </a:rPr>
                <a:t>/</a:t>
              </a:r>
              <a:r>
                <a:rPr lang="en-US" altLang="en-US" sz="1800" b="1">
                  <a:solidFill>
                    <a:srgbClr val="177B21"/>
                  </a:solidFill>
                  <a:sym typeface="Symbol" pitchFamily="18" charset="2"/>
                </a:rPr>
                <a:t></a:t>
              </a:r>
              <a:endParaRPr lang="en-US" altLang="en-US" sz="1800" b="1">
                <a:solidFill>
                  <a:srgbClr val="177B21"/>
                </a:solidFill>
              </a:endParaRPr>
            </a:p>
          </p:txBody>
        </p:sp>
        <p:sp>
          <p:nvSpPr>
            <p:cNvPr id="53262" name="Line 19"/>
            <p:cNvSpPr>
              <a:spLocks noChangeShapeType="1"/>
            </p:cNvSpPr>
            <p:nvPr/>
          </p:nvSpPr>
          <p:spPr bwMode="auto">
            <a:xfrm flipH="1">
              <a:off x="4140201" y="2932112"/>
              <a:ext cx="304800" cy="304800"/>
            </a:xfrm>
            <a:prstGeom prst="line">
              <a:avLst/>
            </a:prstGeom>
            <a:noFill/>
            <a:ln w="19050">
              <a:solidFill>
                <a:srgbClr val="177B2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grpSp>
      <p:sp>
        <p:nvSpPr>
          <p:cNvPr id="21" name="Text Box 20"/>
          <p:cNvSpPr txBox="1">
            <a:spLocks noChangeArrowheads="1"/>
          </p:cNvSpPr>
          <p:nvPr/>
        </p:nvSpPr>
        <p:spPr bwMode="auto">
          <a:xfrm>
            <a:off x="3848100" y="1041400"/>
            <a:ext cx="16113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2800" dirty="0">
                <a:solidFill>
                  <a:srgbClr val="002D56"/>
                </a:solidFill>
                <a:sym typeface="Symbol" pitchFamily="18" charset="2"/>
              </a:rPr>
              <a:t>(a) </a:t>
            </a:r>
            <a:r>
              <a:rPr lang="el-GR" altLang="en-US" sz="2800" dirty="0">
                <a:solidFill>
                  <a:srgbClr val="002D56"/>
                </a:solidFill>
                <a:sym typeface="Symbol" pitchFamily="18" charset="2"/>
              </a:rPr>
              <a:t>σ</a:t>
            </a:r>
            <a:r>
              <a:rPr lang="en-US" altLang="en-US" sz="2800" dirty="0">
                <a:solidFill>
                  <a:srgbClr val="002D56"/>
                </a:solidFill>
                <a:sym typeface="Symbol" pitchFamily="18" charset="2"/>
              </a:rPr>
              <a:t> = </a:t>
            </a:r>
          </a:p>
        </p:txBody>
      </p:sp>
    </p:spTree>
    <p:extLst>
      <p:ext uri="{BB962C8B-B14F-4D97-AF65-F5344CB8AC3E}">
        <p14:creationId xmlns:p14="http://schemas.microsoft.com/office/powerpoint/2010/main" val="185497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3251">
                                            <p:txEl>
                                              <p:pRg st="0" end="0"/>
                                            </p:txEl>
                                          </p:spTgt>
                                        </p:tgtEl>
                                        <p:attrNameLst>
                                          <p:attrName>style.visibility</p:attrName>
                                        </p:attrNameLst>
                                      </p:cBhvr>
                                      <p:to>
                                        <p:strVal val="visible"/>
                                      </p:to>
                                    </p:set>
                                    <p:animEffect transition="in" filter="wipe(left)">
                                      <p:cBhvr>
                                        <p:cTn id="31" dur="500"/>
                                        <p:tgtEl>
                                          <p:spTgt spid="53251">
                                            <p:txEl>
                                              <p:pRg st="0" end="0"/>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53251">
                                            <p:txEl>
                                              <p:pRg st="1" end="1"/>
                                            </p:txEl>
                                          </p:spTgt>
                                        </p:tgtEl>
                                        <p:attrNameLst>
                                          <p:attrName>style.visibility</p:attrName>
                                        </p:attrNameLst>
                                      </p:cBhvr>
                                      <p:to>
                                        <p:strVal val="visible"/>
                                      </p:to>
                                    </p:set>
                                    <p:animEffect transition="in" filter="wipe(left)">
                                      <p:cBhvr>
                                        <p:cTn id="35" dur="500"/>
                                        <p:tgtEl>
                                          <p:spTgt spid="532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a:t>Fixed Proportions</a:t>
            </a:r>
          </a:p>
        </p:txBody>
      </p:sp>
      <p:sp>
        <p:nvSpPr>
          <p:cNvPr id="54275" name="Rectangle 3"/>
          <p:cNvSpPr>
            <a:spLocks noGrp="1" noChangeArrowheads="1"/>
          </p:cNvSpPr>
          <p:nvPr>
            <p:ph idx="1"/>
          </p:nvPr>
        </p:nvSpPr>
        <p:spPr/>
        <p:txBody>
          <a:bodyPr/>
          <a:lstStyle/>
          <a:p>
            <a:r>
              <a:rPr lang="en-US" altLang="en-US" dirty="0"/>
              <a:t>Fixed proportions production function </a:t>
            </a:r>
          </a:p>
          <a:p>
            <a:pPr marL="0" indent="0">
              <a:buNone/>
            </a:pPr>
            <a:r>
              <a:rPr lang="en-US" altLang="en-US" dirty="0"/>
              <a:t>	(</a:t>
            </a:r>
            <a:r>
              <a:rPr lang="en-US" altLang="en-US" dirty="0">
                <a:sym typeface="Symbol" pitchFamily="18" charset="2"/>
              </a:rPr>
              <a:t> = 0</a:t>
            </a:r>
            <a:r>
              <a:rPr lang="en-US" altLang="en-US" dirty="0"/>
              <a:t>):</a:t>
            </a:r>
          </a:p>
          <a:p>
            <a:pPr algn="ctr">
              <a:lnSpc>
                <a:spcPct val="120000"/>
              </a:lnSpc>
              <a:buFontTx/>
              <a:buNone/>
            </a:pPr>
            <a:r>
              <a:rPr lang="en-US" altLang="en-US" sz="3200" i="1" dirty="0">
                <a:solidFill>
                  <a:srgbClr val="FF0000"/>
                </a:solidFill>
              </a:rPr>
              <a:t>q </a:t>
            </a:r>
            <a:r>
              <a:rPr lang="en-US" altLang="en-US" sz="3200" dirty="0">
                <a:solidFill>
                  <a:srgbClr val="FF0000"/>
                </a:solidFill>
              </a:rPr>
              <a:t>=</a:t>
            </a:r>
            <a:r>
              <a:rPr lang="en-US" altLang="en-US" sz="3200" i="1" dirty="0">
                <a:solidFill>
                  <a:srgbClr val="FF0000"/>
                </a:solidFill>
              </a:rPr>
              <a:t> </a:t>
            </a:r>
            <a:r>
              <a:rPr lang="en-US" altLang="en-US" sz="3200" dirty="0">
                <a:solidFill>
                  <a:srgbClr val="FF0000"/>
                </a:solidFill>
              </a:rPr>
              <a:t>min (</a:t>
            </a:r>
            <a:r>
              <a:rPr lang="en-US" altLang="en-US" sz="3200" i="1" dirty="0">
                <a:solidFill>
                  <a:srgbClr val="FF0000"/>
                </a:solidFill>
                <a:sym typeface="Symbol" pitchFamily="18" charset="2"/>
              </a:rPr>
              <a:t></a:t>
            </a:r>
            <a:r>
              <a:rPr lang="en-US" altLang="en-US" sz="3200" i="1" dirty="0" err="1">
                <a:solidFill>
                  <a:srgbClr val="FF0000"/>
                </a:solidFill>
              </a:rPr>
              <a:t>k</a:t>
            </a:r>
            <a:r>
              <a:rPr lang="en-US" altLang="en-US" sz="3200" dirty="0" err="1">
                <a:solidFill>
                  <a:srgbClr val="FF0000"/>
                </a:solidFill>
              </a:rPr>
              <a:t>,</a:t>
            </a:r>
            <a:r>
              <a:rPr lang="en-US" altLang="en-US" sz="3200" i="1" dirty="0" err="1">
                <a:solidFill>
                  <a:srgbClr val="FF0000"/>
                </a:solidFill>
                <a:sym typeface="Symbol" pitchFamily="18" charset="2"/>
              </a:rPr>
              <a:t></a:t>
            </a:r>
            <a:r>
              <a:rPr lang="en-US" altLang="en-US" sz="3200" i="1" dirty="0" err="1">
                <a:solidFill>
                  <a:srgbClr val="FF0000"/>
                </a:solidFill>
                <a:latin typeface="Times New Roman" pitchFamily="18" charset="0"/>
              </a:rPr>
              <a:t>l</a:t>
            </a:r>
            <a:r>
              <a:rPr lang="en-US" altLang="en-US" sz="3200" dirty="0">
                <a:solidFill>
                  <a:srgbClr val="FF0000"/>
                </a:solidFill>
              </a:rPr>
              <a:t>) </a:t>
            </a:r>
            <a:r>
              <a:rPr lang="en-US" altLang="en-US" sz="3200" i="1" dirty="0">
                <a:solidFill>
                  <a:srgbClr val="FF0000"/>
                </a:solidFill>
                <a:sym typeface="Symbol" pitchFamily="18" charset="2"/>
              </a:rPr>
              <a:t></a:t>
            </a:r>
            <a:r>
              <a:rPr lang="en-US" altLang="en-US" sz="3200" dirty="0">
                <a:solidFill>
                  <a:srgbClr val="FF0000"/>
                </a:solidFill>
              </a:rPr>
              <a:t>,</a:t>
            </a:r>
            <a:r>
              <a:rPr lang="en-US" altLang="en-US" sz="3200" i="1" dirty="0">
                <a:solidFill>
                  <a:srgbClr val="FF0000"/>
                </a:solidFill>
                <a:sym typeface="Symbol" pitchFamily="18" charset="2"/>
              </a:rPr>
              <a:t> </a:t>
            </a:r>
            <a:r>
              <a:rPr lang="en-US" altLang="en-US" sz="3200" dirty="0">
                <a:solidFill>
                  <a:srgbClr val="FF0000"/>
                </a:solidFill>
              </a:rPr>
              <a:t> &gt; 0</a:t>
            </a:r>
          </a:p>
          <a:p>
            <a:pPr lvl="1"/>
            <a:r>
              <a:rPr lang="en-US" altLang="en-US" dirty="0"/>
              <a:t>Capital and labor must always be used in a fixed ratio</a:t>
            </a:r>
          </a:p>
          <a:p>
            <a:pPr lvl="2"/>
            <a:r>
              <a:rPr lang="en-US" altLang="en-US" dirty="0"/>
              <a:t>The firm will always operate along a ray where </a:t>
            </a:r>
            <a:r>
              <a:rPr lang="en-US" altLang="en-US" i="1" dirty="0"/>
              <a:t>k</a:t>
            </a:r>
            <a:r>
              <a:rPr lang="en-US" altLang="en-US" dirty="0"/>
              <a:t>/</a:t>
            </a:r>
            <a:r>
              <a:rPr lang="en-US" altLang="en-US" i="1" dirty="0">
                <a:latin typeface="Times New Roman" pitchFamily="18" charset="0"/>
              </a:rPr>
              <a:t>l</a:t>
            </a:r>
            <a:r>
              <a:rPr lang="en-US" altLang="en-US" dirty="0"/>
              <a:t> is constant</a:t>
            </a:r>
          </a:p>
          <a:p>
            <a:pPr lvl="1"/>
            <a:r>
              <a:rPr lang="en-US" altLang="en-US" dirty="0"/>
              <a:t>Because </a:t>
            </a:r>
            <a:r>
              <a:rPr lang="en-US" altLang="en-US" i="1" dirty="0"/>
              <a:t>k</a:t>
            </a:r>
            <a:r>
              <a:rPr lang="en-US" altLang="en-US" dirty="0"/>
              <a:t>/</a:t>
            </a:r>
            <a:r>
              <a:rPr lang="en-US" altLang="en-US" i="1" dirty="0">
                <a:latin typeface="Times New Roman" pitchFamily="18" charset="0"/>
              </a:rPr>
              <a:t>l</a:t>
            </a:r>
            <a:r>
              <a:rPr lang="en-US" altLang="en-US" dirty="0"/>
              <a:t> is constant, </a:t>
            </a:r>
            <a:r>
              <a:rPr lang="en-US" altLang="en-US" dirty="0">
                <a:sym typeface="Symbol" pitchFamily="18" charset="2"/>
              </a:rPr>
              <a:t> = 0</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2DF9B7D8-A404-4DB5-BA35-2AE49AADB0C2}" type="slidenum">
              <a:rPr lang="en-US" smtClean="0"/>
              <a:pPr>
                <a:defRPr/>
              </a:pPr>
              <a:t>36</a:t>
            </a:fld>
            <a:endParaRPr lang="en-US"/>
          </a:p>
        </p:txBody>
      </p:sp>
    </p:spTree>
    <p:extLst>
      <p:ext uri="{BB962C8B-B14F-4D97-AF65-F5344CB8AC3E}">
        <p14:creationId xmlns:p14="http://schemas.microsoft.com/office/powerpoint/2010/main" val="3120901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9.4 (b)  Isoquant Maps for Simple Production</a:t>
            </a:r>
            <a:br>
              <a:rPr lang="en-US" altLang="en-US" dirty="0"/>
            </a:br>
            <a:r>
              <a:rPr lang="en-US" altLang="en-US" dirty="0"/>
              <a:t>	</a:t>
            </a:r>
            <a:r>
              <a:rPr lang="en-US" altLang="en-US" dirty="0">
                <a:solidFill>
                  <a:srgbClr val="002D56"/>
                </a:solidFill>
              </a:rPr>
              <a:t> Functions with Various Values for σ </a:t>
            </a:r>
            <a:br>
              <a:rPr lang="en-US" altLang="en-US" dirty="0">
                <a:solidFill>
                  <a:srgbClr val="002D56"/>
                </a:solidFill>
              </a:rPr>
            </a:br>
            <a:endParaRPr lang="en-US" altLang="en-US" dirty="0">
              <a:solidFill>
                <a:srgbClr val="002D56"/>
              </a:solidFill>
            </a:endParaRPr>
          </a:p>
        </p:txBody>
      </p:sp>
      <p:sp>
        <p:nvSpPr>
          <p:cNvPr id="55299" name="Text Placeholder 2"/>
          <p:cNvSpPr>
            <a:spLocks noGrp="1"/>
          </p:cNvSpPr>
          <p:nvPr>
            <p:ph sz="half" idx="1"/>
          </p:nvPr>
        </p:nvSpPr>
        <p:spPr>
          <a:xfrm>
            <a:off x="150446" y="5157788"/>
            <a:ext cx="8460154" cy="1123396"/>
          </a:xfrm>
        </p:spPr>
        <p:txBody>
          <a:bodyPr>
            <a:normAutofit/>
          </a:bodyPr>
          <a:lstStyle/>
          <a:p>
            <a:pPr>
              <a:spcBef>
                <a:spcPct val="0"/>
              </a:spcBef>
            </a:pPr>
            <a:r>
              <a:rPr lang="en-US" altLang="en-US" dirty="0"/>
              <a:t>Three possible values for the elasticity of substitution are illustrated in these figures.  </a:t>
            </a:r>
          </a:p>
          <a:p>
            <a:pPr>
              <a:spcBef>
                <a:spcPct val="0"/>
              </a:spcBef>
            </a:pPr>
            <a:r>
              <a:rPr lang="en-US" altLang="en-US" dirty="0"/>
              <a:t> In (b), the fixed–proportions case, no substitution is possible. The capital–labor ratio is fixed at </a:t>
            </a:r>
            <a:r>
              <a:rPr lang="en-US" altLang="en-US" dirty="0">
                <a:sym typeface="Symbol" pitchFamily="18" charset="2"/>
              </a:rPr>
              <a:t></a:t>
            </a:r>
            <a:r>
              <a:rPr lang="en-US" altLang="en-US" dirty="0"/>
              <a:t>/</a:t>
            </a:r>
            <a:r>
              <a:rPr lang="en-US" altLang="en-US" dirty="0">
                <a:sym typeface="Symbol" pitchFamily="18" charset="2"/>
              </a:rPr>
              <a:t></a:t>
            </a:r>
            <a:r>
              <a:rPr lang="en-US" altLang="en-US" dirty="0"/>
              <a:t>.  </a:t>
            </a:r>
          </a:p>
        </p:txBody>
      </p:sp>
      <p:sp>
        <p:nvSpPr>
          <p:cNvPr id="55302" name="Footer Placeholder 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100" dirty="0">
                <a:latin typeface="+mn-lt"/>
              </a:rPr>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 name="Slide Number Placeholder 4"/>
          <p:cNvSpPr>
            <a:spLocks noGrp="1"/>
          </p:cNvSpPr>
          <p:nvPr>
            <p:ph type="sldNum" sz="quarter" idx="11"/>
          </p:nvPr>
        </p:nvSpPr>
        <p:spPr/>
        <p:txBody>
          <a:bodyPr/>
          <a:lstStyle/>
          <a:p>
            <a:pPr>
              <a:defRPr/>
            </a:pPr>
            <a:fld id="{C1ED9B4D-6B75-460B-B1C0-358D198161C2}" type="slidenum">
              <a:rPr lang="en-US" smtClean="0"/>
              <a:pPr>
                <a:defRPr/>
              </a:pPr>
              <a:t>37</a:t>
            </a:fld>
            <a:endParaRPr lang="en-US" dirty="0"/>
          </a:p>
        </p:txBody>
      </p:sp>
      <p:sp>
        <p:nvSpPr>
          <p:cNvPr id="21" name="Text Box 20"/>
          <p:cNvSpPr txBox="1">
            <a:spLocks noChangeArrowheads="1"/>
          </p:cNvSpPr>
          <p:nvPr/>
        </p:nvSpPr>
        <p:spPr bwMode="auto">
          <a:xfrm>
            <a:off x="3848100" y="1041400"/>
            <a:ext cx="15552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2800" dirty="0">
                <a:solidFill>
                  <a:srgbClr val="002D56"/>
                </a:solidFill>
                <a:sym typeface="Symbol" pitchFamily="18" charset="2"/>
              </a:rPr>
              <a:t>(b) </a:t>
            </a:r>
            <a:r>
              <a:rPr lang="el-GR" altLang="en-US" sz="2800" dirty="0">
                <a:solidFill>
                  <a:srgbClr val="002D56"/>
                </a:solidFill>
                <a:sym typeface="Symbol" pitchFamily="18" charset="2"/>
              </a:rPr>
              <a:t>σ</a:t>
            </a:r>
            <a:r>
              <a:rPr lang="en-US" altLang="en-US" sz="2800" dirty="0">
                <a:solidFill>
                  <a:srgbClr val="002D56"/>
                </a:solidFill>
                <a:sym typeface="Symbol" pitchFamily="18" charset="2"/>
              </a:rPr>
              <a:t> = 0</a:t>
            </a:r>
          </a:p>
        </p:txBody>
      </p:sp>
      <p:grpSp>
        <p:nvGrpSpPr>
          <p:cNvPr id="7" name="Group 51"/>
          <p:cNvGrpSpPr>
            <a:grpSpLocks/>
          </p:cNvGrpSpPr>
          <p:nvPr/>
        </p:nvGrpSpPr>
        <p:grpSpPr bwMode="auto">
          <a:xfrm>
            <a:off x="2463800" y="4749800"/>
            <a:ext cx="4318000" cy="446088"/>
            <a:chOff x="2463800" y="4749800"/>
            <a:chExt cx="4318690" cy="445810"/>
          </a:xfrm>
        </p:grpSpPr>
        <p:sp>
          <p:nvSpPr>
            <p:cNvPr id="55330" name="Line 6"/>
            <p:cNvSpPr>
              <a:spLocks noChangeShapeType="1"/>
            </p:cNvSpPr>
            <p:nvPr/>
          </p:nvSpPr>
          <p:spPr bwMode="auto">
            <a:xfrm>
              <a:off x="2463800" y="4749800"/>
              <a:ext cx="3276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5331" name="Text Box 7"/>
            <p:cNvSpPr txBox="1">
              <a:spLocks noChangeArrowheads="1"/>
            </p:cNvSpPr>
            <p:nvPr/>
          </p:nvSpPr>
          <p:spPr bwMode="auto">
            <a:xfrm>
              <a:off x="5430838" y="4826278"/>
              <a:ext cx="1351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latin typeface="Times New Roman" pitchFamily="18" charset="0"/>
                </a:rPr>
                <a:t>l</a:t>
              </a:r>
              <a:r>
                <a:rPr lang="en-US" altLang="en-US" sz="1800"/>
                <a:t> per period</a:t>
              </a:r>
            </a:p>
          </p:txBody>
        </p:sp>
      </p:grpSp>
      <p:grpSp>
        <p:nvGrpSpPr>
          <p:cNvPr id="8" name="Group 50"/>
          <p:cNvGrpSpPr>
            <a:grpSpLocks/>
          </p:cNvGrpSpPr>
          <p:nvPr/>
        </p:nvGrpSpPr>
        <p:grpSpPr bwMode="auto">
          <a:xfrm>
            <a:off x="1492250" y="1395413"/>
            <a:ext cx="1403350" cy="3354387"/>
            <a:chOff x="1492250" y="1395691"/>
            <a:chExt cx="1402948" cy="3354109"/>
          </a:xfrm>
        </p:grpSpPr>
        <p:sp>
          <p:nvSpPr>
            <p:cNvPr id="55328" name="Line 5"/>
            <p:cNvSpPr>
              <a:spLocks noChangeShapeType="1"/>
            </p:cNvSpPr>
            <p:nvPr/>
          </p:nvSpPr>
          <p:spPr bwMode="auto">
            <a:xfrm>
              <a:off x="2463800" y="1778000"/>
              <a:ext cx="0" cy="2971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5329" name="Text Box 8"/>
            <p:cNvSpPr txBox="1">
              <a:spLocks noChangeArrowheads="1"/>
            </p:cNvSpPr>
            <p:nvPr/>
          </p:nvSpPr>
          <p:spPr bwMode="auto">
            <a:xfrm>
              <a:off x="1492250" y="1395691"/>
              <a:ext cx="14029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t>k</a:t>
              </a:r>
              <a:r>
                <a:rPr lang="en-US" altLang="en-US" sz="1800"/>
                <a:t> per period</a:t>
              </a:r>
            </a:p>
          </p:txBody>
        </p:sp>
      </p:grpSp>
      <p:grpSp>
        <p:nvGrpSpPr>
          <p:cNvPr id="9" name="Group 56"/>
          <p:cNvGrpSpPr>
            <a:grpSpLocks/>
          </p:cNvGrpSpPr>
          <p:nvPr/>
        </p:nvGrpSpPr>
        <p:grpSpPr bwMode="auto">
          <a:xfrm>
            <a:off x="2921000" y="2311400"/>
            <a:ext cx="2468563" cy="2198688"/>
            <a:chOff x="2921000" y="2311400"/>
            <a:chExt cx="2468090" cy="2198132"/>
          </a:xfrm>
        </p:grpSpPr>
        <p:sp>
          <p:nvSpPr>
            <p:cNvPr id="55324" name="Text Box 9"/>
            <p:cNvSpPr txBox="1">
              <a:spLocks noChangeArrowheads="1"/>
            </p:cNvSpPr>
            <p:nvPr/>
          </p:nvSpPr>
          <p:spPr bwMode="auto">
            <a:xfrm>
              <a:off x="4978400" y="4140200"/>
              <a:ext cx="4106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177B21"/>
                  </a:solidFill>
                </a:rPr>
                <a:t>q</a:t>
              </a:r>
              <a:r>
                <a:rPr lang="en-US" altLang="en-US" sz="1800" baseline="-25000">
                  <a:solidFill>
                    <a:srgbClr val="177B21"/>
                  </a:solidFill>
                </a:rPr>
                <a:t>1</a:t>
              </a:r>
              <a:endParaRPr lang="en-US" altLang="en-US" sz="1800">
                <a:solidFill>
                  <a:srgbClr val="177B21"/>
                </a:solidFill>
              </a:endParaRPr>
            </a:p>
          </p:txBody>
        </p:sp>
        <p:grpSp>
          <p:nvGrpSpPr>
            <p:cNvPr id="55325" name="Group 12"/>
            <p:cNvGrpSpPr>
              <a:grpSpLocks/>
            </p:cNvGrpSpPr>
            <p:nvPr/>
          </p:nvGrpSpPr>
          <p:grpSpPr bwMode="auto">
            <a:xfrm>
              <a:off x="2921000" y="2311400"/>
              <a:ext cx="2057400" cy="1905000"/>
              <a:chOff x="1296" y="2400"/>
              <a:chExt cx="1296" cy="1200"/>
            </a:xfrm>
          </p:grpSpPr>
          <p:sp>
            <p:nvSpPr>
              <p:cNvPr id="55326" name="Line 10"/>
              <p:cNvSpPr>
                <a:spLocks noChangeShapeType="1"/>
              </p:cNvSpPr>
              <p:nvPr/>
            </p:nvSpPr>
            <p:spPr bwMode="auto">
              <a:xfrm>
                <a:off x="1296" y="2400"/>
                <a:ext cx="0" cy="1200"/>
              </a:xfrm>
              <a:prstGeom prst="line">
                <a:avLst/>
              </a:prstGeom>
              <a:noFill/>
              <a:ln w="28575">
                <a:solidFill>
                  <a:srgbClr val="177B2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5327" name="Line 11"/>
              <p:cNvSpPr>
                <a:spLocks noChangeShapeType="1"/>
              </p:cNvSpPr>
              <p:nvPr/>
            </p:nvSpPr>
            <p:spPr bwMode="auto">
              <a:xfrm>
                <a:off x="1296" y="3600"/>
                <a:ext cx="1296" cy="0"/>
              </a:xfrm>
              <a:prstGeom prst="line">
                <a:avLst/>
              </a:prstGeom>
              <a:noFill/>
              <a:ln w="28575">
                <a:solidFill>
                  <a:srgbClr val="177B2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grpSp>
        <p:nvGrpSpPr>
          <p:cNvPr id="11" name="Group 55"/>
          <p:cNvGrpSpPr>
            <a:grpSpLocks/>
          </p:cNvGrpSpPr>
          <p:nvPr/>
        </p:nvGrpSpPr>
        <p:grpSpPr bwMode="auto">
          <a:xfrm>
            <a:off x="3302000" y="1854200"/>
            <a:ext cx="2468563" cy="2122488"/>
            <a:chOff x="3302000" y="1854200"/>
            <a:chExt cx="2468090" cy="2121932"/>
          </a:xfrm>
        </p:grpSpPr>
        <p:grpSp>
          <p:nvGrpSpPr>
            <p:cNvPr id="55320" name="Group 13"/>
            <p:cNvGrpSpPr>
              <a:grpSpLocks/>
            </p:cNvGrpSpPr>
            <p:nvPr/>
          </p:nvGrpSpPr>
          <p:grpSpPr bwMode="auto">
            <a:xfrm>
              <a:off x="3302000" y="1854200"/>
              <a:ext cx="2057400" cy="1905000"/>
              <a:chOff x="1296" y="2400"/>
              <a:chExt cx="1296" cy="1200"/>
            </a:xfrm>
          </p:grpSpPr>
          <p:sp>
            <p:nvSpPr>
              <p:cNvPr id="55322" name="Line 14"/>
              <p:cNvSpPr>
                <a:spLocks noChangeShapeType="1"/>
              </p:cNvSpPr>
              <p:nvPr/>
            </p:nvSpPr>
            <p:spPr bwMode="auto">
              <a:xfrm>
                <a:off x="1296" y="2400"/>
                <a:ext cx="0" cy="1200"/>
              </a:xfrm>
              <a:prstGeom prst="line">
                <a:avLst/>
              </a:prstGeom>
              <a:noFill/>
              <a:ln w="28575">
                <a:solidFill>
                  <a:srgbClr val="177B2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5323" name="Line 15"/>
              <p:cNvSpPr>
                <a:spLocks noChangeShapeType="1"/>
              </p:cNvSpPr>
              <p:nvPr/>
            </p:nvSpPr>
            <p:spPr bwMode="auto">
              <a:xfrm>
                <a:off x="1296" y="3600"/>
                <a:ext cx="1296" cy="0"/>
              </a:xfrm>
              <a:prstGeom prst="line">
                <a:avLst/>
              </a:prstGeom>
              <a:noFill/>
              <a:ln w="28575">
                <a:solidFill>
                  <a:srgbClr val="177B2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pSp>
        <p:sp>
          <p:nvSpPr>
            <p:cNvPr id="55321" name="Text Box 20"/>
            <p:cNvSpPr txBox="1">
              <a:spLocks noChangeArrowheads="1"/>
            </p:cNvSpPr>
            <p:nvPr/>
          </p:nvSpPr>
          <p:spPr bwMode="auto">
            <a:xfrm>
              <a:off x="5359400" y="3606800"/>
              <a:ext cx="4106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177B21"/>
                  </a:solidFill>
                </a:rPr>
                <a:t>q</a:t>
              </a:r>
              <a:r>
                <a:rPr lang="en-US" altLang="en-US" sz="1800" baseline="-25000">
                  <a:solidFill>
                    <a:srgbClr val="177B21"/>
                  </a:solidFill>
                </a:rPr>
                <a:t>2</a:t>
              </a:r>
              <a:endParaRPr lang="en-US" altLang="en-US" sz="1800">
                <a:solidFill>
                  <a:srgbClr val="177B21"/>
                </a:solidFill>
              </a:endParaRPr>
            </a:p>
          </p:txBody>
        </p:sp>
      </p:grpSp>
      <p:grpSp>
        <p:nvGrpSpPr>
          <p:cNvPr id="13" name="Group 54"/>
          <p:cNvGrpSpPr>
            <a:grpSpLocks/>
          </p:cNvGrpSpPr>
          <p:nvPr/>
        </p:nvGrpSpPr>
        <p:grpSpPr bwMode="auto">
          <a:xfrm>
            <a:off x="3683000" y="1397000"/>
            <a:ext cx="2468563" cy="2046288"/>
            <a:chOff x="3683000" y="1397000"/>
            <a:chExt cx="2468090" cy="2045732"/>
          </a:xfrm>
        </p:grpSpPr>
        <p:grpSp>
          <p:nvGrpSpPr>
            <p:cNvPr id="55316" name="Group 17"/>
            <p:cNvGrpSpPr>
              <a:grpSpLocks/>
            </p:cNvGrpSpPr>
            <p:nvPr/>
          </p:nvGrpSpPr>
          <p:grpSpPr bwMode="auto">
            <a:xfrm>
              <a:off x="3683000" y="1397000"/>
              <a:ext cx="2057400" cy="1905000"/>
              <a:chOff x="1296" y="2400"/>
              <a:chExt cx="1296" cy="1200"/>
            </a:xfrm>
          </p:grpSpPr>
          <p:sp>
            <p:nvSpPr>
              <p:cNvPr id="55318" name="Line 18"/>
              <p:cNvSpPr>
                <a:spLocks noChangeShapeType="1"/>
              </p:cNvSpPr>
              <p:nvPr/>
            </p:nvSpPr>
            <p:spPr bwMode="auto">
              <a:xfrm>
                <a:off x="1296" y="2400"/>
                <a:ext cx="0" cy="1200"/>
              </a:xfrm>
              <a:prstGeom prst="line">
                <a:avLst/>
              </a:prstGeom>
              <a:noFill/>
              <a:ln w="28575">
                <a:solidFill>
                  <a:srgbClr val="177B2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5319" name="Line 19"/>
              <p:cNvSpPr>
                <a:spLocks noChangeShapeType="1"/>
              </p:cNvSpPr>
              <p:nvPr/>
            </p:nvSpPr>
            <p:spPr bwMode="auto">
              <a:xfrm>
                <a:off x="1296" y="3600"/>
                <a:ext cx="1296" cy="0"/>
              </a:xfrm>
              <a:prstGeom prst="line">
                <a:avLst/>
              </a:prstGeom>
              <a:noFill/>
              <a:ln w="28575">
                <a:solidFill>
                  <a:srgbClr val="177B2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pSp>
        <p:sp>
          <p:nvSpPr>
            <p:cNvPr id="55317" name="Text Box 21"/>
            <p:cNvSpPr txBox="1">
              <a:spLocks noChangeArrowheads="1"/>
            </p:cNvSpPr>
            <p:nvPr/>
          </p:nvSpPr>
          <p:spPr bwMode="auto">
            <a:xfrm>
              <a:off x="5740400" y="3073400"/>
              <a:ext cx="4106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177B21"/>
                  </a:solidFill>
                </a:rPr>
                <a:t>q</a:t>
              </a:r>
              <a:r>
                <a:rPr lang="en-US" altLang="en-US" sz="1800" baseline="-25000">
                  <a:solidFill>
                    <a:srgbClr val="177B21"/>
                  </a:solidFill>
                </a:rPr>
                <a:t>3</a:t>
              </a:r>
              <a:endParaRPr lang="en-US" altLang="en-US" sz="1800">
                <a:solidFill>
                  <a:srgbClr val="177B21"/>
                </a:solidFill>
              </a:endParaRPr>
            </a:p>
          </p:txBody>
        </p:sp>
      </p:grpSp>
      <p:sp>
        <p:nvSpPr>
          <p:cNvPr id="46" name="Line 16"/>
          <p:cNvSpPr>
            <a:spLocks noChangeShapeType="1"/>
          </p:cNvSpPr>
          <p:nvPr/>
        </p:nvSpPr>
        <p:spPr bwMode="auto">
          <a:xfrm flipV="1">
            <a:off x="2463800" y="2309813"/>
            <a:ext cx="2057400" cy="2438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nvGrpSpPr>
          <p:cNvPr id="15" name="Group 52"/>
          <p:cNvGrpSpPr>
            <a:grpSpLocks/>
          </p:cNvGrpSpPr>
          <p:nvPr/>
        </p:nvGrpSpPr>
        <p:grpSpPr bwMode="auto">
          <a:xfrm>
            <a:off x="3378200" y="3300413"/>
            <a:ext cx="601663" cy="1857375"/>
            <a:chOff x="3378200" y="3300413"/>
            <a:chExt cx="601447" cy="1856820"/>
          </a:xfrm>
        </p:grpSpPr>
        <p:sp>
          <p:nvSpPr>
            <p:cNvPr id="55314" name="Line 26"/>
            <p:cNvSpPr>
              <a:spLocks noChangeShapeType="1"/>
            </p:cNvSpPr>
            <p:nvPr/>
          </p:nvSpPr>
          <p:spPr bwMode="auto">
            <a:xfrm>
              <a:off x="3683000" y="3300413"/>
              <a:ext cx="0" cy="1447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5315" name="Text Box 27"/>
            <p:cNvSpPr txBox="1">
              <a:spLocks noChangeArrowheads="1"/>
            </p:cNvSpPr>
            <p:nvPr/>
          </p:nvSpPr>
          <p:spPr bwMode="auto">
            <a:xfrm>
              <a:off x="3378200" y="4787901"/>
              <a:ext cx="6014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q</a:t>
              </a:r>
              <a:r>
                <a:rPr lang="en-US" altLang="en-US" sz="1800" baseline="-25000"/>
                <a:t>3</a:t>
              </a:r>
              <a:r>
                <a:rPr lang="en-US" altLang="en-US" sz="1800"/>
                <a:t>/</a:t>
              </a:r>
              <a:r>
                <a:rPr lang="en-US" altLang="en-US" sz="1800">
                  <a:sym typeface="Symbol" pitchFamily="18" charset="2"/>
                </a:rPr>
                <a:t></a:t>
              </a:r>
              <a:endParaRPr lang="en-US" altLang="en-US" sz="1800"/>
            </a:p>
          </p:txBody>
        </p:sp>
      </p:grpSp>
      <p:grpSp>
        <p:nvGrpSpPr>
          <p:cNvPr id="16" name="Group 53"/>
          <p:cNvGrpSpPr>
            <a:grpSpLocks/>
          </p:cNvGrpSpPr>
          <p:nvPr/>
        </p:nvGrpSpPr>
        <p:grpSpPr bwMode="auto">
          <a:xfrm>
            <a:off x="1854200" y="3124200"/>
            <a:ext cx="1828800" cy="369888"/>
            <a:chOff x="1854200" y="3124201"/>
            <a:chExt cx="1828800" cy="369332"/>
          </a:xfrm>
        </p:grpSpPr>
        <p:sp>
          <p:nvSpPr>
            <p:cNvPr id="55312" name="Line 25"/>
            <p:cNvSpPr>
              <a:spLocks noChangeShapeType="1"/>
            </p:cNvSpPr>
            <p:nvPr/>
          </p:nvSpPr>
          <p:spPr bwMode="auto">
            <a:xfrm flipH="1">
              <a:off x="2463800" y="3300413"/>
              <a:ext cx="12192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5313" name="Text Box 28"/>
            <p:cNvSpPr txBox="1">
              <a:spLocks noChangeArrowheads="1"/>
            </p:cNvSpPr>
            <p:nvPr/>
          </p:nvSpPr>
          <p:spPr bwMode="auto">
            <a:xfrm>
              <a:off x="1854200" y="3124201"/>
              <a:ext cx="6206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q</a:t>
              </a:r>
              <a:r>
                <a:rPr lang="en-US" altLang="en-US" sz="1800" baseline="-25000"/>
                <a:t>3</a:t>
              </a:r>
              <a:r>
                <a:rPr lang="en-US" altLang="en-US" sz="1800"/>
                <a:t>/</a:t>
              </a:r>
              <a:r>
                <a:rPr lang="en-US" altLang="en-US" sz="1800">
                  <a:sym typeface="Symbol" pitchFamily="18" charset="2"/>
                </a:rPr>
                <a:t></a:t>
              </a:r>
              <a:endParaRPr lang="en-US" altLang="en-US" sz="1800"/>
            </a:p>
          </p:txBody>
        </p:sp>
      </p:grpSp>
    </p:spTree>
    <p:extLst>
      <p:ext uri="{BB962C8B-B14F-4D97-AF65-F5344CB8AC3E}">
        <p14:creationId xmlns:p14="http://schemas.microsoft.com/office/powerpoint/2010/main" val="36386269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left)">
                                      <p:cBhvr>
                                        <p:cTn id="19" dur="500"/>
                                        <p:tgtEl>
                                          <p:spTgt spid="46"/>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nodeType="afterGroup">
                            <p:stCondLst>
                              <p:cond delay="3500"/>
                            </p:stCondLst>
                            <p:childTnLst>
                              <p:par>
                                <p:cTn id="33" presetID="22" presetClass="entr" presetSubtype="8"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childTnLst>
                          </p:cTn>
                        </p:par>
                        <p:par>
                          <p:cTn id="36" fill="hold" nodeType="afterGroup">
                            <p:stCondLst>
                              <p:cond delay="4000"/>
                            </p:stCondLst>
                            <p:childTnLst>
                              <p:par>
                                <p:cTn id="37" presetID="22" presetClass="entr" presetSubtype="1" fill="hold"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up)">
                                      <p:cBhvr>
                                        <p:cTn id="39" dur="500"/>
                                        <p:tgtEl>
                                          <p:spTgt spid="15"/>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55299">
                                            <p:txEl>
                                              <p:pRg st="0" end="0"/>
                                            </p:txEl>
                                          </p:spTgt>
                                        </p:tgtEl>
                                        <p:attrNameLst>
                                          <p:attrName>style.visibility</p:attrName>
                                        </p:attrNameLst>
                                      </p:cBhvr>
                                      <p:to>
                                        <p:strVal val="visible"/>
                                      </p:to>
                                    </p:set>
                                    <p:animEffect transition="in" filter="wipe(left)">
                                      <p:cBhvr>
                                        <p:cTn id="43" dur="500"/>
                                        <p:tgtEl>
                                          <p:spTgt spid="55299">
                                            <p:txEl>
                                              <p:pRg st="0" end="0"/>
                                            </p:txEl>
                                          </p:spTgt>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55299">
                                            <p:txEl>
                                              <p:pRg st="1" end="1"/>
                                            </p:txEl>
                                          </p:spTgt>
                                        </p:tgtEl>
                                        <p:attrNameLst>
                                          <p:attrName>style.visibility</p:attrName>
                                        </p:attrNameLst>
                                      </p:cBhvr>
                                      <p:to>
                                        <p:strVal val="visible"/>
                                      </p:to>
                                    </p:set>
                                    <p:animEffect transition="in" filter="wipe(left)">
                                      <p:cBhvr>
                                        <p:cTn id="47" dur="500"/>
                                        <p:tgtEl>
                                          <p:spTgt spid="552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P spid="21" grpId="0"/>
      <p:bldP spid="4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lnSpc>
                <a:spcPct val="90000"/>
              </a:lnSpc>
            </a:pPr>
            <a:r>
              <a:rPr lang="en-US" altLang="en-US" sz="4100"/>
              <a:t>Cobb-Douglas Production Function</a:t>
            </a:r>
          </a:p>
        </p:txBody>
      </p:sp>
      <p:sp>
        <p:nvSpPr>
          <p:cNvPr id="56323" name="Rectangle 3"/>
          <p:cNvSpPr>
            <a:spLocks noGrp="1" noChangeArrowheads="1"/>
          </p:cNvSpPr>
          <p:nvPr>
            <p:ph idx="1"/>
          </p:nvPr>
        </p:nvSpPr>
        <p:spPr/>
        <p:txBody>
          <a:bodyPr/>
          <a:lstStyle/>
          <a:p>
            <a:r>
              <a:rPr lang="en-US" altLang="en-US" dirty="0"/>
              <a:t>Cobb-Douglas production function (</a:t>
            </a:r>
            <a:r>
              <a:rPr lang="en-US" altLang="en-US" dirty="0">
                <a:sym typeface="Symbol" pitchFamily="18" charset="2"/>
              </a:rPr>
              <a:t> = 1</a:t>
            </a:r>
            <a:r>
              <a:rPr lang="en-US" altLang="en-US" dirty="0"/>
              <a:t>):</a:t>
            </a:r>
          </a:p>
          <a:p>
            <a:pPr algn="ctr">
              <a:buFontTx/>
              <a:buNone/>
            </a:pPr>
            <a:r>
              <a:rPr lang="en-US" altLang="en-US" sz="3200" i="1" dirty="0">
                <a:solidFill>
                  <a:srgbClr val="FF0000"/>
                </a:solidFill>
              </a:rPr>
              <a:t>q</a:t>
            </a:r>
            <a:r>
              <a:rPr lang="en-US" altLang="en-US" sz="3200" dirty="0">
                <a:solidFill>
                  <a:srgbClr val="FF0000"/>
                </a:solidFill>
              </a:rPr>
              <a:t> = </a:t>
            </a:r>
            <a:r>
              <a:rPr lang="en-US" altLang="en-US" sz="3200" i="1" dirty="0">
                <a:solidFill>
                  <a:srgbClr val="FF0000"/>
                </a:solidFill>
              </a:rPr>
              <a:t>f</a:t>
            </a:r>
            <a:r>
              <a:rPr lang="en-US" altLang="en-US" sz="3200" dirty="0">
                <a:solidFill>
                  <a:srgbClr val="FF0000"/>
                </a:solidFill>
              </a:rPr>
              <a:t>(</a:t>
            </a:r>
            <a:r>
              <a:rPr lang="en-US" altLang="en-US" sz="3200" i="1" dirty="0" err="1">
                <a:solidFill>
                  <a:srgbClr val="FF0000"/>
                </a:solidFill>
              </a:rPr>
              <a:t>k</a:t>
            </a:r>
            <a:r>
              <a:rPr lang="en-US" altLang="en-US" sz="3200" dirty="0" err="1">
                <a:solidFill>
                  <a:srgbClr val="FF0000"/>
                </a:solidFill>
              </a:rPr>
              <a:t>,</a:t>
            </a:r>
            <a:r>
              <a:rPr lang="en-US" altLang="en-US" sz="3200" i="1" dirty="0" err="1">
                <a:solidFill>
                  <a:srgbClr val="FF0000"/>
                </a:solidFill>
                <a:latin typeface="Times New Roman" pitchFamily="18" charset="0"/>
              </a:rPr>
              <a:t>l</a:t>
            </a:r>
            <a:r>
              <a:rPr lang="en-US" altLang="en-US" sz="3200" dirty="0">
                <a:solidFill>
                  <a:srgbClr val="FF0000"/>
                </a:solidFill>
              </a:rPr>
              <a:t>) = </a:t>
            </a:r>
            <a:r>
              <a:rPr lang="en-US" altLang="en-US" sz="3200" i="1" dirty="0" err="1">
                <a:solidFill>
                  <a:srgbClr val="FF0000"/>
                </a:solidFill>
              </a:rPr>
              <a:t>Ak</a:t>
            </a:r>
            <a:r>
              <a:rPr lang="en-US" altLang="en-US" sz="3200" i="1" baseline="30000" dirty="0" err="1">
                <a:solidFill>
                  <a:srgbClr val="FF0000"/>
                </a:solidFill>
                <a:sym typeface="Symbol" pitchFamily="18" charset="2"/>
              </a:rPr>
              <a:t></a:t>
            </a:r>
            <a:r>
              <a:rPr lang="en-US" altLang="en-US" sz="3200" i="1" dirty="0" err="1">
                <a:solidFill>
                  <a:srgbClr val="FF0000"/>
                </a:solidFill>
                <a:latin typeface="Times New Roman" pitchFamily="18" charset="0"/>
                <a:sym typeface="Symbol" pitchFamily="18" charset="2"/>
              </a:rPr>
              <a:t>l</a:t>
            </a:r>
            <a:r>
              <a:rPr lang="en-US" altLang="en-US" sz="3200" i="1" baseline="30000" dirty="0">
                <a:solidFill>
                  <a:srgbClr val="FF0000"/>
                </a:solidFill>
                <a:sym typeface="Symbol" pitchFamily="18" charset="2"/>
              </a:rPr>
              <a:t></a:t>
            </a:r>
            <a:r>
              <a:rPr lang="en-US" altLang="en-US" sz="3200" i="1" dirty="0">
                <a:solidFill>
                  <a:srgbClr val="FF0000"/>
                </a:solidFill>
                <a:sym typeface="Symbol" pitchFamily="18" charset="2"/>
              </a:rPr>
              <a:t>   A,, </a:t>
            </a:r>
            <a:r>
              <a:rPr lang="en-US" altLang="en-US" sz="3200" dirty="0">
                <a:solidFill>
                  <a:srgbClr val="FF0000"/>
                </a:solidFill>
                <a:sym typeface="Symbol" pitchFamily="18" charset="2"/>
              </a:rPr>
              <a:t>&gt; 0</a:t>
            </a:r>
          </a:p>
          <a:p>
            <a:r>
              <a:rPr lang="en-US" altLang="en-US" dirty="0">
                <a:sym typeface="Symbol" pitchFamily="18" charset="2"/>
              </a:rPr>
              <a:t>This production function can exhibit any returns to scale</a:t>
            </a:r>
          </a:p>
          <a:p>
            <a:pPr algn="ctr">
              <a:buFontTx/>
              <a:buNone/>
            </a:pPr>
            <a:r>
              <a:rPr lang="en-US" altLang="en-US" sz="3200" i="1" dirty="0">
                <a:solidFill>
                  <a:srgbClr val="FF0000"/>
                </a:solidFill>
                <a:sym typeface="Symbol" pitchFamily="18" charset="2"/>
              </a:rPr>
              <a:t>f</a:t>
            </a:r>
            <a:r>
              <a:rPr lang="en-US" altLang="en-US" sz="3200" dirty="0">
                <a:solidFill>
                  <a:srgbClr val="FF0000"/>
                </a:solidFill>
                <a:sym typeface="Symbol" pitchFamily="18" charset="2"/>
              </a:rPr>
              <a:t>(</a:t>
            </a:r>
            <a:r>
              <a:rPr lang="en-US" altLang="en-US" sz="3200" i="1" dirty="0" err="1">
                <a:solidFill>
                  <a:srgbClr val="FF0000"/>
                </a:solidFill>
                <a:sym typeface="Symbol" pitchFamily="18" charset="2"/>
              </a:rPr>
              <a:t>tk</a:t>
            </a:r>
            <a:r>
              <a:rPr lang="en-US" altLang="en-US" sz="3200" dirty="0" err="1">
                <a:solidFill>
                  <a:srgbClr val="FF0000"/>
                </a:solidFill>
                <a:sym typeface="Symbol" pitchFamily="18" charset="2"/>
              </a:rPr>
              <a:t>,</a:t>
            </a:r>
            <a:r>
              <a:rPr lang="en-US" altLang="en-US" sz="3200" i="1" dirty="0" err="1">
                <a:solidFill>
                  <a:srgbClr val="FF0000"/>
                </a:solidFill>
                <a:sym typeface="Symbol" pitchFamily="18" charset="2"/>
              </a:rPr>
              <a:t>t</a:t>
            </a:r>
            <a:r>
              <a:rPr lang="en-US" altLang="en-US" sz="3200" i="1" dirty="0" err="1">
                <a:solidFill>
                  <a:srgbClr val="FF0000"/>
                </a:solidFill>
                <a:latin typeface="Times New Roman" pitchFamily="18" charset="0"/>
                <a:sym typeface="Symbol" pitchFamily="18" charset="2"/>
              </a:rPr>
              <a:t>l</a:t>
            </a:r>
            <a:r>
              <a:rPr lang="en-US" altLang="en-US" sz="3200" dirty="0">
                <a:solidFill>
                  <a:srgbClr val="FF0000"/>
                </a:solidFill>
                <a:sym typeface="Symbol" pitchFamily="18" charset="2"/>
              </a:rPr>
              <a:t>) = </a:t>
            </a:r>
            <a:r>
              <a:rPr lang="en-US" altLang="en-US" sz="3200" i="1" dirty="0">
                <a:solidFill>
                  <a:srgbClr val="FF0000"/>
                </a:solidFill>
                <a:sym typeface="Symbol" pitchFamily="18" charset="2"/>
              </a:rPr>
              <a:t>A</a:t>
            </a:r>
            <a:r>
              <a:rPr lang="en-US" altLang="en-US" sz="3200" dirty="0">
                <a:solidFill>
                  <a:srgbClr val="FF0000"/>
                </a:solidFill>
                <a:sym typeface="Symbol" pitchFamily="18" charset="2"/>
              </a:rPr>
              <a:t>(</a:t>
            </a:r>
            <a:r>
              <a:rPr lang="en-US" altLang="en-US" sz="3200" i="1" dirty="0" err="1">
                <a:solidFill>
                  <a:srgbClr val="FF0000"/>
                </a:solidFill>
                <a:sym typeface="Symbol" pitchFamily="18" charset="2"/>
              </a:rPr>
              <a:t>tk</a:t>
            </a:r>
            <a:r>
              <a:rPr lang="en-US" altLang="en-US" sz="3200" dirty="0">
                <a:solidFill>
                  <a:srgbClr val="FF0000"/>
                </a:solidFill>
                <a:sym typeface="Symbol" pitchFamily="18" charset="2"/>
              </a:rPr>
              <a:t>)</a:t>
            </a:r>
            <a:r>
              <a:rPr lang="en-US" altLang="en-US" sz="3200" i="1" baseline="30000" dirty="0">
                <a:solidFill>
                  <a:srgbClr val="FF0000"/>
                </a:solidFill>
                <a:sym typeface="Symbol" pitchFamily="18" charset="2"/>
              </a:rPr>
              <a:t> </a:t>
            </a:r>
            <a:r>
              <a:rPr lang="en-US" altLang="en-US" sz="3200" dirty="0">
                <a:solidFill>
                  <a:srgbClr val="FF0000"/>
                </a:solidFill>
                <a:sym typeface="Symbol" pitchFamily="18" charset="2"/>
              </a:rPr>
              <a:t>(</a:t>
            </a:r>
            <a:r>
              <a:rPr lang="en-US" altLang="en-US" sz="3200" i="1" dirty="0" err="1">
                <a:solidFill>
                  <a:srgbClr val="FF0000"/>
                </a:solidFill>
                <a:sym typeface="Symbol" pitchFamily="18" charset="2"/>
              </a:rPr>
              <a:t>t</a:t>
            </a:r>
            <a:r>
              <a:rPr lang="en-US" altLang="en-US" sz="3200" i="1" dirty="0" err="1">
                <a:solidFill>
                  <a:srgbClr val="FF0000"/>
                </a:solidFill>
                <a:latin typeface="Times New Roman" pitchFamily="18" charset="0"/>
                <a:sym typeface="Symbol" pitchFamily="18" charset="2"/>
              </a:rPr>
              <a:t>l</a:t>
            </a:r>
            <a:r>
              <a:rPr lang="en-US" altLang="en-US" sz="3200" dirty="0">
                <a:solidFill>
                  <a:srgbClr val="FF0000"/>
                </a:solidFill>
                <a:sym typeface="Symbol" pitchFamily="18" charset="2"/>
              </a:rPr>
              <a:t>)</a:t>
            </a:r>
            <a:r>
              <a:rPr lang="en-US" altLang="en-US" sz="3200" i="1" baseline="30000" dirty="0">
                <a:solidFill>
                  <a:srgbClr val="FF0000"/>
                </a:solidFill>
                <a:sym typeface="Symbol" pitchFamily="18" charset="2"/>
              </a:rPr>
              <a:t> </a:t>
            </a:r>
            <a:r>
              <a:rPr lang="en-US" altLang="en-US" sz="3200" dirty="0">
                <a:solidFill>
                  <a:srgbClr val="FF0000"/>
                </a:solidFill>
                <a:sym typeface="Symbol" pitchFamily="18" charset="2"/>
              </a:rPr>
              <a:t> = </a:t>
            </a:r>
            <a:r>
              <a:rPr lang="en-US" altLang="en-US" sz="3200" i="1" dirty="0">
                <a:solidFill>
                  <a:srgbClr val="FF0000"/>
                </a:solidFill>
                <a:sym typeface="Symbol" pitchFamily="18" charset="2"/>
              </a:rPr>
              <a:t>At</a:t>
            </a:r>
            <a:r>
              <a:rPr lang="en-US" altLang="en-US" sz="3200" i="1" baseline="30000" dirty="0">
                <a:solidFill>
                  <a:srgbClr val="FF0000"/>
                </a:solidFill>
                <a:sym typeface="Symbol" pitchFamily="18" charset="2"/>
              </a:rPr>
              <a:t>  </a:t>
            </a:r>
            <a:r>
              <a:rPr lang="en-US" altLang="en-US" sz="3200" baseline="30000" dirty="0">
                <a:solidFill>
                  <a:srgbClr val="FF0000"/>
                </a:solidFill>
                <a:sym typeface="Symbol" pitchFamily="18" charset="2"/>
              </a:rPr>
              <a:t>+</a:t>
            </a:r>
            <a:r>
              <a:rPr lang="en-US" altLang="en-US" sz="3200" i="1" baseline="30000" dirty="0">
                <a:solidFill>
                  <a:srgbClr val="FF0000"/>
                </a:solidFill>
                <a:sym typeface="Symbol" pitchFamily="18" charset="2"/>
              </a:rPr>
              <a:t>  </a:t>
            </a:r>
            <a:r>
              <a:rPr lang="en-US" altLang="en-US" sz="3200" i="1" dirty="0">
                <a:solidFill>
                  <a:srgbClr val="FF0000"/>
                </a:solidFill>
                <a:sym typeface="Symbol" pitchFamily="18" charset="2"/>
              </a:rPr>
              <a:t>k</a:t>
            </a:r>
            <a:r>
              <a:rPr lang="en-US" altLang="en-US" sz="3200" i="1" baseline="30000" dirty="0">
                <a:solidFill>
                  <a:srgbClr val="FF0000"/>
                </a:solidFill>
                <a:sym typeface="Symbol" pitchFamily="18" charset="2"/>
              </a:rPr>
              <a:t>  </a:t>
            </a:r>
            <a:r>
              <a:rPr lang="en-US" altLang="en-US" sz="3200" i="1" dirty="0">
                <a:solidFill>
                  <a:srgbClr val="FF0000"/>
                </a:solidFill>
                <a:latin typeface="Times New Roman" pitchFamily="18" charset="0"/>
                <a:sym typeface="Symbol" pitchFamily="18" charset="2"/>
              </a:rPr>
              <a:t>l</a:t>
            </a:r>
            <a:r>
              <a:rPr lang="en-US" altLang="en-US" sz="3200" i="1" baseline="30000" dirty="0">
                <a:solidFill>
                  <a:srgbClr val="FF0000"/>
                </a:solidFill>
                <a:sym typeface="Symbol" pitchFamily="18" charset="2"/>
              </a:rPr>
              <a:t> </a:t>
            </a:r>
            <a:r>
              <a:rPr lang="en-US" altLang="en-US" sz="3200" dirty="0">
                <a:solidFill>
                  <a:srgbClr val="FF0000"/>
                </a:solidFill>
                <a:sym typeface="Symbol" pitchFamily="18" charset="2"/>
              </a:rPr>
              <a:t> = </a:t>
            </a:r>
            <a:r>
              <a:rPr lang="en-US" altLang="en-US" sz="3200" i="1" dirty="0">
                <a:solidFill>
                  <a:srgbClr val="FF0000"/>
                </a:solidFill>
                <a:sym typeface="Symbol" pitchFamily="18" charset="2"/>
              </a:rPr>
              <a:t>t</a:t>
            </a:r>
            <a:r>
              <a:rPr lang="en-US" altLang="en-US" sz="3200" i="1" baseline="30000" dirty="0">
                <a:solidFill>
                  <a:srgbClr val="FF0000"/>
                </a:solidFill>
                <a:sym typeface="Symbol" pitchFamily="18" charset="2"/>
              </a:rPr>
              <a:t>  </a:t>
            </a:r>
            <a:r>
              <a:rPr lang="en-US" altLang="en-US" sz="3200" baseline="30000" dirty="0">
                <a:solidFill>
                  <a:srgbClr val="FF0000"/>
                </a:solidFill>
                <a:sym typeface="Symbol" pitchFamily="18" charset="2"/>
              </a:rPr>
              <a:t>+</a:t>
            </a:r>
            <a:r>
              <a:rPr lang="en-US" altLang="en-US" sz="3200" i="1" baseline="30000" dirty="0">
                <a:solidFill>
                  <a:srgbClr val="FF0000"/>
                </a:solidFill>
                <a:sym typeface="Symbol" pitchFamily="18" charset="2"/>
              </a:rPr>
              <a:t>  </a:t>
            </a:r>
            <a:r>
              <a:rPr lang="en-US" altLang="en-US" sz="3200" i="1" dirty="0">
                <a:solidFill>
                  <a:srgbClr val="FF0000"/>
                </a:solidFill>
                <a:sym typeface="Symbol" pitchFamily="18" charset="2"/>
              </a:rPr>
              <a:t>f</a:t>
            </a:r>
            <a:r>
              <a:rPr lang="en-US" altLang="en-US" sz="3200" dirty="0">
                <a:solidFill>
                  <a:srgbClr val="FF0000"/>
                </a:solidFill>
                <a:sym typeface="Symbol" pitchFamily="18" charset="2"/>
              </a:rPr>
              <a:t>(</a:t>
            </a:r>
            <a:r>
              <a:rPr lang="en-US" altLang="en-US" sz="3200" i="1" dirty="0" err="1">
                <a:solidFill>
                  <a:srgbClr val="FF0000"/>
                </a:solidFill>
                <a:sym typeface="Symbol" pitchFamily="18" charset="2"/>
              </a:rPr>
              <a:t>k</a:t>
            </a:r>
            <a:r>
              <a:rPr lang="en-US" altLang="en-US" sz="3200" dirty="0" err="1">
                <a:solidFill>
                  <a:srgbClr val="FF0000"/>
                </a:solidFill>
                <a:sym typeface="Symbol" pitchFamily="18" charset="2"/>
              </a:rPr>
              <a:t>,</a:t>
            </a:r>
            <a:r>
              <a:rPr lang="en-US" altLang="en-US" sz="3200" i="1" dirty="0" err="1">
                <a:solidFill>
                  <a:srgbClr val="FF0000"/>
                </a:solidFill>
                <a:latin typeface="Times New Roman" pitchFamily="18" charset="0"/>
                <a:sym typeface="Symbol" pitchFamily="18" charset="2"/>
              </a:rPr>
              <a:t>l</a:t>
            </a:r>
            <a:r>
              <a:rPr lang="en-US" altLang="en-US" sz="3200" dirty="0">
                <a:solidFill>
                  <a:srgbClr val="FF0000"/>
                </a:solidFill>
                <a:sym typeface="Symbol" pitchFamily="18" charset="2"/>
              </a:rPr>
              <a:t>)</a:t>
            </a:r>
          </a:p>
          <a:p>
            <a:pPr lvl="1"/>
            <a:r>
              <a:rPr lang="en-US" altLang="en-US" dirty="0">
                <a:sym typeface="Symbol" pitchFamily="18" charset="2"/>
              </a:rPr>
              <a:t>if </a:t>
            </a:r>
            <a:r>
              <a:rPr lang="en-US" altLang="en-US" i="1" dirty="0">
                <a:sym typeface="Symbol" pitchFamily="18" charset="2"/>
              </a:rPr>
              <a:t> +</a:t>
            </a:r>
            <a:r>
              <a:rPr lang="en-US" altLang="en-US" dirty="0">
                <a:sym typeface="Symbol" pitchFamily="18" charset="2"/>
              </a:rPr>
              <a:t> = 1  constant returns to scale</a:t>
            </a:r>
          </a:p>
          <a:p>
            <a:pPr lvl="1"/>
            <a:r>
              <a:rPr lang="en-US" altLang="en-US" dirty="0">
                <a:sym typeface="Symbol" pitchFamily="18" charset="2"/>
              </a:rPr>
              <a:t>if </a:t>
            </a:r>
            <a:r>
              <a:rPr lang="en-US" altLang="en-US" i="1" dirty="0">
                <a:sym typeface="Symbol" pitchFamily="18" charset="2"/>
              </a:rPr>
              <a:t> + </a:t>
            </a:r>
            <a:r>
              <a:rPr lang="en-US" altLang="en-US" dirty="0">
                <a:sym typeface="Symbol" pitchFamily="18" charset="2"/>
              </a:rPr>
              <a:t>&gt; 1  increasing returns to scale</a:t>
            </a:r>
          </a:p>
          <a:p>
            <a:pPr lvl="1"/>
            <a:r>
              <a:rPr lang="en-US" altLang="en-US" dirty="0">
                <a:sym typeface="Symbol" pitchFamily="18" charset="2"/>
              </a:rPr>
              <a:t>if </a:t>
            </a:r>
            <a:r>
              <a:rPr lang="en-US" altLang="en-US" i="1" dirty="0">
                <a:sym typeface="Symbol" pitchFamily="18" charset="2"/>
              </a:rPr>
              <a:t> + </a:t>
            </a:r>
            <a:r>
              <a:rPr lang="en-US" altLang="en-US" dirty="0">
                <a:sym typeface="Symbol" pitchFamily="18" charset="2"/>
              </a:rPr>
              <a:t>&lt; 1  decreasing returns to scale</a:t>
            </a:r>
          </a:p>
          <a:p>
            <a:pPr algn="ctr">
              <a:buFontTx/>
              <a:buNone/>
            </a:pPr>
            <a:endParaRPr lang="en-US" altLang="en-US" sz="2800" i="1" baseline="30000" dirty="0">
              <a:solidFill>
                <a:srgbClr val="007572"/>
              </a:solidFill>
              <a:sym typeface="Symbol" pitchFamily="18" charset="2"/>
            </a:endParaRPr>
          </a:p>
          <a:p>
            <a:pPr algn="ctr">
              <a:buFontTx/>
              <a:buNone/>
            </a:pPr>
            <a:endParaRPr lang="en-US" altLang="en-US" i="1" baseline="30000" dirty="0">
              <a:solidFill>
                <a:srgbClr val="007572"/>
              </a:solidFill>
              <a:sym typeface="Symbol" pitchFamily="18" charset="2"/>
            </a:endParaRP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10F9E0F6-43EE-40EB-9C1F-2F7B7775D6D2}" type="slidenum">
              <a:rPr lang="en-US" smtClean="0"/>
              <a:pPr>
                <a:defRPr/>
              </a:pPr>
              <a:t>38</a:t>
            </a:fld>
            <a:endParaRPr lang="en-US"/>
          </a:p>
        </p:txBody>
      </p:sp>
    </p:spTree>
    <p:extLst>
      <p:ext uri="{BB962C8B-B14F-4D97-AF65-F5344CB8AC3E}">
        <p14:creationId xmlns:p14="http://schemas.microsoft.com/office/powerpoint/2010/main" val="15228421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lnSpc>
                <a:spcPct val="90000"/>
              </a:lnSpc>
            </a:pPr>
            <a:r>
              <a:rPr lang="en-US" altLang="en-US" sz="4100"/>
              <a:t>Cobb-Douglas Production Function</a:t>
            </a:r>
          </a:p>
        </p:txBody>
      </p:sp>
      <p:sp>
        <p:nvSpPr>
          <p:cNvPr id="57347" name="Rectangle 3"/>
          <p:cNvSpPr>
            <a:spLocks noGrp="1" noChangeArrowheads="1"/>
          </p:cNvSpPr>
          <p:nvPr>
            <p:ph idx="1"/>
          </p:nvPr>
        </p:nvSpPr>
        <p:spPr/>
        <p:txBody>
          <a:bodyPr/>
          <a:lstStyle/>
          <a:p>
            <a:r>
              <a:rPr lang="en-US" altLang="en-US"/>
              <a:t>The Cobb-Douglas production function is linear in logarithms:</a:t>
            </a:r>
          </a:p>
          <a:p>
            <a:pPr algn="ctr">
              <a:buFontTx/>
              <a:buNone/>
            </a:pPr>
            <a:r>
              <a:rPr lang="en-US" altLang="en-US" sz="3200">
                <a:solidFill>
                  <a:srgbClr val="FF0000"/>
                </a:solidFill>
                <a:sym typeface="Symbol" pitchFamily="18" charset="2"/>
              </a:rPr>
              <a:t>ln </a:t>
            </a:r>
            <a:r>
              <a:rPr lang="en-US" altLang="en-US" sz="3200" i="1">
                <a:solidFill>
                  <a:srgbClr val="FF0000"/>
                </a:solidFill>
                <a:sym typeface="Symbol" pitchFamily="18" charset="2"/>
              </a:rPr>
              <a:t>q</a:t>
            </a:r>
            <a:r>
              <a:rPr lang="en-US" altLang="en-US" sz="3200">
                <a:solidFill>
                  <a:srgbClr val="FF0000"/>
                </a:solidFill>
                <a:sym typeface="Symbol" pitchFamily="18" charset="2"/>
              </a:rPr>
              <a:t> = ln</a:t>
            </a:r>
            <a:r>
              <a:rPr lang="en-US" altLang="en-US" sz="3200" i="1">
                <a:solidFill>
                  <a:srgbClr val="FF0000"/>
                </a:solidFill>
                <a:sym typeface="Symbol" pitchFamily="18" charset="2"/>
              </a:rPr>
              <a:t> A </a:t>
            </a:r>
            <a:r>
              <a:rPr lang="en-US" altLang="en-US" sz="3200">
                <a:solidFill>
                  <a:srgbClr val="FF0000"/>
                </a:solidFill>
                <a:sym typeface="Symbol" pitchFamily="18" charset="2"/>
              </a:rPr>
              <a:t>+ </a:t>
            </a:r>
            <a:r>
              <a:rPr lang="en-US" altLang="en-US" sz="3200" i="1">
                <a:solidFill>
                  <a:srgbClr val="FF0000"/>
                </a:solidFill>
                <a:sym typeface="Symbol" pitchFamily="18" charset="2"/>
              </a:rPr>
              <a:t> </a:t>
            </a:r>
            <a:r>
              <a:rPr lang="en-US" altLang="en-US" sz="3200">
                <a:solidFill>
                  <a:srgbClr val="FF0000"/>
                </a:solidFill>
                <a:sym typeface="Symbol" pitchFamily="18" charset="2"/>
              </a:rPr>
              <a:t>ln</a:t>
            </a:r>
            <a:r>
              <a:rPr lang="en-US" altLang="en-US" sz="3200" i="1">
                <a:solidFill>
                  <a:srgbClr val="FF0000"/>
                </a:solidFill>
                <a:sym typeface="Symbol" pitchFamily="18" charset="2"/>
              </a:rPr>
              <a:t> k</a:t>
            </a:r>
            <a:r>
              <a:rPr lang="en-US" altLang="en-US" sz="3200">
                <a:solidFill>
                  <a:srgbClr val="FF0000"/>
                </a:solidFill>
                <a:sym typeface="Symbol" pitchFamily="18" charset="2"/>
              </a:rPr>
              <a:t> + </a:t>
            </a:r>
            <a:r>
              <a:rPr lang="en-US" altLang="en-US" sz="3200" i="1">
                <a:solidFill>
                  <a:srgbClr val="FF0000"/>
                </a:solidFill>
                <a:sym typeface="Symbol" pitchFamily="18" charset="2"/>
              </a:rPr>
              <a:t> </a:t>
            </a:r>
            <a:r>
              <a:rPr lang="en-US" altLang="en-US" sz="3200">
                <a:solidFill>
                  <a:srgbClr val="FF0000"/>
                </a:solidFill>
                <a:sym typeface="Symbol" pitchFamily="18" charset="2"/>
              </a:rPr>
              <a:t>ln</a:t>
            </a:r>
            <a:r>
              <a:rPr lang="en-US" altLang="en-US" sz="3200" i="1">
                <a:solidFill>
                  <a:srgbClr val="FF0000"/>
                </a:solidFill>
                <a:sym typeface="Symbol" pitchFamily="18" charset="2"/>
              </a:rPr>
              <a:t> </a:t>
            </a:r>
            <a:r>
              <a:rPr lang="en-US" altLang="en-US" sz="3200" i="1">
                <a:solidFill>
                  <a:srgbClr val="FF0000"/>
                </a:solidFill>
                <a:latin typeface="Times New Roman" pitchFamily="18" charset="0"/>
                <a:sym typeface="Symbol" pitchFamily="18" charset="2"/>
              </a:rPr>
              <a:t>l</a:t>
            </a:r>
          </a:p>
          <a:p>
            <a:pPr lvl="1"/>
            <a:r>
              <a:rPr lang="en-US" altLang="en-US" sz="3100" i="1">
                <a:sym typeface="Symbol" pitchFamily="18" charset="2"/>
              </a:rPr>
              <a:t> </a:t>
            </a:r>
            <a:r>
              <a:rPr lang="en-US" altLang="en-US" sz="3100">
                <a:sym typeface="Symbol" pitchFamily="18" charset="2"/>
              </a:rPr>
              <a:t>is the elasticity of output with respect to </a:t>
            </a:r>
            <a:r>
              <a:rPr lang="en-US" altLang="en-US" sz="3100" i="1">
                <a:sym typeface="Symbol" pitchFamily="18" charset="2"/>
              </a:rPr>
              <a:t>k</a:t>
            </a:r>
            <a:endParaRPr lang="en-US" altLang="en-US" sz="3100">
              <a:sym typeface="Symbol" pitchFamily="18" charset="2"/>
            </a:endParaRPr>
          </a:p>
          <a:p>
            <a:pPr lvl="1"/>
            <a:r>
              <a:rPr lang="en-US" altLang="en-US" sz="3100" i="1">
                <a:sym typeface="Symbol" pitchFamily="18" charset="2"/>
              </a:rPr>
              <a:t></a:t>
            </a:r>
            <a:r>
              <a:rPr lang="en-US" altLang="en-US" sz="3100">
                <a:sym typeface="Symbol" pitchFamily="18" charset="2"/>
              </a:rPr>
              <a:t> is the elasticity of output with respect to </a:t>
            </a:r>
            <a:r>
              <a:rPr lang="en-US" altLang="en-US" sz="3100" i="1">
                <a:latin typeface="Times New Roman" pitchFamily="18" charset="0"/>
                <a:sym typeface="Symbol" pitchFamily="18" charset="2"/>
              </a:rPr>
              <a:t>l</a:t>
            </a:r>
          </a:p>
          <a:p>
            <a:pPr algn="ctr">
              <a:buFontTx/>
              <a:buNone/>
            </a:pPr>
            <a:endParaRPr lang="en-US" altLang="en-US" sz="2800" i="1" baseline="30000">
              <a:latin typeface="Times New Roman" pitchFamily="18" charset="0"/>
              <a:sym typeface="Symbol" pitchFamily="18" charset="2"/>
            </a:endParaRPr>
          </a:p>
          <a:p>
            <a:pPr algn="ctr">
              <a:buFontTx/>
              <a:buNone/>
            </a:pPr>
            <a:endParaRPr lang="en-US" altLang="en-US" i="1" baseline="30000">
              <a:solidFill>
                <a:srgbClr val="007572"/>
              </a:solidFill>
              <a:sym typeface="Symbol" pitchFamily="18" charset="2"/>
            </a:endParaRP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6A1249D9-D63C-4B03-B7C2-D44B61587C5E}" type="slidenum">
              <a:rPr lang="en-US" smtClean="0"/>
              <a:pPr>
                <a:defRPr/>
              </a:pPr>
              <a:t>39</a:t>
            </a:fld>
            <a:endParaRPr lang="en-US"/>
          </a:p>
        </p:txBody>
      </p:sp>
    </p:spTree>
    <p:extLst>
      <p:ext uri="{BB962C8B-B14F-4D97-AF65-F5344CB8AC3E}">
        <p14:creationId xmlns:p14="http://schemas.microsoft.com/office/powerpoint/2010/main" val="3144451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a:lnSpc>
                <a:spcPct val="90000"/>
              </a:lnSpc>
            </a:pPr>
            <a:r>
              <a:rPr lang="en-US" altLang="en-US" sz="4300"/>
              <a:t>Diminishing Marginal Productivity</a:t>
            </a:r>
          </a:p>
        </p:txBody>
      </p:sp>
      <p:sp>
        <p:nvSpPr>
          <p:cNvPr id="2052" name="Rectangle 3"/>
          <p:cNvSpPr>
            <a:spLocks noGrp="1" noChangeArrowheads="1"/>
          </p:cNvSpPr>
          <p:nvPr>
            <p:ph idx="1"/>
          </p:nvPr>
        </p:nvSpPr>
        <p:spPr/>
        <p:txBody>
          <a:bodyPr/>
          <a:lstStyle/>
          <a:p>
            <a:r>
              <a:rPr lang="en-US" altLang="en-US"/>
              <a:t>Marginal physical product </a:t>
            </a:r>
          </a:p>
          <a:p>
            <a:pPr lvl="1"/>
            <a:r>
              <a:rPr lang="en-US" altLang="en-US"/>
              <a:t>Depends on how much of that input is used</a:t>
            </a:r>
          </a:p>
          <a:p>
            <a:r>
              <a:rPr lang="en-US" altLang="en-US"/>
              <a:t>Diminishing marginal productivity</a:t>
            </a:r>
          </a:p>
        </p:txBody>
      </p:sp>
      <p:sp>
        <p:nvSpPr>
          <p:cNvPr id="7" name="Footer Placeholder 6"/>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6" name="Slide Number Placeholder 5"/>
          <p:cNvSpPr>
            <a:spLocks noGrp="1"/>
          </p:cNvSpPr>
          <p:nvPr>
            <p:ph type="sldNum" sz="quarter" idx="11"/>
          </p:nvPr>
        </p:nvSpPr>
        <p:spPr/>
        <p:txBody>
          <a:bodyPr/>
          <a:lstStyle/>
          <a:p>
            <a:pPr>
              <a:defRPr/>
            </a:pPr>
            <a:fld id="{C4D7307E-B346-4EA3-AE73-8E57D48CDF51}" type="slidenum">
              <a:rPr lang="en-US" smtClean="0"/>
              <a:pPr>
                <a:defRPr/>
              </a:pPr>
              <a:t>4</a:t>
            </a:fld>
            <a:endParaRPr lang="en-US"/>
          </a:p>
        </p:txBody>
      </p:sp>
      <p:graphicFrame>
        <p:nvGraphicFramePr>
          <p:cNvPr id="563204" name="Object 2"/>
          <p:cNvGraphicFramePr>
            <a:graphicFrameLocks noChangeAspect="1"/>
          </p:cNvGraphicFramePr>
          <p:nvPr>
            <p:extLst>
              <p:ext uri="{D42A27DB-BD31-4B8C-83A1-F6EECF244321}">
                <p14:modId xmlns:p14="http://schemas.microsoft.com/office/powerpoint/2010/main" val="2637641910"/>
              </p:ext>
            </p:extLst>
          </p:nvPr>
        </p:nvGraphicFramePr>
        <p:xfrm>
          <a:off x="1131888" y="3544888"/>
          <a:ext cx="6881812" cy="2238375"/>
        </p:xfrm>
        <a:graphic>
          <a:graphicData uri="http://schemas.openxmlformats.org/presentationml/2006/ole">
            <mc:AlternateContent xmlns:mc="http://schemas.openxmlformats.org/markup-compatibility/2006">
              <mc:Choice xmlns:v="urn:schemas-microsoft-com:vml" Requires="v">
                <p:oleObj name="Equation" r:id="rId2" imgW="2577960" imgH="838080" progId="Equation.DSMT4">
                  <p:embed/>
                </p:oleObj>
              </mc:Choice>
              <mc:Fallback>
                <p:oleObj name="Equation" r:id="rId2" imgW="2577960" imgH="838080" progId="Equation.DSMT4">
                  <p:embed/>
                  <p:pic>
                    <p:nvPicPr>
                      <p:cNvPr id="0" name=""/>
                      <p:cNvPicPr>
                        <a:picLocks noChangeAspect="1" noChangeArrowheads="1"/>
                      </p:cNvPicPr>
                      <p:nvPr/>
                    </p:nvPicPr>
                    <p:blipFill>
                      <a:blip r:embed="rId3"/>
                      <a:srcRect/>
                      <a:stretch>
                        <a:fillRect/>
                      </a:stretch>
                    </p:blipFill>
                    <p:spPr bwMode="auto">
                      <a:xfrm>
                        <a:off x="1131888" y="3544888"/>
                        <a:ext cx="6881812" cy="223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88351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63204"/>
                                        </p:tgtEl>
                                        <p:attrNameLst>
                                          <p:attrName>style.visibility</p:attrName>
                                        </p:attrNameLst>
                                      </p:cBhvr>
                                      <p:to>
                                        <p:strVal val="visible"/>
                                      </p:to>
                                    </p:set>
                                    <p:animEffect transition="in" filter="wipe(left)">
                                      <p:cBhvr>
                                        <p:cTn id="7" dur="500"/>
                                        <p:tgtEl>
                                          <p:spTgt spid="563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9.4 (c) Isoquant Maps for Simple Production</a:t>
            </a:r>
            <a:br>
              <a:rPr lang="en-US" altLang="en-US" dirty="0"/>
            </a:br>
            <a:r>
              <a:rPr lang="en-US" altLang="en-US" dirty="0"/>
              <a:t>	</a:t>
            </a:r>
            <a:r>
              <a:rPr lang="en-US" altLang="en-US" dirty="0">
                <a:solidFill>
                  <a:srgbClr val="002D56"/>
                </a:solidFill>
              </a:rPr>
              <a:t> Functions with Various Values for σ </a:t>
            </a:r>
          </a:p>
        </p:txBody>
      </p:sp>
      <p:sp>
        <p:nvSpPr>
          <p:cNvPr id="58371" name="Text Placeholder 2"/>
          <p:cNvSpPr>
            <a:spLocks noGrp="1"/>
          </p:cNvSpPr>
          <p:nvPr>
            <p:ph sz="half" idx="1"/>
          </p:nvPr>
        </p:nvSpPr>
        <p:spPr>
          <a:xfrm>
            <a:off x="457200" y="5029200"/>
            <a:ext cx="7924800" cy="1096963"/>
          </a:xfrm>
        </p:spPr>
        <p:txBody>
          <a:bodyPr>
            <a:normAutofit/>
          </a:bodyPr>
          <a:lstStyle/>
          <a:p>
            <a:pPr>
              <a:spcBef>
                <a:spcPct val="0"/>
              </a:spcBef>
            </a:pPr>
            <a:r>
              <a:rPr lang="en-US" altLang="en-US" dirty="0"/>
              <a:t>Three possible values for the elasticity of substitution are illustrated in these figures.  </a:t>
            </a:r>
          </a:p>
          <a:p>
            <a:pPr>
              <a:spcBef>
                <a:spcPct val="0"/>
              </a:spcBef>
            </a:pPr>
            <a:r>
              <a:rPr lang="en-US" altLang="en-US" dirty="0"/>
              <a:t>A case of intermediate substitutability is illustrated in (c).</a:t>
            </a:r>
          </a:p>
        </p:txBody>
      </p:sp>
      <p:sp>
        <p:nvSpPr>
          <p:cNvPr id="58374" name="Footer Placeholder 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100" dirty="0">
                <a:latin typeface="+mn-lt"/>
              </a:rPr>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 name="Slide Number Placeholder 4"/>
          <p:cNvSpPr>
            <a:spLocks noGrp="1"/>
          </p:cNvSpPr>
          <p:nvPr>
            <p:ph type="sldNum" sz="quarter" idx="11"/>
          </p:nvPr>
        </p:nvSpPr>
        <p:spPr/>
        <p:txBody>
          <a:bodyPr/>
          <a:lstStyle/>
          <a:p>
            <a:pPr>
              <a:defRPr/>
            </a:pPr>
            <a:fld id="{BDBDB4BF-80A7-45C9-8787-A8F95C1CD413}" type="slidenum">
              <a:rPr lang="en-US" smtClean="0"/>
              <a:pPr>
                <a:defRPr/>
              </a:pPr>
              <a:t>40</a:t>
            </a:fld>
            <a:endParaRPr lang="en-US" dirty="0"/>
          </a:p>
        </p:txBody>
      </p:sp>
      <p:sp>
        <p:nvSpPr>
          <p:cNvPr id="21" name="Text Box 20"/>
          <p:cNvSpPr txBox="1">
            <a:spLocks noChangeArrowheads="1"/>
          </p:cNvSpPr>
          <p:nvPr/>
        </p:nvSpPr>
        <p:spPr bwMode="auto">
          <a:xfrm>
            <a:off x="3848100" y="1041400"/>
            <a:ext cx="15343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2800" dirty="0">
                <a:solidFill>
                  <a:srgbClr val="002D56"/>
                </a:solidFill>
                <a:sym typeface="Symbol" pitchFamily="18" charset="2"/>
              </a:rPr>
              <a:t>(c) </a:t>
            </a:r>
            <a:r>
              <a:rPr lang="el-GR" altLang="en-US" sz="2800" dirty="0">
                <a:solidFill>
                  <a:srgbClr val="002D56"/>
                </a:solidFill>
                <a:sym typeface="Symbol" pitchFamily="18" charset="2"/>
              </a:rPr>
              <a:t>σ</a:t>
            </a:r>
            <a:r>
              <a:rPr lang="en-US" altLang="en-US" sz="2800" dirty="0">
                <a:solidFill>
                  <a:srgbClr val="002D56"/>
                </a:solidFill>
                <a:sym typeface="Symbol" pitchFamily="18" charset="2"/>
              </a:rPr>
              <a:t> = 1</a:t>
            </a:r>
          </a:p>
        </p:txBody>
      </p:sp>
      <p:grpSp>
        <p:nvGrpSpPr>
          <p:cNvPr id="7" name="Group 26"/>
          <p:cNvGrpSpPr>
            <a:grpSpLocks/>
          </p:cNvGrpSpPr>
          <p:nvPr/>
        </p:nvGrpSpPr>
        <p:grpSpPr bwMode="auto">
          <a:xfrm>
            <a:off x="877888" y="1279525"/>
            <a:ext cx="4684712" cy="3638550"/>
            <a:chOff x="877146" y="1279679"/>
            <a:chExt cx="4685320" cy="3638015"/>
          </a:xfrm>
        </p:grpSpPr>
        <p:grpSp>
          <p:nvGrpSpPr>
            <p:cNvPr id="58386" name="Group 25"/>
            <p:cNvGrpSpPr>
              <a:grpSpLocks/>
            </p:cNvGrpSpPr>
            <p:nvPr/>
          </p:nvGrpSpPr>
          <p:grpSpPr bwMode="auto">
            <a:xfrm>
              <a:off x="1885208" y="4467101"/>
              <a:ext cx="3677258" cy="450593"/>
              <a:chOff x="1885208" y="4467101"/>
              <a:chExt cx="3677258" cy="450593"/>
            </a:xfrm>
          </p:grpSpPr>
          <p:sp>
            <p:nvSpPr>
              <p:cNvPr id="58390" name="Line 4"/>
              <p:cNvSpPr>
                <a:spLocks noChangeShapeType="1"/>
              </p:cNvSpPr>
              <p:nvPr/>
            </p:nvSpPr>
            <p:spPr bwMode="auto">
              <a:xfrm>
                <a:off x="1885208" y="4467101"/>
                <a:ext cx="3276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8391" name="Text Box 5"/>
              <p:cNvSpPr txBox="1">
                <a:spLocks noChangeArrowheads="1"/>
              </p:cNvSpPr>
              <p:nvPr/>
            </p:nvSpPr>
            <p:spPr bwMode="auto">
              <a:xfrm>
                <a:off x="4210814" y="4548362"/>
                <a:ext cx="1351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latin typeface="Times New Roman" pitchFamily="18" charset="0"/>
                  </a:rPr>
                  <a:t>l</a:t>
                </a:r>
                <a:r>
                  <a:rPr lang="en-US" altLang="en-US" sz="1800"/>
                  <a:t> per period</a:t>
                </a:r>
              </a:p>
            </p:txBody>
          </p:sp>
        </p:grpSp>
        <p:grpSp>
          <p:nvGrpSpPr>
            <p:cNvPr id="58387" name="Group 24"/>
            <p:cNvGrpSpPr>
              <a:grpSpLocks/>
            </p:cNvGrpSpPr>
            <p:nvPr/>
          </p:nvGrpSpPr>
          <p:grpSpPr bwMode="auto">
            <a:xfrm>
              <a:off x="877146" y="1279679"/>
              <a:ext cx="1402948" cy="3187422"/>
              <a:chOff x="877146" y="1279679"/>
              <a:chExt cx="1402948" cy="3187422"/>
            </a:xfrm>
          </p:grpSpPr>
          <p:sp>
            <p:nvSpPr>
              <p:cNvPr id="58388" name="Line 3"/>
              <p:cNvSpPr>
                <a:spLocks noChangeShapeType="1"/>
              </p:cNvSpPr>
              <p:nvPr/>
            </p:nvSpPr>
            <p:spPr bwMode="auto">
              <a:xfrm>
                <a:off x="1885208" y="1647701"/>
                <a:ext cx="0" cy="2819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8389" name="Text Box 6"/>
              <p:cNvSpPr txBox="1">
                <a:spLocks noChangeArrowheads="1"/>
              </p:cNvSpPr>
              <p:nvPr/>
            </p:nvSpPr>
            <p:spPr bwMode="auto">
              <a:xfrm>
                <a:off x="877146" y="1279679"/>
                <a:ext cx="14029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t>k</a:t>
                </a:r>
                <a:r>
                  <a:rPr lang="en-US" altLang="en-US" sz="1800"/>
                  <a:t> per period</a:t>
                </a:r>
              </a:p>
            </p:txBody>
          </p:sp>
        </p:grpSp>
      </p:grpSp>
      <p:grpSp>
        <p:nvGrpSpPr>
          <p:cNvPr id="10" name="Group 35"/>
          <p:cNvGrpSpPr>
            <a:grpSpLocks/>
          </p:cNvGrpSpPr>
          <p:nvPr/>
        </p:nvGrpSpPr>
        <p:grpSpPr bwMode="auto">
          <a:xfrm>
            <a:off x="2419350" y="2257425"/>
            <a:ext cx="2895600" cy="1876425"/>
            <a:chOff x="2418608" y="2257301"/>
            <a:chExt cx="2895600" cy="1876941"/>
          </a:xfrm>
        </p:grpSpPr>
        <p:sp>
          <p:nvSpPr>
            <p:cNvPr id="58384" name="Arc 20"/>
            <p:cNvSpPr>
              <a:spLocks/>
            </p:cNvSpPr>
            <p:nvPr/>
          </p:nvSpPr>
          <p:spPr bwMode="auto">
            <a:xfrm rot="10800000">
              <a:off x="2418608" y="2257301"/>
              <a:ext cx="1905000" cy="1671638"/>
            </a:xfrm>
            <a:custGeom>
              <a:avLst/>
              <a:gdLst>
                <a:gd name="T0" fmla="*/ 0 w 26006"/>
                <a:gd name="T1" fmla="*/ 30432 h 24938"/>
                <a:gd name="T2" fmla="*/ 1886028 w 26006"/>
                <a:gd name="T3" fmla="*/ 1671638 h 24938"/>
                <a:gd name="T4" fmla="*/ 322750 w 26006"/>
                <a:gd name="T5" fmla="*/ 1447886 h 24938"/>
                <a:gd name="T6" fmla="*/ 0 60000 65536"/>
                <a:gd name="T7" fmla="*/ 0 60000 65536"/>
                <a:gd name="T8" fmla="*/ 0 60000 65536"/>
                <a:gd name="T9" fmla="*/ 0 w 26006"/>
                <a:gd name="T10" fmla="*/ 0 h 24938"/>
                <a:gd name="T11" fmla="*/ 26006 w 26006"/>
                <a:gd name="T12" fmla="*/ 24938 h 24938"/>
              </a:gdLst>
              <a:ahLst/>
              <a:cxnLst>
                <a:cxn ang="T6">
                  <a:pos x="T0" y="T1"/>
                </a:cxn>
                <a:cxn ang="T7">
                  <a:pos x="T2" y="T3"/>
                </a:cxn>
                <a:cxn ang="T8">
                  <a:pos x="T4" y="T5"/>
                </a:cxn>
              </a:cxnLst>
              <a:rect l="T9" t="T10" r="T11" b="T12"/>
              <a:pathLst>
                <a:path w="26006" h="24938" fill="none" extrusionOk="0">
                  <a:moveTo>
                    <a:pt x="0" y="454"/>
                  </a:moveTo>
                  <a:cubicBezTo>
                    <a:pt x="1449" y="152"/>
                    <a:pt x="2925" y="-1"/>
                    <a:pt x="4406" y="0"/>
                  </a:cubicBezTo>
                  <a:cubicBezTo>
                    <a:pt x="16335" y="0"/>
                    <a:pt x="26006" y="9670"/>
                    <a:pt x="26006" y="21600"/>
                  </a:cubicBezTo>
                  <a:cubicBezTo>
                    <a:pt x="26006" y="22717"/>
                    <a:pt x="25919" y="23833"/>
                    <a:pt x="25746" y="24937"/>
                  </a:cubicBezTo>
                </a:path>
                <a:path w="26006" h="24938" stroke="0" extrusionOk="0">
                  <a:moveTo>
                    <a:pt x="0" y="454"/>
                  </a:moveTo>
                  <a:cubicBezTo>
                    <a:pt x="1449" y="152"/>
                    <a:pt x="2925" y="-1"/>
                    <a:pt x="4406" y="0"/>
                  </a:cubicBezTo>
                  <a:cubicBezTo>
                    <a:pt x="16335" y="0"/>
                    <a:pt x="26006" y="9670"/>
                    <a:pt x="26006" y="21600"/>
                  </a:cubicBezTo>
                  <a:cubicBezTo>
                    <a:pt x="26006" y="22717"/>
                    <a:pt x="25919" y="23833"/>
                    <a:pt x="25746" y="24937"/>
                  </a:cubicBezTo>
                  <a:lnTo>
                    <a:pt x="4406" y="21600"/>
                  </a:lnTo>
                  <a:close/>
                </a:path>
              </a:pathLst>
            </a:custGeom>
            <a:noFill/>
            <a:ln w="28575">
              <a:solidFill>
                <a:srgbClr val="177B2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58385" name="Text Box 22"/>
            <p:cNvSpPr txBox="1">
              <a:spLocks noChangeArrowheads="1"/>
            </p:cNvSpPr>
            <p:nvPr/>
          </p:nvSpPr>
          <p:spPr bwMode="auto">
            <a:xfrm>
              <a:off x="4323608" y="3764910"/>
              <a:ext cx="990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177B21"/>
                  </a:solidFill>
                </a:rPr>
                <a:t>q = 1</a:t>
              </a:r>
            </a:p>
          </p:txBody>
        </p:sp>
      </p:grpSp>
      <p:grpSp>
        <p:nvGrpSpPr>
          <p:cNvPr id="11" name="Group 39"/>
          <p:cNvGrpSpPr>
            <a:grpSpLocks/>
          </p:cNvGrpSpPr>
          <p:nvPr/>
        </p:nvGrpSpPr>
        <p:grpSpPr bwMode="auto">
          <a:xfrm>
            <a:off x="2800350" y="1952625"/>
            <a:ext cx="2895600" cy="1876425"/>
            <a:chOff x="2799608" y="1952501"/>
            <a:chExt cx="2895600" cy="1876941"/>
          </a:xfrm>
        </p:grpSpPr>
        <p:sp>
          <p:nvSpPr>
            <p:cNvPr id="58382" name="Text Box 12"/>
            <p:cNvSpPr txBox="1">
              <a:spLocks noChangeArrowheads="1"/>
            </p:cNvSpPr>
            <p:nvPr/>
          </p:nvSpPr>
          <p:spPr bwMode="auto">
            <a:xfrm>
              <a:off x="4704608" y="3460110"/>
              <a:ext cx="990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177B21"/>
                  </a:solidFill>
                </a:rPr>
                <a:t>q = 2</a:t>
              </a:r>
            </a:p>
          </p:txBody>
        </p:sp>
        <p:sp>
          <p:nvSpPr>
            <p:cNvPr id="58383" name="Arc 28"/>
            <p:cNvSpPr>
              <a:spLocks/>
            </p:cNvSpPr>
            <p:nvPr/>
          </p:nvSpPr>
          <p:spPr bwMode="auto">
            <a:xfrm rot="10800000">
              <a:off x="2799608" y="1952501"/>
              <a:ext cx="1905000" cy="1671638"/>
            </a:xfrm>
            <a:custGeom>
              <a:avLst/>
              <a:gdLst>
                <a:gd name="T0" fmla="*/ 0 w 26006"/>
                <a:gd name="T1" fmla="*/ 30432 h 24938"/>
                <a:gd name="T2" fmla="*/ 1886028 w 26006"/>
                <a:gd name="T3" fmla="*/ 1671638 h 24938"/>
                <a:gd name="T4" fmla="*/ 322750 w 26006"/>
                <a:gd name="T5" fmla="*/ 1447886 h 24938"/>
                <a:gd name="T6" fmla="*/ 0 60000 65536"/>
                <a:gd name="T7" fmla="*/ 0 60000 65536"/>
                <a:gd name="T8" fmla="*/ 0 60000 65536"/>
                <a:gd name="T9" fmla="*/ 0 w 26006"/>
                <a:gd name="T10" fmla="*/ 0 h 24938"/>
                <a:gd name="T11" fmla="*/ 26006 w 26006"/>
                <a:gd name="T12" fmla="*/ 24938 h 24938"/>
              </a:gdLst>
              <a:ahLst/>
              <a:cxnLst>
                <a:cxn ang="T6">
                  <a:pos x="T0" y="T1"/>
                </a:cxn>
                <a:cxn ang="T7">
                  <a:pos x="T2" y="T3"/>
                </a:cxn>
                <a:cxn ang="T8">
                  <a:pos x="T4" y="T5"/>
                </a:cxn>
              </a:cxnLst>
              <a:rect l="T9" t="T10" r="T11" b="T12"/>
              <a:pathLst>
                <a:path w="26006" h="24938" fill="none" extrusionOk="0">
                  <a:moveTo>
                    <a:pt x="0" y="454"/>
                  </a:moveTo>
                  <a:cubicBezTo>
                    <a:pt x="1449" y="152"/>
                    <a:pt x="2925" y="-1"/>
                    <a:pt x="4406" y="0"/>
                  </a:cubicBezTo>
                  <a:cubicBezTo>
                    <a:pt x="16335" y="0"/>
                    <a:pt x="26006" y="9670"/>
                    <a:pt x="26006" y="21600"/>
                  </a:cubicBezTo>
                  <a:cubicBezTo>
                    <a:pt x="26006" y="22717"/>
                    <a:pt x="25919" y="23833"/>
                    <a:pt x="25746" y="24937"/>
                  </a:cubicBezTo>
                </a:path>
                <a:path w="26006" h="24938" stroke="0" extrusionOk="0">
                  <a:moveTo>
                    <a:pt x="0" y="454"/>
                  </a:moveTo>
                  <a:cubicBezTo>
                    <a:pt x="1449" y="152"/>
                    <a:pt x="2925" y="-1"/>
                    <a:pt x="4406" y="0"/>
                  </a:cubicBezTo>
                  <a:cubicBezTo>
                    <a:pt x="16335" y="0"/>
                    <a:pt x="26006" y="9670"/>
                    <a:pt x="26006" y="21600"/>
                  </a:cubicBezTo>
                  <a:cubicBezTo>
                    <a:pt x="26006" y="22717"/>
                    <a:pt x="25919" y="23833"/>
                    <a:pt x="25746" y="24937"/>
                  </a:cubicBezTo>
                  <a:lnTo>
                    <a:pt x="4406" y="21600"/>
                  </a:lnTo>
                  <a:close/>
                </a:path>
              </a:pathLst>
            </a:custGeom>
            <a:noFill/>
            <a:ln w="28575">
              <a:solidFill>
                <a:srgbClr val="177B2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grpSp>
      <p:grpSp>
        <p:nvGrpSpPr>
          <p:cNvPr id="12" name="Group 43"/>
          <p:cNvGrpSpPr>
            <a:grpSpLocks/>
          </p:cNvGrpSpPr>
          <p:nvPr/>
        </p:nvGrpSpPr>
        <p:grpSpPr bwMode="auto">
          <a:xfrm>
            <a:off x="3181350" y="1647825"/>
            <a:ext cx="2895600" cy="1800225"/>
            <a:chOff x="3180608" y="1647701"/>
            <a:chExt cx="2895600" cy="1800741"/>
          </a:xfrm>
        </p:grpSpPr>
        <p:sp>
          <p:nvSpPr>
            <p:cNvPr id="58380" name="Text Box 10"/>
            <p:cNvSpPr txBox="1">
              <a:spLocks noChangeArrowheads="1"/>
            </p:cNvSpPr>
            <p:nvPr/>
          </p:nvSpPr>
          <p:spPr bwMode="auto">
            <a:xfrm>
              <a:off x="5085608" y="3079110"/>
              <a:ext cx="990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177B21"/>
                  </a:solidFill>
                </a:rPr>
                <a:t>q = 3</a:t>
              </a:r>
            </a:p>
          </p:txBody>
        </p:sp>
        <p:sp>
          <p:nvSpPr>
            <p:cNvPr id="58381" name="Arc 31"/>
            <p:cNvSpPr>
              <a:spLocks/>
            </p:cNvSpPr>
            <p:nvPr/>
          </p:nvSpPr>
          <p:spPr bwMode="auto">
            <a:xfrm rot="10800000">
              <a:off x="3180608" y="1647701"/>
              <a:ext cx="1905000" cy="1671638"/>
            </a:xfrm>
            <a:custGeom>
              <a:avLst/>
              <a:gdLst>
                <a:gd name="T0" fmla="*/ 0 w 26006"/>
                <a:gd name="T1" fmla="*/ 30432 h 24938"/>
                <a:gd name="T2" fmla="*/ 1886028 w 26006"/>
                <a:gd name="T3" fmla="*/ 1671638 h 24938"/>
                <a:gd name="T4" fmla="*/ 322750 w 26006"/>
                <a:gd name="T5" fmla="*/ 1447886 h 24938"/>
                <a:gd name="T6" fmla="*/ 0 60000 65536"/>
                <a:gd name="T7" fmla="*/ 0 60000 65536"/>
                <a:gd name="T8" fmla="*/ 0 60000 65536"/>
                <a:gd name="T9" fmla="*/ 0 w 26006"/>
                <a:gd name="T10" fmla="*/ 0 h 24938"/>
                <a:gd name="T11" fmla="*/ 26006 w 26006"/>
                <a:gd name="T12" fmla="*/ 24938 h 24938"/>
              </a:gdLst>
              <a:ahLst/>
              <a:cxnLst>
                <a:cxn ang="T6">
                  <a:pos x="T0" y="T1"/>
                </a:cxn>
                <a:cxn ang="T7">
                  <a:pos x="T2" y="T3"/>
                </a:cxn>
                <a:cxn ang="T8">
                  <a:pos x="T4" y="T5"/>
                </a:cxn>
              </a:cxnLst>
              <a:rect l="T9" t="T10" r="T11" b="T12"/>
              <a:pathLst>
                <a:path w="26006" h="24938" fill="none" extrusionOk="0">
                  <a:moveTo>
                    <a:pt x="0" y="454"/>
                  </a:moveTo>
                  <a:cubicBezTo>
                    <a:pt x="1449" y="152"/>
                    <a:pt x="2925" y="-1"/>
                    <a:pt x="4406" y="0"/>
                  </a:cubicBezTo>
                  <a:cubicBezTo>
                    <a:pt x="16335" y="0"/>
                    <a:pt x="26006" y="9670"/>
                    <a:pt x="26006" y="21600"/>
                  </a:cubicBezTo>
                  <a:cubicBezTo>
                    <a:pt x="26006" y="22717"/>
                    <a:pt x="25919" y="23833"/>
                    <a:pt x="25746" y="24937"/>
                  </a:cubicBezTo>
                </a:path>
                <a:path w="26006" h="24938" stroke="0" extrusionOk="0">
                  <a:moveTo>
                    <a:pt x="0" y="454"/>
                  </a:moveTo>
                  <a:cubicBezTo>
                    <a:pt x="1449" y="152"/>
                    <a:pt x="2925" y="-1"/>
                    <a:pt x="4406" y="0"/>
                  </a:cubicBezTo>
                  <a:cubicBezTo>
                    <a:pt x="16335" y="0"/>
                    <a:pt x="26006" y="9670"/>
                    <a:pt x="26006" y="21600"/>
                  </a:cubicBezTo>
                  <a:cubicBezTo>
                    <a:pt x="26006" y="22717"/>
                    <a:pt x="25919" y="23833"/>
                    <a:pt x="25746" y="24937"/>
                  </a:cubicBezTo>
                  <a:lnTo>
                    <a:pt x="4406" y="21600"/>
                  </a:lnTo>
                  <a:close/>
                </a:path>
              </a:pathLst>
            </a:custGeom>
            <a:noFill/>
            <a:ln w="28575">
              <a:solidFill>
                <a:srgbClr val="177B2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grpSp>
    </p:spTree>
    <p:extLst>
      <p:ext uri="{BB962C8B-B14F-4D97-AF65-F5344CB8AC3E}">
        <p14:creationId xmlns:p14="http://schemas.microsoft.com/office/powerpoint/2010/main" val="41190170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8371">
                                            <p:txEl>
                                              <p:pRg st="0" end="0"/>
                                            </p:txEl>
                                          </p:spTgt>
                                        </p:tgtEl>
                                        <p:attrNameLst>
                                          <p:attrName>style.visibility</p:attrName>
                                        </p:attrNameLst>
                                      </p:cBhvr>
                                      <p:to>
                                        <p:strVal val="visible"/>
                                      </p:to>
                                    </p:set>
                                    <p:animEffect transition="in" filter="wipe(left)">
                                      <p:cBhvr>
                                        <p:cTn id="27" dur="500"/>
                                        <p:tgtEl>
                                          <p:spTgt spid="58371">
                                            <p:txEl>
                                              <p:pRg st="0" end="0"/>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8371">
                                            <p:txEl>
                                              <p:pRg st="1" end="1"/>
                                            </p:txEl>
                                          </p:spTgt>
                                        </p:tgtEl>
                                        <p:attrNameLst>
                                          <p:attrName>style.visibility</p:attrName>
                                        </p:attrNameLst>
                                      </p:cBhvr>
                                      <p:to>
                                        <p:strVal val="visible"/>
                                      </p:to>
                                    </p:set>
                                    <p:animEffect transition="in" filter="wipe(left)">
                                      <p:cBhvr>
                                        <p:cTn id="31" dur="500"/>
                                        <p:tgtEl>
                                          <p:spTgt spid="583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P spid="2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a:t>CES Production Function</a:t>
            </a:r>
          </a:p>
        </p:txBody>
      </p:sp>
      <p:sp>
        <p:nvSpPr>
          <p:cNvPr id="59395" name="Rectangle 3"/>
          <p:cNvSpPr>
            <a:spLocks noGrp="1" noChangeArrowheads="1"/>
          </p:cNvSpPr>
          <p:nvPr>
            <p:ph idx="1"/>
          </p:nvPr>
        </p:nvSpPr>
        <p:spPr/>
        <p:txBody>
          <a:bodyPr/>
          <a:lstStyle/>
          <a:p>
            <a:r>
              <a:rPr lang="en-US" altLang="en-US"/>
              <a:t>CES production function (</a:t>
            </a:r>
            <a:r>
              <a:rPr lang="en-US" altLang="en-US">
                <a:sym typeface="Symbol" pitchFamily="18" charset="2"/>
              </a:rPr>
              <a:t> = 1/(1-)</a:t>
            </a:r>
            <a:r>
              <a:rPr lang="en-US" altLang="en-US"/>
              <a:t>):</a:t>
            </a:r>
          </a:p>
          <a:p>
            <a:pPr algn="ctr">
              <a:buFontTx/>
              <a:buNone/>
            </a:pPr>
            <a:r>
              <a:rPr lang="en-US" altLang="en-US" sz="3200" i="1">
                <a:solidFill>
                  <a:srgbClr val="FF0000"/>
                </a:solidFill>
              </a:rPr>
              <a:t>q</a:t>
            </a:r>
            <a:r>
              <a:rPr lang="en-US" altLang="en-US" sz="3200">
                <a:solidFill>
                  <a:srgbClr val="FF0000"/>
                </a:solidFill>
              </a:rPr>
              <a:t> = </a:t>
            </a:r>
            <a:r>
              <a:rPr lang="en-US" altLang="en-US" sz="3200" i="1">
                <a:solidFill>
                  <a:srgbClr val="FF0000"/>
                </a:solidFill>
              </a:rPr>
              <a:t>f</a:t>
            </a:r>
            <a:r>
              <a:rPr lang="en-US" altLang="en-US" sz="3200">
                <a:solidFill>
                  <a:srgbClr val="FF0000"/>
                </a:solidFill>
              </a:rPr>
              <a:t>(</a:t>
            </a:r>
            <a:r>
              <a:rPr lang="en-US" altLang="en-US" sz="3200" i="1">
                <a:solidFill>
                  <a:srgbClr val="FF0000"/>
                </a:solidFill>
              </a:rPr>
              <a:t>k</a:t>
            </a:r>
            <a:r>
              <a:rPr lang="en-US" altLang="en-US" sz="3200">
                <a:solidFill>
                  <a:srgbClr val="FF0000"/>
                </a:solidFill>
              </a:rPr>
              <a:t>,</a:t>
            </a:r>
            <a:r>
              <a:rPr lang="en-US" altLang="en-US" sz="3200" i="1">
                <a:solidFill>
                  <a:srgbClr val="FF0000"/>
                </a:solidFill>
                <a:latin typeface="Times New Roman" pitchFamily="18" charset="0"/>
              </a:rPr>
              <a:t>l</a:t>
            </a:r>
            <a:r>
              <a:rPr lang="en-US" altLang="en-US" sz="3200">
                <a:solidFill>
                  <a:srgbClr val="FF0000"/>
                </a:solidFill>
              </a:rPr>
              <a:t>) = [</a:t>
            </a:r>
            <a:r>
              <a:rPr lang="en-US" altLang="en-US" sz="3200" i="1">
                <a:solidFill>
                  <a:srgbClr val="FF0000"/>
                </a:solidFill>
              </a:rPr>
              <a:t>k</a:t>
            </a:r>
            <a:r>
              <a:rPr lang="en-US" altLang="en-US" sz="3200" baseline="30000">
                <a:solidFill>
                  <a:srgbClr val="FF0000"/>
                </a:solidFill>
                <a:sym typeface="Symbol" pitchFamily="18" charset="2"/>
              </a:rPr>
              <a:t></a:t>
            </a:r>
            <a:r>
              <a:rPr lang="en-US" altLang="en-US" sz="3200">
                <a:solidFill>
                  <a:srgbClr val="FF0000"/>
                </a:solidFill>
                <a:sym typeface="Symbol" pitchFamily="18" charset="2"/>
              </a:rPr>
              <a:t> + </a:t>
            </a:r>
            <a:r>
              <a:rPr lang="en-US" altLang="en-US" sz="3200" i="1">
                <a:solidFill>
                  <a:srgbClr val="FF0000"/>
                </a:solidFill>
                <a:latin typeface="Times New Roman" pitchFamily="18" charset="0"/>
                <a:sym typeface="Symbol" pitchFamily="18" charset="2"/>
              </a:rPr>
              <a:t>l</a:t>
            </a:r>
            <a:r>
              <a:rPr lang="en-US" altLang="en-US" sz="3200" baseline="30000">
                <a:solidFill>
                  <a:srgbClr val="FF0000"/>
                </a:solidFill>
                <a:sym typeface="Symbol" pitchFamily="18" charset="2"/>
              </a:rPr>
              <a:t></a:t>
            </a:r>
            <a:r>
              <a:rPr lang="en-US" altLang="en-US" sz="3200">
                <a:solidFill>
                  <a:srgbClr val="FF0000"/>
                </a:solidFill>
                <a:sym typeface="Symbol" pitchFamily="18" charset="2"/>
              </a:rPr>
              <a:t>]</a:t>
            </a:r>
            <a:r>
              <a:rPr lang="en-US" altLang="en-US" sz="3200" baseline="30000">
                <a:solidFill>
                  <a:srgbClr val="FF0000"/>
                </a:solidFill>
                <a:sym typeface="Symbol" pitchFamily="18" charset="2"/>
              </a:rPr>
              <a:t> </a:t>
            </a:r>
            <a:r>
              <a:rPr lang="en-US" altLang="en-US" sz="3200" baseline="30000">
                <a:solidFill>
                  <a:srgbClr val="FF0000"/>
                </a:solidFill>
                <a:sym typeface="MT Symbol" pitchFamily="18" charset="2"/>
              </a:rPr>
              <a:t>/</a:t>
            </a:r>
            <a:r>
              <a:rPr lang="en-US" altLang="en-US" sz="3200" baseline="30000">
                <a:solidFill>
                  <a:srgbClr val="FF0000"/>
                </a:solidFill>
                <a:sym typeface="Symbol" pitchFamily="18" charset="2"/>
              </a:rPr>
              <a:t></a:t>
            </a:r>
            <a:r>
              <a:rPr lang="en-US" altLang="en-US" sz="3200">
                <a:solidFill>
                  <a:srgbClr val="FF0000"/>
                </a:solidFill>
                <a:sym typeface="Symbol" pitchFamily="18" charset="2"/>
              </a:rPr>
              <a:t>  </a:t>
            </a:r>
            <a:r>
              <a:rPr lang="en-US" altLang="en-US" sz="3200" i="1">
                <a:solidFill>
                  <a:srgbClr val="FF0000"/>
                </a:solidFill>
                <a:sym typeface="Symbol" pitchFamily="18" charset="2"/>
              </a:rPr>
              <a:t> </a:t>
            </a:r>
            <a:r>
              <a:rPr lang="en-US" altLang="en-US" sz="3200">
                <a:solidFill>
                  <a:srgbClr val="FF0000"/>
                </a:solidFill>
                <a:sym typeface="Symbol" pitchFamily="18" charset="2"/>
              </a:rPr>
              <a:t></a:t>
            </a:r>
            <a:r>
              <a:rPr lang="en-US" altLang="en-US" sz="3200">
                <a:solidFill>
                  <a:srgbClr val="FF0000"/>
                </a:solidFill>
                <a:sym typeface="MT Symbol" pitchFamily="18" charset="2"/>
              </a:rPr>
              <a:t> 1, </a:t>
            </a:r>
            <a:r>
              <a:rPr lang="en-US" altLang="en-US" sz="3200">
                <a:solidFill>
                  <a:srgbClr val="FF0000"/>
                </a:solidFill>
                <a:sym typeface="Symbol" pitchFamily="18" charset="2"/>
              </a:rPr>
              <a:t>  0, </a:t>
            </a:r>
            <a:r>
              <a:rPr lang="en-US" altLang="en-US" sz="3200">
                <a:solidFill>
                  <a:srgbClr val="FF0000"/>
                </a:solidFill>
                <a:sym typeface="MT Symbol" pitchFamily="18" charset="2"/>
              </a:rPr>
              <a:t> &gt; 0</a:t>
            </a:r>
          </a:p>
          <a:p>
            <a:pPr lvl="1"/>
            <a:r>
              <a:rPr lang="en-US" altLang="en-US" sz="2400">
                <a:sym typeface="Symbol" pitchFamily="18" charset="2"/>
              </a:rPr>
              <a:t></a:t>
            </a:r>
            <a:r>
              <a:rPr lang="en-US" altLang="en-US">
                <a:sym typeface="MT Symbol" pitchFamily="18" charset="2"/>
              </a:rPr>
              <a:t> &gt; 1 </a:t>
            </a:r>
            <a:r>
              <a:rPr lang="en-US" altLang="en-US">
                <a:sym typeface="Symbol" pitchFamily="18" charset="2"/>
              </a:rPr>
              <a:t> increasing returns to scale</a:t>
            </a:r>
          </a:p>
          <a:p>
            <a:pPr lvl="1"/>
            <a:r>
              <a:rPr lang="en-US" altLang="en-US" sz="2400">
                <a:sym typeface="Symbol" pitchFamily="18" charset="2"/>
              </a:rPr>
              <a:t></a:t>
            </a:r>
            <a:r>
              <a:rPr lang="en-US" altLang="en-US">
                <a:sym typeface="MT Symbol" pitchFamily="18" charset="2"/>
              </a:rPr>
              <a:t> &lt; 1 </a:t>
            </a:r>
            <a:r>
              <a:rPr lang="en-US" altLang="en-US">
                <a:sym typeface="Symbol" pitchFamily="18" charset="2"/>
              </a:rPr>
              <a:t> decreasing returns to scale</a:t>
            </a:r>
          </a:p>
          <a:p>
            <a:pPr lvl="1"/>
            <a:r>
              <a:rPr lang="en-US" altLang="en-US">
                <a:sym typeface="Symbol" pitchFamily="18" charset="2"/>
              </a:rPr>
              <a:t>For this production function, </a:t>
            </a:r>
            <a:r>
              <a:rPr lang="en-US" altLang="en-US" sz="2800">
                <a:solidFill>
                  <a:srgbClr val="FF0000"/>
                </a:solidFill>
                <a:sym typeface="Symbol" pitchFamily="18" charset="2"/>
              </a:rPr>
              <a:t> = 1/(1-)</a:t>
            </a:r>
          </a:p>
          <a:p>
            <a:pPr lvl="2"/>
            <a:r>
              <a:rPr lang="en-US" altLang="en-US">
                <a:sym typeface="Symbol" pitchFamily="18" charset="2"/>
              </a:rPr>
              <a:t> = 1  linear production function</a:t>
            </a:r>
          </a:p>
          <a:p>
            <a:pPr lvl="2"/>
            <a:r>
              <a:rPr lang="en-US" altLang="en-US">
                <a:sym typeface="Symbol" pitchFamily="18" charset="2"/>
              </a:rPr>
              <a:t> = -  fixed proportions production function</a:t>
            </a:r>
          </a:p>
          <a:p>
            <a:pPr lvl="2"/>
            <a:r>
              <a:rPr lang="en-US" altLang="en-US">
                <a:sym typeface="Symbol" pitchFamily="18" charset="2"/>
              </a:rPr>
              <a:t> = 0  Cobb-Douglas production function</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92A9FDC8-2700-4465-A7E5-ADFC9D4BEC3F}" type="slidenum">
              <a:rPr lang="en-US" smtClean="0"/>
              <a:pPr>
                <a:defRPr/>
              </a:pPr>
              <a:t>41</a:t>
            </a:fld>
            <a:endParaRPr lang="en-US"/>
          </a:p>
        </p:txBody>
      </p:sp>
    </p:spTree>
    <p:extLst>
      <p:ext uri="{BB962C8B-B14F-4D97-AF65-F5344CB8AC3E}">
        <p14:creationId xmlns:p14="http://schemas.microsoft.com/office/powerpoint/2010/main" val="3132403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9.3 A Generalized Leontief Production 	</a:t>
            </a:r>
            <a:r>
              <a:rPr lang="en-US" altLang="en-US" dirty="0">
                <a:solidFill>
                  <a:srgbClr val="002D56"/>
                </a:solidFill>
              </a:rPr>
              <a:t>Function</a:t>
            </a:r>
          </a:p>
        </p:txBody>
      </p:sp>
      <p:sp>
        <p:nvSpPr>
          <p:cNvPr id="9223" name="Footer Placeholder 4"/>
          <p:cNvSpPr>
            <a:spLocks noGrp="1"/>
          </p:cNvSpPr>
          <p:nvPr>
            <p:ph type="ftr" sz="quarter" idx="10"/>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100" dirty="0">
                <a:latin typeface="+mn-lt"/>
              </a:rPr>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 name="Slide Number Placeholder 3"/>
          <p:cNvSpPr>
            <a:spLocks noGrp="1"/>
          </p:cNvSpPr>
          <p:nvPr>
            <p:ph type="sldNum" sz="quarter" idx="11"/>
          </p:nvPr>
        </p:nvSpPr>
        <p:spPr>
          <a:prstGeom prst="rect">
            <a:avLst/>
          </a:prstGeom>
        </p:spPr>
        <p:txBody>
          <a:bodyPr/>
          <a:lstStyle/>
          <a:p>
            <a:pPr>
              <a:defRPr/>
            </a:pPr>
            <a:fld id="{DF0393C2-CC95-4677-9BE8-D38E9FA569BC}" type="slidenum">
              <a:rPr lang="en-US" smtClean="0"/>
              <a:pPr>
                <a:defRPr/>
              </a:pPr>
              <a:t>42</a:t>
            </a:fld>
            <a:endParaRPr lang="en-US" dirty="0"/>
          </a:p>
        </p:txBody>
      </p:sp>
      <p:sp>
        <p:nvSpPr>
          <p:cNvPr id="9221" name="Content Placeholder 2"/>
          <p:cNvSpPr>
            <a:spLocks noGrp="1"/>
          </p:cNvSpPr>
          <p:nvPr>
            <p:ph type="body" sz="quarter" idx="12"/>
          </p:nvPr>
        </p:nvSpPr>
        <p:spPr>
          <a:xfrm>
            <a:off x="381000" y="838200"/>
            <a:ext cx="8382000" cy="3276600"/>
          </a:xfrm>
          <a:prstGeom prst="rect">
            <a:avLst/>
          </a:prstGeom>
        </p:spPr>
        <p:txBody>
          <a:bodyPr/>
          <a:lstStyle/>
          <a:p>
            <a:r>
              <a:rPr lang="en-US" altLang="en-US" dirty="0"/>
              <a:t>Production function: </a:t>
            </a:r>
            <a:r>
              <a:rPr lang="en-US" altLang="en-US" sz="2800" i="1" dirty="0">
                <a:solidFill>
                  <a:srgbClr val="FF0000"/>
                </a:solidFill>
              </a:rPr>
              <a:t>q = f</a:t>
            </a:r>
            <a:r>
              <a:rPr lang="en-US" altLang="en-US" sz="2800" dirty="0">
                <a:solidFill>
                  <a:srgbClr val="FF0000"/>
                </a:solidFill>
              </a:rPr>
              <a:t>(</a:t>
            </a:r>
            <a:r>
              <a:rPr lang="en-US" altLang="en-US" sz="2800" i="1" dirty="0" err="1">
                <a:solidFill>
                  <a:srgbClr val="FF0000"/>
                </a:solidFill>
              </a:rPr>
              <a:t>k</a:t>
            </a:r>
            <a:r>
              <a:rPr lang="en-US" altLang="en-US" sz="2800" dirty="0" err="1">
                <a:solidFill>
                  <a:srgbClr val="FF0000"/>
                </a:solidFill>
              </a:rPr>
              <a:t>,</a:t>
            </a:r>
            <a:r>
              <a:rPr lang="en-US" altLang="en-US" sz="2800" i="1" dirty="0" err="1">
                <a:solidFill>
                  <a:srgbClr val="FF0000"/>
                </a:solidFill>
                <a:latin typeface="Times New Roman" pitchFamily="18" charset="0"/>
              </a:rPr>
              <a:t>l</a:t>
            </a:r>
            <a:r>
              <a:rPr lang="en-US" altLang="en-US" sz="2800" dirty="0">
                <a:solidFill>
                  <a:srgbClr val="FF0000"/>
                </a:solidFill>
              </a:rPr>
              <a:t>) = </a:t>
            </a:r>
            <a:r>
              <a:rPr lang="en-US" altLang="en-US" sz="2800" i="1" dirty="0">
                <a:solidFill>
                  <a:srgbClr val="FF0000"/>
                </a:solidFill>
              </a:rPr>
              <a:t>k + </a:t>
            </a:r>
            <a:r>
              <a:rPr lang="en-US" altLang="en-US" sz="2800" i="1" dirty="0">
                <a:solidFill>
                  <a:srgbClr val="FF0000"/>
                </a:solidFill>
                <a:latin typeface="Times New Roman" pitchFamily="18" charset="0"/>
              </a:rPr>
              <a:t>l</a:t>
            </a:r>
            <a:r>
              <a:rPr lang="en-US" altLang="en-US" sz="2800" i="1" dirty="0">
                <a:solidFill>
                  <a:srgbClr val="FF0000"/>
                </a:solidFill>
              </a:rPr>
              <a:t> + </a:t>
            </a:r>
            <a:r>
              <a:rPr lang="en-US" altLang="en-US" sz="2800" dirty="0">
                <a:solidFill>
                  <a:srgbClr val="FF0000"/>
                </a:solidFill>
              </a:rPr>
              <a:t>2(</a:t>
            </a:r>
            <a:r>
              <a:rPr lang="en-US" altLang="en-US" sz="2800" i="1" dirty="0">
                <a:solidFill>
                  <a:srgbClr val="FF0000"/>
                </a:solidFill>
              </a:rPr>
              <a:t>k</a:t>
            </a:r>
            <a:r>
              <a:rPr lang="en-US" altLang="en-US" sz="2800" i="1" dirty="0">
                <a:solidFill>
                  <a:srgbClr val="FF0000"/>
                </a:solidFill>
                <a:latin typeface="Times New Roman" pitchFamily="18" charset="0"/>
              </a:rPr>
              <a:t>l</a:t>
            </a:r>
            <a:r>
              <a:rPr lang="en-US" altLang="en-US" sz="2800" dirty="0">
                <a:solidFill>
                  <a:srgbClr val="FF0000"/>
                </a:solidFill>
              </a:rPr>
              <a:t>)</a:t>
            </a:r>
            <a:r>
              <a:rPr lang="en-US" altLang="en-US" sz="2800" baseline="30000" dirty="0">
                <a:solidFill>
                  <a:srgbClr val="FF0000"/>
                </a:solidFill>
              </a:rPr>
              <a:t>0.5</a:t>
            </a:r>
            <a:endParaRPr lang="en-US" altLang="en-US" sz="2800" dirty="0">
              <a:solidFill>
                <a:srgbClr val="FF0000"/>
              </a:solidFill>
            </a:endParaRPr>
          </a:p>
          <a:p>
            <a:pPr lvl="1"/>
            <a:r>
              <a:rPr lang="en-US" altLang="en-US" dirty="0"/>
              <a:t>Constant returns to scale</a:t>
            </a:r>
          </a:p>
          <a:p>
            <a:pPr lvl="1"/>
            <a:r>
              <a:rPr lang="en-US" altLang="en-US" dirty="0"/>
              <a:t>Marginal productivities are</a:t>
            </a:r>
          </a:p>
          <a:p>
            <a:pPr algn="ctr">
              <a:buFontTx/>
              <a:buNone/>
            </a:pPr>
            <a:r>
              <a:rPr lang="en-US" altLang="en-US" sz="2800" i="1" dirty="0" err="1">
                <a:solidFill>
                  <a:srgbClr val="FF0000"/>
                </a:solidFill>
              </a:rPr>
              <a:t>f</a:t>
            </a:r>
            <a:r>
              <a:rPr lang="en-US" altLang="en-US" sz="2800" i="1" baseline="-25000" dirty="0" err="1">
                <a:solidFill>
                  <a:srgbClr val="FF0000"/>
                </a:solidFill>
              </a:rPr>
              <a:t>k</a:t>
            </a:r>
            <a:r>
              <a:rPr lang="en-US" altLang="en-US" sz="2800" i="1" dirty="0">
                <a:solidFill>
                  <a:srgbClr val="FF0000"/>
                </a:solidFill>
              </a:rPr>
              <a:t> = </a:t>
            </a:r>
            <a:r>
              <a:rPr lang="en-US" altLang="en-US" sz="2800" dirty="0">
                <a:solidFill>
                  <a:srgbClr val="FF0000"/>
                </a:solidFill>
              </a:rPr>
              <a:t>1 + (</a:t>
            </a:r>
            <a:r>
              <a:rPr lang="en-US" altLang="en-US" sz="2800" i="1" dirty="0">
                <a:solidFill>
                  <a:srgbClr val="FF0000"/>
                </a:solidFill>
              </a:rPr>
              <a:t>k</a:t>
            </a:r>
            <a:r>
              <a:rPr lang="en-US" altLang="en-US" sz="2800" dirty="0">
                <a:solidFill>
                  <a:srgbClr val="FF0000"/>
                </a:solidFill>
              </a:rPr>
              <a:t>/</a:t>
            </a:r>
            <a:r>
              <a:rPr lang="en-US" altLang="en-US" sz="2800" i="1" dirty="0">
                <a:solidFill>
                  <a:srgbClr val="FF0000"/>
                </a:solidFill>
                <a:latin typeface="Times New Roman" pitchFamily="18" charset="0"/>
              </a:rPr>
              <a:t>l</a:t>
            </a:r>
            <a:r>
              <a:rPr lang="en-US" altLang="en-US" sz="2800" dirty="0">
                <a:solidFill>
                  <a:srgbClr val="FF0000"/>
                </a:solidFill>
              </a:rPr>
              <a:t>)</a:t>
            </a:r>
            <a:r>
              <a:rPr lang="en-US" altLang="en-US" sz="2800" baseline="30000" dirty="0">
                <a:solidFill>
                  <a:srgbClr val="FF0000"/>
                </a:solidFill>
              </a:rPr>
              <a:t>-0.5      </a:t>
            </a:r>
            <a:r>
              <a:rPr lang="en-US" altLang="en-US" sz="2800" dirty="0">
                <a:solidFill>
                  <a:schemeClr val="tx1"/>
                </a:solidFill>
              </a:rPr>
              <a:t>and      </a:t>
            </a:r>
            <a:r>
              <a:rPr lang="en-US" altLang="en-US" sz="2800" i="1" dirty="0" err="1">
                <a:solidFill>
                  <a:srgbClr val="FF0000"/>
                </a:solidFill>
              </a:rPr>
              <a:t>f</a:t>
            </a:r>
            <a:r>
              <a:rPr lang="en-US" altLang="en-US" sz="2800" i="1" baseline="-25000" dirty="0" err="1">
                <a:solidFill>
                  <a:srgbClr val="FF0000"/>
                </a:solidFill>
                <a:latin typeface="Times New Roman" pitchFamily="18" charset="0"/>
              </a:rPr>
              <a:t>l</a:t>
            </a:r>
            <a:r>
              <a:rPr lang="en-US" altLang="en-US" sz="2800" i="1" dirty="0">
                <a:solidFill>
                  <a:srgbClr val="FF0000"/>
                </a:solidFill>
              </a:rPr>
              <a:t> = </a:t>
            </a:r>
            <a:r>
              <a:rPr lang="en-US" altLang="en-US" sz="2800" dirty="0">
                <a:solidFill>
                  <a:srgbClr val="FF0000"/>
                </a:solidFill>
              </a:rPr>
              <a:t>1 + (</a:t>
            </a:r>
            <a:r>
              <a:rPr lang="en-US" altLang="en-US" sz="2800" i="1" dirty="0">
                <a:solidFill>
                  <a:srgbClr val="FF0000"/>
                </a:solidFill>
              </a:rPr>
              <a:t>k</a:t>
            </a:r>
            <a:r>
              <a:rPr lang="en-US" altLang="en-US" sz="2800" dirty="0">
                <a:solidFill>
                  <a:srgbClr val="FF0000"/>
                </a:solidFill>
              </a:rPr>
              <a:t>/</a:t>
            </a:r>
            <a:r>
              <a:rPr lang="en-US" altLang="en-US" sz="2800" i="1" dirty="0">
                <a:solidFill>
                  <a:srgbClr val="FF0000"/>
                </a:solidFill>
                <a:latin typeface="Times New Roman" pitchFamily="18" charset="0"/>
              </a:rPr>
              <a:t>l</a:t>
            </a:r>
            <a:r>
              <a:rPr lang="en-US" altLang="en-US" sz="2800" dirty="0">
                <a:solidFill>
                  <a:srgbClr val="FF0000"/>
                </a:solidFill>
              </a:rPr>
              <a:t>)</a:t>
            </a:r>
            <a:r>
              <a:rPr lang="en-US" altLang="en-US" sz="2800" baseline="30000" dirty="0">
                <a:solidFill>
                  <a:srgbClr val="FF0000"/>
                </a:solidFill>
              </a:rPr>
              <a:t>0.5</a:t>
            </a:r>
            <a:endParaRPr lang="en-US" altLang="en-US" sz="2800" dirty="0">
              <a:solidFill>
                <a:srgbClr val="FF0000"/>
              </a:solidFill>
            </a:endParaRPr>
          </a:p>
          <a:p>
            <a:pPr lvl="1"/>
            <a:r>
              <a:rPr lang="en-US" altLang="en-US" dirty="0"/>
              <a:t>RTS diminishes as k/l falls</a:t>
            </a:r>
          </a:p>
        </p:txBody>
      </p:sp>
      <p:sp>
        <p:nvSpPr>
          <p:cNvPr id="2" name="Text Placeholder 1"/>
          <p:cNvSpPr>
            <a:spLocks noGrp="1"/>
          </p:cNvSpPr>
          <p:nvPr>
            <p:ph type="body" sz="quarter" idx="13"/>
          </p:nvPr>
        </p:nvSpPr>
        <p:spPr>
          <a:xfrm>
            <a:off x="381000" y="4419600"/>
            <a:ext cx="8382000" cy="1752600"/>
          </a:xfrm>
        </p:spPr>
        <p:txBody>
          <a:bodyPr/>
          <a:lstStyle/>
          <a:p>
            <a:pPr lvl="1" eaLnBrk="0" hangingPunct="0">
              <a:buFont typeface="Arial" charset="0"/>
              <a:buChar char="•"/>
              <a:defRPr/>
            </a:pPr>
            <a:r>
              <a:rPr lang="en-US" kern="0" dirty="0"/>
              <a:t>This function has a CES form (</a:t>
            </a:r>
            <a:r>
              <a:rPr lang="en-US" kern="0" dirty="0">
                <a:sym typeface="Symbol" pitchFamily="18" charset="2"/>
              </a:rPr>
              <a:t> = 0.5 and  = 1)</a:t>
            </a:r>
          </a:p>
          <a:p>
            <a:pPr lvl="1" eaLnBrk="0" hangingPunct="0">
              <a:buFont typeface="Arial" charset="0"/>
              <a:buChar char="•"/>
              <a:defRPr/>
            </a:pPr>
            <a:r>
              <a:rPr lang="en-US" kern="0" dirty="0"/>
              <a:t>Elasticity of substitution:</a:t>
            </a:r>
          </a:p>
          <a:p>
            <a:pPr marL="457200" lvl="1" indent="0">
              <a:buNone/>
            </a:pPr>
            <a:endParaRPr lang="en-US" dirty="0"/>
          </a:p>
        </p:txBody>
      </p:sp>
      <p:graphicFrame>
        <p:nvGraphicFramePr>
          <p:cNvPr id="50178" name="Object 2"/>
          <p:cNvGraphicFramePr>
            <a:graphicFrameLocks noChangeAspect="1"/>
          </p:cNvGraphicFramePr>
          <p:nvPr/>
        </p:nvGraphicFramePr>
        <p:xfrm>
          <a:off x="3259138" y="5260975"/>
          <a:ext cx="2651125" cy="919163"/>
        </p:xfrm>
        <a:graphic>
          <a:graphicData uri="http://schemas.openxmlformats.org/presentationml/2006/ole">
            <mc:AlternateContent xmlns:mc="http://schemas.openxmlformats.org/markup-compatibility/2006">
              <mc:Choice xmlns:v="urn:schemas-microsoft-com:vml" Requires="v">
                <p:oleObj name="Equation" r:id="rId2" imgW="1206360" imgH="419040" progId="Equation.DSMT4">
                  <p:embed/>
                </p:oleObj>
              </mc:Choice>
              <mc:Fallback>
                <p:oleObj name="Equation" r:id="rId2" imgW="1206360" imgH="41904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9138" y="5260975"/>
                        <a:ext cx="2651125" cy="919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0" name="Object 4"/>
          <p:cNvGraphicFramePr>
            <a:graphicFrameLocks noChangeAspect="1"/>
          </p:cNvGraphicFramePr>
          <p:nvPr>
            <p:extLst>
              <p:ext uri="{D42A27DB-BD31-4B8C-83A1-F6EECF244321}">
                <p14:modId xmlns:p14="http://schemas.microsoft.com/office/powerpoint/2010/main" val="1301734636"/>
              </p:ext>
            </p:extLst>
          </p:nvPr>
        </p:nvGraphicFramePr>
        <p:xfrm>
          <a:off x="2941638" y="3492500"/>
          <a:ext cx="3262312" cy="1003300"/>
        </p:xfrm>
        <a:graphic>
          <a:graphicData uri="http://schemas.openxmlformats.org/presentationml/2006/ole">
            <mc:AlternateContent xmlns:mc="http://schemas.openxmlformats.org/markup-compatibility/2006">
              <mc:Choice xmlns:v="urn:schemas-microsoft-com:vml" Requires="v">
                <p:oleObj name="Equation" r:id="rId4" imgW="1485720" imgH="457200" progId="Equation.DSMT4">
                  <p:embed/>
                </p:oleObj>
              </mc:Choice>
              <mc:Fallback>
                <p:oleObj name="Equation" r:id="rId4" imgW="148572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1638" y="3492500"/>
                        <a:ext cx="3262312"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628633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wipe(left)">
                                      <p:cBhvr>
                                        <p:cTn id="7" dur="500"/>
                                        <p:tgtEl>
                                          <p:spTgt spid="5018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left)">
                                      <p:cBhvr>
                                        <p:cTn id="15" dur="500"/>
                                        <p:tgtEl>
                                          <p:spTgt spid="2">
                                            <p:txEl>
                                              <p:pRg st="1" end="1"/>
                                            </p:txEl>
                                          </p:spTgt>
                                        </p:tgtEl>
                                      </p:cBhvr>
                                    </p:animEffec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50178"/>
                                        </p:tgtEl>
                                        <p:attrNameLst>
                                          <p:attrName>style.visibility</p:attrName>
                                        </p:attrNameLst>
                                      </p:cBhvr>
                                      <p:to>
                                        <p:strVal val="visible"/>
                                      </p:to>
                                    </p:set>
                                    <p:animEffect transition="in" filter="wipe(left)">
                                      <p:cBhvr>
                                        <p:cTn id="19" dur="500"/>
                                        <p:tgtEl>
                                          <p:spTgt spid="50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t>Technical Progress</a:t>
            </a:r>
          </a:p>
        </p:txBody>
      </p:sp>
      <p:sp>
        <p:nvSpPr>
          <p:cNvPr id="60419" name="Rectangle 3"/>
          <p:cNvSpPr>
            <a:spLocks noGrp="1" noChangeArrowheads="1"/>
          </p:cNvSpPr>
          <p:nvPr>
            <p:ph idx="1"/>
          </p:nvPr>
        </p:nvSpPr>
        <p:spPr/>
        <p:txBody>
          <a:bodyPr/>
          <a:lstStyle/>
          <a:p>
            <a:r>
              <a:rPr lang="en-US" altLang="en-US" dirty="0"/>
              <a:t>Methods of production change over time</a:t>
            </a:r>
          </a:p>
          <a:p>
            <a:pPr lvl="1"/>
            <a:r>
              <a:rPr lang="en-US" altLang="en-US" dirty="0"/>
              <a:t>Following the development of superior production techniques</a:t>
            </a:r>
          </a:p>
          <a:p>
            <a:pPr lvl="2"/>
            <a:r>
              <a:rPr lang="en-US" altLang="en-US" dirty="0"/>
              <a:t>The same level of output can be produced with fewer inputs</a:t>
            </a:r>
          </a:p>
          <a:p>
            <a:pPr lvl="2"/>
            <a:r>
              <a:rPr lang="en-US" altLang="en-US" dirty="0"/>
              <a:t>The isoquant shifts inward</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B219BE26-2AFD-4F39-8ACA-436FA23CA720}" type="slidenum">
              <a:rPr lang="en-US" smtClean="0"/>
              <a:pPr>
                <a:defRPr/>
              </a:pPr>
              <a:t>43</a:t>
            </a:fld>
            <a:endParaRPr lang="en-US"/>
          </a:p>
        </p:txBody>
      </p:sp>
    </p:spTree>
    <p:extLst>
      <p:ext uri="{BB962C8B-B14F-4D97-AF65-F5344CB8AC3E}">
        <p14:creationId xmlns:p14="http://schemas.microsoft.com/office/powerpoint/2010/main" val="962617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9.5	Technical Progress</a:t>
            </a:r>
          </a:p>
        </p:txBody>
      </p:sp>
      <p:sp>
        <p:nvSpPr>
          <p:cNvPr id="61443" name="Text Placeholder 2"/>
          <p:cNvSpPr>
            <a:spLocks noGrp="1"/>
          </p:cNvSpPr>
          <p:nvPr>
            <p:ph sz="half" idx="1"/>
          </p:nvPr>
        </p:nvSpPr>
        <p:spPr>
          <a:xfrm>
            <a:off x="457200" y="4953000"/>
            <a:ext cx="8229600" cy="1219200"/>
          </a:xfrm>
        </p:spPr>
        <p:txBody>
          <a:bodyPr>
            <a:normAutofit/>
          </a:bodyPr>
          <a:lstStyle/>
          <a:p>
            <a:pPr>
              <a:spcBef>
                <a:spcPct val="0"/>
              </a:spcBef>
            </a:pPr>
            <a:r>
              <a:rPr lang="en-US" altLang="en-US" dirty="0"/>
              <a:t>Technical progress shifts the </a:t>
            </a:r>
            <a:r>
              <a:rPr lang="en-US" altLang="en-US" i="1" dirty="0"/>
              <a:t>q</a:t>
            </a:r>
            <a:r>
              <a:rPr lang="en-US" altLang="en-US" i="1" baseline="-25000" dirty="0"/>
              <a:t>0</a:t>
            </a:r>
            <a:r>
              <a:rPr lang="en-US" altLang="en-US" dirty="0"/>
              <a:t> isoquant, labeled </a:t>
            </a:r>
            <a:r>
              <a:rPr lang="en-US" altLang="en-US" i="1" dirty="0"/>
              <a:t>IQ’</a:t>
            </a:r>
            <a:r>
              <a:rPr lang="en-US" altLang="en-US" dirty="0"/>
              <a:t>, toward the origin. The new </a:t>
            </a:r>
            <a:r>
              <a:rPr lang="en-US" altLang="en-US" i="1" dirty="0"/>
              <a:t>q</a:t>
            </a:r>
            <a:r>
              <a:rPr lang="en-US" altLang="en-US" i="1" baseline="-25000" dirty="0"/>
              <a:t>0</a:t>
            </a:r>
            <a:r>
              <a:rPr lang="en-US" altLang="en-US" dirty="0"/>
              <a:t> isoquant, </a:t>
            </a:r>
            <a:r>
              <a:rPr lang="en-US" altLang="en-US" i="1" dirty="0"/>
              <a:t>IQ”</a:t>
            </a:r>
            <a:r>
              <a:rPr lang="en-US" altLang="en-US" dirty="0"/>
              <a:t>, shows that a given level of output can now be produced with less input. For example, with </a:t>
            </a:r>
            <a:r>
              <a:rPr lang="en-US" altLang="en-US" i="1" dirty="0"/>
              <a:t>k</a:t>
            </a:r>
            <a:r>
              <a:rPr lang="en-US" altLang="en-US" i="1" baseline="-25000" dirty="0"/>
              <a:t>1</a:t>
            </a:r>
            <a:r>
              <a:rPr lang="en-US" altLang="en-US" dirty="0"/>
              <a:t> units of capital it now only takes </a:t>
            </a:r>
            <a:r>
              <a:rPr lang="en-US" altLang="en-US" i="1" dirty="0"/>
              <a:t>l</a:t>
            </a:r>
            <a:r>
              <a:rPr lang="en-US" altLang="en-US" i="1" baseline="-25000" dirty="0"/>
              <a:t>1</a:t>
            </a:r>
            <a:r>
              <a:rPr lang="en-US" altLang="en-US" dirty="0"/>
              <a:t> units of labor to produce </a:t>
            </a:r>
            <a:r>
              <a:rPr lang="en-US" altLang="en-US" i="1" dirty="0"/>
              <a:t>q</a:t>
            </a:r>
            <a:r>
              <a:rPr lang="en-US" altLang="en-US" i="1" baseline="-25000" dirty="0"/>
              <a:t>0</a:t>
            </a:r>
            <a:r>
              <a:rPr lang="en-US" altLang="en-US" dirty="0"/>
              <a:t>, whereas before the technical advance it took </a:t>
            </a:r>
            <a:r>
              <a:rPr lang="en-US" altLang="en-US" i="1" dirty="0"/>
              <a:t>l</a:t>
            </a:r>
            <a:r>
              <a:rPr lang="en-US" altLang="en-US" i="1" baseline="-25000" dirty="0"/>
              <a:t>2</a:t>
            </a:r>
            <a:r>
              <a:rPr lang="en-US" altLang="en-US" dirty="0"/>
              <a:t> units of labor.</a:t>
            </a:r>
          </a:p>
        </p:txBody>
      </p:sp>
      <p:sp>
        <p:nvSpPr>
          <p:cNvPr id="61446" name="Footer Placeholder 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100" dirty="0">
                <a:latin typeface="+mn-lt"/>
              </a:rPr>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 name="Slide Number Placeholder 4"/>
          <p:cNvSpPr>
            <a:spLocks noGrp="1"/>
          </p:cNvSpPr>
          <p:nvPr>
            <p:ph type="sldNum" sz="quarter" idx="11"/>
          </p:nvPr>
        </p:nvSpPr>
        <p:spPr/>
        <p:txBody>
          <a:bodyPr/>
          <a:lstStyle/>
          <a:p>
            <a:pPr>
              <a:defRPr/>
            </a:pPr>
            <a:fld id="{9A7E697A-55D3-4B02-99DB-90A8323B1BD2}" type="slidenum">
              <a:rPr lang="en-US" smtClean="0"/>
              <a:pPr>
                <a:defRPr/>
              </a:pPr>
              <a:t>44</a:t>
            </a:fld>
            <a:endParaRPr lang="en-US" dirty="0"/>
          </a:p>
        </p:txBody>
      </p:sp>
      <p:grpSp>
        <p:nvGrpSpPr>
          <p:cNvPr id="7" name="Group 6"/>
          <p:cNvGrpSpPr>
            <a:grpSpLocks/>
          </p:cNvGrpSpPr>
          <p:nvPr/>
        </p:nvGrpSpPr>
        <p:grpSpPr bwMode="auto">
          <a:xfrm>
            <a:off x="1384300" y="1028700"/>
            <a:ext cx="5232400" cy="3652838"/>
            <a:chOff x="1383708" y="1028773"/>
            <a:chExt cx="5233253" cy="3652411"/>
          </a:xfrm>
        </p:grpSpPr>
        <p:grpSp>
          <p:nvGrpSpPr>
            <p:cNvPr id="61469" name="Group 29"/>
            <p:cNvGrpSpPr>
              <a:grpSpLocks/>
            </p:cNvGrpSpPr>
            <p:nvPr/>
          </p:nvGrpSpPr>
          <p:grpSpPr bwMode="auto">
            <a:xfrm>
              <a:off x="2391770" y="4214885"/>
              <a:ext cx="4225191" cy="466299"/>
              <a:chOff x="2391770" y="4542437"/>
              <a:chExt cx="4225191" cy="466299"/>
            </a:xfrm>
          </p:grpSpPr>
          <p:sp>
            <p:nvSpPr>
              <p:cNvPr id="61473" name="Line 5"/>
              <p:cNvSpPr>
                <a:spLocks noChangeShapeType="1"/>
              </p:cNvSpPr>
              <p:nvPr/>
            </p:nvSpPr>
            <p:spPr bwMode="auto">
              <a:xfrm>
                <a:off x="2391770" y="4542437"/>
                <a:ext cx="3276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1474" name="Text Box 6"/>
              <p:cNvSpPr txBox="1">
                <a:spLocks noChangeArrowheads="1"/>
              </p:cNvSpPr>
              <p:nvPr/>
            </p:nvSpPr>
            <p:spPr bwMode="auto">
              <a:xfrm>
                <a:off x="5277111" y="4642024"/>
                <a:ext cx="1339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latin typeface="Times New Roman" pitchFamily="18" charset="0"/>
                  </a:rPr>
                  <a:t>l</a:t>
                </a:r>
                <a:r>
                  <a:rPr lang="en-US" altLang="en-US" sz="1800" i="1"/>
                  <a:t> </a:t>
                </a:r>
                <a:r>
                  <a:rPr lang="en-US" altLang="en-US" sz="1800"/>
                  <a:t>per period</a:t>
                </a:r>
              </a:p>
            </p:txBody>
          </p:sp>
        </p:grpSp>
        <p:grpSp>
          <p:nvGrpSpPr>
            <p:cNvPr id="61470" name="Group 30"/>
            <p:cNvGrpSpPr>
              <a:grpSpLocks/>
            </p:cNvGrpSpPr>
            <p:nvPr/>
          </p:nvGrpSpPr>
          <p:grpSpPr bwMode="auto">
            <a:xfrm>
              <a:off x="1383708" y="1028773"/>
              <a:ext cx="1390650" cy="3186112"/>
              <a:chOff x="1383708" y="1356325"/>
              <a:chExt cx="1390650" cy="3186112"/>
            </a:xfrm>
          </p:grpSpPr>
          <p:sp>
            <p:nvSpPr>
              <p:cNvPr id="61471" name="Line 4"/>
              <p:cNvSpPr>
                <a:spLocks noChangeShapeType="1"/>
              </p:cNvSpPr>
              <p:nvPr/>
            </p:nvSpPr>
            <p:spPr bwMode="auto">
              <a:xfrm>
                <a:off x="2391770" y="1723037"/>
                <a:ext cx="0" cy="2819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1472" name="Text Box 7"/>
              <p:cNvSpPr txBox="1">
                <a:spLocks noChangeArrowheads="1"/>
              </p:cNvSpPr>
              <p:nvPr/>
            </p:nvSpPr>
            <p:spPr bwMode="auto">
              <a:xfrm>
                <a:off x="1383708" y="1356325"/>
                <a:ext cx="1390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t>k</a:t>
                </a:r>
                <a:r>
                  <a:rPr lang="en-US" altLang="en-US" sz="1800"/>
                  <a:t> per period</a:t>
                </a:r>
              </a:p>
            </p:txBody>
          </p:sp>
        </p:grpSp>
      </p:grpSp>
      <p:grpSp>
        <p:nvGrpSpPr>
          <p:cNvPr id="14" name="Group 13"/>
          <p:cNvGrpSpPr>
            <a:grpSpLocks/>
          </p:cNvGrpSpPr>
          <p:nvPr/>
        </p:nvGrpSpPr>
        <p:grpSpPr bwMode="auto">
          <a:xfrm>
            <a:off x="2697163" y="1547813"/>
            <a:ext cx="3352800" cy="2162175"/>
            <a:chOff x="2696570" y="1875437"/>
            <a:chExt cx="3352800" cy="2162405"/>
          </a:xfrm>
        </p:grpSpPr>
        <p:sp>
          <p:nvSpPr>
            <p:cNvPr id="61467" name="Freeform 12"/>
            <p:cNvSpPr>
              <a:spLocks/>
            </p:cNvSpPr>
            <p:nvPr/>
          </p:nvSpPr>
          <p:spPr bwMode="auto">
            <a:xfrm>
              <a:off x="2696570" y="1875437"/>
              <a:ext cx="2362200" cy="1981200"/>
            </a:xfrm>
            <a:custGeom>
              <a:avLst/>
              <a:gdLst>
                <a:gd name="T0" fmla="*/ 0 w 1488"/>
                <a:gd name="T1" fmla="*/ 0 h 1248"/>
                <a:gd name="T2" fmla="*/ 432 w 1488"/>
                <a:gd name="T3" fmla="*/ 960 h 1248"/>
                <a:gd name="T4" fmla="*/ 1488 w 1488"/>
                <a:gd name="T5" fmla="*/ 1248 h 1248"/>
                <a:gd name="T6" fmla="*/ 0 60000 65536"/>
                <a:gd name="T7" fmla="*/ 0 60000 65536"/>
                <a:gd name="T8" fmla="*/ 0 60000 65536"/>
                <a:gd name="T9" fmla="*/ 0 w 1488"/>
                <a:gd name="T10" fmla="*/ 0 h 1248"/>
                <a:gd name="T11" fmla="*/ 1488 w 1488"/>
                <a:gd name="T12" fmla="*/ 1248 h 1248"/>
              </a:gdLst>
              <a:ahLst/>
              <a:cxnLst>
                <a:cxn ang="T6">
                  <a:pos x="T0" y="T1"/>
                </a:cxn>
                <a:cxn ang="T7">
                  <a:pos x="T2" y="T3"/>
                </a:cxn>
                <a:cxn ang="T8">
                  <a:pos x="T4" y="T5"/>
                </a:cxn>
              </a:cxnLst>
              <a:rect l="T9" t="T10" r="T11" b="T12"/>
              <a:pathLst>
                <a:path w="1488" h="1248">
                  <a:moveTo>
                    <a:pt x="0" y="0"/>
                  </a:moveTo>
                  <a:cubicBezTo>
                    <a:pt x="92" y="376"/>
                    <a:pt x="184" y="752"/>
                    <a:pt x="432" y="960"/>
                  </a:cubicBezTo>
                  <a:cubicBezTo>
                    <a:pt x="680" y="1168"/>
                    <a:pt x="1084" y="1208"/>
                    <a:pt x="1488" y="1248"/>
                  </a:cubicBezTo>
                </a:path>
              </a:pathLst>
            </a:custGeom>
            <a:noFill/>
            <a:ln w="28575" cap="flat" cmpd="sng">
              <a:solidFill>
                <a:srgbClr val="177B2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1468" name="Text Box 21"/>
            <p:cNvSpPr txBox="1">
              <a:spLocks noChangeArrowheads="1"/>
            </p:cNvSpPr>
            <p:nvPr/>
          </p:nvSpPr>
          <p:spPr bwMode="auto">
            <a:xfrm>
              <a:off x="5058770" y="3668510"/>
              <a:ext cx="990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dirty="0">
                  <a:solidFill>
                    <a:srgbClr val="177B21"/>
                  </a:solidFill>
                </a:rPr>
                <a:t>IQ’</a:t>
              </a:r>
              <a:endParaRPr lang="en-US" altLang="en-US" sz="1800" i="1" baseline="-25000" dirty="0">
                <a:solidFill>
                  <a:srgbClr val="177B21"/>
                </a:solidFill>
              </a:endParaRPr>
            </a:p>
          </p:txBody>
        </p:sp>
      </p:grpSp>
      <p:grpSp>
        <p:nvGrpSpPr>
          <p:cNvPr id="17" name="Group 16"/>
          <p:cNvGrpSpPr>
            <a:grpSpLocks/>
          </p:cNvGrpSpPr>
          <p:nvPr/>
        </p:nvGrpSpPr>
        <p:grpSpPr bwMode="auto">
          <a:xfrm>
            <a:off x="1858963" y="2808288"/>
            <a:ext cx="1447800" cy="368300"/>
            <a:chOff x="1858370" y="3135369"/>
            <a:chExt cx="1447800" cy="369332"/>
          </a:xfrm>
        </p:grpSpPr>
        <p:sp>
          <p:nvSpPr>
            <p:cNvPr id="61465" name="Text Box 9"/>
            <p:cNvSpPr txBox="1">
              <a:spLocks noChangeArrowheads="1"/>
            </p:cNvSpPr>
            <p:nvPr/>
          </p:nvSpPr>
          <p:spPr bwMode="auto">
            <a:xfrm>
              <a:off x="1858370" y="3135369"/>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t>k</a:t>
              </a:r>
              <a:r>
                <a:rPr lang="en-US" altLang="en-US" sz="1800" i="1" baseline="-25000"/>
                <a:t>2</a:t>
              </a:r>
              <a:endParaRPr lang="en-US" altLang="en-US" sz="1800" i="1"/>
            </a:p>
          </p:txBody>
        </p:sp>
        <p:sp>
          <p:nvSpPr>
            <p:cNvPr id="61466" name="Line 11"/>
            <p:cNvSpPr>
              <a:spLocks noChangeShapeType="1"/>
            </p:cNvSpPr>
            <p:nvPr/>
          </p:nvSpPr>
          <p:spPr bwMode="auto">
            <a:xfrm flipH="1">
              <a:off x="2391770" y="3348928"/>
              <a:ext cx="914400" cy="0"/>
            </a:xfrm>
            <a:prstGeom prst="line">
              <a:avLst/>
            </a:prstGeom>
            <a:noFill/>
            <a:ln w="158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0" name="Group 19"/>
          <p:cNvGrpSpPr>
            <a:grpSpLocks/>
          </p:cNvGrpSpPr>
          <p:nvPr/>
        </p:nvGrpSpPr>
        <p:grpSpPr bwMode="auto">
          <a:xfrm>
            <a:off x="1858963" y="3330575"/>
            <a:ext cx="2424112" cy="369888"/>
            <a:chOff x="1858370" y="3658584"/>
            <a:chExt cx="2424752" cy="369332"/>
          </a:xfrm>
        </p:grpSpPr>
        <p:sp>
          <p:nvSpPr>
            <p:cNvPr id="61463" name="Line 13"/>
            <p:cNvSpPr>
              <a:spLocks noChangeShapeType="1"/>
            </p:cNvSpPr>
            <p:nvPr/>
          </p:nvSpPr>
          <p:spPr bwMode="auto">
            <a:xfrm>
              <a:off x="2378122" y="3757793"/>
              <a:ext cx="1905000" cy="0"/>
            </a:xfrm>
            <a:prstGeom prst="line">
              <a:avLst/>
            </a:prstGeom>
            <a:noFill/>
            <a:ln w="158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1464" name="Text Box 15"/>
            <p:cNvSpPr txBox="1">
              <a:spLocks noChangeArrowheads="1"/>
            </p:cNvSpPr>
            <p:nvPr/>
          </p:nvSpPr>
          <p:spPr bwMode="auto">
            <a:xfrm>
              <a:off x="1858370" y="3658584"/>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t>k</a:t>
              </a:r>
              <a:r>
                <a:rPr lang="en-US" altLang="en-US" sz="1800" i="1" baseline="-25000"/>
                <a:t>1</a:t>
              </a:r>
              <a:endParaRPr lang="en-US" altLang="en-US" sz="1800" i="1"/>
            </a:p>
          </p:txBody>
        </p:sp>
      </p:grpSp>
      <p:grpSp>
        <p:nvGrpSpPr>
          <p:cNvPr id="23" name="Group 22"/>
          <p:cNvGrpSpPr>
            <a:grpSpLocks/>
          </p:cNvGrpSpPr>
          <p:nvPr/>
        </p:nvGrpSpPr>
        <p:grpSpPr bwMode="auto">
          <a:xfrm>
            <a:off x="3078163" y="2960688"/>
            <a:ext cx="533400" cy="1654175"/>
            <a:chOff x="3077570" y="3287608"/>
            <a:chExt cx="533400" cy="1655543"/>
          </a:xfrm>
        </p:grpSpPr>
        <p:sp>
          <p:nvSpPr>
            <p:cNvPr id="61460" name="Text Box 8"/>
            <p:cNvSpPr txBox="1">
              <a:spLocks noChangeArrowheads="1"/>
            </p:cNvSpPr>
            <p:nvPr/>
          </p:nvSpPr>
          <p:spPr bwMode="auto">
            <a:xfrm>
              <a:off x="3077570" y="4573819"/>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latin typeface="Times New Roman" pitchFamily="18" charset="0"/>
                </a:rPr>
                <a:t>l</a:t>
              </a:r>
              <a:r>
                <a:rPr lang="en-US" altLang="en-US" sz="1800" i="1" baseline="-25000"/>
                <a:t>1</a:t>
              </a:r>
              <a:endParaRPr lang="en-US" altLang="en-US" sz="1800" i="1"/>
            </a:p>
          </p:txBody>
        </p:sp>
        <p:sp>
          <p:nvSpPr>
            <p:cNvPr id="61461" name="Line 10"/>
            <p:cNvSpPr>
              <a:spLocks noChangeShapeType="1"/>
            </p:cNvSpPr>
            <p:nvPr/>
          </p:nvSpPr>
          <p:spPr bwMode="auto">
            <a:xfrm flipV="1">
              <a:off x="3306170" y="3348928"/>
              <a:ext cx="0" cy="1199489"/>
            </a:xfrm>
            <a:prstGeom prst="line">
              <a:avLst/>
            </a:prstGeom>
            <a:noFill/>
            <a:ln w="158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1462" name="Oval 18"/>
            <p:cNvSpPr>
              <a:spLocks noChangeArrowheads="1"/>
            </p:cNvSpPr>
            <p:nvPr/>
          </p:nvSpPr>
          <p:spPr bwMode="auto">
            <a:xfrm>
              <a:off x="3270914" y="3287608"/>
              <a:ext cx="76200" cy="74968"/>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grpSp>
      <p:grpSp>
        <p:nvGrpSpPr>
          <p:cNvPr id="26" name="Group 28"/>
          <p:cNvGrpSpPr>
            <a:grpSpLocks/>
          </p:cNvGrpSpPr>
          <p:nvPr/>
        </p:nvGrpSpPr>
        <p:grpSpPr bwMode="auto">
          <a:xfrm>
            <a:off x="3992563" y="3395663"/>
            <a:ext cx="533400" cy="1220787"/>
            <a:chOff x="3991970" y="3723769"/>
            <a:chExt cx="533400" cy="1220944"/>
          </a:xfrm>
        </p:grpSpPr>
        <p:sp>
          <p:nvSpPr>
            <p:cNvPr id="61457" name="Line 14"/>
            <p:cNvSpPr>
              <a:spLocks noChangeShapeType="1"/>
            </p:cNvSpPr>
            <p:nvPr/>
          </p:nvSpPr>
          <p:spPr bwMode="auto">
            <a:xfrm>
              <a:off x="4261514" y="3798737"/>
              <a:ext cx="0" cy="749681"/>
            </a:xfrm>
            <a:prstGeom prst="line">
              <a:avLst/>
            </a:prstGeom>
            <a:noFill/>
            <a:ln w="158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1458" name="Text Box 16"/>
            <p:cNvSpPr txBox="1">
              <a:spLocks noChangeArrowheads="1"/>
            </p:cNvSpPr>
            <p:nvPr/>
          </p:nvSpPr>
          <p:spPr bwMode="auto">
            <a:xfrm>
              <a:off x="3991970" y="4575381"/>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latin typeface="Times New Roman" pitchFamily="18" charset="0"/>
                </a:rPr>
                <a:t>l</a:t>
              </a:r>
              <a:r>
                <a:rPr lang="en-US" altLang="en-US" sz="1800" i="1" baseline="-25000"/>
                <a:t>2</a:t>
              </a:r>
              <a:endParaRPr lang="en-US" altLang="en-US" sz="1800" i="1"/>
            </a:p>
          </p:txBody>
        </p:sp>
        <p:sp>
          <p:nvSpPr>
            <p:cNvPr id="61459" name="Oval 19"/>
            <p:cNvSpPr>
              <a:spLocks noChangeArrowheads="1"/>
            </p:cNvSpPr>
            <p:nvPr/>
          </p:nvSpPr>
          <p:spPr bwMode="auto">
            <a:xfrm>
              <a:off x="4220570" y="3723769"/>
              <a:ext cx="76200" cy="74968"/>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grpSp>
      <p:grpSp>
        <p:nvGrpSpPr>
          <p:cNvPr id="28" name="Group 34"/>
          <p:cNvGrpSpPr>
            <a:grpSpLocks/>
          </p:cNvGrpSpPr>
          <p:nvPr/>
        </p:nvGrpSpPr>
        <p:grpSpPr bwMode="auto">
          <a:xfrm>
            <a:off x="2486025" y="1873250"/>
            <a:ext cx="3284538" cy="2217738"/>
            <a:chOff x="3007057" y="1642753"/>
            <a:chExt cx="3284560" cy="2217684"/>
          </a:xfrm>
        </p:grpSpPr>
        <p:sp>
          <p:nvSpPr>
            <p:cNvPr id="61455" name="Text Box 18"/>
            <p:cNvSpPr txBox="1">
              <a:spLocks noChangeArrowheads="1"/>
            </p:cNvSpPr>
            <p:nvPr/>
          </p:nvSpPr>
          <p:spPr bwMode="auto">
            <a:xfrm>
              <a:off x="5301017" y="3491105"/>
              <a:ext cx="990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dirty="0">
                  <a:solidFill>
                    <a:srgbClr val="00B050"/>
                  </a:solidFill>
                </a:rPr>
                <a:t> IQ”</a:t>
              </a:r>
              <a:endParaRPr lang="en-US" altLang="en-US" sz="1800" i="1" baseline="-25000" dirty="0">
                <a:solidFill>
                  <a:srgbClr val="00B050"/>
                </a:solidFill>
              </a:endParaRPr>
            </a:p>
          </p:txBody>
        </p:sp>
        <p:sp>
          <p:nvSpPr>
            <p:cNvPr id="61456" name="Freeform 22"/>
            <p:cNvSpPr>
              <a:spLocks/>
            </p:cNvSpPr>
            <p:nvPr/>
          </p:nvSpPr>
          <p:spPr bwMode="auto">
            <a:xfrm>
              <a:off x="3007057" y="1642753"/>
              <a:ext cx="2362200" cy="1912289"/>
            </a:xfrm>
            <a:custGeom>
              <a:avLst/>
              <a:gdLst>
                <a:gd name="T0" fmla="*/ 0 w 1488"/>
                <a:gd name="T1" fmla="*/ 0 h 1248"/>
                <a:gd name="T2" fmla="*/ 432 w 1488"/>
                <a:gd name="T3" fmla="*/ 960 h 1248"/>
                <a:gd name="T4" fmla="*/ 1488 w 1488"/>
                <a:gd name="T5" fmla="*/ 1248 h 1248"/>
                <a:gd name="T6" fmla="*/ 0 60000 65536"/>
                <a:gd name="T7" fmla="*/ 0 60000 65536"/>
                <a:gd name="T8" fmla="*/ 0 60000 65536"/>
                <a:gd name="T9" fmla="*/ 0 w 1488"/>
                <a:gd name="T10" fmla="*/ 0 h 1248"/>
                <a:gd name="T11" fmla="*/ 1488 w 1488"/>
                <a:gd name="T12" fmla="*/ 1248 h 1248"/>
              </a:gdLst>
              <a:ahLst/>
              <a:cxnLst>
                <a:cxn ang="T6">
                  <a:pos x="T0" y="T1"/>
                </a:cxn>
                <a:cxn ang="T7">
                  <a:pos x="T2" y="T3"/>
                </a:cxn>
                <a:cxn ang="T8">
                  <a:pos x="T4" y="T5"/>
                </a:cxn>
              </a:cxnLst>
              <a:rect l="T9" t="T10" r="T11" b="T12"/>
              <a:pathLst>
                <a:path w="1488" h="1248">
                  <a:moveTo>
                    <a:pt x="0" y="0"/>
                  </a:moveTo>
                  <a:cubicBezTo>
                    <a:pt x="92" y="376"/>
                    <a:pt x="184" y="752"/>
                    <a:pt x="432" y="960"/>
                  </a:cubicBezTo>
                  <a:cubicBezTo>
                    <a:pt x="680" y="1168"/>
                    <a:pt x="1084" y="1208"/>
                    <a:pt x="1488" y="1248"/>
                  </a:cubicBezTo>
                </a:path>
              </a:pathLst>
            </a:custGeom>
            <a:noFill/>
            <a:ln w="28575" cap="flat" cmpd="sng">
              <a:solidFill>
                <a:srgbClr val="00B05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grpSp>
      <p:sp>
        <p:nvSpPr>
          <p:cNvPr id="41" name="Oval 18"/>
          <p:cNvSpPr>
            <a:spLocks noChangeArrowheads="1"/>
          </p:cNvSpPr>
          <p:nvPr/>
        </p:nvSpPr>
        <p:spPr bwMode="auto">
          <a:xfrm>
            <a:off x="3267075" y="3389313"/>
            <a:ext cx="76200" cy="76200"/>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spTree>
    <p:extLst>
      <p:ext uri="{BB962C8B-B14F-4D97-AF65-F5344CB8AC3E}">
        <p14:creationId xmlns:p14="http://schemas.microsoft.com/office/powerpoint/2010/main" val="3774963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nodeType="afterGroup">
                            <p:stCondLst>
                              <p:cond delay="1500"/>
                            </p:stCondLst>
                            <p:childTnLst>
                              <p:par>
                                <p:cTn id="13" presetID="2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nodeType="afterGroup">
                            <p:stCondLst>
                              <p:cond delay="2000"/>
                            </p:stCondLst>
                            <p:childTnLst>
                              <p:par>
                                <p:cTn id="17" presetID="22" presetClass="entr" presetSubtype="1"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up)">
                                      <p:cBhvr>
                                        <p:cTn id="19" dur="500"/>
                                        <p:tgtEl>
                                          <p:spTgt spid="23"/>
                                        </p:tgtEl>
                                      </p:cBhvr>
                                    </p:animEffect>
                                  </p:childTnLst>
                                </p:cTn>
                              </p:par>
                            </p:childTnLst>
                          </p:cTn>
                        </p:par>
                        <p:par>
                          <p:cTn id="20" fill="hold" nodeType="afterGroup">
                            <p:stCondLst>
                              <p:cond delay="2500"/>
                            </p:stCondLst>
                            <p:childTnLst>
                              <p:par>
                                <p:cTn id="21" presetID="22" presetClass="entr" presetSubtype="8"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par>
                          <p:cTn id="24" fill="hold" nodeType="afterGroup">
                            <p:stCondLst>
                              <p:cond delay="3000"/>
                            </p:stCondLst>
                            <p:childTnLst>
                              <p:par>
                                <p:cTn id="25" presetID="22" presetClass="entr" presetSubtype="1"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up)">
                                      <p:cBhvr>
                                        <p:cTn id="27" dur="500"/>
                                        <p:tgtEl>
                                          <p:spTgt spid="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wipe(left)">
                                      <p:cBhvr>
                                        <p:cTn id="36" dur="500"/>
                                        <p:tgtEl>
                                          <p:spTgt spid="41"/>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61443">
                                            <p:txEl>
                                              <p:pRg st="0" end="0"/>
                                            </p:txEl>
                                          </p:spTgt>
                                        </p:tgtEl>
                                        <p:attrNameLst>
                                          <p:attrName>style.visibility</p:attrName>
                                        </p:attrNameLst>
                                      </p:cBhvr>
                                      <p:to>
                                        <p:strVal val="visible"/>
                                      </p:to>
                                    </p:set>
                                    <p:animEffect transition="in" filter="wipe(left)">
                                      <p:cBhvr>
                                        <p:cTn id="40" dur="500"/>
                                        <p:tgtEl>
                                          <p:spTgt spid="614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P spid="4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4"/>
          <p:cNvSpPr>
            <a:spLocks noGrp="1"/>
          </p:cNvSpPr>
          <p:nvPr>
            <p:ph type="title"/>
          </p:nvPr>
        </p:nvSpPr>
        <p:spPr/>
        <p:txBody>
          <a:bodyPr/>
          <a:lstStyle/>
          <a:p>
            <a:r>
              <a:rPr lang="en-US" altLang="en-US"/>
              <a:t>Measuring Technical Progress</a:t>
            </a:r>
          </a:p>
        </p:txBody>
      </p:sp>
      <p:sp>
        <p:nvSpPr>
          <p:cNvPr id="62467" name="Content Placeholder 5"/>
          <p:cNvSpPr>
            <a:spLocks noGrp="1"/>
          </p:cNvSpPr>
          <p:nvPr>
            <p:ph idx="1"/>
          </p:nvPr>
        </p:nvSpPr>
        <p:spPr/>
        <p:txBody>
          <a:bodyPr/>
          <a:lstStyle/>
          <a:p>
            <a:r>
              <a:rPr lang="en-US" altLang="en-US"/>
              <a:t>Production function: </a:t>
            </a:r>
            <a:r>
              <a:rPr lang="en-US" altLang="en-US" sz="2800" i="1">
                <a:solidFill>
                  <a:srgbClr val="FF0000"/>
                </a:solidFill>
              </a:rPr>
              <a:t>q</a:t>
            </a:r>
            <a:r>
              <a:rPr lang="en-US" altLang="en-US" sz="2800">
                <a:solidFill>
                  <a:srgbClr val="FF0000"/>
                </a:solidFill>
              </a:rPr>
              <a:t> = </a:t>
            </a:r>
            <a:r>
              <a:rPr lang="en-US" altLang="en-US" sz="2800" i="1">
                <a:solidFill>
                  <a:srgbClr val="FF0000"/>
                </a:solidFill>
              </a:rPr>
              <a:t>A</a:t>
            </a:r>
            <a:r>
              <a:rPr lang="en-US" altLang="en-US" sz="2800">
                <a:solidFill>
                  <a:srgbClr val="FF0000"/>
                </a:solidFill>
              </a:rPr>
              <a:t>(</a:t>
            </a:r>
            <a:r>
              <a:rPr lang="en-US" altLang="en-US" sz="2800" i="1">
                <a:solidFill>
                  <a:srgbClr val="FF0000"/>
                </a:solidFill>
              </a:rPr>
              <a:t>t</a:t>
            </a:r>
            <a:r>
              <a:rPr lang="en-US" altLang="en-US" sz="2800">
                <a:solidFill>
                  <a:srgbClr val="FF0000"/>
                </a:solidFill>
              </a:rPr>
              <a:t>)</a:t>
            </a:r>
            <a:r>
              <a:rPr lang="en-US" altLang="en-US" sz="2800" i="1">
                <a:solidFill>
                  <a:srgbClr val="FF0000"/>
                </a:solidFill>
              </a:rPr>
              <a:t>f</a:t>
            </a:r>
            <a:r>
              <a:rPr lang="en-US" altLang="en-US" sz="2800">
                <a:solidFill>
                  <a:srgbClr val="FF0000"/>
                </a:solidFill>
              </a:rPr>
              <a:t>(</a:t>
            </a:r>
            <a:r>
              <a:rPr lang="en-US" altLang="en-US" sz="2800" i="1">
                <a:solidFill>
                  <a:srgbClr val="FF0000"/>
                </a:solidFill>
              </a:rPr>
              <a:t>k</a:t>
            </a:r>
            <a:r>
              <a:rPr lang="en-US" altLang="en-US" sz="2800">
                <a:solidFill>
                  <a:srgbClr val="FF0000"/>
                </a:solidFill>
              </a:rPr>
              <a:t>,</a:t>
            </a:r>
            <a:r>
              <a:rPr lang="en-US" altLang="en-US" sz="2800" i="1">
                <a:solidFill>
                  <a:srgbClr val="FF0000"/>
                </a:solidFill>
                <a:latin typeface="Times New Roman" pitchFamily="18" charset="0"/>
              </a:rPr>
              <a:t>l</a:t>
            </a:r>
            <a:r>
              <a:rPr lang="en-US" altLang="en-US" sz="2800">
                <a:solidFill>
                  <a:srgbClr val="FF0000"/>
                </a:solidFill>
              </a:rPr>
              <a:t>)</a:t>
            </a:r>
          </a:p>
          <a:p>
            <a:pPr lvl="1"/>
            <a:r>
              <a:rPr lang="en-US" altLang="en-US"/>
              <a:t>Where </a:t>
            </a:r>
            <a:r>
              <a:rPr lang="en-US" altLang="en-US" i="1"/>
              <a:t>A</a:t>
            </a:r>
            <a:r>
              <a:rPr lang="en-US" altLang="en-US"/>
              <a:t>(</a:t>
            </a:r>
            <a:r>
              <a:rPr lang="en-US" altLang="en-US" i="1"/>
              <a:t>t</a:t>
            </a:r>
            <a:r>
              <a:rPr lang="en-US" altLang="en-US"/>
              <a:t>) represents all influences that go into determining </a:t>
            </a:r>
            <a:r>
              <a:rPr lang="en-US" altLang="en-US" i="1"/>
              <a:t>q</a:t>
            </a:r>
            <a:r>
              <a:rPr lang="en-US" altLang="en-US"/>
              <a:t> other than </a:t>
            </a:r>
            <a:r>
              <a:rPr lang="en-US" altLang="en-US" i="1"/>
              <a:t>k</a:t>
            </a:r>
            <a:r>
              <a:rPr lang="en-US" altLang="en-US"/>
              <a:t> and </a:t>
            </a:r>
            <a:r>
              <a:rPr lang="en-US" altLang="en-US" i="1">
                <a:latin typeface="Times New Roman" pitchFamily="18" charset="0"/>
              </a:rPr>
              <a:t>l</a:t>
            </a:r>
            <a:endParaRPr lang="en-US" altLang="en-US">
              <a:latin typeface="Times New Roman" pitchFamily="18" charset="0"/>
            </a:endParaRPr>
          </a:p>
          <a:p>
            <a:pPr lvl="1"/>
            <a:r>
              <a:rPr lang="en-US" altLang="en-US"/>
              <a:t>Changes in </a:t>
            </a:r>
            <a:r>
              <a:rPr lang="en-US" altLang="en-US" i="1"/>
              <a:t>A</a:t>
            </a:r>
            <a:r>
              <a:rPr lang="en-US" altLang="en-US"/>
              <a:t> over time represent technical progress</a:t>
            </a:r>
          </a:p>
          <a:p>
            <a:pPr lvl="2"/>
            <a:r>
              <a:rPr lang="en-US" altLang="en-US" i="1"/>
              <a:t>A</a:t>
            </a:r>
            <a:r>
              <a:rPr lang="en-US" altLang="en-US"/>
              <a:t> is shown as a function of time (</a:t>
            </a:r>
            <a:r>
              <a:rPr lang="en-US" altLang="en-US" i="1"/>
              <a:t>t</a:t>
            </a:r>
            <a:r>
              <a:rPr lang="en-US" altLang="en-US"/>
              <a:t>)</a:t>
            </a:r>
          </a:p>
          <a:p>
            <a:pPr lvl="2"/>
            <a:r>
              <a:rPr lang="en-US" altLang="en-US" i="1"/>
              <a:t>dA</a:t>
            </a:r>
            <a:r>
              <a:rPr lang="en-US" altLang="en-US"/>
              <a:t>/</a:t>
            </a:r>
            <a:r>
              <a:rPr lang="en-US" altLang="en-US" i="1"/>
              <a:t>dt</a:t>
            </a:r>
            <a:r>
              <a:rPr lang="en-US" altLang="en-US"/>
              <a:t> &gt; 0</a:t>
            </a:r>
            <a:endParaRPr lang="en-US" altLang="en-US" i="1"/>
          </a:p>
          <a:p>
            <a:endParaRPr lang="en-US" altLang="en-US"/>
          </a:p>
        </p:txBody>
      </p:sp>
      <p:sp>
        <p:nvSpPr>
          <p:cNvPr id="62469" name="Footer Placeholder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100" dirty="0">
                <a:latin typeface="+mn-lt"/>
              </a:rPr>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 name="Slide Number Placeholder 3"/>
          <p:cNvSpPr>
            <a:spLocks noGrp="1"/>
          </p:cNvSpPr>
          <p:nvPr>
            <p:ph type="sldNum" sz="quarter" idx="11"/>
          </p:nvPr>
        </p:nvSpPr>
        <p:spPr/>
        <p:txBody>
          <a:bodyPr/>
          <a:lstStyle/>
          <a:p>
            <a:pPr>
              <a:defRPr/>
            </a:pPr>
            <a:fld id="{77EEBAA0-FFB7-414D-AE6F-03F7C1ADB68A}" type="slidenum">
              <a:rPr lang="en-US" smtClean="0"/>
              <a:pPr>
                <a:defRPr/>
              </a:pPr>
              <a:t>45</a:t>
            </a:fld>
            <a:endParaRPr lang="en-US"/>
          </a:p>
        </p:txBody>
      </p:sp>
    </p:spTree>
    <p:extLst>
      <p:ext uri="{BB962C8B-B14F-4D97-AF65-F5344CB8AC3E}">
        <p14:creationId xmlns:p14="http://schemas.microsoft.com/office/powerpoint/2010/main" val="3615096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altLang="en-US"/>
              <a:t>Measuring Technical Progress</a:t>
            </a:r>
          </a:p>
        </p:txBody>
      </p:sp>
      <p:sp>
        <p:nvSpPr>
          <p:cNvPr id="10244" name="Rectangle 3"/>
          <p:cNvSpPr>
            <a:spLocks noGrp="1" noChangeArrowheads="1"/>
          </p:cNvSpPr>
          <p:nvPr>
            <p:ph idx="1"/>
          </p:nvPr>
        </p:nvSpPr>
        <p:spPr/>
        <p:txBody>
          <a:bodyPr/>
          <a:lstStyle/>
          <a:p>
            <a:r>
              <a:rPr lang="en-US" altLang="en-US"/>
              <a:t>Differentiating the production function with respect to time we get</a:t>
            </a:r>
          </a:p>
          <a:p>
            <a:pPr>
              <a:buFontTx/>
              <a:buNone/>
            </a:pPr>
            <a:endParaRPr lang="en-US" altLang="en-US" i="1"/>
          </a:p>
        </p:txBody>
      </p:sp>
      <p:sp>
        <p:nvSpPr>
          <p:cNvPr id="7" name="Footer Placeholder 6"/>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6" name="Slide Number Placeholder 5"/>
          <p:cNvSpPr>
            <a:spLocks noGrp="1"/>
          </p:cNvSpPr>
          <p:nvPr>
            <p:ph type="sldNum" sz="quarter" idx="11"/>
          </p:nvPr>
        </p:nvSpPr>
        <p:spPr/>
        <p:txBody>
          <a:bodyPr/>
          <a:lstStyle/>
          <a:p>
            <a:pPr>
              <a:defRPr/>
            </a:pPr>
            <a:fld id="{AABFF2EF-9B36-407B-A566-106EA201560C}" type="slidenum">
              <a:rPr lang="en-US" smtClean="0"/>
              <a:pPr>
                <a:defRPr/>
              </a:pPr>
              <a:t>46</a:t>
            </a:fld>
            <a:endParaRPr lang="en-US"/>
          </a:p>
        </p:txBody>
      </p:sp>
      <p:graphicFrame>
        <p:nvGraphicFramePr>
          <p:cNvPr id="609284" name="Object 2"/>
          <p:cNvGraphicFramePr>
            <a:graphicFrameLocks noChangeAspect="1"/>
          </p:cNvGraphicFramePr>
          <p:nvPr>
            <p:extLst>
              <p:ext uri="{D42A27DB-BD31-4B8C-83A1-F6EECF244321}">
                <p14:modId xmlns:p14="http://schemas.microsoft.com/office/powerpoint/2010/main" val="4217938581"/>
              </p:ext>
            </p:extLst>
          </p:nvPr>
        </p:nvGraphicFramePr>
        <p:xfrm>
          <a:off x="1089025" y="2362200"/>
          <a:ext cx="6042025" cy="2133600"/>
        </p:xfrm>
        <a:graphic>
          <a:graphicData uri="http://schemas.openxmlformats.org/presentationml/2006/ole">
            <mc:AlternateContent xmlns:mc="http://schemas.openxmlformats.org/markup-compatibility/2006">
              <mc:Choice xmlns:v="urn:schemas-microsoft-com:vml" Requires="v">
                <p:oleObj name="Equation" r:id="rId2" imgW="2374560" imgH="838080" progId="Equation.DSMT4">
                  <p:embed/>
                </p:oleObj>
              </mc:Choice>
              <mc:Fallback>
                <p:oleObj name="Equation" r:id="rId2" imgW="2374560" imgH="83808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025" y="2362200"/>
                        <a:ext cx="6042025" cy="213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297323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09284"/>
                                        </p:tgtEl>
                                        <p:attrNameLst>
                                          <p:attrName>style.visibility</p:attrName>
                                        </p:attrNameLst>
                                      </p:cBhvr>
                                      <p:to>
                                        <p:strVal val="visible"/>
                                      </p:to>
                                    </p:set>
                                    <p:animEffect transition="in" filter="wipe(left)">
                                      <p:cBhvr>
                                        <p:cTn id="7" dur="500"/>
                                        <p:tgtEl>
                                          <p:spTgt spid="609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ltLang="en-US"/>
              <a:t>Measuring Technical Progress</a:t>
            </a:r>
          </a:p>
        </p:txBody>
      </p:sp>
      <p:sp>
        <p:nvSpPr>
          <p:cNvPr id="11269" name="Rectangle 3"/>
          <p:cNvSpPr>
            <a:spLocks noGrp="1" noChangeArrowheads="1"/>
          </p:cNvSpPr>
          <p:nvPr>
            <p:ph idx="1"/>
          </p:nvPr>
        </p:nvSpPr>
        <p:spPr/>
        <p:txBody>
          <a:bodyPr/>
          <a:lstStyle/>
          <a:p>
            <a:r>
              <a:rPr lang="en-US" altLang="en-US"/>
              <a:t>Dividing by </a:t>
            </a:r>
            <a:r>
              <a:rPr lang="en-US" altLang="en-US" i="1"/>
              <a:t>q</a:t>
            </a:r>
            <a:r>
              <a:rPr lang="en-US" altLang="en-US"/>
              <a:t> gives us</a:t>
            </a:r>
            <a:endParaRPr lang="en-US" altLang="en-US" i="1"/>
          </a:p>
        </p:txBody>
      </p:sp>
      <p:sp>
        <p:nvSpPr>
          <p:cNvPr id="7" name="Footer Placeholder 6"/>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6" name="Slide Number Placeholder 5"/>
          <p:cNvSpPr>
            <a:spLocks noGrp="1"/>
          </p:cNvSpPr>
          <p:nvPr>
            <p:ph type="sldNum" sz="quarter" idx="11"/>
          </p:nvPr>
        </p:nvSpPr>
        <p:spPr/>
        <p:txBody>
          <a:bodyPr/>
          <a:lstStyle/>
          <a:p>
            <a:pPr>
              <a:defRPr/>
            </a:pPr>
            <a:fld id="{A2D9ED23-2AD5-4CEB-A066-006A5ABC3ADB}" type="slidenum">
              <a:rPr lang="en-US" smtClean="0"/>
              <a:pPr>
                <a:defRPr/>
              </a:pPr>
              <a:t>47</a:t>
            </a:fld>
            <a:endParaRPr lang="en-US"/>
          </a:p>
        </p:txBody>
      </p:sp>
      <p:sp>
        <p:nvSpPr>
          <p:cNvPr id="2" name="Text Placeholder 1"/>
          <p:cNvSpPr>
            <a:spLocks noGrp="1"/>
          </p:cNvSpPr>
          <p:nvPr>
            <p:ph type="body" sz="quarter" idx="12"/>
          </p:nvPr>
        </p:nvSpPr>
        <p:spPr/>
        <p:txBody>
          <a:bodyPr/>
          <a:lstStyle/>
          <a:p>
            <a:pPr lvl="1" eaLnBrk="0" hangingPunct="0">
              <a:buFont typeface="Arial" charset="0"/>
              <a:buChar char="–"/>
              <a:defRPr/>
            </a:pPr>
            <a:r>
              <a:rPr lang="en-US" i="1" kern="0" dirty="0" err="1"/>
              <a:t>G</a:t>
            </a:r>
            <a:r>
              <a:rPr lang="en-US" i="1" kern="0" baseline="-25000" dirty="0" err="1"/>
              <a:t>x</a:t>
            </a:r>
            <a:r>
              <a:rPr lang="en-US" i="1" kern="0" baseline="-25000" dirty="0"/>
              <a:t> </a:t>
            </a:r>
            <a:r>
              <a:rPr lang="en-US" i="1" kern="0" dirty="0"/>
              <a:t>- </a:t>
            </a:r>
            <a:r>
              <a:rPr lang="en-US" kern="0" dirty="0"/>
              <a:t>proportional growth rate in x, [(</a:t>
            </a:r>
            <a:r>
              <a:rPr lang="en-US" i="1" kern="0" dirty="0"/>
              <a:t>dx</a:t>
            </a:r>
            <a:r>
              <a:rPr lang="en-US" kern="0" dirty="0"/>
              <a:t>/</a:t>
            </a:r>
            <a:r>
              <a:rPr lang="en-US" i="1" kern="0" dirty="0" err="1"/>
              <a:t>dt</a:t>
            </a:r>
            <a:r>
              <a:rPr lang="en-US" kern="0" dirty="0"/>
              <a:t>)/</a:t>
            </a:r>
            <a:r>
              <a:rPr lang="en-US" i="1" kern="0" dirty="0"/>
              <a:t>x</a:t>
            </a:r>
            <a:r>
              <a:rPr lang="en-US" kern="0" dirty="0"/>
              <a:t>] </a:t>
            </a:r>
          </a:p>
          <a:p>
            <a:pPr lvl="1" eaLnBrk="0" hangingPunct="0">
              <a:buFont typeface="Arial" charset="0"/>
              <a:buChar char="–"/>
              <a:defRPr/>
            </a:pPr>
            <a:r>
              <a:rPr lang="en-US" kern="0" dirty="0"/>
              <a:t>Write the equation in terms of growth rate</a:t>
            </a:r>
          </a:p>
        </p:txBody>
      </p:sp>
      <p:graphicFrame>
        <p:nvGraphicFramePr>
          <p:cNvPr id="610309" name="Object 2"/>
          <p:cNvGraphicFramePr>
            <a:graphicFrameLocks noChangeAspect="1"/>
          </p:cNvGraphicFramePr>
          <p:nvPr/>
        </p:nvGraphicFramePr>
        <p:xfrm>
          <a:off x="417513" y="1857375"/>
          <a:ext cx="8308975" cy="2168525"/>
        </p:xfrm>
        <a:graphic>
          <a:graphicData uri="http://schemas.openxmlformats.org/presentationml/2006/ole">
            <mc:AlternateContent xmlns:mc="http://schemas.openxmlformats.org/markup-compatibility/2006">
              <mc:Choice xmlns:v="urn:schemas-microsoft-com:vml" Requires="v">
                <p:oleObj name="Equation" r:id="rId2" imgW="3314520" imgH="863280" progId="Equation.DSMT4">
                  <p:embed/>
                </p:oleObj>
              </mc:Choice>
              <mc:Fallback>
                <p:oleObj name="Equation" r:id="rId2" imgW="3314520" imgH="86328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13" y="1857375"/>
                        <a:ext cx="8308975" cy="216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6" name="Object 4"/>
          <p:cNvGraphicFramePr>
            <a:graphicFrameLocks noChangeAspect="1"/>
          </p:cNvGraphicFramePr>
          <p:nvPr/>
        </p:nvGraphicFramePr>
        <p:xfrm>
          <a:off x="1360488" y="5297488"/>
          <a:ext cx="6423025" cy="1035050"/>
        </p:xfrm>
        <a:graphic>
          <a:graphicData uri="http://schemas.openxmlformats.org/presentationml/2006/ole">
            <mc:AlternateContent xmlns:mc="http://schemas.openxmlformats.org/markup-compatibility/2006">
              <mc:Choice xmlns:v="urn:schemas-microsoft-com:vml" Requires="v">
                <p:oleObj name="Equation" r:id="rId4" imgW="2603160" imgH="419040" progId="Equation.DSMT4">
                  <p:embed/>
                </p:oleObj>
              </mc:Choice>
              <mc:Fallback>
                <p:oleObj name="Equation" r:id="rId4" imgW="2603160" imgH="419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0488" y="5297488"/>
                        <a:ext cx="6423025" cy="103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120909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10309"/>
                                        </p:tgtEl>
                                        <p:attrNameLst>
                                          <p:attrName>style.visibility</p:attrName>
                                        </p:attrNameLst>
                                      </p:cBhvr>
                                      <p:to>
                                        <p:strVal val="visible"/>
                                      </p:to>
                                    </p:set>
                                    <p:animEffect transition="in" filter="wipe(left)">
                                      <p:cBhvr>
                                        <p:cTn id="7" dur="500"/>
                                        <p:tgtEl>
                                          <p:spTgt spid="610309"/>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left)">
                                      <p:cBhvr>
                                        <p:cTn id="15" dur="500"/>
                                        <p:tgtEl>
                                          <p:spTgt spid="2">
                                            <p:txEl>
                                              <p:pRg st="1" end="1"/>
                                            </p:txEl>
                                          </p:spTgt>
                                        </p:tgtEl>
                                      </p:cBhvr>
                                    </p:animEffec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44036"/>
                                        </p:tgtEl>
                                        <p:attrNameLst>
                                          <p:attrName>style.visibility</p:attrName>
                                        </p:attrNameLst>
                                      </p:cBhvr>
                                      <p:to>
                                        <p:strVal val="visible"/>
                                      </p:to>
                                    </p:set>
                                    <p:animEffect transition="in" filter="wipe(left)">
                                      <p:cBhvr>
                                        <p:cTn id="19" dur="500"/>
                                        <p:tgtEl>
                                          <p:spTgt spid="44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altLang="en-US"/>
              <a:t>Measuring Technical Progress</a:t>
            </a:r>
          </a:p>
        </p:txBody>
      </p:sp>
      <p:sp>
        <p:nvSpPr>
          <p:cNvPr id="12293" name="Rectangle 3"/>
          <p:cNvSpPr>
            <a:spLocks noGrp="1" noChangeArrowheads="1"/>
          </p:cNvSpPr>
          <p:nvPr>
            <p:ph idx="1"/>
          </p:nvPr>
        </p:nvSpPr>
        <p:spPr/>
        <p:txBody>
          <a:bodyPr/>
          <a:lstStyle/>
          <a:p>
            <a:r>
              <a:rPr lang="en-US" altLang="en-US"/>
              <a:t>Since</a:t>
            </a:r>
            <a:endParaRPr lang="en-US" altLang="en-US" i="1"/>
          </a:p>
        </p:txBody>
      </p:sp>
      <p:sp>
        <p:nvSpPr>
          <p:cNvPr id="8" name="Footer Placeholder 7"/>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7" name="Slide Number Placeholder 6"/>
          <p:cNvSpPr>
            <a:spLocks noGrp="1"/>
          </p:cNvSpPr>
          <p:nvPr>
            <p:ph type="sldNum" sz="quarter" idx="11"/>
          </p:nvPr>
        </p:nvSpPr>
        <p:spPr/>
        <p:txBody>
          <a:bodyPr/>
          <a:lstStyle/>
          <a:p>
            <a:pPr>
              <a:defRPr/>
            </a:pPr>
            <a:fld id="{66B77AD7-57B4-4788-B392-A5E403578430}" type="slidenum">
              <a:rPr lang="en-US" smtClean="0"/>
              <a:pPr>
                <a:defRPr/>
              </a:pPr>
              <a:t>48</a:t>
            </a:fld>
            <a:endParaRPr lang="en-US"/>
          </a:p>
        </p:txBody>
      </p:sp>
      <p:sp>
        <p:nvSpPr>
          <p:cNvPr id="2" name="Text Placeholder 1"/>
          <p:cNvSpPr>
            <a:spLocks noGrp="1"/>
          </p:cNvSpPr>
          <p:nvPr>
            <p:ph type="body" sz="quarter" idx="12"/>
          </p:nvPr>
        </p:nvSpPr>
        <p:spPr/>
        <p:txBody>
          <a:bodyPr/>
          <a:lstStyle/>
          <a:p>
            <a:r>
              <a:rPr lang="en-US" dirty="0"/>
              <a:t>Growth equation:</a:t>
            </a:r>
          </a:p>
        </p:txBody>
      </p:sp>
      <p:graphicFrame>
        <p:nvGraphicFramePr>
          <p:cNvPr id="612356" name="Object 2"/>
          <p:cNvGraphicFramePr>
            <a:graphicFrameLocks noChangeAspect="1"/>
          </p:cNvGraphicFramePr>
          <p:nvPr/>
        </p:nvGraphicFramePr>
        <p:xfrm>
          <a:off x="1714500" y="5014913"/>
          <a:ext cx="3814763" cy="622300"/>
        </p:xfrm>
        <a:graphic>
          <a:graphicData uri="http://schemas.openxmlformats.org/presentationml/2006/ole">
            <mc:AlternateContent xmlns:mc="http://schemas.openxmlformats.org/markup-compatibility/2006">
              <mc:Choice xmlns:v="urn:schemas-microsoft-com:vml" Requires="v">
                <p:oleObj name="Equation" r:id="rId2" imgW="1485720" imgH="241200" progId="Equation.DSMT4">
                  <p:embed/>
                </p:oleObj>
              </mc:Choice>
              <mc:Fallback>
                <p:oleObj name="Equation" r:id="rId2" imgW="1485720" imgH="2412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5014913"/>
                        <a:ext cx="3814763"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2357" name="Object 3"/>
          <p:cNvGraphicFramePr>
            <a:graphicFrameLocks noChangeAspect="1"/>
          </p:cNvGraphicFramePr>
          <p:nvPr/>
        </p:nvGraphicFramePr>
        <p:xfrm>
          <a:off x="1536700" y="1628775"/>
          <a:ext cx="3933825" cy="2179638"/>
        </p:xfrm>
        <a:graphic>
          <a:graphicData uri="http://schemas.openxmlformats.org/presentationml/2006/ole">
            <mc:AlternateContent xmlns:mc="http://schemas.openxmlformats.org/markup-compatibility/2006">
              <mc:Choice xmlns:v="urn:schemas-microsoft-com:vml" Requires="v">
                <p:oleObj name="Equation" r:id="rId4" imgW="1562040" imgH="863280" progId="Equation.DSMT4">
                  <p:embed/>
                </p:oleObj>
              </mc:Choice>
              <mc:Fallback>
                <p:oleObj name="Equation" r:id="rId4" imgW="1562040" imgH="8632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6700" y="1628775"/>
                        <a:ext cx="3933825" cy="217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772986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12357"/>
                                        </p:tgtEl>
                                        <p:attrNameLst>
                                          <p:attrName>style.visibility</p:attrName>
                                        </p:attrNameLst>
                                      </p:cBhvr>
                                      <p:to>
                                        <p:strVal val="visible"/>
                                      </p:to>
                                    </p:set>
                                    <p:animEffect transition="in" filter="wipe(left)">
                                      <p:cBhvr>
                                        <p:cTn id="7" dur="500"/>
                                        <p:tgtEl>
                                          <p:spTgt spid="61235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12356"/>
                                        </p:tgtEl>
                                        <p:attrNameLst>
                                          <p:attrName>style.visibility</p:attrName>
                                        </p:attrNameLst>
                                      </p:cBhvr>
                                      <p:to>
                                        <p:strVal val="visible"/>
                                      </p:to>
                                    </p:set>
                                    <p:animEffect transition="in" filter="wipe(left)">
                                      <p:cBhvr>
                                        <p:cTn id="15" dur="500"/>
                                        <p:tgtEl>
                                          <p:spTgt spid="612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9.4 	Technical Progress in the Cobb–Douglas 	</a:t>
            </a:r>
            <a:r>
              <a:rPr lang="en-US" altLang="en-US" dirty="0">
                <a:solidFill>
                  <a:srgbClr val="002D56"/>
                </a:solidFill>
              </a:rPr>
              <a:t>Production Function</a:t>
            </a:r>
          </a:p>
        </p:txBody>
      </p:sp>
      <p:sp>
        <p:nvSpPr>
          <p:cNvPr id="13318" name="Footer Placeholder 4"/>
          <p:cNvSpPr>
            <a:spLocks noGrp="1"/>
          </p:cNvSpPr>
          <p:nvPr>
            <p:ph type="ftr" sz="quarter" idx="10"/>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100" dirty="0">
                <a:latin typeface="+mn-lt"/>
              </a:rPr>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 name="Slide Number Placeholder 3"/>
          <p:cNvSpPr>
            <a:spLocks noGrp="1"/>
          </p:cNvSpPr>
          <p:nvPr>
            <p:ph type="sldNum" sz="quarter" idx="11"/>
          </p:nvPr>
        </p:nvSpPr>
        <p:spPr>
          <a:prstGeom prst="rect">
            <a:avLst/>
          </a:prstGeom>
        </p:spPr>
        <p:txBody>
          <a:bodyPr/>
          <a:lstStyle/>
          <a:p>
            <a:pPr>
              <a:defRPr/>
            </a:pPr>
            <a:fld id="{E47B46E3-A645-4287-AB39-35E73333C916}" type="slidenum">
              <a:rPr lang="en-US" smtClean="0"/>
              <a:pPr>
                <a:defRPr/>
              </a:pPr>
              <a:t>49</a:t>
            </a:fld>
            <a:endParaRPr lang="en-US" dirty="0"/>
          </a:p>
        </p:txBody>
      </p:sp>
      <p:sp>
        <p:nvSpPr>
          <p:cNvPr id="13316" name="Content Placeholder 2"/>
          <p:cNvSpPr>
            <a:spLocks noGrp="1"/>
          </p:cNvSpPr>
          <p:nvPr>
            <p:ph type="body" sz="quarter" idx="12"/>
          </p:nvPr>
        </p:nvSpPr>
        <p:spPr>
          <a:xfrm>
            <a:off x="381000" y="990600"/>
            <a:ext cx="8382000" cy="5410200"/>
          </a:xfrm>
          <a:prstGeom prst="rect">
            <a:avLst/>
          </a:prstGeom>
        </p:spPr>
        <p:txBody>
          <a:bodyPr/>
          <a:lstStyle/>
          <a:p>
            <a:r>
              <a:rPr lang="en-US" altLang="en-US" dirty="0"/>
              <a:t>Production function, </a:t>
            </a:r>
            <a:r>
              <a:rPr lang="en-US" altLang="en-US" i="1" dirty="0">
                <a:solidFill>
                  <a:srgbClr val="FF0000"/>
                </a:solidFill>
              </a:rPr>
              <a:t>q</a:t>
            </a:r>
            <a:r>
              <a:rPr lang="en-US" altLang="en-US" dirty="0">
                <a:solidFill>
                  <a:srgbClr val="FF0000"/>
                </a:solidFill>
              </a:rPr>
              <a:t> = </a:t>
            </a:r>
            <a:r>
              <a:rPr lang="en-US" altLang="en-US" i="1" dirty="0">
                <a:solidFill>
                  <a:srgbClr val="FF0000"/>
                </a:solidFill>
              </a:rPr>
              <a:t>A(t)f(</a:t>
            </a:r>
            <a:r>
              <a:rPr lang="en-US" altLang="en-US" i="1" dirty="0" err="1">
                <a:solidFill>
                  <a:srgbClr val="FF0000"/>
                </a:solidFill>
              </a:rPr>
              <a:t>k,</a:t>
            </a:r>
            <a:r>
              <a:rPr lang="en-US" altLang="en-US" i="1" dirty="0" err="1">
                <a:solidFill>
                  <a:srgbClr val="FF0000"/>
                </a:solidFill>
                <a:latin typeface="Times New Roman" pitchFamily="18" charset="0"/>
              </a:rPr>
              <a:t>l</a:t>
            </a:r>
            <a:r>
              <a:rPr lang="en-US" altLang="en-US" dirty="0">
                <a:solidFill>
                  <a:srgbClr val="FF0000"/>
                </a:solidFill>
              </a:rPr>
              <a:t>) </a:t>
            </a:r>
            <a:r>
              <a:rPr lang="en-US" altLang="en-US" i="1" dirty="0">
                <a:solidFill>
                  <a:srgbClr val="FF0000"/>
                </a:solidFill>
              </a:rPr>
              <a:t>=</a:t>
            </a:r>
            <a:r>
              <a:rPr lang="en-US" altLang="en-US" dirty="0">
                <a:solidFill>
                  <a:srgbClr val="FF0000"/>
                </a:solidFill>
              </a:rPr>
              <a:t> </a:t>
            </a:r>
            <a:r>
              <a:rPr lang="en-US" altLang="en-US" i="1" dirty="0">
                <a:solidFill>
                  <a:srgbClr val="FF0000"/>
                </a:solidFill>
              </a:rPr>
              <a:t>A</a:t>
            </a:r>
            <a:r>
              <a:rPr lang="en-US" altLang="en-US" dirty="0">
                <a:solidFill>
                  <a:srgbClr val="FF0000"/>
                </a:solidFill>
              </a:rPr>
              <a:t>(</a:t>
            </a:r>
            <a:r>
              <a:rPr lang="en-US" altLang="en-US" i="1" dirty="0">
                <a:solidFill>
                  <a:srgbClr val="FF0000"/>
                </a:solidFill>
              </a:rPr>
              <a:t>t</a:t>
            </a:r>
            <a:r>
              <a:rPr lang="en-US" altLang="en-US" dirty="0">
                <a:solidFill>
                  <a:srgbClr val="FF0000"/>
                </a:solidFill>
              </a:rPr>
              <a:t>)</a:t>
            </a:r>
            <a:r>
              <a:rPr lang="en-US" altLang="en-US" i="1" dirty="0">
                <a:solidFill>
                  <a:srgbClr val="FF0000"/>
                </a:solidFill>
              </a:rPr>
              <a:t>k</a:t>
            </a:r>
            <a:r>
              <a:rPr lang="en-US" altLang="en-US" i="1" baseline="30000" dirty="0">
                <a:solidFill>
                  <a:srgbClr val="FF0000"/>
                </a:solidFill>
              </a:rPr>
              <a:t> </a:t>
            </a:r>
            <a:r>
              <a:rPr lang="en-US" altLang="en-US" baseline="30000" dirty="0">
                <a:solidFill>
                  <a:srgbClr val="FF0000"/>
                </a:solidFill>
                <a:sym typeface="Symbol" pitchFamily="18" charset="2"/>
              </a:rPr>
              <a:t></a:t>
            </a:r>
            <a:r>
              <a:rPr lang="en-US" altLang="en-US" i="1" dirty="0">
                <a:solidFill>
                  <a:srgbClr val="FF0000"/>
                </a:solidFill>
                <a:latin typeface="Times New Roman" pitchFamily="18" charset="0"/>
              </a:rPr>
              <a:t>l</a:t>
            </a:r>
            <a:r>
              <a:rPr lang="en-US" altLang="en-US" i="1" baseline="30000" dirty="0">
                <a:solidFill>
                  <a:srgbClr val="FF0000"/>
                </a:solidFill>
                <a:latin typeface="Times New Roman" pitchFamily="18" charset="0"/>
              </a:rPr>
              <a:t> </a:t>
            </a:r>
            <a:r>
              <a:rPr lang="en-US" altLang="en-US" baseline="30000" dirty="0">
                <a:solidFill>
                  <a:srgbClr val="FF0000"/>
                </a:solidFill>
              </a:rPr>
              <a:t>1-</a:t>
            </a:r>
            <a:r>
              <a:rPr lang="en-US" altLang="en-US" baseline="30000" dirty="0">
                <a:solidFill>
                  <a:srgbClr val="FF0000"/>
                </a:solidFill>
                <a:sym typeface="Symbol" pitchFamily="18" charset="2"/>
              </a:rPr>
              <a:t></a:t>
            </a:r>
          </a:p>
          <a:p>
            <a:pPr lvl="1"/>
            <a:r>
              <a:rPr lang="en-US" altLang="en-US" dirty="0"/>
              <a:t>Assume that technical progress occurs at a constant exponential (</a:t>
            </a:r>
            <a:r>
              <a:rPr lang="en-US" altLang="en-US" dirty="0">
                <a:sym typeface="Symbol" pitchFamily="18" charset="2"/>
              </a:rPr>
              <a:t>) , </a:t>
            </a:r>
            <a:r>
              <a:rPr lang="en-US" altLang="en-US" i="1" dirty="0">
                <a:solidFill>
                  <a:srgbClr val="FF0000"/>
                </a:solidFill>
              </a:rPr>
              <a:t>A</a:t>
            </a:r>
            <a:r>
              <a:rPr lang="en-US" altLang="en-US" dirty="0">
                <a:solidFill>
                  <a:srgbClr val="FF0000"/>
                </a:solidFill>
              </a:rPr>
              <a:t>(</a:t>
            </a:r>
            <a:r>
              <a:rPr lang="en-US" altLang="en-US" i="1" dirty="0">
                <a:solidFill>
                  <a:srgbClr val="FF0000"/>
                </a:solidFill>
              </a:rPr>
              <a:t>t</a:t>
            </a:r>
            <a:r>
              <a:rPr lang="en-US" altLang="en-US" dirty="0">
                <a:solidFill>
                  <a:srgbClr val="FF0000"/>
                </a:solidFill>
              </a:rPr>
              <a:t>) = </a:t>
            </a:r>
            <a:r>
              <a:rPr lang="en-US" altLang="en-US" i="1" dirty="0" err="1">
                <a:solidFill>
                  <a:srgbClr val="FF0000"/>
                </a:solidFill>
              </a:rPr>
              <a:t>Ae</a:t>
            </a:r>
            <a:r>
              <a:rPr lang="en-US" altLang="en-US" baseline="30000" dirty="0" err="1">
                <a:solidFill>
                  <a:srgbClr val="FF0000"/>
                </a:solidFill>
                <a:sym typeface="Symbol" pitchFamily="18" charset="2"/>
              </a:rPr>
              <a:t></a:t>
            </a:r>
            <a:r>
              <a:rPr lang="en-US" altLang="en-US" i="1" baseline="30000" dirty="0" err="1">
                <a:solidFill>
                  <a:srgbClr val="FF0000"/>
                </a:solidFill>
                <a:sym typeface="Symbol" pitchFamily="18" charset="2"/>
              </a:rPr>
              <a:t>t</a:t>
            </a:r>
            <a:endParaRPr lang="en-US" altLang="en-US" dirty="0">
              <a:solidFill>
                <a:srgbClr val="FF0000"/>
              </a:solidFill>
              <a:sym typeface="Symbol" pitchFamily="18" charset="2"/>
            </a:endParaRPr>
          </a:p>
          <a:p>
            <a:pPr algn="ctr">
              <a:buFontTx/>
              <a:buNone/>
            </a:pPr>
            <a:r>
              <a:rPr lang="en-US" altLang="en-US" i="1" dirty="0">
                <a:solidFill>
                  <a:srgbClr val="FF0000"/>
                </a:solidFill>
              </a:rPr>
              <a:t>q</a:t>
            </a:r>
            <a:r>
              <a:rPr lang="en-US" altLang="en-US" dirty="0">
                <a:solidFill>
                  <a:srgbClr val="FF0000"/>
                </a:solidFill>
              </a:rPr>
              <a:t> = </a:t>
            </a:r>
            <a:r>
              <a:rPr lang="en-US" altLang="en-US" i="1" dirty="0" err="1">
                <a:solidFill>
                  <a:srgbClr val="FF0000"/>
                </a:solidFill>
              </a:rPr>
              <a:t>Ae</a:t>
            </a:r>
            <a:r>
              <a:rPr lang="en-US" altLang="en-US" baseline="30000" dirty="0" err="1">
                <a:solidFill>
                  <a:srgbClr val="FF0000"/>
                </a:solidFill>
                <a:sym typeface="Symbol" pitchFamily="18" charset="2"/>
              </a:rPr>
              <a:t></a:t>
            </a:r>
            <a:r>
              <a:rPr lang="en-US" altLang="en-US" i="1" baseline="30000" dirty="0" err="1">
                <a:solidFill>
                  <a:srgbClr val="FF0000"/>
                </a:solidFill>
                <a:sym typeface="Symbol" pitchFamily="18" charset="2"/>
              </a:rPr>
              <a:t>t</a:t>
            </a:r>
            <a:r>
              <a:rPr lang="en-US" altLang="en-US" i="1" dirty="0" err="1">
                <a:solidFill>
                  <a:srgbClr val="FF0000"/>
                </a:solidFill>
              </a:rPr>
              <a:t>k</a:t>
            </a:r>
            <a:r>
              <a:rPr lang="en-US" altLang="en-US" i="1" baseline="30000" dirty="0">
                <a:solidFill>
                  <a:srgbClr val="FF0000"/>
                </a:solidFill>
              </a:rPr>
              <a:t> </a:t>
            </a:r>
            <a:r>
              <a:rPr lang="en-US" altLang="en-US" baseline="30000" dirty="0">
                <a:solidFill>
                  <a:srgbClr val="FF0000"/>
                </a:solidFill>
                <a:sym typeface="Symbol" pitchFamily="18" charset="2"/>
              </a:rPr>
              <a:t></a:t>
            </a:r>
            <a:r>
              <a:rPr lang="en-US" altLang="en-US" i="1" dirty="0">
                <a:solidFill>
                  <a:srgbClr val="FF0000"/>
                </a:solidFill>
                <a:latin typeface="Times New Roman" pitchFamily="18" charset="0"/>
              </a:rPr>
              <a:t>l</a:t>
            </a:r>
            <a:r>
              <a:rPr lang="en-US" altLang="en-US" i="1" baseline="30000" dirty="0">
                <a:solidFill>
                  <a:srgbClr val="FF0000"/>
                </a:solidFill>
                <a:latin typeface="Times New Roman" pitchFamily="18" charset="0"/>
              </a:rPr>
              <a:t> </a:t>
            </a:r>
            <a:r>
              <a:rPr lang="en-US" altLang="en-US" baseline="30000" dirty="0">
                <a:solidFill>
                  <a:srgbClr val="FF0000"/>
                </a:solidFill>
              </a:rPr>
              <a:t>1-</a:t>
            </a:r>
            <a:r>
              <a:rPr lang="en-US" altLang="en-US" baseline="30000" dirty="0">
                <a:solidFill>
                  <a:srgbClr val="FF0000"/>
                </a:solidFill>
                <a:sym typeface="Symbol" pitchFamily="18" charset="2"/>
              </a:rPr>
              <a:t> </a:t>
            </a:r>
            <a:r>
              <a:rPr lang="en-US" altLang="en-US" dirty="0">
                <a:solidFill>
                  <a:srgbClr val="FF0000"/>
                </a:solidFill>
                <a:sym typeface="Symbol" pitchFamily="18" charset="2"/>
              </a:rPr>
              <a:t> </a:t>
            </a:r>
          </a:p>
          <a:p>
            <a:pPr lvl="1"/>
            <a:r>
              <a:rPr lang="en-US" altLang="en-US" dirty="0"/>
              <a:t>Taking logarithms and differentiating with respect to </a:t>
            </a:r>
            <a:r>
              <a:rPr lang="en-US" altLang="en-US" i="1" dirty="0"/>
              <a:t>t</a:t>
            </a:r>
            <a:r>
              <a:rPr lang="en-US" altLang="en-US" dirty="0"/>
              <a:t> gives the growth equation</a:t>
            </a:r>
          </a:p>
          <a:p>
            <a:endParaRPr lang="en-US" altLang="en-US" dirty="0">
              <a:solidFill>
                <a:srgbClr val="FF0000"/>
              </a:solidFill>
              <a:sym typeface="Symbol" pitchFamily="18" charset="2"/>
            </a:endParaRPr>
          </a:p>
          <a:p>
            <a:endParaRPr lang="en-US" altLang="en-US" dirty="0">
              <a:solidFill>
                <a:srgbClr val="7B332D"/>
              </a:solidFill>
            </a:endParaRPr>
          </a:p>
          <a:p>
            <a:endParaRPr lang="en-US" altLang="en-US" dirty="0"/>
          </a:p>
        </p:txBody>
      </p:sp>
      <p:graphicFrame>
        <p:nvGraphicFramePr>
          <p:cNvPr id="53250" name="Object 2"/>
          <p:cNvGraphicFramePr>
            <a:graphicFrameLocks noChangeAspect="1"/>
          </p:cNvGraphicFramePr>
          <p:nvPr>
            <p:extLst>
              <p:ext uri="{D42A27DB-BD31-4B8C-83A1-F6EECF244321}">
                <p14:modId xmlns:p14="http://schemas.microsoft.com/office/powerpoint/2010/main" val="2471018169"/>
              </p:ext>
            </p:extLst>
          </p:nvPr>
        </p:nvGraphicFramePr>
        <p:xfrm>
          <a:off x="257175" y="4251325"/>
          <a:ext cx="8628063" cy="1768475"/>
        </p:xfrm>
        <a:graphic>
          <a:graphicData uri="http://schemas.openxmlformats.org/presentationml/2006/ole">
            <mc:AlternateContent xmlns:mc="http://schemas.openxmlformats.org/markup-compatibility/2006">
              <mc:Choice xmlns:v="urn:schemas-microsoft-com:vml" Requires="v">
                <p:oleObj name="Equation" r:id="rId2" imgW="4089240" imgH="838080" progId="Equation.DSMT4">
                  <p:embed/>
                </p:oleObj>
              </mc:Choice>
              <mc:Fallback>
                <p:oleObj name="Equation" r:id="rId2" imgW="4089240" imgH="83808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 y="4251325"/>
                        <a:ext cx="8628063" cy="176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448400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wipe(left)">
                                      <p:cBhvr>
                                        <p:cTn id="7" dur="500"/>
                                        <p:tgtEl>
                                          <p:spTgt spid="53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a:lnSpc>
                <a:spcPct val="90000"/>
              </a:lnSpc>
            </a:pPr>
            <a:r>
              <a:rPr lang="en-US" altLang="en-US" sz="4300"/>
              <a:t>Diminishing Marginal Productivity</a:t>
            </a:r>
          </a:p>
        </p:txBody>
      </p:sp>
      <p:sp>
        <p:nvSpPr>
          <p:cNvPr id="3076" name="Rectangle 3"/>
          <p:cNvSpPr>
            <a:spLocks noGrp="1" noChangeArrowheads="1"/>
          </p:cNvSpPr>
          <p:nvPr>
            <p:ph idx="1"/>
          </p:nvPr>
        </p:nvSpPr>
        <p:spPr/>
        <p:txBody>
          <a:bodyPr/>
          <a:lstStyle/>
          <a:p>
            <a:r>
              <a:rPr lang="en-US" altLang="en-US"/>
              <a:t>Changes in the marginal productivity of labor </a:t>
            </a:r>
          </a:p>
          <a:p>
            <a:pPr lvl="1"/>
            <a:r>
              <a:rPr lang="en-US" altLang="en-US"/>
              <a:t>Also depend on changes in other inputs such as capital</a:t>
            </a:r>
          </a:p>
          <a:p>
            <a:pPr lvl="1"/>
            <a:r>
              <a:rPr lang="en-US" altLang="en-US"/>
              <a:t>We need to consider </a:t>
            </a:r>
            <a:r>
              <a:rPr lang="en-US" altLang="en-US" i="1"/>
              <a:t>f</a:t>
            </a:r>
            <a:r>
              <a:rPr lang="en-US" altLang="en-US" i="1" baseline="-25000">
                <a:latin typeface="Times New Roman" pitchFamily="18" charset="0"/>
              </a:rPr>
              <a:t>l</a:t>
            </a:r>
            <a:r>
              <a:rPr lang="en-US" altLang="en-US" i="1" baseline="-25000"/>
              <a:t>k</a:t>
            </a:r>
            <a:r>
              <a:rPr lang="en-US" altLang="en-US"/>
              <a:t> which is often &gt; 0</a:t>
            </a:r>
          </a:p>
          <a:p>
            <a:pPr lvl="1"/>
            <a:endParaRPr lang="en-US" altLang="en-US"/>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685B67AB-DB08-4C30-924A-934B9EB57C94}" type="slidenum">
              <a:rPr lang="en-US" smtClean="0"/>
              <a:pPr>
                <a:defRPr/>
              </a:pPr>
              <a:t>5</a:t>
            </a:fld>
            <a:endParaRPr lang="en-US"/>
          </a:p>
        </p:txBody>
      </p:sp>
      <p:graphicFrame>
        <p:nvGraphicFramePr>
          <p:cNvPr id="49154" name="Object 2"/>
          <p:cNvGraphicFramePr>
            <a:graphicFrameLocks noChangeAspect="1"/>
          </p:cNvGraphicFramePr>
          <p:nvPr/>
        </p:nvGraphicFramePr>
        <p:xfrm>
          <a:off x="3640138" y="3913188"/>
          <a:ext cx="1863725" cy="1050925"/>
        </p:xfrm>
        <a:graphic>
          <a:graphicData uri="http://schemas.openxmlformats.org/presentationml/2006/ole">
            <mc:AlternateContent xmlns:mc="http://schemas.openxmlformats.org/markup-compatibility/2006">
              <mc:Choice xmlns:v="urn:schemas-microsoft-com:vml" Requires="v">
                <p:oleObj name="Equation" r:id="rId2" imgW="698400" imgH="393480" progId="Equation.DSMT4">
                  <p:embed/>
                </p:oleObj>
              </mc:Choice>
              <mc:Fallback>
                <p:oleObj name="Equation" r:id="rId2" imgW="698400" imgH="39348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0138" y="3913188"/>
                        <a:ext cx="1863725" cy="1050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3832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wipe(left)">
                                      <p:cBhvr>
                                        <p:cTn id="7" dur="500"/>
                                        <p:tgtEl>
                                          <p:spTgt spid="49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Title 1"/>
          <p:cNvSpPr>
            <a:spLocks noGrp="1"/>
          </p:cNvSpPr>
          <p:nvPr>
            <p:ph type="title"/>
          </p:nvPr>
        </p:nvSpPr>
        <p:spPr/>
        <p:txBody>
          <a:bodyPr/>
          <a:lstStyle/>
          <a:p>
            <a:r>
              <a:rPr lang="en-US" altLang="en-US"/>
              <a:t>Many-input production functions</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D2484E47-5884-4B3B-A02C-8DBC83991B6D}" type="slidenum">
              <a:rPr lang="en-US" smtClean="0"/>
              <a:pPr>
                <a:defRPr/>
              </a:pPr>
              <a:t>50</a:t>
            </a:fld>
            <a:endParaRPr lang="en-US"/>
          </a:p>
        </p:txBody>
      </p:sp>
      <p:sp>
        <p:nvSpPr>
          <p:cNvPr id="14342" name="Content Placeholder 2"/>
          <p:cNvSpPr>
            <a:spLocks noGrp="1"/>
          </p:cNvSpPr>
          <p:nvPr>
            <p:ph type="body" sz="quarter" idx="12"/>
          </p:nvPr>
        </p:nvSpPr>
        <p:spPr/>
        <p:txBody>
          <a:bodyPr/>
          <a:lstStyle/>
          <a:p>
            <a:pPr lvl="4"/>
            <a:endParaRPr lang="en-US" altLang="en-US" sz="1000" dirty="0"/>
          </a:p>
          <a:p>
            <a:r>
              <a:rPr lang="en-US" altLang="en-US" dirty="0"/>
              <a:t>Many-input Cobb–Douglas:</a:t>
            </a:r>
          </a:p>
          <a:p>
            <a:endParaRPr lang="en-US" altLang="en-US" dirty="0"/>
          </a:p>
          <a:p>
            <a:pPr lvl="1" eaLnBrk="0" hangingPunct="0">
              <a:buFont typeface="Arial" charset="0"/>
              <a:buChar char="–"/>
              <a:defRPr/>
            </a:pPr>
            <a:r>
              <a:rPr lang="en-US" sz="3200" kern="0" dirty="0"/>
              <a:t>Constant returns to scale if </a:t>
            </a:r>
          </a:p>
          <a:p>
            <a:pPr lvl="2" eaLnBrk="0" hangingPunct="0">
              <a:buSzPct val="90000"/>
              <a:buFontTx/>
              <a:buChar char="•"/>
              <a:defRPr/>
            </a:pPr>
            <a:r>
              <a:rPr lang="en-US" kern="0" dirty="0">
                <a:sym typeface="Symbol"/>
              </a:rPr>
              <a:t></a:t>
            </a:r>
            <a:r>
              <a:rPr lang="en-US" kern="0" baseline="-25000" dirty="0" err="1">
                <a:sym typeface="Symbol"/>
              </a:rPr>
              <a:t>i</a:t>
            </a:r>
            <a:r>
              <a:rPr lang="en-US" kern="0" dirty="0"/>
              <a:t> is the elasticity of q with respect to input x</a:t>
            </a:r>
            <a:r>
              <a:rPr lang="en-US" kern="0" baseline="-25000" dirty="0"/>
              <a:t>i</a:t>
            </a:r>
            <a:r>
              <a:rPr lang="en-US" kern="0" dirty="0"/>
              <a:t>. </a:t>
            </a:r>
          </a:p>
          <a:p>
            <a:pPr lvl="2" eaLnBrk="0" hangingPunct="0">
              <a:buSzPct val="90000"/>
              <a:buFontTx/>
              <a:buChar char="•"/>
              <a:defRPr/>
            </a:pPr>
            <a:r>
              <a:rPr lang="en-US" kern="0" dirty="0"/>
              <a:t>Because 0 &lt;</a:t>
            </a:r>
            <a:r>
              <a:rPr lang="en-US" kern="0" dirty="0">
                <a:sym typeface="Symbol"/>
              </a:rPr>
              <a:t> </a:t>
            </a:r>
            <a:r>
              <a:rPr lang="en-US" kern="0" baseline="-25000" dirty="0" err="1">
                <a:sym typeface="Symbol"/>
              </a:rPr>
              <a:t>i</a:t>
            </a:r>
            <a:r>
              <a:rPr lang="en-US" kern="0" dirty="0"/>
              <a:t> &lt; 1, each input exhibits diminishing marginal productivity</a:t>
            </a:r>
          </a:p>
          <a:p>
            <a:pPr lvl="1" eaLnBrk="0" hangingPunct="0">
              <a:buFont typeface="Arial" charset="0"/>
              <a:buChar char="–"/>
              <a:defRPr/>
            </a:pPr>
            <a:r>
              <a:rPr lang="en-US" sz="3200" kern="0" dirty="0"/>
              <a:t>Any degree of increasing returns to scale can be incorporated, depending on</a:t>
            </a:r>
          </a:p>
          <a:p>
            <a:pPr marL="3943350" lvl="8" indent="-285750" eaLnBrk="0" hangingPunct="0">
              <a:defRPr/>
            </a:pPr>
            <a:endParaRPr lang="en-US" sz="1500" dirty="0"/>
          </a:p>
          <a:p>
            <a:pPr lvl="1" eaLnBrk="0" hangingPunct="0">
              <a:buFont typeface="Arial" charset="0"/>
              <a:buChar char="–"/>
              <a:defRPr/>
            </a:pPr>
            <a:r>
              <a:rPr lang="en-US" sz="3200" dirty="0"/>
              <a:t>The elasticity of substitution between any two inputs is 1</a:t>
            </a:r>
          </a:p>
        </p:txBody>
      </p:sp>
      <p:graphicFrame>
        <p:nvGraphicFramePr>
          <p:cNvPr id="6" name="Object 2"/>
          <p:cNvGraphicFramePr>
            <a:graphicFrameLocks noChangeAspect="1"/>
          </p:cNvGraphicFramePr>
          <p:nvPr>
            <p:extLst>
              <p:ext uri="{D42A27DB-BD31-4B8C-83A1-F6EECF244321}">
                <p14:modId xmlns:p14="http://schemas.microsoft.com/office/powerpoint/2010/main" val="3671084217"/>
              </p:ext>
            </p:extLst>
          </p:nvPr>
        </p:nvGraphicFramePr>
        <p:xfrm>
          <a:off x="6096000" y="381000"/>
          <a:ext cx="1749425" cy="1144588"/>
        </p:xfrm>
        <a:graphic>
          <a:graphicData uri="http://schemas.openxmlformats.org/presentationml/2006/ole">
            <mc:AlternateContent xmlns:mc="http://schemas.openxmlformats.org/markup-compatibility/2006">
              <mc:Choice xmlns:v="urn:schemas-microsoft-com:vml" Requires="v">
                <p:oleObj name="Equation" r:id="rId2" imgW="660240" imgH="431640" progId="Equation.DSMT4">
                  <p:embed/>
                </p:oleObj>
              </mc:Choice>
              <mc:Fallback>
                <p:oleObj name="Equation" r:id="rId2" imgW="660240" imgH="43164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81000"/>
                        <a:ext cx="1749425" cy="114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299" name="Object 3"/>
          <p:cNvGraphicFramePr>
            <a:graphicFrameLocks noChangeAspect="1"/>
          </p:cNvGraphicFramePr>
          <p:nvPr/>
        </p:nvGraphicFramePr>
        <p:xfrm>
          <a:off x="5821363" y="1773238"/>
          <a:ext cx="1336675" cy="1011237"/>
        </p:xfrm>
        <a:graphic>
          <a:graphicData uri="http://schemas.openxmlformats.org/presentationml/2006/ole">
            <mc:AlternateContent xmlns:mc="http://schemas.openxmlformats.org/markup-compatibility/2006">
              <mc:Choice xmlns:v="urn:schemas-microsoft-com:vml" Requires="v">
                <p:oleObj name="Equation" r:id="rId4" imgW="571320" imgH="431640" progId="Equation.DSMT4">
                  <p:embed/>
                </p:oleObj>
              </mc:Choice>
              <mc:Fallback>
                <p:oleObj name="Equation" r:id="rId4" imgW="571320" imgH="431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1363" y="1773238"/>
                        <a:ext cx="1336675" cy="1011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0" name="Object 4"/>
          <p:cNvGraphicFramePr>
            <a:graphicFrameLocks noChangeAspect="1"/>
          </p:cNvGraphicFramePr>
          <p:nvPr>
            <p:extLst>
              <p:ext uri="{D42A27DB-BD31-4B8C-83A1-F6EECF244321}">
                <p14:modId xmlns:p14="http://schemas.microsoft.com/office/powerpoint/2010/main" val="1268531955"/>
              </p:ext>
            </p:extLst>
          </p:nvPr>
        </p:nvGraphicFramePr>
        <p:xfrm>
          <a:off x="6477000" y="4419600"/>
          <a:ext cx="1543050" cy="1119188"/>
        </p:xfrm>
        <a:graphic>
          <a:graphicData uri="http://schemas.openxmlformats.org/presentationml/2006/ole">
            <mc:AlternateContent xmlns:mc="http://schemas.openxmlformats.org/markup-compatibility/2006">
              <mc:Choice xmlns:v="urn:schemas-microsoft-com:vml" Requires="v">
                <p:oleObj name="Equation" r:id="rId6" imgW="596880" imgH="431640" progId="Equation.DSMT4">
                  <p:embed/>
                </p:oleObj>
              </mc:Choice>
              <mc:Fallback>
                <p:oleObj name="Equation" r:id="rId6" imgW="596880" imgH="431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4419600"/>
                        <a:ext cx="1543050" cy="1119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350850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1"/>
          <p:cNvSpPr>
            <a:spLocks noGrp="1"/>
          </p:cNvSpPr>
          <p:nvPr>
            <p:ph type="title"/>
          </p:nvPr>
        </p:nvSpPr>
        <p:spPr/>
        <p:txBody>
          <a:bodyPr/>
          <a:lstStyle/>
          <a:p>
            <a:r>
              <a:rPr lang="en-US" altLang="en-US" dirty="0"/>
              <a:t>Many-input production functions</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5A4D0A65-19D1-42A1-BF53-064AC73352D0}" type="slidenum">
              <a:rPr lang="en-US" smtClean="0"/>
              <a:pPr>
                <a:defRPr/>
              </a:pPr>
              <a:t>51</a:t>
            </a:fld>
            <a:endParaRPr lang="en-US"/>
          </a:p>
        </p:txBody>
      </p:sp>
      <p:sp>
        <p:nvSpPr>
          <p:cNvPr id="15364" name="Content Placeholder 2"/>
          <p:cNvSpPr>
            <a:spLocks noGrp="1"/>
          </p:cNvSpPr>
          <p:nvPr>
            <p:ph type="body" sz="quarter" idx="12"/>
          </p:nvPr>
        </p:nvSpPr>
        <p:spPr/>
        <p:txBody>
          <a:bodyPr/>
          <a:lstStyle/>
          <a:p>
            <a:r>
              <a:rPr lang="en-US" altLang="en-US"/>
              <a:t>Many-input constant elasticity of substitution (CES):</a:t>
            </a:r>
          </a:p>
        </p:txBody>
      </p:sp>
      <p:graphicFrame>
        <p:nvGraphicFramePr>
          <p:cNvPr id="10" name="Object 5"/>
          <p:cNvGraphicFramePr>
            <a:graphicFrameLocks noChangeAspect="1"/>
          </p:cNvGraphicFramePr>
          <p:nvPr>
            <p:extLst>
              <p:ext uri="{D42A27DB-BD31-4B8C-83A1-F6EECF244321}">
                <p14:modId xmlns:p14="http://schemas.microsoft.com/office/powerpoint/2010/main" val="1892165663"/>
              </p:ext>
            </p:extLst>
          </p:nvPr>
        </p:nvGraphicFramePr>
        <p:xfrm>
          <a:off x="1182688" y="2066925"/>
          <a:ext cx="4406900" cy="839788"/>
        </p:xfrm>
        <a:graphic>
          <a:graphicData uri="http://schemas.openxmlformats.org/presentationml/2006/ole">
            <mc:AlternateContent xmlns:mc="http://schemas.openxmlformats.org/markup-compatibility/2006">
              <mc:Choice xmlns:v="urn:schemas-microsoft-com:vml" Requires="v">
                <p:oleObj name="Equation" r:id="rId2" imgW="1600200" imgH="304560" progId="Equation.DSMT4">
                  <p:embed/>
                </p:oleObj>
              </mc:Choice>
              <mc:Fallback>
                <p:oleObj name="Equation" r:id="rId2" imgW="1600200" imgH="304560" progId="Equation.DSMT4">
                  <p:embed/>
                  <p:pic>
                    <p:nvPicPr>
                      <p:cNvPr id="0" name=""/>
                      <p:cNvPicPr>
                        <a:picLocks noChangeAspect="1" noChangeArrowheads="1"/>
                      </p:cNvPicPr>
                      <p:nvPr/>
                    </p:nvPicPr>
                    <p:blipFill>
                      <a:blip r:embed="rId3"/>
                      <a:srcRect/>
                      <a:stretch>
                        <a:fillRect/>
                      </a:stretch>
                    </p:blipFill>
                    <p:spPr bwMode="auto">
                      <a:xfrm>
                        <a:off x="1182688" y="2066925"/>
                        <a:ext cx="4406900" cy="83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Content Placeholder 2"/>
          <p:cNvSpPr txBox="1">
            <a:spLocks noGrp="1"/>
          </p:cNvSpPr>
          <p:nvPr>
            <p:ph type="body" sz="quarter" idx="13"/>
          </p:nvPr>
        </p:nvSpPr>
        <p:spPr bwMode="auto">
          <a:prstGeom prst="rect">
            <a:avLst/>
          </a:prstGeom>
          <a:noFill/>
          <a:ln w="9525">
            <a:noFill/>
            <a:miter lim="800000"/>
            <a:headEnd/>
            <a:tailEnd/>
          </a:ln>
        </p:spPr>
        <p:txBody>
          <a:bodyPr/>
          <a:lstStyle/>
          <a:p>
            <a:pPr marL="742950" lvl="1" indent="-285750" eaLnBrk="0" hangingPunct="0">
              <a:spcBef>
                <a:spcPct val="20000"/>
              </a:spcBef>
              <a:buFont typeface="Arial" charset="0"/>
              <a:buChar char="–"/>
              <a:defRPr/>
            </a:pPr>
            <a:r>
              <a:rPr lang="en-US" sz="3200" kern="0" dirty="0">
                <a:latin typeface="+mn-lt"/>
              </a:rPr>
              <a:t>Constant returns to scale for </a:t>
            </a:r>
            <a:r>
              <a:rPr lang="el-GR" sz="3200" kern="0" dirty="0">
                <a:latin typeface="+mn-lt"/>
              </a:rPr>
              <a:t>γ</a:t>
            </a:r>
            <a:r>
              <a:rPr lang="en-US" sz="3200" kern="0" dirty="0">
                <a:latin typeface="+mn-lt"/>
              </a:rPr>
              <a:t>=1</a:t>
            </a:r>
          </a:p>
          <a:p>
            <a:pPr marL="742950" lvl="1" indent="-285750" eaLnBrk="0" hangingPunct="0">
              <a:spcBef>
                <a:spcPct val="20000"/>
              </a:spcBef>
              <a:buFont typeface="Arial" charset="0"/>
              <a:buChar char="–"/>
              <a:defRPr/>
            </a:pPr>
            <a:r>
              <a:rPr lang="en-US" sz="3200" kern="0" dirty="0">
                <a:latin typeface="+mn-lt"/>
              </a:rPr>
              <a:t>Diminishing marginal productivities for each input because </a:t>
            </a:r>
            <a:r>
              <a:rPr lang="el-GR" sz="3200" kern="0" dirty="0">
                <a:latin typeface="+mn-lt"/>
              </a:rPr>
              <a:t>γ</a:t>
            </a:r>
            <a:r>
              <a:rPr lang="en-US" sz="3200" kern="0" dirty="0">
                <a:latin typeface="+mn-lt"/>
              </a:rPr>
              <a:t> ≤ 1</a:t>
            </a:r>
          </a:p>
          <a:p>
            <a:pPr marL="742950" lvl="1" indent="-285750" eaLnBrk="0" hangingPunct="0">
              <a:spcBef>
                <a:spcPct val="20000"/>
              </a:spcBef>
              <a:buFont typeface="Arial" charset="0"/>
              <a:buChar char="–"/>
              <a:defRPr/>
            </a:pPr>
            <a:r>
              <a:rPr lang="en-US" sz="3200" kern="0" dirty="0">
                <a:latin typeface="+mn-lt"/>
              </a:rPr>
              <a:t>The elasticity of substitution: </a:t>
            </a:r>
            <a:r>
              <a:rPr lang="el-GR" sz="3200" kern="0" dirty="0">
                <a:latin typeface="Arial"/>
                <a:cs typeface="Arial"/>
              </a:rPr>
              <a:t>σ</a:t>
            </a:r>
            <a:r>
              <a:rPr lang="en-US" sz="3200" kern="0" dirty="0">
                <a:latin typeface="Arial"/>
                <a:cs typeface="Arial"/>
              </a:rPr>
              <a:t>=1/(1-</a:t>
            </a:r>
            <a:r>
              <a:rPr lang="el-GR" sz="3200" kern="0" dirty="0">
                <a:latin typeface="Arial"/>
                <a:cs typeface="Arial"/>
              </a:rPr>
              <a:t>ρ</a:t>
            </a:r>
            <a:r>
              <a:rPr lang="en-US" sz="3200" kern="0" dirty="0">
                <a:latin typeface="Arial"/>
                <a:cs typeface="Arial"/>
              </a:rPr>
              <a:t>)</a:t>
            </a:r>
            <a:endParaRPr lang="en-US" sz="3200" kern="0" dirty="0">
              <a:latin typeface="+mn-lt"/>
            </a:endParaRPr>
          </a:p>
        </p:txBody>
      </p:sp>
    </p:spTree>
    <p:extLst>
      <p:ext uri="{BB962C8B-B14F-4D97-AF65-F5344CB8AC3E}">
        <p14:creationId xmlns:p14="http://schemas.microsoft.com/office/powerpoint/2010/main" val="26278886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left)">
                                      <p:cBhvr>
                                        <p:cTn id="11" dur="500"/>
                                        <p:tgtEl>
                                          <p:spTgt spid="9">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wipe(left)">
                                      <p:cBhvr>
                                        <p:cTn id="15" dur="500"/>
                                        <p:tgtEl>
                                          <p:spTgt spid="9">
                                            <p:txEl>
                                              <p:pRg st="1" end="1"/>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wipe(left)">
                                      <p:cBhvr>
                                        <p:cTn id="19"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p:txBody>
          <a:bodyPr/>
          <a:lstStyle/>
          <a:p>
            <a:r>
              <a:rPr lang="en-US" altLang="en-US"/>
              <a:t>Many-input production functions</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575B6B3C-A164-44C0-A5E6-158BF54E4133}" type="slidenum">
              <a:rPr lang="en-US" smtClean="0"/>
              <a:pPr>
                <a:defRPr/>
              </a:pPr>
              <a:t>52</a:t>
            </a:fld>
            <a:endParaRPr lang="en-US"/>
          </a:p>
        </p:txBody>
      </p:sp>
      <p:sp>
        <p:nvSpPr>
          <p:cNvPr id="16388" name="Content Placeholder 2"/>
          <p:cNvSpPr>
            <a:spLocks noGrp="1"/>
          </p:cNvSpPr>
          <p:nvPr>
            <p:ph type="body" sz="quarter" idx="12"/>
          </p:nvPr>
        </p:nvSpPr>
        <p:spPr/>
        <p:txBody>
          <a:bodyPr/>
          <a:lstStyle/>
          <a:p>
            <a:r>
              <a:rPr lang="en-US" altLang="en-US"/>
              <a:t>Nested production functions </a:t>
            </a:r>
          </a:p>
          <a:p>
            <a:pPr lvl="1"/>
            <a:r>
              <a:rPr lang="en-US" altLang="en-US"/>
              <a:t>Cobb–Douglas and CES production functions are combined into a ‘‘nested’’ single function</a:t>
            </a:r>
          </a:p>
        </p:txBody>
      </p:sp>
      <p:graphicFrame>
        <p:nvGraphicFramePr>
          <p:cNvPr id="8" name="Object 3"/>
          <p:cNvGraphicFramePr>
            <a:graphicFrameLocks noChangeAspect="1"/>
          </p:cNvGraphicFramePr>
          <p:nvPr/>
        </p:nvGraphicFramePr>
        <p:xfrm>
          <a:off x="862013" y="3119438"/>
          <a:ext cx="7124700" cy="2708275"/>
        </p:xfrm>
        <a:graphic>
          <a:graphicData uri="http://schemas.openxmlformats.org/presentationml/2006/ole">
            <mc:AlternateContent xmlns:mc="http://schemas.openxmlformats.org/markup-compatibility/2006">
              <mc:Choice xmlns:v="urn:schemas-microsoft-com:vml" Requires="v">
                <p:oleObj name="Equation" r:id="rId2" imgW="2806560" imgH="1066680" progId="Equation.DSMT4">
                  <p:embed/>
                </p:oleObj>
              </mc:Choice>
              <mc:Fallback>
                <p:oleObj name="Equation" r:id="rId2" imgW="2806560" imgH="106668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13" y="3119438"/>
                        <a:ext cx="7124700" cy="270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157571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1"/>
          <p:cNvSpPr>
            <a:spLocks noGrp="1"/>
          </p:cNvSpPr>
          <p:nvPr>
            <p:ph type="title"/>
          </p:nvPr>
        </p:nvSpPr>
        <p:spPr/>
        <p:txBody>
          <a:bodyPr/>
          <a:lstStyle/>
          <a:p>
            <a:r>
              <a:rPr lang="en-US" altLang="en-US" dirty="0"/>
              <a:t>Many-input production functions</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EDC72239-7F64-4828-A55A-C9546BE3C126}" type="slidenum">
              <a:rPr lang="en-US" smtClean="0"/>
              <a:pPr>
                <a:defRPr/>
              </a:pPr>
              <a:t>53</a:t>
            </a:fld>
            <a:endParaRPr lang="en-US"/>
          </a:p>
        </p:txBody>
      </p:sp>
      <p:sp>
        <p:nvSpPr>
          <p:cNvPr id="17412" name="Content Placeholder 2"/>
          <p:cNvSpPr>
            <a:spLocks noGrp="1"/>
          </p:cNvSpPr>
          <p:nvPr>
            <p:ph type="body" sz="quarter" idx="12"/>
          </p:nvPr>
        </p:nvSpPr>
        <p:spPr/>
        <p:txBody>
          <a:bodyPr/>
          <a:lstStyle/>
          <a:p>
            <a:r>
              <a:rPr lang="en-US" altLang="en-US"/>
              <a:t>Generalized Leontief:</a:t>
            </a:r>
          </a:p>
        </p:txBody>
      </p:sp>
      <p:sp>
        <p:nvSpPr>
          <p:cNvPr id="2" name="Text Placeholder 1"/>
          <p:cNvSpPr>
            <a:spLocks noGrp="1"/>
          </p:cNvSpPr>
          <p:nvPr>
            <p:ph type="body" sz="quarter" idx="13"/>
          </p:nvPr>
        </p:nvSpPr>
        <p:spPr>
          <a:xfrm>
            <a:off x="457200" y="2667000"/>
            <a:ext cx="8305800" cy="3581400"/>
          </a:xfrm>
        </p:spPr>
        <p:txBody>
          <a:bodyPr>
            <a:normAutofit lnSpcReduction="10000"/>
          </a:bodyPr>
          <a:lstStyle/>
          <a:p>
            <a:pPr lvl="1" eaLnBrk="0" hangingPunct="0">
              <a:buFont typeface="Arial" charset="0"/>
              <a:buChar char="–"/>
              <a:defRPr/>
            </a:pPr>
            <a:r>
              <a:rPr lang="en-US" sz="3200" kern="0" dirty="0"/>
              <a:t>Constant returns to scale</a:t>
            </a:r>
          </a:p>
          <a:p>
            <a:pPr lvl="1" eaLnBrk="0" hangingPunct="0">
              <a:buFont typeface="Arial" charset="0"/>
              <a:buChar char="–"/>
              <a:defRPr/>
            </a:pPr>
            <a:r>
              <a:rPr lang="en-US" sz="3200" kern="0" dirty="0"/>
              <a:t>Diminishing marginal productivities to all inputs</a:t>
            </a:r>
          </a:p>
          <a:p>
            <a:pPr lvl="2" eaLnBrk="0" hangingPunct="0">
              <a:buSzPct val="90000"/>
              <a:buFontTx/>
              <a:buChar char="•"/>
              <a:defRPr/>
            </a:pPr>
            <a:r>
              <a:rPr lang="en-US" kern="0" dirty="0"/>
              <a:t>Because each input appears both linearly and under the radical</a:t>
            </a:r>
          </a:p>
          <a:p>
            <a:pPr lvl="1" eaLnBrk="0" hangingPunct="0">
              <a:buFont typeface="Arial" charset="0"/>
              <a:buChar char="–"/>
              <a:defRPr/>
            </a:pPr>
            <a:r>
              <a:rPr lang="en-US" sz="3200" kern="0" dirty="0"/>
              <a:t>Symmetry of the second-order partial derivatives</a:t>
            </a:r>
          </a:p>
        </p:txBody>
      </p:sp>
      <p:graphicFrame>
        <p:nvGraphicFramePr>
          <p:cNvPr id="7" name="Object 3"/>
          <p:cNvGraphicFramePr>
            <a:graphicFrameLocks noChangeAspect="1"/>
          </p:cNvGraphicFramePr>
          <p:nvPr/>
        </p:nvGraphicFramePr>
        <p:xfrm>
          <a:off x="1422400" y="1546225"/>
          <a:ext cx="4827588" cy="928688"/>
        </p:xfrm>
        <a:graphic>
          <a:graphicData uri="http://schemas.openxmlformats.org/presentationml/2006/ole">
            <mc:AlternateContent xmlns:mc="http://schemas.openxmlformats.org/markup-compatibility/2006">
              <mc:Choice xmlns:v="urn:schemas-microsoft-com:vml" Requires="v">
                <p:oleObj name="Equation" r:id="rId2" imgW="2311200" imgH="444240" progId="Equation.DSMT4">
                  <p:embed/>
                </p:oleObj>
              </mc:Choice>
              <mc:Fallback>
                <p:oleObj name="Equation" r:id="rId2" imgW="2311200" imgH="44424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400" y="1546225"/>
                        <a:ext cx="4827588" cy="92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224835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left)">
                                      <p:cBhvr>
                                        <p:cTn id="15" dur="500"/>
                                        <p:tgtEl>
                                          <p:spTgt spid="2">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wipe(left)">
                                      <p:cBhvr>
                                        <p:cTn id="19" dur="500"/>
                                        <p:tgtEl>
                                          <p:spTgt spid="2">
                                            <p:txEl>
                                              <p:pRg st="2" end="2"/>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wipe(left)">
                                      <p:cBhvr>
                                        <p:cTn id="2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1"/>
          <p:cNvSpPr>
            <a:spLocks noGrp="1"/>
          </p:cNvSpPr>
          <p:nvPr>
            <p:ph type="title"/>
          </p:nvPr>
        </p:nvSpPr>
        <p:spPr/>
        <p:txBody>
          <a:bodyPr/>
          <a:lstStyle/>
          <a:p>
            <a:r>
              <a:rPr lang="en-US" altLang="en-US"/>
              <a:t>Many-input production functions</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827C095E-4B57-4A3D-90AA-3B737E76C9D3}" type="slidenum">
              <a:rPr lang="en-US" smtClean="0"/>
              <a:pPr>
                <a:defRPr/>
              </a:pPr>
              <a:t>54</a:t>
            </a:fld>
            <a:endParaRPr lang="en-US"/>
          </a:p>
        </p:txBody>
      </p:sp>
      <p:sp>
        <p:nvSpPr>
          <p:cNvPr id="18436" name="Content Placeholder 2"/>
          <p:cNvSpPr>
            <a:spLocks noGrp="1"/>
          </p:cNvSpPr>
          <p:nvPr>
            <p:ph type="body" sz="quarter" idx="12"/>
          </p:nvPr>
        </p:nvSpPr>
        <p:spPr/>
        <p:txBody>
          <a:bodyPr/>
          <a:lstStyle/>
          <a:p>
            <a:r>
              <a:rPr lang="en-US" altLang="en-US"/>
              <a:t>Translog:</a:t>
            </a:r>
          </a:p>
        </p:txBody>
      </p:sp>
      <p:sp>
        <p:nvSpPr>
          <p:cNvPr id="2" name="Text Placeholder 1"/>
          <p:cNvSpPr>
            <a:spLocks noGrp="1"/>
          </p:cNvSpPr>
          <p:nvPr>
            <p:ph type="body" sz="quarter" idx="13"/>
          </p:nvPr>
        </p:nvSpPr>
        <p:spPr>
          <a:xfrm>
            <a:off x="457200" y="2743200"/>
            <a:ext cx="8305800" cy="3505200"/>
          </a:xfrm>
        </p:spPr>
        <p:txBody>
          <a:bodyPr/>
          <a:lstStyle/>
          <a:p>
            <a:pPr lvl="1" eaLnBrk="0" hangingPunct="0">
              <a:buFont typeface="Arial" charset="0"/>
              <a:buChar char="–"/>
              <a:defRPr/>
            </a:pPr>
            <a:r>
              <a:rPr lang="en-US" kern="0" dirty="0"/>
              <a:t>Cobb-Douglas for </a:t>
            </a:r>
            <a:r>
              <a:rPr lang="en-US" i="1" kern="0" dirty="0">
                <a:sym typeface="Symbol"/>
              </a:rPr>
              <a:t></a:t>
            </a:r>
            <a:r>
              <a:rPr lang="en-US" i="1" kern="0" baseline="-25000" dirty="0">
                <a:sym typeface="Symbol"/>
              </a:rPr>
              <a:t>0 </a:t>
            </a:r>
            <a:r>
              <a:rPr lang="en-US" i="1" kern="0" dirty="0">
                <a:sym typeface="Symbol"/>
              </a:rPr>
              <a:t>= </a:t>
            </a:r>
            <a:r>
              <a:rPr lang="en-US" i="1" kern="0" baseline="-25000" dirty="0" err="1">
                <a:sym typeface="Symbol"/>
              </a:rPr>
              <a:t>ij</a:t>
            </a:r>
            <a:r>
              <a:rPr lang="en-US" i="1" kern="0" baseline="-25000" dirty="0">
                <a:sym typeface="Symbol"/>
              </a:rPr>
              <a:t> </a:t>
            </a:r>
            <a:r>
              <a:rPr lang="en-US" i="1" kern="0" dirty="0">
                <a:sym typeface="Symbol"/>
              </a:rPr>
              <a:t>= 0 </a:t>
            </a:r>
            <a:r>
              <a:rPr lang="en-US" kern="0" dirty="0">
                <a:sym typeface="Symbol"/>
              </a:rPr>
              <a:t>for all </a:t>
            </a:r>
            <a:r>
              <a:rPr lang="en-US" kern="0" dirty="0" err="1">
                <a:sym typeface="Symbol"/>
              </a:rPr>
              <a:t>i,j</a:t>
            </a:r>
            <a:endParaRPr lang="en-US" kern="0" dirty="0">
              <a:sym typeface="Symbol"/>
            </a:endParaRPr>
          </a:p>
          <a:p>
            <a:pPr lvl="1" eaLnBrk="0" hangingPunct="0">
              <a:buFont typeface="Arial" charset="0"/>
              <a:buChar char="–"/>
              <a:defRPr/>
            </a:pPr>
            <a:r>
              <a:rPr lang="en-US" kern="0" dirty="0"/>
              <a:t>May assume any degree of returns to scale</a:t>
            </a:r>
          </a:p>
          <a:p>
            <a:pPr lvl="1" eaLnBrk="0" hangingPunct="0">
              <a:buFont typeface="Arial" charset="0"/>
              <a:buChar char="–"/>
              <a:defRPr/>
            </a:pPr>
            <a:r>
              <a:rPr lang="en-US" kern="0" dirty="0"/>
              <a:t>The condition </a:t>
            </a:r>
            <a:r>
              <a:rPr lang="en-US" i="1" kern="0" dirty="0">
                <a:sym typeface="Symbol"/>
              </a:rPr>
              <a:t></a:t>
            </a:r>
            <a:r>
              <a:rPr lang="en-US" i="1" kern="0" baseline="-25000" dirty="0" err="1">
                <a:sym typeface="Symbol"/>
              </a:rPr>
              <a:t>ij</a:t>
            </a:r>
            <a:r>
              <a:rPr lang="en-US" i="1" kern="0" dirty="0"/>
              <a:t> = </a:t>
            </a:r>
            <a:r>
              <a:rPr lang="en-US" i="1" kern="0" dirty="0">
                <a:sym typeface="Symbol"/>
              </a:rPr>
              <a:t></a:t>
            </a:r>
            <a:r>
              <a:rPr lang="en-US" i="1" kern="0" baseline="-25000" dirty="0" err="1">
                <a:sym typeface="Symbol"/>
              </a:rPr>
              <a:t>ji</a:t>
            </a:r>
            <a:r>
              <a:rPr lang="en-US" i="1" kern="0" dirty="0"/>
              <a:t> </a:t>
            </a:r>
            <a:r>
              <a:rPr lang="en-US" kern="0" dirty="0"/>
              <a:t>is required to ensure equality of the cross-partial derivatives</a:t>
            </a:r>
          </a:p>
        </p:txBody>
      </p:sp>
      <p:graphicFrame>
        <p:nvGraphicFramePr>
          <p:cNvPr id="7" name="Object 2"/>
          <p:cNvGraphicFramePr>
            <a:graphicFrameLocks noChangeAspect="1"/>
          </p:cNvGraphicFramePr>
          <p:nvPr/>
        </p:nvGraphicFramePr>
        <p:xfrm>
          <a:off x="584200" y="1382713"/>
          <a:ext cx="8089900" cy="928687"/>
        </p:xfrm>
        <a:graphic>
          <a:graphicData uri="http://schemas.openxmlformats.org/presentationml/2006/ole">
            <mc:AlternateContent xmlns:mc="http://schemas.openxmlformats.org/markup-compatibility/2006">
              <mc:Choice xmlns:v="urn:schemas-microsoft-com:vml" Requires="v">
                <p:oleObj name="Equation" r:id="rId2" imgW="3873240" imgH="444240" progId="Equation.DSMT4">
                  <p:embed/>
                </p:oleObj>
              </mc:Choice>
              <mc:Fallback>
                <p:oleObj name="Equation" r:id="rId2" imgW="3873240" imgH="44424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200" y="1382713"/>
                        <a:ext cx="8089900" cy="928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186189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left)">
                                      <p:cBhvr>
                                        <p:cTn id="15" dur="500"/>
                                        <p:tgtEl>
                                          <p:spTgt spid="2">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wipe(left)">
                                      <p:cBhvr>
                                        <p:cTn id="19"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en-US"/>
              <a:t>Average Physical Product</a:t>
            </a:r>
          </a:p>
        </p:txBody>
      </p:sp>
      <p:sp>
        <p:nvSpPr>
          <p:cNvPr id="4100" name="Rectangle 3"/>
          <p:cNvSpPr>
            <a:spLocks noGrp="1" noChangeArrowheads="1"/>
          </p:cNvSpPr>
          <p:nvPr>
            <p:ph idx="1"/>
          </p:nvPr>
        </p:nvSpPr>
        <p:spPr/>
        <p:txBody>
          <a:bodyPr/>
          <a:lstStyle/>
          <a:p>
            <a:r>
              <a:rPr lang="en-US" altLang="en-US"/>
              <a:t>Labor productivity </a:t>
            </a:r>
          </a:p>
          <a:p>
            <a:pPr lvl="1"/>
            <a:r>
              <a:rPr lang="en-US" altLang="en-US"/>
              <a:t>Often means average productivity</a:t>
            </a:r>
          </a:p>
          <a:p>
            <a:r>
              <a:rPr lang="en-US" altLang="en-US"/>
              <a:t>Average product of labor</a:t>
            </a:r>
          </a:p>
        </p:txBody>
      </p:sp>
      <p:sp>
        <p:nvSpPr>
          <p:cNvPr id="7" name="Footer Placeholder 6"/>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6" name="Slide Number Placeholder 5"/>
          <p:cNvSpPr>
            <a:spLocks noGrp="1"/>
          </p:cNvSpPr>
          <p:nvPr>
            <p:ph type="sldNum" sz="quarter" idx="11"/>
          </p:nvPr>
        </p:nvSpPr>
        <p:spPr/>
        <p:txBody>
          <a:bodyPr/>
          <a:lstStyle/>
          <a:p>
            <a:pPr>
              <a:defRPr/>
            </a:pPr>
            <a:fld id="{E519D063-9333-428E-A38D-F3F870EB88A6}" type="slidenum">
              <a:rPr lang="en-US" smtClean="0"/>
              <a:pPr>
                <a:defRPr/>
              </a:pPr>
              <a:t>6</a:t>
            </a:fld>
            <a:endParaRPr lang="en-US"/>
          </a:p>
        </p:txBody>
      </p:sp>
      <p:sp>
        <p:nvSpPr>
          <p:cNvPr id="2" name="Text Placeholder 1"/>
          <p:cNvSpPr>
            <a:spLocks noGrp="1"/>
          </p:cNvSpPr>
          <p:nvPr>
            <p:ph type="body" sz="quarter" idx="12"/>
          </p:nvPr>
        </p:nvSpPr>
        <p:spPr/>
        <p:txBody>
          <a:bodyPr/>
          <a:lstStyle/>
          <a:p>
            <a:pPr lvl="1"/>
            <a:r>
              <a:rPr lang="en-US" i="1" dirty="0" err="1"/>
              <a:t>AP</a:t>
            </a:r>
            <a:r>
              <a:rPr lang="en-US" i="1" baseline="-25000" dirty="0" err="1"/>
              <a:t>l</a:t>
            </a:r>
            <a:r>
              <a:rPr lang="en-US" i="1" dirty="0"/>
              <a:t> </a:t>
            </a:r>
            <a:r>
              <a:rPr lang="en-US" dirty="0"/>
              <a:t>also depends on the amount of capital employed</a:t>
            </a:r>
          </a:p>
        </p:txBody>
      </p:sp>
      <p:graphicFrame>
        <p:nvGraphicFramePr>
          <p:cNvPr id="565252" name="Object 2"/>
          <p:cNvGraphicFramePr>
            <a:graphicFrameLocks noChangeAspect="1"/>
          </p:cNvGraphicFramePr>
          <p:nvPr/>
        </p:nvGraphicFramePr>
        <p:xfrm>
          <a:off x="1395413" y="3005138"/>
          <a:ext cx="5106987" cy="1101725"/>
        </p:xfrm>
        <a:graphic>
          <a:graphicData uri="http://schemas.openxmlformats.org/presentationml/2006/ole">
            <mc:AlternateContent xmlns:mc="http://schemas.openxmlformats.org/markup-compatibility/2006">
              <mc:Choice xmlns:v="urn:schemas-microsoft-com:vml" Requires="v">
                <p:oleObj name="Equation" r:id="rId2" imgW="1942920" imgH="419040" progId="Equation.DSMT4">
                  <p:embed/>
                </p:oleObj>
              </mc:Choice>
              <mc:Fallback>
                <p:oleObj name="Equation" r:id="rId2" imgW="1942920" imgH="41904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413" y="3005138"/>
                        <a:ext cx="5106987" cy="110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39994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65252"/>
                                        </p:tgtEl>
                                        <p:attrNameLst>
                                          <p:attrName>style.visibility</p:attrName>
                                        </p:attrNameLst>
                                      </p:cBhvr>
                                      <p:to>
                                        <p:strVal val="visible"/>
                                      </p:to>
                                    </p:set>
                                    <p:animEffect transition="in" filter="wipe(left)">
                                      <p:cBhvr>
                                        <p:cTn id="7" dur="500"/>
                                        <p:tgtEl>
                                          <p:spTgt spid="56525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9.1 	A Two-Input Production Function</a:t>
            </a:r>
          </a:p>
        </p:txBody>
      </p:sp>
      <p:sp>
        <p:nvSpPr>
          <p:cNvPr id="31749" name="Footer Placeholder 4"/>
          <p:cNvSpPr>
            <a:spLocks noGrp="1"/>
          </p:cNvSpPr>
          <p:nvPr>
            <p:ph type="ftr" sz="quarter" idx="10"/>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100" dirty="0">
                <a:latin typeface="+mn-lt"/>
              </a:rPr>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 name="Slide Number Placeholder 3"/>
          <p:cNvSpPr>
            <a:spLocks noGrp="1"/>
          </p:cNvSpPr>
          <p:nvPr>
            <p:ph type="sldNum" sz="quarter" idx="11"/>
          </p:nvPr>
        </p:nvSpPr>
        <p:spPr>
          <a:prstGeom prst="rect">
            <a:avLst/>
          </a:prstGeom>
        </p:spPr>
        <p:txBody>
          <a:bodyPr/>
          <a:lstStyle/>
          <a:p>
            <a:pPr>
              <a:defRPr/>
            </a:pPr>
            <a:fld id="{191AB189-8C18-4BF3-A541-77B816A5698E}" type="slidenum">
              <a:rPr lang="en-US" smtClean="0"/>
              <a:pPr>
                <a:defRPr/>
              </a:pPr>
              <a:t>7</a:t>
            </a:fld>
            <a:endParaRPr lang="en-US" dirty="0"/>
          </a:p>
        </p:txBody>
      </p:sp>
      <p:sp>
        <p:nvSpPr>
          <p:cNvPr id="31747" name="Content Placeholder 2"/>
          <p:cNvSpPr>
            <a:spLocks noGrp="1"/>
          </p:cNvSpPr>
          <p:nvPr>
            <p:ph type="body" sz="quarter" idx="12"/>
          </p:nvPr>
        </p:nvSpPr>
        <p:spPr>
          <a:prstGeom prst="rect">
            <a:avLst/>
          </a:prstGeom>
        </p:spPr>
        <p:txBody>
          <a:bodyPr/>
          <a:lstStyle/>
          <a:p>
            <a:r>
              <a:rPr lang="en-US" altLang="en-US" dirty="0"/>
              <a:t>Suppose the production function for flyswatters can be represented by</a:t>
            </a:r>
          </a:p>
          <a:p>
            <a:pPr algn="ctr">
              <a:lnSpc>
                <a:spcPct val="120000"/>
              </a:lnSpc>
              <a:buFontTx/>
              <a:buNone/>
            </a:pPr>
            <a:r>
              <a:rPr lang="en-US" altLang="en-US" i="1" dirty="0">
                <a:solidFill>
                  <a:srgbClr val="FF0000"/>
                </a:solidFill>
              </a:rPr>
              <a:t>q</a:t>
            </a:r>
            <a:r>
              <a:rPr lang="en-US" altLang="en-US" dirty="0">
                <a:solidFill>
                  <a:srgbClr val="FF0000"/>
                </a:solidFill>
              </a:rPr>
              <a:t> = </a:t>
            </a:r>
            <a:r>
              <a:rPr lang="en-US" altLang="en-US" i="1" dirty="0">
                <a:solidFill>
                  <a:srgbClr val="FF0000"/>
                </a:solidFill>
              </a:rPr>
              <a:t>f</a:t>
            </a:r>
            <a:r>
              <a:rPr lang="en-US" altLang="en-US" dirty="0">
                <a:solidFill>
                  <a:srgbClr val="FF0000"/>
                </a:solidFill>
              </a:rPr>
              <a:t>(</a:t>
            </a:r>
            <a:r>
              <a:rPr lang="en-US" altLang="en-US" i="1" dirty="0" err="1">
                <a:solidFill>
                  <a:srgbClr val="FF0000"/>
                </a:solidFill>
              </a:rPr>
              <a:t>k</a:t>
            </a:r>
            <a:r>
              <a:rPr lang="en-US" altLang="en-US" dirty="0" err="1">
                <a:solidFill>
                  <a:srgbClr val="FF0000"/>
                </a:solidFill>
              </a:rPr>
              <a:t>,</a:t>
            </a:r>
            <a:r>
              <a:rPr lang="en-US" altLang="en-US" i="1" dirty="0" err="1">
                <a:solidFill>
                  <a:srgbClr val="FF0000"/>
                </a:solidFill>
                <a:latin typeface="Times New Roman" pitchFamily="18" charset="0"/>
              </a:rPr>
              <a:t>l</a:t>
            </a:r>
            <a:r>
              <a:rPr lang="en-US" altLang="en-US" dirty="0">
                <a:solidFill>
                  <a:srgbClr val="FF0000"/>
                </a:solidFill>
              </a:rPr>
              <a:t>) = 600</a:t>
            </a:r>
            <a:r>
              <a:rPr lang="en-US" altLang="en-US" i="1" dirty="0">
                <a:solidFill>
                  <a:srgbClr val="FF0000"/>
                </a:solidFill>
              </a:rPr>
              <a:t>k</a:t>
            </a:r>
            <a:r>
              <a:rPr lang="en-US" altLang="en-US" i="1" baseline="30000" dirty="0">
                <a:solidFill>
                  <a:srgbClr val="FF0000"/>
                </a:solidFill>
              </a:rPr>
              <a:t> </a:t>
            </a:r>
            <a:r>
              <a:rPr lang="en-US" altLang="en-US" baseline="30000" dirty="0">
                <a:solidFill>
                  <a:srgbClr val="FF0000"/>
                </a:solidFill>
              </a:rPr>
              <a:t>2</a:t>
            </a:r>
            <a:r>
              <a:rPr lang="en-US" altLang="en-US" i="1" dirty="0">
                <a:solidFill>
                  <a:srgbClr val="FF0000"/>
                </a:solidFill>
                <a:latin typeface="Times New Roman" pitchFamily="18" charset="0"/>
              </a:rPr>
              <a:t>l</a:t>
            </a:r>
            <a:r>
              <a:rPr lang="en-US" altLang="en-US" baseline="30000" dirty="0">
                <a:solidFill>
                  <a:srgbClr val="FF0000"/>
                </a:solidFill>
              </a:rPr>
              <a:t>2</a:t>
            </a:r>
            <a:r>
              <a:rPr lang="en-US" altLang="en-US" dirty="0">
                <a:solidFill>
                  <a:srgbClr val="FF0000"/>
                </a:solidFill>
              </a:rPr>
              <a:t> - </a:t>
            </a:r>
            <a:r>
              <a:rPr lang="en-US" altLang="en-US" i="1" dirty="0">
                <a:solidFill>
                  <a:srgbClr val="FF0000"/>
                </a:solidFill>
              </a:rPr>
              <a:t>k</a:t>
            </a:r>
            <a:r>
              <a:rPr lang="en-US" altLang="en-US" i="1" baseline="30000" dirty="0">
                <a:solidFill>
                  <a:srgbClr val="FF0000"/>
                </a:solidFill>
              </a:rPr>
              <a:t> </a:t>
            </a:r>
            <a:r>
              <a:rPr lang="en-US" altLang="en-US" baseline="30000" dirty="0">
                <a:solidFill>
                  <a:srgbClr val="FF0000"/>
                </a:solidFill>
              </a:rPr>
              <a:t>3</a:t>
            </a:r>
            <a:r>
              <a:rPr lang="en-US" altLang="en-US" i="1" dirty="0">
                <a:solidFill>
                  <a:srgbClr val="FF0000"/>
                </a:solidFill>
                <a:latin typeface="Times New Roman" pitchFamily="18" charset="0"/>
              </a:rPr>
              <a:t>l</a:t>
            </a:r>
            <a:r>
              <a:rPr lang="en-US" altLang="en-US" baseline="30000" dirty="0">
                <a:solidFill>
                  <a:srgbClr val="FF0000"/>
                </a:solidFill>
              </a:rPr>
              <a:t>3</a:t>
            </a:r>
            <a:endParaRPr lang="en-US" altLang="en-US" dirty="0">
              <a:solidFill>
                <a:srgbClr val="FF0000"/>
              </a:solidFill>
            </a:endParaRPr>
          </a:p>
          <a:p>
            <a:r>
              <a:rPr lang="en-US" altLang="en-US" dirty="0"/>
              <a:t>To construct </a:t>
            </a:r>
            <a:r>
              <a:rPr lang="en-US" altLang="en-US" i="1" dirty="0" err="1"/>
              <a:t>MP</a:t>
            </a:r>
            <a:r>
              <a:rPr lang="en-US" altLang="en-US" i="1" baseline="-25000" dirty="0" err="1">
                <a:latin typeface="Times New Roman" pitchFamily="18" charset="0"/>
              </a:rPr>
              <a:t>l</a:t>
            </a:r>
            <a:r>
              <a:rPr lang="en-US" altLang="en-US" dirty="0"/>
              <a:t> and </a:t>
            </a:r>
            <a:r>
              <a:rPr lang="en-US" altLang="en-US" i="1" dirty="0" err="1"/>
              <a:t>AP</a:t>
            </a:r>
            <a:r>
              <a:rPr lang="en-US" altLang="en-US" i="1" baseline="-25000" dirty="0" err="1">
                <a:latin typeface="Times New Roman" pitchFamily="18" charset="0"/>
              </a:rPr>
              <a:t>l</a:t>
            </a:r>
            <a:r>
              <a:rPr lang="en-US" altLang="en-US" dirty="0"/>
              <a:t>, we must assume a value for </a:t>
            </a:r>
            <a:r>
              <a:rPr lang="en-US" altLang="en-US" i="1" dirty="0"/>
              <a:t>k</a:t>
            </a:r>
            <a:r>
              <a:rPr lang="en-US" altLang="en-US" dirty="0"/>
              <a:t> </a:t>
            </a:r>
          </a:p>
          <a:p>
            <a:pPr lvl="1"/>
            <a:r>
              <a:rPr lang="en-US" altLang="en-US" dirty="0"/>
              <a:t>Let </a:t>
            </a:r>
            <a:r>
              <a:rPr lang="en-US" altLang="en-US" i="1" dirty="0"/>
              <a:t>k</a:t>
            </a:r>
            <a:r>
              <a:rPr lang="en-US" altLang="en-US" dirty="0"/>
              <a:t> = 10</a:t>
            </a:r>
          </a:p>
          <a:p>
            <a:r>
              <a:rPr lang="en-US" altLang="en-US" dirty="0"/>
              <a:t>The production function becomes</a:t>
            </a:r>
          </a:p>
          <a:p>
            <a:pPr algn="ctr">
              <a:lnSpc>
                <a:spcPct val="120000"/>
              </a:lnSpc>
              <a:buFontTx/>
              <a:buNone/>
            </a:pPr>
            <a:r>
              <a:rPr lang="en-US" altLang="en-US" i="1" dirty="0">
                <a:solidFill>
                  <a:srgbClr val="FF0000"/>
                </a:solidFill>
              </a:rPr>
              <a:t>q</a:t>
            </a:r>
            <a:r>
              <a:rPr lang="en-US" altLang="en-US" dirty="0">
                <a:solidFill>
                  <a:srgbClr val="FF0000"/>
                </a:solidFill>
              </a:rPr>
              <a:t> = 60,000</a:t>
            </a:r>
            <a:r>
              <a:rPr lang="en-US" altLang="en-US" i="1" dirty="0">
                <a:solidFill>
                  <a:srgbClr val="FF0000"/>
                </a:solidFill>
                <a:latin typeface="Times New Roman" pitchFamily="18" charset="0"/>
              </a:rPr>
              <a:t>l</a:t>
            </a:r>
            <a:r>
              <a:rPr lang="en-US" altLang="en-US" baseline="30000" dirty="0">
                <a:solidFill>
                  <a:srgbClr val="FF0000"/>
                </a:solidFill>
              </a:rPr>
              <a:t>2</a:t>
            </a:r>
            <a:r>
              <a:rPr lang="en-US" altLang="en-US" dirty="0">
                <a:solidFill>
                  <a:srgbClr val="FF0000"/>
                </a:solidFill>
              </a:rPr>
              <a:t> - 1000</a:t>
            </a:r>
            <a:r>
              <a:rPr lang="en-US" altLang="en-US" i="1" dirty="0">
                <a:solidFill>
                  <a:srgbClr val="FF0000"/>
                </a:solidFill>
                <a:latin typeface="Times New Roman" pitchFamily="18" charset="0"/>
              </a:rPr>
              <a:t>l</a:t>
            </a:r>
            <a:r>
              <a:rPr lang="en-US" altLang="en-US" baseline="30000" dirty="0">
                <a:solidFill>
                  <a:srgbClr val="FF0000"/>
                </a:solidFill>
              </a:rPr>
              <a:t>3</a:t>
            </a:r>
            <a:endParaRPr lang="en-US" altLang="en-US" dirty="0">
              <a:solidFill>
                <a:srgbClr val="FF0000"/>
              </a:solidFill>
            </a:endParaRPr>
          </a:p>
          <a:p>
            <a:endParaRPr lang="en-US" altLang="en-US" dirty="0"/>
          </a:p>
        </p:txBody>
      </p:sp>
    </p:spTree>
    <p:extLst>
      <p:ext uri="{BB962C8B-B14F-4D97-AF65-F5344CB8AC3E}">
        <p14:creationId xmlns:p14="http://schemas.microsoft.com/office/powerpoint/2010/main" val="1964804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9.1 	A Two-Input Production Function</a:t>
            </a:r>
          </a:p>
        </p:txBody>
      </p:sp>
      <p:sp>
        <p:nvSpPr>
          <p:cNvPr id="32773" name="Footer Placeholder 4"/>
          <p:cNvSpPr>
            <a:spLocks noGrp="1"/>
          </p:cNvSpPr>
          <p:nvPr>
            <p:ph type="ftr" sz="quarter" idx="10"/>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100" dirty="0">
                <a:latin typeface="+mn-lt"/>
              </a:rPr>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 name="Slide Number Placeholder 3"/>
          <p:cNvSpPr>
            <a:spLocks noGrp="1"/>
          </p:cNvSpPr>
          <p:nvPr>
            <p:ph type="sldNum" sz="quarter" idx="11"/>
          </p:nvPr>
        </p:nvSpPr>
        <p:spPr>
          <a:prstGeom prst="rect">
            <a:avLst/>
          </a:prstGeom>
        </p:spPr>
        <p:txBody>
          <a:bodyPr/>
          <a:lstStyle/>
          <a:p>
            <a:pPr>
              <a:defRPr/>
            </a:pPr>
            <a:fld id="{D2338AF0-52FB-4D6A-BB2A-F4CA961A9326}" type="slidenum">
              <a:rPr lang="en-US" smtClean="0"/>
              <a:pPr>
                <a:defRPr/>
              </a:pPr>
              <a:t>8</a:t>
            </a:fld>
            <a:endParaRPr lang="en-US" dirty="0"/>
          </a:p>
        </p:txBody>
      </p:sp>
      <p:sp>
        <p:nvSpPr>
          <p:cNvPr id="32771" name="Content Placeholder 2"/>
          <p:cNvSpPr>
            <a:spLocks noGrp="1"/>
          </p:cNvSpPr>
          <p:nvPr>
            <p:ph type="body" sz="quarter" idx="12"/>
          </p:nvPr>
        </p:nvSpPr>
        <p:spPr>
          <a:prstGeom prst="rect">
            <a:avLst/>
          </a:prstGeom>
        </p:spPr>
        <p:txBody>
          <a:bodyPr/>
          <a:lstStyle/>
          <a:p>
            <a:r>
              <a:rPr lang="en-US" altLang="en-US"/>
              <a:t>The marginal productivity function is </a:t>
            </a:r>
          </a:p>
          <a:p>
            <a:pPr algn="ctr">
              <a:buFontTx/>
              <a:buNone/>
            </a:pPr>
            <a:r>
              <a:rPr lang="en-US" altLang="en-US" i="1">
                <a:solidFill>
                  <a:srgbClr val="FF0000"/>
                </a:solidFill>
              </a:rPr>
              <a:t>MP</a:t>
            </a:r>
            <a:r>
              <a:rPr lang="en-US" altLang="en-US" i="1" baseline="-25000">
                <a:solidFill>
                  <a:srgbClr val="FF0000"/>
                </a:solidFill>
                <a:latin typeface="Times New Roman" pitchFamily="18" charset="0"/>
              </a:rPr>
              <a:t>l</a:t>
            </a:r>
            <a:r>
              <a:rPr lang="en-US" altLang="en-US">
                <a:solidFill>
                  <a:srgbClr val="FF0000"/>
                </a:solidFill>
              </a:rPr>
              <a:t> = </a:t>
            </a:r>
            <a:r>
              <a:rPr lang="en-US" altLang="en-US">
                <a:solidFill>
                  <a:srgbClr val="FF0000"/>
                </a:solidFill>
                <a:sym typeface="Symbol" pitchFamily="18" charset="2"/>
              </a:rPr>
              <a:t></a:t>
            </a:r>
            <a:r>
              <a:rPr lang="en-US" altLang="en-US" i="1">
                <a:solidFill>
                  <a:srgbClr val="FF0000"/>
                </a:solidFill>
                <a:sym typeface="Symbol" pitchFamily="18" charset="2"/>
              </a:rPr>
              <a:t>q</a:t>
            </a:r>
            <a:r>
              <a:rPr lang="en-US" altLang="en-US">
                <a:solidFill>
                  <a:srgbClr val="FF0000"/>
                </a:solidFill>
                <a:sym typeface="Symbol" pitchFamily="18" charset="2"/>
              </a:rPr>
              <a:t>/</a:t>
            </a:r>
            <a:r>
              <a:rPr lang="en-US" altLang="en-US" i="1">
                <a:solidFill>
                  <a:srgbClr val="FF0000"/>
                </a:solidFill>
                <a:latin typeface="Times New Roman" pitchFamily="18" charset="0"/>
                <a:sym typeface="Symbol" pitchFamily="18" charset="2"/>
              </a:rPr>
              <a:t>l</a:t>
            </a:r>
            <a:r>
              <a:rPr lang="en-US" altLang="en-US">
                <a:solidFill>
                  <a:srgbClr val="FF0000"/>
                </a:solidFill>
                <a:sym typeface="Symbol" pitchFamily="18" charset="2"/>
              </a:rPr>
              <a:t> = 120,000</a:t>
            </a:r>
            <a:r>
              <a:rPr lang="en-US" altLang="en-US" i="1">
                <a:solidFill>
                  <a:srgbClr val="FF0000"/>
                </a:solidFill>
                <a:latin typeface="Times New Roman" pitchFamily="18" charset="0"/>
                <a:sym typeface="Symbol" pitchFamily="18" charset="2"/>
              </a:rPr>
              <a:t>l</a:t>
            </a:r>
            <a:r>
              <a:rPr lang="en-US" altLang="en-US">
                <a:solidFill>
                  <a:srgbClr val="FF0000"/>
                </a:solidFill>
                <a:sym typeface="Symbol" pitchFamily="18" charset="2"/>
              </a:rPr>
              <a:t> - 3000</a:t>
            </a:r>
            <a:r>
              <a:rPr lang="en-US" altLang="en-US" i="1">
                <a:solidFill>
                  <a:srgbClr val="FF0000"/>
                </a:solidFill>
                <a:latin typeface="Times New Roman" pitchFamily="18" charset="0"/>
                <a:sym typeface="Symbol" pitchFamily="18" charset="2"/>
              </a:rPr>
              <a:t>l</a:t>
            </a:r>
            <a:r>
              <a:rPr lang="en-US" altLang="en-US" baseline="30000">
                <a:solidFill>
                  <a:srgbClr val="FF0000"/>
                </a:solidFill>
                <a:sym typeface="Symbol" pitchFamily="18" charset="2"/>
              </a:rPr>
              <a:t>2</a:t>
            </a:r>
            <a:endParaRPr lang="en-US" altLang="en-US">
              <a:solidFill>
                <a:srgbClr val="FF0000"/>
              </a:solidFill>
              <a:sym typeface="Symbol" pitchFamily="18" charset="2"/>
            </a:endParaRPr>
          </a:p>
          <a:p>
            <a:pPr lvl="1"/>
            <a:r>
              <a:rPr lang="en-US" altLang="en-US">
                <a:sym typeface="Symbol" pitchFamily="18" charset="2"/>
              </a:rPr>
              <a:t>Which diminishes as </a:t>
            </a:r>
            <a:r>
              <a:rPr lang="en-US" altLang="en-US" i="1">
                <a:latin typeface="Times New Roman" pitchFamily="18" charset="0"/>
                <a:sym typeface="Symbol" pitchFamily="18" charset="2"/>
              </a:rPr>
              <a:t>l</a:t>
            </a:r>
            <a:r>
              <a:rPr lang="en-US" altLang="en-US">
                <a:sym typeface="Symbol" pitchFamily="18" charset="2"/>
              </a:rPr>
              <a:t> increases</a:t>
            </a:r>
          </a:p>
          <a:p>
            <a:pPr lvl="1"/>
            <a:r>
              <a:rPr lang="en-US" altLang="en-US">
                <a:sym typeface="Symbol" pitchFamily="18" charset="2"/>
              </a:rPr>
              <a:t>This implies that </a:t>
            </a:r>
            <a:r>
              <a:rPr lang="en-US" altLang="en-US" i="1">
                <a:sym typeface="Symbol" pitchFamily="18" charset="2"/>
              </a:rPr>
              <a:t>q</a:t>
            </a:r>
            <a:r>
              <a:rPr lang="en-US" altLang="en-US">
                <a:sym typeface="Symbol" pitchFamily="18" charset="2"/>
              </a:rPr>
              <a:t> has a maximum value:</a:t>
            </a:r>
          </a:p>
          <a:p>
            <a:pPr algn="ctr">
              <a:buFontTx/>
              <a:buNone/>
            </a:pPr>
            <a:r>
              <a:rPr lang="en-US" altLang="en-US">
                <a:solidFill>
                  <a:srgbClr val="FF0000"/>
                </a:solidFill>
                <a:sym typeface="Symbol" pitchFamily="18" charset="2"/>
              </a:rPr>
              <a:t>120,000</a:t>
            </a:r>
            <a:r>
              <a:rPr lang="en-US" altLang="en-US" i="1">
                <a:solidFill>
                  <a:srgbClr val="FF0000"/>
                </a:solidFill>
                <a:latin typeface="Times New Roman" pitchFamily="18" charset="0"/>
                <a:sym typeface="Symbol" pitchFamily="18" charset="2"/>
              </a:rPr>
              <a:t>l</a:t>
            </a:r>
            <a:r>
              <a:rPr lang="en-US" altLang="en-US">
                <a:solidFill>
                  <a:srgbClr val="FF0000"/>
                </a:solidFill>
                <a:sym typeface="Symbol" pitchFamily="18" charset="2"/>
              </a:rPr>
              <a:t> - 3000</a:t>
            </a:r>
            <a:r>
              <a:rPr lang="en-US" altLang="en-US" i="1">
                <a:solidFill>
                  <a:srgbClr val="FF0000"/>
                </a:solidFill>
                <a:latin typeface="Times New Roman" pitchFamily="18" charset="0"/>
                <a:sym typeface="Symbol" pitchFamily="18" charset="2"/>
              </a:rPr>
              <a:t>l</a:t>
            </a:r>
            <a:r>
              <a:rPr lang="en-US" altLang="en-US" baseline="30000">
                <a:solidFill>
                  <a:srgbClr val="FF0000"/>
                </a:solidFill>
                <a:sym typeface="Symbol" pitchFamily="18" charset="2"/>
              </a:rPr>
              <a:t>2</a:t>
            </a:r>
            <a:r>
              <a:rPr lang="en-US" altLang="en-US">
                <a:solidFill>
                  <a:srgbClr val="FF0000"/>
                </a:solidFill>
                <a:sym typeface="Symbol" pitchFamily="18" charset="2"/>
              </a:rPr>
              <a:t> = 0</a:t>
            </a:r>
          </a:p>
          <a:p>
            <a:pPr algn="ctr">
              <a:buFontTx/>
              <a:buNone/>
            </a:pPr>
            <a:r>
              <a:rPr lang="en-US" altLang="en-US">
                <a:solidFill>
                  <a:srgbClr val="FF0000"/>
                </a:solidFill>
                <a:sym typeface="Symbol" pitchFamily="18" charset="2"/>
              </a:rPr>
              <a:t>40</a:t>
            </a:r>
            <a:r>
              <a:rPr lang="en-US" altLang="en-US" i="1">
                <a:solidFill>
                  <a:srgbClr val="FF0000"/>
                </a:solidFill>
                <a:latin typeface="Times New Roman" pitchFamily="18" charset="0"/>
                <a:sym typeface="Symbol" pitchFamily="18" charset="2"/>
              </a:rPr>
              <a:t>l</a:t>
            </a:r>
            <a:r>
              <a:rPr lang="en-US" altLang="en-US">
                <a:solidFill>
                  <a:srgbClr val="FF0000"/>
                </a:solidFill>
                <a:sym typeface="Symbol" pitchFamily="18" charset="2"/>
              </a:rPr>
              <a:t> = </a:t>
            </a:r>
            <a:r>
              <a:rPr lang="en-US" altLang="en-US" i="1">
                <a:solidFill>
                  <a:srgbClr val="FF0000"/>
                </a:solidFill>
                <a:latin typeface="Times New Roman" pitchFamily="18" charset="0"/>
                <a:sym typeface="Symbol" pitchFamily="18" charset="2"/>
              </a:rPr>
              <a:t>l</a:t>
            </a:r>
            <a:r>
              <a:rPr lang="en-US" altLang="en-US" baseline="30000">
                <a:solidFill>
                  <a:srgbClr val="FF0000"/>
                </a:solidFill>
                <a:sym typeface="Symbol" pitchFamily="18" charset="2"/>
              </a:rPr>
              <a:t>2</a:t>
            </a:r>
            <a:endParaRPr lang="en-US" altLang="en-US">
              <a:solidFill>
                <a:srgbClr val="FF0000"/>
              </a:solidFill>
              <a:sym typeface="Symbol" pitchFamily="18" charset="2"/>
            </a:endParaRPr>
          </a:p>
          <a:p>
            <a:pPr algn="ctr">
              <a:buFontTx/>
              <a:buNone/>
            </a:pPr>
            <a:r>
              <a:rPr lang="en-US" altLang="en-US" i="1">
                <a:solidFill>
                  <a:srgbClr val="FF0000"/>
                </a:solidFill>
                <a:latin typeface="Times New Roman" pitchFamily="18" charset="0"/>
                <a:sym typeface="Symbol" pitchFamily="18" charset="2"/>
              </a:rPr>
              <a:t>l</a:t>
            </a:r>
            <a:r>
              <a:rPr lang="en-US" altLang="en-US">
                <a:solidFill>
                  <a:srgbClr val="FF0000"/>
                </a:solidFill>
                <a:sym typeface="Symbol" pitchFamily="18" charset="2"/>
              </a:rPr>
              <a:t> = 40</a:t>
            </a:r>
          </a:p>
          <a:p>
            <a:r>
              <a:rPr lang="en-US" altLang="en-US">
                <a:sym typeface="Symbol" pitchFamily="18" charset="2"/>
              </a:rPr>
              <a:t>Labor input beyond </a:t>
            </a:r>
            <a:r>
              <a:rPr lang="en-US" altLang="en-US" i="1">
                <a:latin typeface="Times New Roman" pitchFamily="18" charset="0"/>
                <a:sym typeface="Symbol" pitchFamily="18" charset="2"/>
              </a:rPr>
              <a:t>l </a:t>
            </a:r>
            <a:r>
              <a:rPr lang="en-US" altLang="en-US">
                <a:sym typeface="Symbol" pitchFamily="18" charset="2"/>
              </a:rPr>
              <a:t>= 40 reduces output</a:t>
            </a:r>
          </a:p>
          <a:p>
            <a:endParaRPr lang="en-US" altLang="en-US"/>
          </a:p>
        </p:txBody>
      </p:sp>
    </p:spTree>
    <p:extLst>
      <p:ext uri="{BB962C8B-B14F-4D97-AF65-F5344CB8AC3E}">
        <p14:creationId xmlns:p14="http://schemas.microsoft.com/office/powerpoint/2010/main" val="190413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9.1 	A Two-Input Production Function</a:t>
            </a:r>
          </a:p>
        </p:txBody>
      </p:sp>
      <p:sp>
        <p:nvSpPr>
          <p:cNvPr id="33797" name="Footer Placeholder 4"/>
          <p:cNvSpPr>
            <a:spLocks noGrp="1"/>
          </p:cNvSpPr>
          <p:nvPr>
            <p:ph type="ftr" sz="quarter" idx="10"/>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100" dirty="0">
                <a:latin typeface="+mn-lt"/>
              </a:rPr>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 name="Slide Number Placeholder 3"/>
          <p:cNvSpPr>
            <a:spLocks noGrp="1"/>
          </p:cNvSpPr>
          <p:nvPr>
            <p:ph type="sldNum" sz="quarter" idx="11"/>
          </p:nvPr>
        </p:nvSpPr>
        <p:spPr>
          <a:prstGeom prst="rect">
            <a:avLst/>
          </a:prstGeom>
        </p:spPr>
        <p:txBody>
          <a:bodyPr/>
          <a:lstStyle/>
          <a:p>
            <a:pPr>
              <a:defRPr/>
            </a:pPr>
            <a:fld id="{6917EC95-8E9C-4CE0-9A7F-5E437E1F375B}" type="slidenum">
              <a:rPr lang="en-US" smtClean="0"/>
              <a:pPr>
                <a:defRPr/>
              </a:pPr>
              <a:t>9</a:t>
            </a:fld>
            <a:endParaRPr lang="en-US" dirty="0"/>
          </a:p>
        </p:txBody>
      </p:sp>
      <p:sp>
        <p:nvSpPr>
          <p:cNvPr id="33795" name="Content Placeholder 2"/>
          <p:cNvSpPr>
            <a:spLocks noGrp="1"/>
          </p:cNvSpPr>
          <p:nvPr>
            <p:ph type="body" sz="quarter" idx="12"/>
          </p:nvPr>
        </p:nvSpPr>
        <p:spPr>
          <a:prstGeom prst="rect">
            <a:avLst/>
          </a:prstGeom>
        </p:spPr>
        <p:txBody>
          <a:bodyPr/>
          <a:lstStyle/>
          <a:p>
            <a:r>
              <a:rPr lang="en-US" altLang="en-US" dirty="0"/>
              <a:t>To find average productivity, we hold </a:t>
            </a:r>
            <a:r>
              <a:rPr lang="en-US" altLang="en-US" i="1" dirty="0"/>
              <a:t>k</a:t>
            </a:r>
            <a:r>
              <a:rPr lang="en-US" altLang="en-US" dirty="0"/>
              <a:t>=10 and solve</a:t>
            </a:r>
          </a:p>
          <a:p>
            <a:pPr algn="ctr">
              <a:lnSpc>
                <a:spcPct val="120000"/>
              </a:lnSpc>
              <a:buFontTx/>
              <a:buNone/>
            </a:pPr>
            <a:r>
              <a:rPr lang="en-US" altLang="en-US" i="1" dirty="0" err="1">
                <a:solidFill>
                  <a:srgbClr val="FF0000"/>
                </a:solidFill>
                <a:sym typeface="Symbol" pitchFamily="18" charset="2"/>
              </a:rPr>
              <a:t>AP</a:t>
            </a:r>
            <a:r>
              <a:rPr lang="en-US" altLang="en-US" i="1" baseline="-25000" dirty="0" err="1">
                <a:solidFill>
                  <a:srgbClr val="FF0000"/>
                </a:solidFill>
                <a:latin typeface="Times New Roman" pitchFamily="18" charset="0"/>
                <a:sym typeface="Symbol" pitchFamily="18" charset="2"/>
              </a:rPr>
              <a:t>l</a:t>
            </a:r>
            <a:r>
              <a:rPr lang="en-US" altLang="en-US" dirty="0">
                <a:solidFill>
                  <a:srgbClr val="FF0000"/>
                </a:solidFill>
                <a:sym typeface="Symbol" pitchFamily="18" charset="2"/>
              </a:rPr>
              <a:t> = </a:t>
            </a:r>
            <a:r>
              <a:rPr lang="en-US" altLang="en-US" i="1" dirty="0">
                <a:solidFill>
                  <a:srgbClr val="FF0000"/>
                </a:solidFill>
                <a:sym typeface="Symbol" pitchFamily="18" charset="2"/>
              </a:rPr>
              <a:t>q</a:t>
            </a:r>
            <a:r>
              <a:rPr lang="en-US" altLang="en-US" dirty="0">
                <a:solidFill>
                  <a:srgbClr val="FF0000"/>
                </a:solidFill>
                <a:sym typeface="Symbol" pitchFamily="18" charset="2"/>
              </a:rPr>
              <a:t>/</a:t>
            </a:r>
            <a:r>
              <a:rPr lang="en-US" altLang="en-US" i="1" dirty="0">
                <a:solidFill>
                  <a:srgbClr val="FF0000"/>
                </a:solidFill>
                <a:latin typeface="Times New Roman" pitchFamily="18" charset="0"/>
                <a:sym typeface="Symbol" pitchFamily="18" charset="2"/>
              </a:rPr>
              <a:t>l</a:t>
            </a:r>
            <a:r>
              <a:rPr lang="en-US" altLang="en-US" dirty="0">
                <a:solidFill>
                  <a:srgbClr val="FF0000"/>
                </a:solidFill>
                <a:sym typeface="Symbol" pitchFamily="18" charset="2"/>
              </a:rPr>
              <a:t> = 60,000</a:t>
            </a:r>
            <a:r>
              <a:rPr lang="en-US" altLang="en-US" i="1" dirty="0">
                <a:solidFill>
                  <a:srgbClr val="FF0000"/>
                </a:solidFill>
                <a:latin typeface="Times New Roman" pitchFamily="18" charset="0"/>
                <a:sym typeface="Symbol" pitchFamily="18" charset="2"/>
              </a:rPr>
              <a:t>l</a:t>
            </a:r>
            <a:r>
              <a:rPr lang="en-US" altLang="en-US" dirty="0">
                <a:solidFill>
                  <a:srgbClr val="FF0000"/>
                </a:solidFill>
                <a:sym typeface="Symbol" pitchFamily="18" charset="2"/>
              </a:rPr>
              <a:t> - 1000</a:t>
            </a:r>
            <a:r>
              <a:rPr lang="en-US" altLang="en-US" i="1" dirty="0">
                <a:solidFill>
                  <a:srgbClr val="FF0000"/>
                </a:solidFill>
                <a:latin typeface="Times New Roman" pitchFamily="18" charset="0"/>
                <a:sym typeface="Symbol" pitchFamily="18" charset="2"/>
              </a:rPr>
              <a:t>l</a:t>
            </a:r>
            <a:r>
              <a:rPr lang="en-US" altLang="en-US" i="1" baseline="30000" dirty="0">
                <a:solidFill>
                  <a:srgbClr val="FF0000"/>
                </a:solidFill>
                <a:sym typeface="Symbol" pitchFamily="18" charset="2"/>
              </a:rPr>
              <a:t>2</a:t>
            </a:r>
            <a:endParaRPr lang="en-US" altLang="en-US" i="1" dirty="0">
              <a:solidFill>
                <a:srgbClr val="FF0000"/>
              </a:solidFill>
              <a:sym typeface="Symbol" pitchFamily="18" charset="2"/>
            </a:endParaRPr>
          </a:p>
          <a:p>
            <a:r>
              <a:rPr lang="en-US" altLang="en-US" i="1" dirty="0" err="1">
                <a:sym typeface="Symbol" pitchFamily="18" charset="2"/>
              </a:rPr>
              <a:t>AP</a:t>
            </a:r>
            <a:r>
              <a:rPr lang="en-US" altLang="en-US" i="1" baseline="-25000" dirty="0" err="1">
                <a:latin typeface="Times New Roman" pitchFamily="18" charset="0"/>
                <a:sym typeface="Symbol" pitchFamily="18" charset="2"/>
              </a:rPr>
              <a:t>l</a:t>
            </a:r>
            <a:r>
              <a:rPr lang="en-US" altLang="en-US" dirty="0">
                <a:sym typeface="Symbol" pitchFamily="18" charset="2"/>
              </a:rPr>
              <a:t> reaches its maximum where</a:t>
            </a:r>
          </a:p>
          <a:p>
            <a:pPr algn="ctr">
              <a:lnSpc>
                <a:spcPct val="120000"/>
              </a:lnSpc>
              <a:buFontTx/>
              <a:buNone/>
            </a:pPr>
            <a:r>
              <a:rPr lang="en-US" altLang="en-US" dirty="0">
                <a:solidFill>
                  <a:srgbClr val="FF0000"/>
                </a:solidFill>
                <a:sym typeface="Symbol" pitchFamily="18" charset="2"/>
              </a:rPr>
              <a:t></a:t>
            </a:r>
            <a:r>
              <a:rPr lang="en-US" altLang="en-US" i="1" dirty="0" err="1">
                <a:solidFill>
                  <a:srgbClr val="FF0000"/>
                </a:solidFill>
                <a:sym typeface="Symbol" pitchFamily="18" charset="2"/>
              </a:rPr>
              <a:t>AP</a:t>
            </a:r>
            <a:r>
              <a:rPr lang="en-US" altLang="en-US" i="1" baseline="-25000" dirty="0" err="1">
                <a:solidFill>
                  <a:srgbClr val="FF0000"/>
                </a:solidFill>
                <a:latin typeface="Times New Roman" pitchFamily="18" charset="0"/>
                <a:sym typeface="Symbol" pitchFamily="18" charset="2"/>
              </a:rPr>
              <a:t>l</a:t>
            </a:r>
            <a:r>
              <a:rPr lang="en-US" altLang="en-US" dirty="0">
                <a:solidFill>
                  <a:srgbClr val="FF0000"/>
                </a:solidFill>
                <a:sym typeface="Symbol" pitchFamily="18" charset="2"/>
              </a:rPr>
              <a:t>/</a:t>
            </a:r>
            <a:r>
              <a:rPr lang="en-US" altLang="en-US" i="1" dirty="0">
                <a:solidFill>
                  <a:srgbClr val="FF0000"/>
                </a:solidFill>
                <a:latin typeface="Times New Roman" pitchFamily="18" charset="0"/>
                <a:sym typeface="Symbol" pitchFamily="18" charset="2"/>
              </a:rPr>
              <a:t>l</a:t>
            </a:r>
            <a:r>
              <a:rPr lang="en-US" altLang="en-US" dirty="0">
                <a:solidFill>
                  <a:srgbClr val="FF0000"/>
                </a:solidFill>
                <a:sym typeface="Symbol" pitchFamily="18" charset="2"/>
              </a:rPr>
              <a:t> = 60,000 - 2000</a:t>
            </a:r>
            <a:r>
              <a:rPr lang="en-US" altLang="en-US" i="1" dirty="0">
                <a:solidFill>
                  <a:srgbClr val="FF0000"/>
                </a:solidFill>
                <a:latin typeface="Times New Roman" pitchFamily="18" charset="0"/>
                <a:sym typeface="Symbol" pitchFamily="18" charset="2"/>
              </a:rPr>
              <a:t>l</a:t>
            </a:r>
            <a:r>
              <a:rPr lang="en-US" altLang="en-US" dirty="0">
                <a:solidFill>
                  <a:srgbClr val="FF0000"/>
                </a:solidFill>
                <a:sym typeface="Symbol" pitchFamily="18" charset="2"/>
              </a:rPr>
              <a:t> = 0</a:t>
            </a:r>
          </a:p>
          <a:p>
            <a:pPr algn="ctr">
              <a:lnSpc>
                <a:spcPct val="120000"/>
              </a:lnSpc>
              <a:buFontTx/>
              <a:buNone/>
            </a:pPr>
            <a:r>
              <a:rPr lang="en-US" altLang="en-US" i="1" dirty="0">
                <a:solidFill>
                  <a:srgbClr val="FF0000"/>
                </a:solidFill>
                <a:latin typeface="Times New Roman" pitchFamily="18" charset="0"/>
                <a:sym typeface="Symbol" pitchFamily="18" charset="2"/>
              </a:rPr>
              <a:t>l</a:t>
            </a:r>
            <a:r>
              <a:rPr lang="en-US" altLang="en-US" dirty="0">
                <a:solidFill>
                  <a:srgbClr val="FF0000"/>
                </a:solidFill>
                <a:sym typeface="Symbol" pitchFamily="18" charset="2"/>
              </a:rPr>
              <a:t> = 30</a:t>
            </a:r>
          </a:p>
          <a:p>
            <a:r>
              <a:rPr lang="en-US" altLang="en-US" dirty="0">
                <a:sym typeface="Symbol" pitchFamily="18" charset="2"/>
              </a:rPr>
              <a:t>When </a:t>
            </a:r>
            <a:r>
              <a:rPr lang="en-US" altLang="en-US" i="1" dirty="0">
                <a:latin typeface="Times New Roman" pitchFamily="18" charset="0"/>
                <a:sym typeface="Symbol" pitchFamily="18" charset="2"/>
              </a:rPr>
              <a:t>l </a:t>
            </a:r>
            <a:r>
              <a:rPr lang="en-US" altLang="en-US" dirty="0">
                <a:sym typeface="Symbol" pitchFamily="18" charset="2"/>
              </a:rPr>
              <a:t>= 30,  </a:t>
            </a:r>
            <a:r>
              <a:rPr lang="en-US" altLang="en-US" i="1" dirty="0" err="1">
                <a:sym typeface="Symbol" pitchFamily="18" charset="2"/>
              </a:rPr>
              <a:t>AP</a:t>
            </a:r>
            <a:r>
              <a:rPr lang="en-US" altLang="en-US" i="1" baseline="-25000" dirty="0" err="1">
                <a:latin typeface="Times New Roman" pitchFamily="18" charset="0"/>
                <a:sym typeface="Symbol" pitchFamily="18" charset="2"/>
              </a:rPr>
              <a:t>l</a:t>
            </a:r>
            <a:r>
              <a:rPr lang="en-US" altLang="en-US" dirty="0">
                <a:sym typeface="Symbol" pitchFamily="18" charset="2"/>
              </a:rPr>
              <a:t> = </a:t>
            </a:r>
            <a:r>
              <a:rPr lang="en-US" altLang="en-US" i="1" dirty="0" err="1">
                <a:sym typeface="Symbol" pitchFamily="18" charset="2"/>
              </a:rPr>
              <a:t>MP</a:t>
            </a:r>
            <a:r>
              <a:rPr lang="en-US" altLang="en-US" i="1" baseline="-25000" dirty="0" err="1">
                <a:latin typeface="Times New Roman" pitchFamily="18" charset="0"/>
                <a:sym typeface="Symbol" pitchFamily="18" charset="2"/>
              </a:rPr>
              <a:t>l</a:t>
            </a:r>
            <a:r>
              <a:rPr lang="en-US" altLang="en-US" dirty="0">
                <a:sym typeface="Symbol" pitchFamily="18" charset="2"/>
              </a:rPr>
              <a:t> = 900,000</a:t>
            </a:r>
          </a:p>
          <a:p>
            <a:pPr lvl="1"/>
            <a:r>
              <a:rPr lang="en-US" altLang="en-US" dirty="0"/>
              <a:t>When </a:t>
            </a:r>
            <a:r>
              <a:rPr lang="en-US" altLang="en-US" i="1" dirty="0" err="1"/>
              <a:t>AP</a:t>
            </a:r>
            <a:r>
              <a:rPr lang="en-US" altLang="en-US" i="1" baseline="-25000" dirty="0" err="1">
                <a:latin typeface="Times New Roman" pitchFamily="18" charset="0"/>
              </a:rPr>
              <a:t>l</a:t>
            </a:r>
            <a:r>
              <a:rPr lang="en-US" altLang="en-US" dirty="0"/>
              <a:t> is at its maximum, </a:t>
            </a:r>
            <a:r>
              <a:rPr lang="en-US" altLang="en-US" i="1" dirty="0" err="1"/>
              <a:t>AP</a:t>
            </a:r>
            <a:r>
              <a:rPr lang="en-US" altLang="en-US" i="1" baseline="-25000" dirty="0" err="1">
                <a:latin typeface="Times New Roman" pitchFamily="18" charset="0"/>
              </a:rPr>
              <a:t>l</a:t>
            </a:r>
            <a:r>
              <a:rPr lang="en-US" altLang="en-US" dirty="0"/>
              <a:t> and </a:t>
            </a:r>
            <a:r>
              <a:rPr lang="en-US" altLang="en-US" i="1" dirty="0" err="1"/>
              <a:t>MP</a:t>
            </a:r>
            <a:r>
              <a:rPr lang="en-US" altLang="en-US" i="1" baseline="-25000" dirty="0" err="1">
                <a:latin typeface="Times New Roman" pitchFamily="18" charset="0"/>
              </a:rPr>
              <a:t>l</a:t>
            </a:r>
            <a:r>
              <a:rPr lang="en-US" altLang="en-US" dirty="0"/>
              <a:t> are equal</a:t>
            </a:r>
          </a:p>
          <a:p>
            <a:pPr>
              <a:lnSpc>
                <a:spcPct val="120000"/>
              </a:lnSpc>
            </a:pPr>
            <a:endParaRPr lang="en-US" altLang="en-US" dirty="0">
              <a:sym typeface="Symbol" pitchFamily="18" charset="2"/>
            </a:endParaRPr>
          </a:p>
        </p:txBody>
      </p:sp>
    </p:spTree>
    <p:extLst>
      <p:ext uri="{BB962C8B-B14F-4D97-AF65-F5344CB8AC3E}">
        <p14:creationId xmlns:p14="http://schemas.microsoft.com/office/powerpoint/2010/main" val="2183243597"/>
      </p:ext>
    </p:extLst>
  </p:cSld>
  <p:clrMapOvr>
    <a:masterClrMapping/>
  </p:clrMapOvr>
</p:sld>
</file>

<file path=ppt/theme/theme1.xml><?xml version="1.0" encoding="utf-8"?>
<a:theme xmlns:a="http://schemas.openxmlformats.org/drawingml/2006/main" name="chap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ig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ab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exa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extension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5286</TotalTime>
  <Words>6065</Words>
  <Application>Microsoft Office PowerPoint</Application>
  <PresentationFormat>On-screen Show (4:3)</PresentationFormat>
  <Paragraphs>459</Paragraphs>
  <Slides>54</Slides>
  <Notes>1</Notes>
  <HiddenSlides>0</HiddenSlides>
  <MMClips>0</MMClips>
  <ScaleCrop>false</ScaleCrop>
  <HeadingPairs>
    <vt:vector size="8" baseType="variant">
      <vt:variant>
        <vt:lpstr>Fonts Used</vt:lpstr>
      </vt:variant>
      <vt:variant>
        <vt:i4>6</vt:i4>
      </vt:variant>
      <vt:variant>
        <vt:lpstr>Theme</vt:lpstr>
      </vt:variant>
      <vt:variant>
        <vt:i4>6</vt:i4>
      </vt:variant>
      <vt:variant>
        <vt:lpstr>Embedded OLE Servers</vt:lpstr>
      </vt:variant>
      <vt:variant>
        <vt:i4>1</vt:i4>
      </vt:variant>
      <vt:variant>
        <vt:lpstr>Slide Titles</vt:lpstr>
      </vt:variant>
      <vt:variant>
        <vt:i4>54</vt:i4>
      </vt:variant>
    </vt:vector>
  </HeadingPairs>
  <TitlesOfParts>
    <vt:vector size="67" baseType="lpstr">
      <vt:lpstr>Arial</vt:lpstr>
      <vt:lpstr>Calibri</vt:lpstr>
      <vt:lpstr>Cambria Math</vt:lpstr>
      <vt:lpstr>MT Symbol</vt:lpstr>
      <vt:lpstr>Symbol</vt:lpstr>
      <vt:lpstr>Times New Roman</vt:lpstr>
      <vt:lpstr>chapter</vt:lpstr>
      <vt:lpstr>main</vt:lpstr>
      <vt:lpstr>figure</vt:lpstr>
      <vt:lpstr>table</vt:lpstr>
      <vt:lpstr>example</vt:lpstr>
      <vt:lpstr>extensions</vt:lpstr>
      <vt:lpstr>Equation</vt:lpstr>
      <vt:lpstr>CHAPTER    Production  9      Functions </vt:lpstr>
      <vt:lpstr>Marginal Productivity</vt:lpstr>
      <vt:lpstr>Marginal Physical Product</vt:lpstr>
      <vt:lpstr>Diminishing Marginal Productivity</vt:lpstr>
      <vt:lpstr>Diminishing Marginal Productivity</vt:lpstr>
      <vt:lpstr>Average Physical Product</vt:lpstr>
      <vt:lpstr>9.1  A Two-Input Production Function</vt:lpstr>
      <vt:lpstr>9.1  A Two-Input Production Function</vt:lpstr>
      <vt:lpstr>9.1  A Two-Input Production Function</vt:lpstr>
      <vt:lpstr>Isoquant Maps</vt:lpstr>
      <vt:lpstr>9.1 An Isoquant Map</vt:lpstr>
      <vt:lpstr>Marginal Rate of Technical Substitution</vt:lpstr>
      <vt:lpstr>RTS and Marginal Productivities</vt:lpstr>
      <vt:lpstr>RTS and Marginal Productivities</vt:lpstr>
      <vt:lpstr>RTS and Marginal Productivities</vt:lpstr>
      <vt:lpstr>RTS and Marginal Productivities</vt:lpstr>
      <vt:lpstr>RTS and Marginal Productivities</vt:lpstr>
      <vt:lpstr>9.2  A Diminishing RTS</vt:lpstr>
      <vt:lpstr>9.2  A Diminishing RTS</vt:lpstr>
      <vt:lpstr>Returns to Scale</vt:lpstr>
      <vt:lpstr>Returns to Scale</vt:lpstr>
      <vt:lpstr>Returns to Scale</vt:lpstr>
      <vt:lpstr>Constant Returns to Scale</vt:lpstr>
      <vt:lpstr>Constant Returns to Scale</vt:lpstr>
      <vt:lpstr>Constant Returns to Scale</vt:lpstr>
      <vt:lpstr>9.2 Isoquant Map for a Constant   Returns-to-Scale Production Function</vt:lpstr>
      <vt:lpstr>Homothetic Production Functions</vt:lpstr>
      <vt:lpstr>Homothetic Production Functions</vt:lpstr>
      <vt:lpstr>The n-input case</vt:lpstr>
      <vt:lpstr>The Elasticity of Substitution</vt:lpstr>
      <vt:lpstr>9.3 Graphic Description of the Elasticity of   Substitution</vt:lpstr>
      <vt:lpstr>Elasticity of Substitution</vt:lpstr>
      <vt:lpstr>Elasticity of Substitution</vt:lpstr>
      <vt:lpstr>The Linear Production Function</vt:lpstr>
      <vt:lpstr>9.4 (a) Isoquant Maps for Simple Production  Functions with Various Values for σ  </vt:lpstr>
      <vt:lpstr>Fixed Proportions</vt:lpstr>
      <vt:lpstr>9.4 (b)  Isoquant Maps for Simple Production   Functions with Various Values for σ  </vt:lpstr>
      <vt:lpstr>Cobb-Douglas Production Function</vt:lpstr>
      <vt:lpstr>Cobb-Douglas Production Function</vt:lpstr>
      <vt:lpstr>9.4 (c) Isoquant Maps for Simple Production   Functions with Various Values for σ </vt:lpstr>
      <vt:lpstr>CES Production Function</vt:lpstr>
      <vt:lpstr>9.3 A Generalized Leontief Production  Function</vt:lpstr>
      <vt:lpstr>Technical Progress</vt:lpstr>
      <vt:lpstr>9.5 Technical Progress</vt:lpstr>
      <vt:lpstr>Measuring Technical Progress</vt:lpstr>
      <vt:lpstr>Measuring Technical Progress</vt:lpstr>
      <vt:lpstr>Measuring Technical Progress</vt:lpstr>
      <vt:lpstr>Measuring Technical Progress</vt:lpstr>
      <vt:lpstr>9.4  Technical Progress in the Cobb–Douglas  Production Function</vt:lpstr>
      <vt:lpstr>Many-input production functions</vt:lpstr>
      <vt:lpstr>Many-input production functions</vt:lpstr>
      <vt:lpstr>Many-input production functions</vt:lpstr>
      <vt:lpstr>Many-input production functions</vt:lpstr>
      <vt:lpstr>Many-input production functions</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Dr. Junaidah binti Hasan</cp:lastModifiedBy>
  <cp:revision>366</cp:revision>
  <dcterms:created xsi:type="dcterms:W3CDTF">2016-06-05T19:40:39Z</dcterms:created>
  <dcterms:modified xsi:type="dcterms:W3CDTF">2024-02-18T01:22:13Z</dcterms:modified>
</cp:coreProperties>
</file>