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38BE51-0B9B-45E5-B09B-334073DF818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66113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8BE51-0B9B-45E5-B09B-334073DF818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412285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8BE51-0B9B-45E5-B09B-334073DF818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1597527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8BE51-0B9B-45E5-B09B-334073DF818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289890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38BE51-0B9B-45E5-B09B-334073DF818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382685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38BE51-0B9B-45E5-B09B-334073DF818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296383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38BE51-0B9B-45E5-B09B-334073DF8187}"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11653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38BE51-0B9B-45E5-B09B-334073DF8187}"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110507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8BE51-0B9B-45E5-B09B-334073DF8187}"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251463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38BE51-0B9B-45E5-B09B-334073DF818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260732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38BE51-0B9B-45E5-B09B-334073DF818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B14DE-EE95-4DD0-BA32-D5620EBE80C2}" type="slidenum">
              <a:rPr lang="en-US" smtClean="0"/>
              <a:t>‹#›</a:t>
            </a:fld>
            <a:endParaRPr lang="en-US"/>
          </a:p>
        </p:txBody>
      </p:sp>
    </p:spTree>
    <p:extLst>
      <p:ext uri="{BB962C8B-B14F-4D97-AF65-F5344CB8AC3E}">
        <p14:creationId xmlns:p14="http://schemas.microsoft.com/office/powerpoint/2010/main" val="422177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8BE51-0B9B-45E5-B09B-334073DF8187}" type="datetimeFigureOut">
              <a:rPr lang="en-US" smtClean="0"/>
              <a:t>10/9/2024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B14DE-EE95-4DD0-BA32-D5620EBE80C2}" type="slidenum">
              <a:rPr lang="en-US" smtClean="0"/>
              <a:t>‹#›</a:t>
            </a:fld>
            <a:endParaRPr lang="en-US"/>
          </a:p>
        </p:txBody>
      </p:sp>
    </p:spTree>
    <p:extLst>
      <p:ext uri="{BB962C8B-B14F-4D97-AF65-F5344CB8AC3E}">
        <p14:creationId xmlns:p14="http://schemas.microsoft.com/office/powerpoint/2010/main" val="1685657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14255"/>
          </a:xfrm>
        </p:spPr>
        <p:txBody>
          <a:bodyPr>
            <a:normAutofit/>
          </a:bodyPr>
          <a:lstStyle/>
          <a:p>
            <a:pPr algn="l"/>
            <a:r>
              <a:rPr lang="en-US" sz="2800" b="1" dirty="0"/>
              <a:t>MAIN MARKET FORMS AND </a:t>
            </a:r>
            <a:r>
              <a:rPr lang="en-US" sz="2800" b="1" dirty="0" smtClean="0"/>
              <a:t>CONCEPTS</a:t>
            </a:r>
            <a:r>
              <a:rPr lang="en-US" sz="2800" b="1" dirty="0"/>
              <a:t>OF REVENUE</a:t>
            </a:r>
            <a:r>
              <a:rPr lang="en-US" sz="2400" b="1" dirty="0"/>
              <a:t/>
            </a:r>
            <a:br>
              <a:rPr lang="en-US" sz="2400" b="1" dirty="0"/>
            </a:br>
            <a:endParaRPr lang="en-US" sz="2400" b="1" dirty="0"/>
          </a:p>
        </p:txBody>
      </p:sp>
      <p:sp>
        <p:nvSpPr>
          <p:cNvPr id="3" name="Subtitle 2"/>
          <p:cNvSpPr>
            <a:spLocks noGrp="1"/>
          </p:cNvSpPr>
          <p:nvPr>
            <p:ph type="subTitle" idx="1"/>
          </p:nvPr>
        </p:nvSpPr>
        <p:spPr>
          <a:xfrm>
            <a:off x="1524000" y="1936865"/>
            <a:ext cx="9144000" cy="4197928"/>
          </a:xfrm>
        </p:spPr>
        <p:txBody>
          <a:bodyPr>
            <a:normAutofit lnSpcReduction="10000"/>
          </a:bodyPr>
          <a:lstStyle/>
          <a:p>
            <a:pPr algn="l"/>
            <a:r>
              <a:rPr lang="en-US" b="1" dirty="0"/>
              <a:t>Meaning of </a:t>
            </a:r>
            <a:r>
              <a:rPr lang="en-US" b="1" dirty="0" smtClean="0"/>
              <a:t>Market</a:t>
            </a:r>
          </a:p>
          <a:p>
            <a:pPr algn="l"/>
            <a:r>
              <a:rPr lang="en-US" i="1" dirty="0"/>
              <a:t>Economists understand by the term market not any particular market place in which things are bought and sold but the whole of any region in which buyers and sellers are in such free intercourse with one another that the price of the same good tends to equality easily and quickly</a:t>
            </a:r>
            <a:r>
              <a:rPr lang="en-US" dirty="0"/>
              <a:t>”.</a:t>
            </a:r>
          </a:p>
          <a:p>
            <a:pPr algn="l"/>
            <a:r>
              <a:rPr lang="en-US" dirty="0"/>
              <a:t>Thus, the essentials of a market are: </a:t>
            </a:r>
            <a:endParaRPr lang="en-US" dirty="0" smtClean="0"/>
          </a:p>
          <a:p>
            <a:pPr marL="457200" indent="-457200" algn="l">
              <a:buAutoNum type="alphaLcParenBoth"/>
            </a:pPr>
            <a:r>
              <a:rPr lang="en-US" dirty="0" smtClean="0"/>
              <a:t>commodity </a:t>
            </a:r>
            <a:r>
              <a:rPr lang="en-US" dirty="0"/>
              <a:t>which is dealt with; </a:t>
            </a:r>
            <a:endParaRPr lang="en-US" dirty="0" smtClean="0"/>
          </a:p>
          <a:p>
            <a:pPr marL="457200" indent="-457200" algn="l">
              <a:buAutoNum type="alphaLcParenBoth"/>
            </a:pPr>
            <a:r>
              <a:rPr lang="en-US" dirty="0" smtClean="0"/>
              <a:t>the </a:t>
            </a:r>
            <a:r>
              <a:rPr lang="en-US" dirty="0"/>
              <a:t>existence of buyers and sellers; </a:t>
            </a:r>
            <a:endParaRPr lang="en-US" dirty="0" smtClean="0"/>
          </a:p>
          <a:p>
            <a:pPr marL="457200" indent="-457200" algn="l">
              <a:buAutoNum type="alphaLcParenBoth"/>
            </a:pPr>
            <a:r>
              <a:rPr lang="en-US" dirty="0" smtClean="0"/>
              <a:t>a </a:t>
            </a:r>
            <a:r>
              <a:rPr lang="en-US" dirty="0"/>
              <a:t>place, be it a certain region, a country or the entire world; and </a:t>
            </a:r>
            <a:endParaRPr lang="en-US" dirty="0" smtClean="0"/>
          </a:p>
          <a:p>
            <a:pPr marL="457200" indent="-457200" algn="l">
              <a:buAutoNum type="alphaLcParenBoth"/>
            </a:pPr>
            <a:r>
              <a:rPr lang="en-US" dirty="0" smtClean="0"/>
              <a:t>such </a:t>
            </a:r>
            <a:r>
              <a:rPr lang="en-US" dirty="0"/>
              <a:t>communication between buyers and sellers that only one price should prevail for the same </a:t>
            </a:r>
            <a:r>
              <a:rPr lang="en-US" dirty="0" smtClean="0"/>
              <a:t>commodity </a:t>
            </a:r>
            <a:r>
              <a:rPr lang="en-US" dirty="0"/>
              <a:t>at the same time.</a:t>
            </a:r>
          </a:p>
          <a:p>
            <a:pPr algn="l"/>
            <a:endParaRPr lang="en-US" b="1" dirty="0"/>
          </a:p>
          <a:p>
            <a:endParaRPr lang="en-US" dirty="0"/>
          </a:p>
        </p:txBody>
      </p:sp>
    </p:spTree>
    <p:extLst>
      <p:ext uri="{BB962C8B-B14F-4D97-AF65-F5344CB8AC3E}">
        <p14:creationId xmlns:p14="http://schemas.microsoft.com/office/powerpoint/2010/main" val="35021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72939"/>
          </a:xfrm>
        </p:spPr>
        <p:txBody>
          <a:bodyPr>
            <a:normAutofit/>
          </a:bodyPr>
          <a:lstStyle/>
          <a:p>
            <a:pPr algn="l"/>
            <a:r>
              <a:rPr lang="en-US" sz="2400" b="1" dirty="0"/>
              <a:t>CLASSIFICATION OF MARKET FORMS</a:t>
            </a:r>
            <a:r>
              <a:rPr lang="en-US" sz="2400" dirty="0"/>
              <a:t/>
            </a:r>
            <a:br>
              <a:rPr lang="en-US" sz="2400" dirty="0"/>
            </a:br>
            <a:endParaRPr lang="en-US" sz="2400" dirty="0"/>
          </a:p>
        </p:txBody>
      </p:sp>
      <p:sp>
        <p:nvSpPr>
          <p:cNvPr id="3" name="Subtitle 2"/>
          <p:cNvSpPr>
            <a:spLocks noGrp="1"/>
          </p:cNvSpPr>
          <p:nvPr>
            <p:ph type="subTitle" idx="1"/>
          </p:nvPr>
        </p:nvSpPr>
        <p:spPr>
          <a:xfrm>
            <a:off x="1524000" y="1895302"/>
            <a:ext cx="9144000" cy="3362498"/>
          </a:xfrm>
        </p:spPr>
        <p:txBody>
          <a:bodyPr/>
          <a:lstStyle/>
          <a:p>
            <a:pPr algn="l"/>
            <a:r>
              <a:rPr lang="en-US" dirty="0"/>
              <a:t>The popular basis of classifying market structures rests on three crucial elements, </a:t>
            </a:r>
            <a:endParaRPr lang="en-US" dirty="0" smtClean="0"/>
          </a:p>
          <a:p>
            <a:pPr marL="457200" indent="-457200" algn="l">
              <a:buAutoNum type="arabicParenBoth"/>
            </a:pPr>
            <a:r>
              <a:rPr lang="en-US" dirty="0" smtClean="0"/>
              <a:t>the </a:t>
            </a:r>
            <a:r>
              <a:rPr lang="en-US" dirty="0"/>
              <a:t>number of firms producing a product, </a:t>
            </a:r>
            <a:endParaRPr lang="en-US" dirty="0" smtClean="0"/>
          </a:p>
          <a:p>
            <a:pPr marL="457200" indent="-457200" algn="l">
              <a:buAutoNum type="arabicParenBoth"/>
            </a:pPr>
            <a:r>
              <a:rPr lang="en-US" dirty="0" smtClean="0"/>
              <a:t>the </a:t>
            </a:r>
            <a:r>
              <a:rPr lang="en-US" dirty="0"/>
              <a:t>nature of product produced by the firms, that is, whether it is homogenous or differentiated, and </a:t>
            </a:r>
            <a:endParaRPr lang="en-US" dirty="0" smtClean="0"/>
          </a:p>
          <a:p>
            <a:pPr marL="457200" indent="-457200" algn="l">
              <a:buAutoNum type="arabicParenBoth"/>
            </a:pPr>
            <a:r>
              <a:rPr lang="en-US" dirty="0" smtClean="0"/>
              <a:t> </a:t>
            </a:r>
            <a:r>
              <a:rPr lang="en-US" dirty="0"/>
              <a:t>the ease with which new firms can enter the </a:t>
            </a:r>
            <a:r>
              <a:rPr lang="en-US" dirty="0" smtClean="0"/>
              <a:t>industry.</a:t>
            </a:r>
          </a:p>
          <a:p>
            <a:pPr algn="l"/>
            <a:r>
              <a:rPr lang="en-US" dirty="0" smtClean="0"/>
              <a:t>Note: a distinguishing </a:t>
            </a:r>
            <a:r>
              <a:rPr lang="en-US" dirty="0"/>
              <a:t>feature of different market categories is the degree of price elasticity of demand faced by an individual firm.</a:t>
            </a:r>
          </a:p>
          <a:p>
            <a:pPr algn="l"/>
            <a:endParaRPr lang="en-US" dirty="0" smtClean="0"/>
          </a:p>
        </p:txBody>
      </p:sp>
    </p:spTree>
    <p:extLst>
      <p:ext uri="{BB962C8B-B14F-4D97-AF65-F5344CB8AC3E}">
        <p14:creationId xmlns:p14="http://schemas.microsoft.com/office/powerpoint/2010/main" val="386474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97775"/>
            <a:ext cx="9144000" cy="955963"/>
          </a:xfrm>
        </p:spPr>
        <p:txBody>
          <a:bodyPr>
            <a:normAutofit fontScale="90000"/>
          </a:bodyPr>
          <a:lstStyle/>
          <a:p>
            <a:pPr algn="l"/>
            <a:r>
              <a:rPr lang="en-US" sz="2400" b="1" dirty="0" smtClean="0"/>
              <a:t>1. Perfect Competition: </a:t>
            </a:r>
            <a:r>
              <a:rPr lang="en-US" sz="2400" dirty="0" smtClean="0"/>
              <a:t>There is a large number of producers (firms) producing a homogeneous product</a:t>
            </a:r>
            <a:br>
              <a:rPr lang="en-US" sz="2400" dirty="0" smtClean="0"/>
            </a:br>
            <a:endParaRPr lang="en-US" sz="2400" dirty="0"/>
          </a:p>
        </p:txBody>
      </p:sp>
      <p:sp>
        <p:nvSpPr>
          <p:cNvPr id="3" name="Subtitle 2"/>
          <p:cNvSpPr>
            <a:spLocks noGrp="1"/>
          </p:cNvSpPr>
          <p:nvPr>
            <p:ph type="subTitle" idx="1"/>
          </p:nvPr>
        </p:nvSpPr>
        <p:spPr>
          <a:xfrm>
            <a:off x="1524000" y="1945178"/>
            <a:ext cx="9144000" cy="3312622"/>
          </a:xfrm>
        </p:spPr>
        <p:txBody>
          <a:bodyPr>
            <a:normAutofit/>
          </a:bodyPr>
          <a:lstStyle/>
          <a:p>
            <a:pPr algn="l"/>
            <a:r>
              <a:rPr lang="en-US" dirty="0" smtClean="0"/>
              <a:t>There </a:t>
            </a:r>
            <a:r>
              <a:rPr lang="en-US" dirty="0"/>
              <a:t>are following four important features of perfect competition :</a:t>
            </a:r>
          </a:p>
          <a:p>
            <a:pPr lvl="0" algn="l"/>
            <a:r>
              <a:rPr lang="en-US" dirty="0" smtClean="0"/>
              <a:t>1.There </a:t>
            </a:r>
            <a:r>
              <a:rPr lang="en-US" dirty="0"/>
              <a:t>is a large number of firms (producers and sellers) and buyers of a product,</a:t>
            </a:r>
          </a:p>
          <a:p>
            <a:pPr lvl="0" algn="l"/>
            <a:r>
              <a:rPr lang="en-US" dirty="0" smtClean="0"/>
              <a:t>2.Products </a:t>
            </a:r>
            <a:r>
              <a:rPr lang="en-US" dirty="0"/>
              <a:t>of all firms are homogeneous,</a:t>
            </a:r>
          </a:p>
          <a:p>
            <a:pPr lvl="0" algn="l"/>
            <a:r>
              <a:rPr lang="en-US" dirty="0" smtClean="0"/>
              <a:t>3.There </a:t>
            </a:r>
            <a:r>
              <a:rPr lang="en-US" dirty="0"/>
              <a:t>is freedom of new firms to enter the industry and old ones to </a:t>
            </a:r>
            <a:r>
              <a:rPr lang="en-US" dirty="0" err="1"/>
              <a:t>to</a:t>
            </a:r>
            <a:r>
              <a:rPr lang="en-US" dirty="0"/>
              <a:t> leave it,</a:t>
            </a:r>
          </a:p>
          <a:p>
            <a:pPr lvl="0" algn="l"/>
            <a:r>
              <a:rPr lang="en-US" dirty="0" smtClean="0"/>
              <a:t>4. All </a:t>
            </a:r>
            <a:r>
              <a:rPr lang="en-US" dirty="0"/>
              <a:t>firms and buyers have perfect information about the prevailing market price of the product.</a:t>
            </a:r>
          </a:p>
          <a:p>
            <a:pPr algn="l"/>
            <a:endParaRPr lang="en-US" dirty="0"/>
          </a:p>
        </p:txBody>
      </p:sp>
    </p:spTree>
    <p:extLst>
      <p:ext uri="{BB962C8B-B14F-4D97-AF65-F5344CB8AC3E}">
        <p14:creationId xmlns:p14="http://schemas.microsoft.com/office/powerpoint/2010/main" val="321248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771"/>
            <a:ext cx="10515600" cy="1670858"/>
          </a:xfrm>
        </p:spPr>
        <p:txBody>
          <a:bodyPr>
            <a:normAutofit fontScale="90000"/>
          </a:bodyPr>
          <a:lstStyle/>
          <a:p>
            <a:r>
              <a:rPr lang="en-US" sz="2700" b="1" dirty="0" smtClean="0"/>
              <a:t>2.Imperfect Competition: </a:t>
            </a:r>
            <a:r>
              <a:rPr lang="en-US" sz="2700" dirty="0" smtClean="0"/>
              <a:t>Imperfect competition is an important market category wherein individual firms exercise control over the price to a smaller or larger degree depending upon the degree of imperfection present in a case.</a:t>
            </a:r>
            <a:r>
              <a:rPr lang="en-US" dirty="0" smtClean="0"/>
              <a:t/>
            </a:r>
            <a:br>
              <a:rPr lang="en-US" dirty="0" smtClean="0"/>
            </a:br>
            <a:endParaRPr lang="en-US" b="1" dirty="0"/>
          </a:p>
        </p:txBody>
      </p:sp>
      <p:sp>
        <p:nvSpPr>
          <p:cNvPr id="3" name="Content Placeholder 2"/>
          <p:cNvSpPr>
            <a:spLocks noGrp="1"/>
          </p:cNvSpPr>
          <p:nvPr>
            <p:ph idx="1"/>
          </p:nvPr>
        </p:nvSpPr>
        <p:spPr>
          <a:xfrm>
            <a:off x="838200" y="2194560"/>
            <a:ext cx="10515600" cy="3982403"/>
          </a:xfrm>
        </p:spPr>
        <p:txBody>
          <a:bodyPr>
            <a:normAutofit/>
          </a:bodyPr>
          <a:lstStyle/>
          <a:p>
            <a:r>
              <a:rPr lang="en-US" dirty="0" smtClean="0"/>
              <a:t> </a:t>
            </a:r>
            <a:r>
              <a:rPr lang="en-US" b="1" dirty="0" smtClean="0"/>
              <a:t>Monopolistic </a:t>
            </a:r>
            <a:r>
              <a:rPr lang="en-US" b="1" dirty="0"/>
              <a:t>Competition </a:t>
            </a:r>
            <a:r>
              <a:rPr lang="en-US" sz="2400" dirty="0" smtClean="0"/>
              <a:t>Monopolistic Competition, is characterized </a:t>
            </a:r>
            <a:r>
              <a:rPr lang="en-US" sz="2400" dirty="0"/>
              <a:t>by a large number of firms and product </a:t>
            </a:r>
            <a:r>
              <a:rPr lang="en-US" sz="2400" dirty="0" smtClean="0"/>
              <a:t>differentiation</a:t>
            </a:r>
            <a:r>
              <a:rPr lang="en-US" dirty="0" smtClean="0"/>
              <a:t>.</a:t>
            </a:r>
          </a:p>
          <a:p>
            <a:r>
              <a:rPr lang="en-US" b="1" dirty="0"/>
              <a:t>Pure Oligopoly </a:t>
            </a:r>
            <a:r>
              <a:rPr lang="en-US" dirty="0" smtClean="0"/>
              <a:t> </a:t>
            </a:r>
            <a:r>
              <a:rPr lang="en-US" dirty="0"/>
              <a:t>Under it there is competition among the few firms producing homogeneous or identical product</a:t>
            </a:r>
            <a:r>
              <a:rPr lang="en-US" dirty="0" smtClean="0"/>
              <a:t>.</a:t>
            </a:r>
          </a:p>
          <a:p>
            <a:r>
              <a:rPr lang="en-US" b="1" dirty="0" smtClean="0"/>
              <a:t>Differentiated </a:t>
            </a:r>
            <a:r>
              <a:rPr lang="en-US" b="1" dirty="0"/>
              <a:t>Oligopoly </a:t>
            </a:r>
            <a:r>
              <a:rPr lang="en-US" dirty="0"/>
              <a:t>it is </a:t>
            </a:r>
            <a:r>
              <a:rPr lang="en-US" dirty="0" smtClean="0"/>
              <a:t>characterized </a:t>
            </a:r>
            <a:r>
              <a:rPr lang="en-US" dirty="0"/>
              <a:t>by competition among the few firms producing differentiated products which are close substitutes of each other</a:t>
            </a:r>
          </a:p>
        </p:txBody>
      </p:sp>
    </p:spTree>
    <p:extLst>
      <p:ext uri="{BB962C8B-B14F-4D97-AF65-F5344CB8AC3E}">
        <p14:creationId xmlns:p14="http://schemas.microsoft.com/office/powerpoint/2010/main" val="62510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633"/>
            <a:ext cx="9144000" cy="1172094"/>
          </a:xfrm>
        </p:spPr>
        <p:txBody>
          <a:bodyPr>
            <a:normAutofit fontScale="90000"/>
          </a:bodyPr>
          <a:lstStyle/>
          <a:p>
            <a:pPr algn="l"/>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3.</a:t>
            </a:r>
            <a:r>
              <a:rPr lang="en-US" sz="2700" b="1" dirty="0" smtClean="0"/>
              <a:t>Monopoly </a:t>
            </a:r>
            <a:r>
              <a:rPr lang="en-US" sz="2700" dirty="0" smtClean="0"/>
              <a:t>means the existence of </a:t>
            </a:r>
            <a:r>
              <a:rPr lang="en-US" sz="2700" i="1" dirty="0" smtClean="0"/>
              <a:t>a single producer or seller which is producing or selling a product which has no close substitutes</a:t>
            </a:r>
            <a:br>
              <a:rPr lang="en-US" sz="2700" i="1" dirty="0" smtClean="0"/>
            </a:br>
            <a:endParaRPr lang="en-US" sz="2700" dirty="0"/>
          </a:p>
        </p:txBody>
      </p:sp>
      <p:sp>
        <p:nvSpPr>
          <p:cNvPr id="3" name="Subtitle 2"/>
          <p:cNvSpPr>
            <a:spLocks noGrp="1"/>
          </p:cNvSpPr>
          <p:nvPr>
            <p:ph type="subTitle" idx="1"/>
          </p:nvPr>
        </p:nvSpPr>
        <p:spPr>
          <a:xfrm>
            <a:off x="1524000" y="1354975"/>
            <a:ext cx="9144000" cy="3902825"/>
          </a:xfrm>
        </p:spPr>
        <p:txBody>
          <a:bodyPr/>
          <a:lstStyle/>
          <a:p>
            <a:pPr algn="l"/>
            <a:r>
              <a:rPr lang="en-US" dirty="0" smtClean="0"/>
              <a:t>Market </a:t>
            </a:r>
            <a:r>
              <a:rPr lang="en-US" dirty="0"/>
              <a:t>Classification and Cross Elasticity of </a:t>
            </a:r>
            <a:r>
              <a:rPr lang="en-US" dirty="0" smtClean="0"/>
              <a:t>Demand</a:t>
            </a:r>
          </a:p>
          <a:p>
            <a:pPr algn="l"/>
            <a:r>
              <a:rPr lang="en-US" dirty="0" smtClean="0"/>
              <a:t>See page 436- 438  </a:t>
            </a:r>
            <a:r>
              <a:rPr lang="en-US" dirty="0" err="1" smtClean="0"/>
              <a:t>H.Ahuja</a:t>
            </a:r>
            <a:r>
              <a:rPr lang="en-US" dirty="0" smtClean="0"/>
              <a:t> </a:t>
            </a:r>
          </a:p>
          <a:p>
            <a:pPr algn="l"/>
            <a:endParaRPr lang="en-US" dirty="0"/>
          </a:p>
          <a:p>
            <a:endParaRPr lang="en-US" dirty="0"/>
          </a:p>
        </p:txBody>
      </p:sp>
    </p:spTree>
    <p:extLst>
      <p:ext uri="{BB962C8B-B14F-4D97-AF65-F5344CB8AC3E}">
        <p14:creationId xmlns:p14="http://schemas.microsoft.com/office/powerpoint/2010/main" val="234412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CONCEPTS OF AVERAGE REVENUE AND MARGINAL REVENUE</a:t>
            </a:r>
            <a:br>
              <a:rPr lang="en-US" sz="2800" b="1" dirty="0"/>
            </a:br>
            <a:endParaRPr lang="en-US" sz="2800" dirty="0"/>
          </a:p>
        </p:txBody>
      </p:sp>
      <p:sp>
        <p:nvSpPr>
          <p:cNvPr id="3" name="Content Placeholder 2"/>
          <p:cNvSpPr>
            <a:spLocks noGrp="1"/>
          </p:cNvSpPr>
          <p:nvPr>
            <p:ph idx="1"/>
          </p:nvPr>
        </p:nvSpPr>
        <p:spPr>
          <a:xfrm>
            <a:off x="838200" y="1313411"/>
            <a:ext cx="10515600" cy="4863552"/>
          </a:xfrm>
        </p:spPr>
        <p:txBody>
          <a:bodyPr/>
          <a:lstStyle/>
          <a:p>
            <a:r>
              <a:rPr lang="en-US" b="1" dirty="0"/>
              <a:t>Average </a:t>
            </a:r>
            <a:r>
              <a:rPr lang="en-US" b="1" dirty="0" smtClean="0"/>
              <a:t>Revenue: </a:t>
            </a:r>
            <a:r>
              <a:rPr lang="en-US" dirty="0" smtClean="0"/>
              <a:t>is the average </a:t>
            </a:r>
            <a:r>
              <a:rPr lang="en-US" dirty="0"/>
              <a:t>revenue is revenue earned </a:t>
            </a:r>
            <a:r>
              <a:rPr lang="en-US" i="1" dirty="0"/>
              <a:t>per unit of output</a:t>
            </a:r>
            <a:r>
              <a:rPr lang="en-US" dirty="0"/>
              <a:t>.</a:t>
            </a:r>
            <a:endParaRPr lang="en-US" b="1" dirty="0" smtClean="0"/>
          </a:p>
          <a:p>
            <a:pPr marL="0" indent="0" algn="ctr">
              <a:buNone/>
            </a:pPr>
            <a:r>
              <a:rPr lang="en-US" dirty="0" smtClean="0"/>
              <a:t>Average revenue=</a:t>
            </a:r>
            <a:r>
              <a:rPr lang="en-US" dirty="0"/>
              <a:t>total revenue </a:t>
            </a:r>
            <a:r>
              <a:rPr lang="en-US" dirty="0" smtClean="0"/>
              <a:t>/total </a:t>
            </a:r>
            <a:r>
              <a:rPr lang="en-US" dirty="0"/>
              <a:t>output </a:t>
            </a:r>
            <a:r>
              <a:rPr lang="en-US" dirty="0" smtClean="0"/>
              <a:t>sold</a:t>
            </a:r>
          </a:p>
          <a:p>
            <a:pPr marL="0" indent="0" algn="ctr">
              <a:buNone/>
            </a:pPr>
            <a:r>
              <a:rPr lang="en-US" dirty="0" smtClean="0"/>
              <a:t>AR= TR/Q</a:t>
            </a:r>
          </a:p>
          <a:p>
            <a:pPr marL="0" indent="0" algn="ctr">
              <a:buNone/>
            </a:pPr>
            <a:endParaRPr lang="en-US" dirty="0"/>
          </a:p>
          <a:p>
            <a:pPr marL="0" indent="0">
              <a:buNone/>
            </a:pPr>
            <a:r>
              <a:rPr lang="en-US" b="1" dirty="0"/>
              <a:t>Marginal </a:t>
            </a:r>
            <a:r>
              <a:rPr lang="en-US" b="1" dirty="0" smtClean="0"/>
              <a:t>Revenue : </a:t>
            </a:r>
            <a:r>
              <a:rPr lang="en-US" i="1" dirty="0" smtClean="0"/>
              <a:t> </a:t>
            </a:r>
            <a:r>
              <a:rPr lang="en-US" i="1" dirty="0"/>
              <a:t>is the addition made to the total revenue by selling one more unit of a commodity</a:t>
            </a:r>
            <a:r>
              <a:rPr lang="en-US" dirty="0"/>
              <a:t>.</a:t>
            </a:r>
            <a:endParaRPr lang="en-US" b="1" dirty="0"/>
          </a:p>
          <a:p>
            <a:pPr marL="0" indent="0" algn="ctr">
              <a:buNone/>
            </a:pPr>
            <a:r>
              <a:rPr lang="en-US" dirty="0" smtClean="0"/>
              <a:t> </a:t>
            </a:r>
            <a:r>
              <a:rPr lang="en-US" i="1" dirty="0"/>
              <a:t>MR </a:t>
            </a:r>
            <a:r>
              <a:rPr lang="en-US" dirty="0"/>
              <a:t>= </a:t>
            </a:r>
            <a:r>
              <a:rPr lang="en-US" u="sng" dirty="0" smtClean="0"/>
              <a:t>D</a:t>
            </a:r>
            <a:r>
              <a:rPr lang="en-US" i="1" u="sng" dirty="0" smtClean="0"/>
              <a:t>TR/ </a:t>
            </a:r>
            <a:r>
              <a:rPr lang="en-US" dirty="0" smtClean="0"/>
              <a:t>D</a:t>
            </a:r>
            <a:r>
              <a:rPr lang="en-US" i="1" dirty="0" smtClean="0"/>
              <a:t>Q</a:t>
            </a:r>
            <a:endParaRPr lang="en-US" dirty="0"/>
          </a:p>
          <a:p>
            <a:pPr marL="0" indent="0" algn="ctr">
              <a:buNone/>
            </a:pP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Line 1"/>
          <p:cNvSpPr>
            <a:spLocks noChangeShapeType="1"/>
          </p:cNvSpPr>
          <p:nvPr/>
        </p:nvSpPr>
        <p:spPr bwMode="auto">
          <a:xfrm>
            <a:off x="4283075" y="722313"/>
            <a:ext cx="158750" cy="0"/>
          </a:xfrm>
          <a:prstGeom prst="line">
            <a:avLst/>
          </a:prstGeom>
          <a:noFill/>
          <a:ln w="6287">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p:cNvSpPr>
            <a:spLocks noChangeArrowheads="1"/>
          </p:cNvSpPr>
          <p:nvPr/>
        </p:nvSpPr>
        <p:spPr bwMode="auto">
          <a:xfrm>
            <a:off x="1539875" y="552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AR </a:t>
            </a:r>
            <a:r>
              <a:rPr kumimoji="0" lang="en-US" altLang="en-US" sz="1000" b="0" i="0" u="none" strike="noStrike" cap="none" normalizeH="0" baseline="0" smtClean="0">
                <a:ln>
                  <a:noFill/>
                </a:ln>
                <a:solidFill>
                  <a:schemeClr val="tx1"/>
                </a:solidFill>
                <a:effectLst/>
                <a:latin typeface="Symbol" panose="05050102010706020507" pitchFamily="18" charset="2"/>
                <a:ea typeface="Times New Roman" panose="02020603050405020304" pitchFamily="18" charset="0"/>
              </a:rPr>
              <a:t>=</a:t>
            </a:r>
            <a:r>
              <a:rPr kumimoji="0" lang="en-US" altLang="en-US" sz="1000" b="0" i="0" u="none" strike="noStrike" cap="none" normalizeH="0" baseline="0" smtClean="0">
                <a:ln>
                  <a:noFill/>
                </a:ln>
                <a:solidFill>
                  <a:schemeClr val="tx1"/>
                </a:solidFill>
                <a:effectLst/>
                <a:ea typeface="Times New Roman" panose="02020603050405020304" pitchFamily="18" charset="0"/>
              </a:rPr>
              <a:t> </a:t>
            </a:r>
            <a:r>
              <a:rPr kumimoji="0" lang="en-US" altLang="en-US" sz="1000" b="0" i="1"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TR</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Q</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398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72939"/>
          </a:xfrm>
        </p:spPr>
        <p:txBody>
          <a:bodyPr>
            <a:normAutofit fontScale="90000"/>
          </a:bodyPr>
          <a:lstStyle/>
          <a:p>
            <a:pPr algn="l"/>
            <a:r>
              <a:rPr lang="en-US" sz="2800" b="1" dirty="0"/>
              <a:t>Average and Marginal Revenue </a:t>
            </a:r>
            <a:r>
              <a:rPr lang="en-US" sz="2800" b="1" dirty="0" smtClean="0"/>
              <a:t>under </a:t>
            </a:r>
            <a:r>
              <a:rPr lang="en-US" sz="2800" b="1" dirty="0"/>
              <a:t>Perfect Competition</a:t>
            </a:r>
            <a:r>
              <a:rPr lang="en-US" sz="2800" dirty="0"/>
              <a:t/>
            </a:r>
            <a:br>
              <a:rPr lang="en-US" sz="2800" dirty="0"/>
            </a:br>
            <a:endParaRPr lang="en-US" sz="2800" dirty="0"/>
          </a:p>
        </p:txBody>
      </p:sp>
      <p:sp>
        <p:nvSpPr>
          <p:cNvPr id="3" name="Subtitle 2"/>
          <p:cNvSpPr>
            <a:spLocks noGrp="1"/>
          </p:cNvSpPr>
          <p:nvPr>
            <p:ph type="subTitle" idx="1"/>
          </p:nvPr>
        </p:nvSpPr>
        <p:spPr>
          <a:xfrm>
            <a:off x="1399309" y="1895302"/>
            <a:ext cx="9144000" cy="406703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l"/>
            <a:r>
              <a:rPr lang="en-US" dirty="0" smtClean="0"/>
              <a:t>Diagram Page 443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13325918"/>
              </p:ext>
            </p:extLst>
          </p:nvPr>
        </p:nvGraphicFramePr>
        <p:xfrm>
          <a:off x="1770611" y="2435632"/>
          <a:ext cx="7365075" cy="2352495"/>
        </p:xfrm>
        <a:graphic>
          <a:graphicData uri="http://schemas.openxmlformats.org/drawingml/2006/table">
            <a:tbl>
              <a:tblPr firstRow="1" firstCol="1" lastRow="1" lastCol="1" bandRow="1" bandCol="1">
                <a:tableStyleId>{5C22544A-7EE6-4342-B048-85BDC9FD1C3A}</a:tableStyleId>
              </a:tblPr>
              <a:tblGrid>
                <a:gridCol w="1502772">
                  <a:extLst>
                    <a:ext uri="{9D8B030D-6E8A-4147-A177-3AD203B41FA5}">
                      <a16:colId xmlns:a16="http://schemas.microsoft.com/office/drawing/2014/main" val="1704055169"/>
                    </a:ext>
                  </a:extLst>
                </a:gridCol>
                <a:gridCol w="1548340">
                  <a:extLst>
                    <a:ext uri="{9D8B030D-6E8A-4147-A177-3AD203B41FA5}">
                      <a16:colId xmlns:a16="http://schemas.microsoft.com/office/drawing/2014/main" val="2042228891"/>
                    </a:ext>
                  </a:extLst>
                </a:gridCol>
                <a:gridCol w="2117459">
                  <a:extLst>
                    <a:ext uri="{9D8B030D-6E8A-4147-A177-3AD203B41FA5}">
                      <a16:colId xmlns:a16="http://schemas.microsoft.com/office/drawing/2014/main" val="3235216970"/>
                    </a:ext>
                  </a:extLst>
                </a:gridCol>
                <a:gridCol w="2196504">
                  <a:extLst>
                    <a:ext uri="{9D8B030D-6E8A-4147-A177-3AD203B41FA5}">
                      <a16:colId xmlns:a16="http://schemas.microsoft.com/office/drawing/2014/main" val="3992914046"/>
                    </a:ext>
                  </a:extLst>
                </a:gridCol>
              </a:tblGrid>
              <a:tr h="163469">
                <a:tc>
                  <a:txBody>
                    <a:bodyPr/>
                    <a:lstStyle/>
                    <a:p>
                      <a:pPr marL="275590">
                        <a:lnSpc>
                          <a:spcPts val="1095"/>
                        </a:lnSpc>
                        <a:spcBef>
                          <a:spcPts val="45"/>
                        </a:spcBef>
                        <a:spcAft>
                          <a:spcPts val="0"/>
                        </a:spcAft>
                      </a:pPr>
                      <a:r>
                        <a:rPr lang="en-US" sz="1000">
                          <a:effectLst/>
                        </a:rPr>
                        <a:t>No.</a:t>
                      </a:r>
                      <a:r>
                        <a:rPr lang="en-US" sz="1000" spc="-50">
                          <a:effectLst/>
                        </a:rPr>
                        <a:t> </a:t>
                      </a:r>
                      <a:r>
                        <a:rPr lang="en-US" sz="1000">
                          <a:effectLst/>
                        </a:rPr>
                        <a:t>of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5255" algn="ctr">
                        <a:lnSpc>
                          <a:spcPts val="1095"/>
                        </a:lnSpc>
                        <a:spcBef>
                          <a:spcPts val="45"/>
                        </a:spcBef>
                        <a:spcAft>
                          <a:spcPts val="0"/>
                        </a:spcAft>
                      </a:pPr>
                      <a:r>
                        <a:rPr lang="en-US" sz="1000">
                          <a:effectLst/>
                        </a:rPr>
                        <a:t>Price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227965" algn="ctr">
                        <a:lnSpc>
                          <a:spcPts val="1095"/>
                        </a:lnSpc>
                        <a:spcBef>
                          <a:spcPts val="45"/>
                        </a:spcBef>
                        <a:spcAft>
                          <a:spcPts val="0"/>
                        </a:spcAft>
                      </a:pPr>
                      <a:r>
                        <a:rPr lang="en-US" sz="1000">
                          <a:effectLst/>
                        </a:rPr>
                        <a:t>Total</a:t>
                      </a:r>
                      <a:r>
                        <a:rPr lang="en-US" sz="1000" spc="110">
                          <a:effectLst/>
                        </a:rPr>
                        <a:t> </a:t>
                      </a:r>
                      <a:r>
                        <a:rPr lang="en-US" sz="1000">
                          <a:effectLst/>
                        </a:rPr>
                        <a:t>Revenue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950" marR="275590" algn="ctr">
                        <a:lnSpc>
                          <a:spcPts val="1095"/>
                        </a:lnSpc>
                        <a:spcBef>
                          <a:spcPts val="45"/>
                        </a:spcBef>
                        <a:spcAft>
                          <a:spcPts val="0"/>
                        </a:spcAft>
                      </a:pPr>
                      <a:r>
                        <a:rPr lang="en-US" sz="1000">
                          <a:effectLst/>
                        </a:rPr>
                        <a:t>Marginal</a:t>
                      </a:r>
                      <a:r>
                        <a:rPr lang="en-US" sz="1000" spc="170">
                          <a:effectLst/>
                        </a:rPr>
                        <a:t> </a:t>
                      </a:r>
                      <a:r>
                        <a:rPr lang="en-US" sz="1000">
                          <a:effectLst/>
                        </a:rPr>
                        <a:t>Revenue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80699766"/>
                  </a:ext>
                </a:extLst>
              </a:tr>
              <a:tr h="158195">
                <a:tc>
                  <a:txBody>
                    <a:bodyPr/>
                    <a:lstStyle/>
                    <a:p>
                      <a:pPr marL="152400">
                        <a:lnSpc>
                          <a:spcPts val="1095"/>
                        </a:lnSpc>
                        <a:spcBef>
                          <a:spcPts val="5"/>
                        </a:spcBef>
                        <a:spcAft>
                          <a:spcPts val="0"/>
                        </a:spcAft>
                      </a:pPr>
                      <a:r>
                        <a:rPr lang="en-US" sz="1000">
                          <a:effectLst/>
                        </a:rPr>
                        <a:t>Units</a:t>
                      </a:r>
                      <a:r>
                        <a:rPr lang="en-US" sz="1000" spc="130">
                          <a:effectLst/>
                        </a:rPr>
                        <a:t> </a:t>
                      </a:r>
                      <a:r>
                        <a:rPr lang="en-US" sz="1000">
                          <a:effectLst/>
                        </a:rPr>
                        <a:t>Sold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4620" algn="ctr">
                        <a:lnSpc>
                          <a:spcPts val="1095"/>
                        </a:lnSpc>
                        <a:spcBef>
                          <a:spcPts val="5"/>
                        </a:spcBef>
                        <a:spcAft>
                          <a:spcPts val="0"/>
                        </a:spcAft>
                      </a:pPr>
                      <a:r>
                        <a:rPr lang="en-US" sz="1000" spc="-10">
                          <a:effectLst/>
                        </a:rPr>
                        <a:t>(or</a:t>
                      </a:r>
                      <a:r>
                        <a:rPr lang="en-US" sz="1000" spc="-80">
                          <a:effectLst/>
                        </a:rPr>
                        <a:t> </a:t>
                      </a:r>
                      <a:r>
                        <a:rPr lang="en-US" sz="1000" spc="-5">
                          <a:effectLst/>
                        </a:rPr>
                        <a:t>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231775" algn="ctr">
                        <a:lnSpc>
                          <a:spcPts val="1095"/>
                        </a:lnSpc>
                        <a:spcBef>
                          <a:spcPts val="5"/>
                        </a:spcBef>
                        <a:spcAft>
                          <a:spcPts val="0"/>
                        </a:spcAft>
                      </a:pPr>
                      <a:r>
                        <a:rPr lang="en-US" sz="1000">
                          <a:effectLst/>
                        </a:rPr>
                        <a:t>(</a:t>
                      </a:r>
                      <a:r>
                        <a:rPr lang="en-US" sz="1000" spc="50">
                          <a:effectLst/>
                        </a:rPr>
                        <a:t> </a:t>
                      </a:r>
                      <a:r>
                        <a:rPr lang="en-US" sz="1000">
                          <a:effectLst/>
                        </a:rPr>
                        <a:t>Price</a:t>
                      </a:r>
                      <a:r>
                        <a:rPr lang="en-US" sz="1000" spc="50">
                          <a:effectLst/>
                        </a:rPr>
                        <a:t> </a:t>
                      </a:r>
                      <a:r>
                        <a:rPr lang="en-US" sz="1000">
                          <a:effectLst/>
                        </a:rPr>
                        <a:t>×</a:t>
                      </a:r>
                      <a:r>
                        <a:rPr lang="en-US" sz="1000" spc="50">
                          <a:effectLst/>
                        </a:rPr>
                        <a:t> </a:t>
                      </a:r>
                      <a:r>
                        <a:rPr lang="en-US" sz="1000">
                          <a:effectLst/>
                        </a:rPr>
                        <a:t>Output)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5"/>
                        </a:spcBef>
                        <a:spcAft>
                          <a:spcPts val="0"/>
                        </a:spcAft>
                      </a:pPr>
                      <a:r>
                        <a:rPr lang="en-US" sz="1000">
                          <a:effectLst/>
                        </a:rPr>
                        <a:t>(MR)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8185665"/>
                  </a:ext>
                </a:extLst>
              </a:tr>
              <a:tr h="177311">
                <a:tc>
                  <a:txBody>
                    <a:bodyPr/>
                    <a:lstStyle/>
                    <a:p>
                      <a:pPr>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4620" algn="ctr">
                        <a:spcBef>
                          <a:spcPts val="5"/>
                        </a:spcBef>
                        <a:spcAft>
                          <a:spcPts val="0"/>
                        </a:spcAft>
                      </a:pPr>
                      <a:r>
                        <a:rPr lang="en-US" sz="1000">
                          <a:effectLst/>
                        </a:rPr>
                        <a:t>(Rupees)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231775" algn="ctr">
                        <a:spcBef>
                          <a:spcPts val="5"/>
                        </a:spcBef>
                        <a:spcAft>
                          <a:spcPts val="0"/>
                        </a:spcAft>
                      </a:pPr>
                      <a:r>
                        <a:rPr lang="en-US" sz="1000">
                          <a:effectLst/>
                        </a:rPr>
                        <a:t>(Rupees)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680" marR="275590" algn="ctr">
                        <a:spcBef>
                          <a:spcPts val="5"/>
                        </a:spcBef>
                        <a:spcAft>
                          <a:spcPts val="0"/>
                        </a:spcAft>
                      </a:pPr>
                      <a:r>
                        <a:rPr lang="en-US" sz="1000">
                          <a:effectLst/>
                        </a:rPr>
                        <a:t>(Rupees)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24743797"/>
                  </a:ext>
                </a:extLst>
              </a:tr>
              <a:tr h="215541">
                <a:tc>
                  <a:txBody>
                    <a:bodyPr/>
                    <a:lstStyle/>
                    <a:p>
                      <a:pPr marR="162560" algn="ctr">
                        <a:spcBef>
                          <a:spcPts val="300"/>
                        </a:spcBef>
                        <a:spcAft>
                          <a:spcPts val="0"/>
                        </a:spcAft>
                      </a:pPr>
                      <a:r>
                        <a:rPr lang="en-US" sz="1000">
                          <a:effectLst/>
                        </a:rPr>
                        <a:t>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4620" algn="ctr">
                        <a:spcBef>
                          <a:spcPts val="300"/>
                        </a:spcBef>
                        <a:spcAft>
                          <a:spcPts val="0"/>
                        </a:spcAft>
                      </a:pPr>
                      <a:r>
                        <a:rPr lang="en-US" sz="1000">
                          <a:effectLst/>
                        </a:rPr>
                        <a:t>II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1145" marR="231775" algn="ctr">
                        <a:spcBef>
                          <a:spcPts val="300"/>
                        </a:spcBef>
                        <a:spcAft>
                          <a:spcPts val="0"/>
                        </a:spcAft>
                      </a:pPr>
                      <a:r>
                        <a:rPr lang="en-US" sz="1000" dirty="0">
                          <a:effectLst/>
                        </a:rPr>
                        <a:t>III</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spcBef>
                          <a:spcPts val="300"/>
                        </a:spcBef>
                        <a:spcAft>
                          <a:spcPts val="0"/>
                        </a:spcAft>
                      </a:pPr>
                      <a:r>
                        <a:rPr lang="en-US" sz="1000">
                          <a:effectLst/>
                        </a:rPr>
                        <a:t>IV</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97398928"/>
                  </a:ext>
                </a:extLst>
              </a:tr>
              <a:tr h="195108">
                <a:tc>
                  <a:txBody>
                    <a:bodyPr/>
                    <a:lstStyle/>
                    <a:p>
                      <a:pPr marR="159385" algn="ctr">
                        <a:lnSpc>
                          <a:spcPts val="1095"/>
                        </a:lnSpc>
                        <a:spcBef>
                          <a:spcPts val="285"/>
                        </a:spcBef>
                        <a:spcAft>
                          <a:spcPts val="0"/>
                        </a:spcAft>
                      </a:pPr>
                      <a:r>
                        <a:rPr lang="en-US" sz="10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2715" algn="ctr">
                        <a:lnSpc>
                          <a:spcPts val="1095"/>
                        </a:lnSpc>
                        <a:spcBef>
                          <a:spcPts val="28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175260" algn="ctr">
                        <a:lnSpc>
                          <a:spcPts val="1095"/>
                        </a:lnSpc>
                        <a:spcBef>
                          <a:spcPts val="285"/>
                        </a:spcBef>
                        <a:spcAft>
                          <a:spcPts val="0"/>
                        </a:spcAft>
                      </a:pPr>
                      <a:r>
                        <a:rPr lang="en-US" sz="1000" dirty="0">
                          <a:effectLst/>
                        </a:rPr>
                        <a:t>16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285"/>
                        </a:spcBef>
                        <a:spcAft>
                          <a:spcPts val="0"/>
                        </a:spcAft>
                      </a:pPr>
                      <a:r>
                        <a:rPr lang="en-US" sz="1000" dirty="0">
                          <a:effectLst/>
                        </a:rPr>
                        <a:t>16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1507344"/>
                  </a:ext>
                </a:extLst>
              </a:tr>
              <a:tr h="158195">
                <a:tc>
                  <a:txBody>
                    <a:bodyPr/>
                    <a:lstStyle/>
                    <a:p>
                      <a:pPr marR="159385" algn="ctr">
                        <a:lnSpc>
                          <a:spcPts val="1095"/>
                        </a:lnSpc>
                        <a:spcBef>
                          <a:spcPts val="5"/>
                        </a:spcBef>
                        <a:spcAft>
                          <a:spcPts val="0"/>
                        </a:spcAft>
                      </a:pPr>
                      <a:r>
                        <a:rPr lang="en-US" sz="10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2715"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175260" algn="ctr">
                        <a:lnSpc>
                          <a:spcPts val="1095"/>
                        </a:lnSpc>
                        <a:spcBef>
                          <a:spcPts val="5"/>
                        </a:spcBef>
                        <a:spcAft>
                          <a:spcPts val="0"/>
                        </a:spcAft>
                      </a:pPr>
                      <a:r>
                        <a:rPr lang="en-US" sz="1000">
                          <a:effectLst/>
                        </a:rPr>
                        <a:t>32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32012739"/>
                  </a:ext>
                </a:extLst>
              </a:tr>
              <a:tr h="158195">
                <a:tc>
                  <a:txBody>
                    <a:bodyPr/>
                    <a:lstStyle/>
                    <a:p>
                      <a:pPr marR="159385" algn="ctr">
                        <a:lnSpc>
                          <a:spcPts val="1095"/>
                        </a:lnSpc>
                        <a:spcBef>
                          <a:spcPts val="5"/>
                        </a:spcBef>
                        <a:spcAft>
                          <a:spcPts val="0"/>
                        </a:spcAft>
                      </a:pPr>
                      <a:r>
                        <a:rPr lang="en-US" sz="10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2715"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175260" algn="ctr">
                        <a:lnSpc>
                          <a:spcPts val="1095"/>
                        </a:lnSpc>
                        <a:spcBef>
                          <a:spcPts val="5"/>
                        </a:spcBef>
                        <a:spcAft>
                          <a:spcPts val="0"/>
                        </a:spcAft>
                      </a:pPr>
                      <a:r>
                        <a:rPr lang="en-US" sz="1000">
                          <a:effectLst/>
                        </a:rPr>
                        <a:t>48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86587340"/>
                  </a:ext>
                </a:extLst>
              </a:tr>
              <a:tr h="158195">
                <a:tc>
                  <a:txBody>
                    <a:bodyPr/>
                    <a:lstStyle/>
                    <a:p>
                      <a:pPr marR="159385" algn="ctr">
                        <a:lnSpc>
                          <a:spcPts val="1095"/>
                        </a:lnSpc>
                        <a:spcBef>
                          <a:spcPts val="5"/>
                        </a:spcBef>
                        <a:spcAft>
                          <a:spcPts val="0"/>
                        </a:spcAft>
                      </a:pPr>
                      <a:r>
                        <a:rPr lang="en-US" sz="10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2715"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175260" algn="ctr">
                        <a:lnSpc>
                          <a:spcPts val="1095"/>
                        </a:lnSpc>
                        <a:spcBef>
                          <a:spcPts val="5"/>
                        </a:spcBef>
                        <a:spcAft>
                          <a:spcPts val="0"/>
                        </a:spcAft>
                      </a:pPr>
                      <a:r>
                        <a:rPr lang="en-US" sz="1000">
                          <a:effectLst/>
                        </a:rPr>
                        <a:t>64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94490403"/>
                  </a:ext>
                </a:extLst>
              </a:tr>
              <a:tr h="158195">
                <a:tc>
                  <a:txBody>
                    <a:bodyPr/>
                    <a:lstStyle/>
                    <a:p>
                      <a:pPr marR="159385" algn="ctr">
                        <a:lnSpc>
                          <a:spcPts val="1095"/>
                        </a:lnSpc>
                        <a:spcBef>
                          <a:spcPts val="5"/>
                        </a:spcBef>
                        <a:spcAft>
                          <a:spcPts val="0"/>
                        </a:spcAft>
                      </a:pPr>
                      <a:r>
                        <a:rPr lang="en-US" sz="1000">
                          <a:effectLst/>
                        </a:rPr>
                        <a:t>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2715"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175260" algn="ctr">
                        <a:lnSpc>
                          <a:spcPts val="1095"/>
                        </a:lnSpc>
                        <a:spcBef>
                          <a:spcPts val="5"/>
                        </a:spcBef>
                        <a:spcAft>
                          <a:spcPts val="0"/>
                        </a:spcAft>
                      </a:pPr>
                      <a:r>
                        <a:rPr lang="en-US" sz="1000">
                          <a:effectLst/>
                        </a:rPr>
                        <a:t>80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38950064"/>
                  </a:ext>
                </a:extLst>
              </a:tr>
              <a:tr h="158195">
                <a:tc>
                  <a:txBody>
                    <a:bodyPr/>
                    <a:lstStyle/>
                    <a:p>
                      <a:pPr marR="159385" algn="ctr">
                        <a:lnSpc>
                          <a:spcPts val="1095"/>
                        </a:lnSpc>
                        <a:spcBef>
                          <a:spcPts val="5"/>
                        </a:spcBef>
                        <a:spcAft>
                          <a:spcPts val="0"/>
                        </a:spcAft>
                      </a:pPr>
                      <a:r>
                        <a:rPr lang="en-US" sz="1000">
                          <a:effectLst/>
                        </a:rPr>
                        <a:t>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2715"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175260" algn="ctr">
                        <a:lnSpc>
                          <a:spcPts val="1095"/>
                        </a:lnSpc>
                        <a:spcBef>
                          <a:spcPts val="5"/>
                        </a:spcBef>
                        <a:spcAft>
                          <a:spcPts val="0"/>
                        </a:spcAft>
                      </a:pPr>
                      <a:r>
                        <a:rPr lang="en-US" sz="1000">
                          <a:effectLst/>
                        </a:rPr>
                        <a:t>96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72241845"/>
                  </a:ext>
                </a:extLst>
              </a:tr>
              <a:tr h="158195">
                <a:tc>
                  <a:txBody>
                    <a:bodyPr/>
                    <a:lstStyle/>
                    <a:p>
                      <a:pPr marR="159385" algn="ctr">
                        <a:lnSpc>
                          <a:spcPts val="1095"/>
                        </a:lnSpc>
                        <a:spcBef>
                          <a:spcPts val="5"/>
                        </a:spcBef>
                        <a:spcAft>
                          <a:spcPts val="0"/>
                        </a:spcAft>
                      </a:pPr>
                      <a:r>
                        <a:rPr lang="en-US" sz="1000">
                          <a:effectLst/>
                        </a:rPr>
                        <a:t>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2715"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6065" marR="231775" algn="ctr">
                        <a:lnSpc>
                          <a:spcPts val="1095"/>
                        </a:lnSpc>
                        <a:spcBef>
                          <a:spcPts val="5"/>
                        </a:spcBef>
                        <a:spcAft>
                          <a:spcPts val="0"/>
                        </a:spcAft>
                      </a:pPr>
                      <a:r>
                        <a:rPr lang="en-US" sz="1000">
                          <a:effectLst/>
                        </a:rPr>
                        <a:t>112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56374720"/>
                  </a:ext>
                </a:extLst>
              </a:tr>
              <a:tr h="158195">
                <a:tc>
                  <a:txBody>
                    <a:bodyPr/>
                    <a:lstStyle/>
                    <a:p>
                      <a:pPr marR="159385" algn="ctr">
                        <a:lnSpc>
                          <a:spcPts val="1095"/>
                        </a:lnSpc>
                        <a:spcBef>
                          <a:spcPts val="5"/>
                        </a:spcBef>
                        <a:spcAft>
                          <a:spcPts val="0"/>
                        </a:spcAft>
                      </a:pPr>
                      <a:r>
                        <a:rPr lang="en-US" sz="1000">
                          <a:effectLst/>
                        </a:rPr>
                        <a:t>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2715"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6065" marR="231775" algn="ctr">
                        <a:lnSpc>
                          <a:spcPts val="1095"/>
                        </a:lnSpc>
                        <a:spcBef>
                          <a:spcPts val="5"/>
                        </a:spcBef>
                        <a:spcAft>
                          <a:spcPts val="0"/>
                        </a:spcAft>
                      </a:pPr>
                      <a:r>
                        <a:rPr lang="en-US" sz="1000">
                          <a:effectLst/>
                        </a:rPr>
                        <a:t>128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1646233"/>
                  </a:ext>
                </a:extLst>
              </a:tr>
              <a:tr h="158195">
                <a:tc>
                  <a:txBody>
                    <a:bodyPr/>
                    <a:lstStyle/>
                    <a:p>
                      <a:pPr marR="159385" algn="ctr">
                        <a:lnSpc>
                          <a:spcPts val="1095"/>
                        </a:lnSpc>
                        <a:spcBef>
                          <a:spcPts val="5"/>
                        </a:spcBef>
                        <a:spcAft>
                          <a:spcPts val="0"/>
                        </a:spcAft>
                      </a:pPr>
                      <a:r>
                        <a:rPr lang="en-US" sz="1000">
                          <a:effectLst/>
                        </a:rPr>
                        <a:t>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32715"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6065" marR="231775" algn="ctr">
                        <a:lnSpc>
                          <a:spcPts val="1095"/>
                        </a:lnSpc>
                        <a:spcBef>
                          <a:spcPts val="5"/>
                        </a:spcBef>
                        <a:spcAft>
                          <a:spcPts val="0"/>
                        </a:spcAft>
                      </a:pPr>
                      <a:r>
                        <a:rPr lang="en-US" sz="1000">
                          <a:effectLst/>
                        </a:rPr>
                        <a:t>144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275590" algn="ctr">
                        <a:lnSpc>
                          <a:spcPts val="1095"/>
                        </a:lnSpc>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28402395"/>
                  </a:ext>
                </a:extLst>
              </a:tr>
              <a:tr h="177311">
                <a:tc>
                  <a:txBody>
                    <a:bodyPr/>
                    <a:lstStyle/>
                    <a:p>
                      <a:pPr marL="317500" marR="555625" algn="ctr">
                        <a:spcBef>
                          <a:spcPts val="5"/>
                        </a:spcBef>
                        <a:spcAft>
                          <a:spcPts val="0"/>
                        </a:spcAft>
                      </a:pPr>
                      <a:r>
                        <a:rPr lang="en-US" sz="10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005" marR="145415" algn="ctr">
                        <a:spcBef>
                          <a:spcPts val="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5590" marR="231775" algn="ctr">
                        <a:spcBef>
                          <a:spcPts val="5"/>
                        </a:spcBef>
                        <a:spcAft>
                          <a:spcPts val="0"/>
                        </a:spcAft>
                      </a:pPr>
                      <a:r>
                        <a:rPr lang="en-US" sz="1000">
                          <a:effectLst/>
                        </a:rPr>
                        <a:t>160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20345" marR="275590" algn="ctr">
                        <a:spcBef>
                          <a:spcPts val="5"/>
                        </a:spcBef>
                        <a:spcAft>
                          <a:spcPts val="0"/>
                        </a:spcAft>
                      </a:pPr>
                      <a:r>
                        <a:rPr lang="en-US" sz="1000" dirty="0">
                          <a:effectLst/>
                        </a:rPr>
                        <a:t>16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13129082"/>
                  </a:ext>
                </a:extLst>
              </a:tr>
            </a:tbl>
          </a:graphicData>
        </a:graphic>
      </p:graphicFrame>
    </p:spTree>
    <p:extLst>
      <p:ext uri="{BB962C8B-B14F-4D97-AF65-F5344CB8AC3E}">
        <p14:creationId xmlns:p14="http://schemas.microsoft.com/office/powerpoint/2010/main" val="276780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947507"/>
          </a:xfrm>
        </p:spPr>
        <p:txBody>
          <a:bodyPr>
            <a:normAutofit/>
          </a:bodyPr>
          <a:lstStyle/>
          <a:p>
            <a:pPr algn="l"/>
            <a:r>
              <a:rPr lang="en-US" sz="2800" b="1" dirty="0"/>
              <a:t>Average and Marginal Revenue Under Imperfect Competition</a:t>
            </a:r>
            <a:r>
              <a:rPr lang="en-US" sz="2800" dirty="0"/>
              <a:t/>
            </a:r>
            <a:br>
              <a:rPr lang="en-US" sz="2800" dirty="0"/>
            </a:br>
            <a:endParaRPr lang="en-US" sz="2800" dirty="0"/>
          </a:p>
        </p:txBody>
      </p:sp>
      <p:sp>
        <p:nvSpPr>
          <p:cNvPr id="3" name="Subtitle 2"/>
          <p:cNvSpPr>
            <a:spLocks noGrp="1"/>
          </p:cNvSpPr>
          <p:nvPr>
            <p:ph type="subTitle" idx="1"/>
          </p:nvPr>
        </p:nvSpPr>
        <p:spPr>
          <a:xfrm>
            <a:off x="1524000" y="1886989"/>
            <a:ext cx="9144000" cy="3370811"/>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l"/>
            <a:r>
              <a:rPr lang="en-US" dirty="0" smtClean="0"/>
              <a:t>Diagram  page 441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8867470"/>
              </p:ext>
            </p:extLst>
          </p:nvPr>
        </p:nvGraphicFramePr>
        <p:xfrm>
          <a:off x="1762298" y="2003370"/>
          <a:ext cx="8412480" cy="2369127"/>
        </p:xfrm>
        <a:graphic>
          <a:graphicData uri="http://schemas.openxmlformats.org/drawingml/2006/table">
            <a:tbl>
              <a:tblPr firstRow="1" firstCol="1" lastRow="1" lastCol="1" bandRow="1" bandCol="1">
                <a:tableStyleId>{5C22544A-7EE6-4342-B048-85BDC9FD1C3A}</a:tableStyleId>
              </a:tblPr>
              <a:tblGrid>
                <a:gridCol w="1595800">
                  <a:extLst>
                    <a:ext uri="{9D8B030D-6E8A-4147-A177-3AD203B41FA5}">
                      <a16:colId xmlns:a16="http://schemas.microsoft.com/office/drawing/2014/main" val="1095326300"/>
                    </a:ext>
                  </a:extLst>
                </a:gridCol>
                <a:gridCol w="2021843">
                  <a:extLst>
                    <a:ext uri="{9D8B030D-6E8A-4147-A177-3AD203B41FA5}">
                      <a16:colId xmlns:a16="http://schemas.microsoft.com/office/drawing/2014/main" val="1129693158"/>
                    </a:ext>
                  </a:extLst>
                </a:gridCol>
                <a:gridCol w="2277893">
                  <a:extLst>
                    <a:ext uri="{9D8B030D-6E8A-4147-A177-3AD203B41FA5}">
                      <a16:colId xmlns:a16="http://schemas.microsoft.com/office/drawing/2014/main" val="1042293449"/>
                    </a:ext>
                  </a:extLst>
                </a:gridCol>
                <a:gridCol w="2516944">
                  <a:extLst>
                    <a:ext uri="{9D8B030D-6E8A-4147-A177-3AD203B41FA5}">
                      <a16:colId xmlns:a16="http://schemas.microsoft.com/office/drawing/2014/main" val="2044079270"/>
                    </a:ext>
                  </a:extLst>
                </a:gridCol>
              </a:tblGrid>
              <a:tr h="701409">
                <a:tc>
                  <a:txBody>
                    <a:bodyPr/>
                    <a:lstStyle/>
                    <a:p>
                      <a:pPr marL="152400" marR="246380" indent="123190">
                        <a:lnSpc>
                          <a:spcPct val="103000"/>
                        </a:lnSpc>
                        <a:spcBef>
                          <a:spcPts val="45"/>
                        </a:spcBef>
                        <a:spcAft>
                          <a:spcPts val="0"/>
                        </a:spcAft>
                      </a:pPr>
                      <a:r>
                        <a:rPr lang="en-US" sz="1000">
                          <a:effectLst/>
                        </a:rPr>
                        <a:t>No. of</a:t>
                      </a:r>
                      <a:r>
                        <a:rPr lang="en-US" sz="1000" spc="5">
                          <a:effectLst/>
                        </a:rPr>
                        <a:t> </a:t>
                      </a:r>
                      <a:r>
                        <a:rPr lang="en-US" sz="1000">
                          <a:effectLst/>
                        </a:rPr>
                        <a:t>Units</a:t>
                      </a:r>
                      <a:r>
                        <a:rPr lang="en-US" sz="1000" spc="75">
                          <a:effectLst/>
                        </a:rPr>
                        <a:t> </a:t>
                      </a:r>
                      <a:r>
                        <a:rPr lang="en-US" sz="1000">
                          <a:effectLst/>
                        </a:rPr>
                        <a:t>Sold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6220" marR="206375" algn="ctr">
                        <a:spcBef>
                          <a:spcPts val="45"/>
                        </a:spcBef>
                        <a:spcAft>
                          <a:spcPts val="0"/>
                        </a:spcAft>
                      </a:pPr>
                      <a:r>
                        <a:rPr lang="en-US" sz="1000" dirty="0">
                          <a:effectLst/>
                        </a:rPr>
                        <a:t>Total</a:t>
                      </a:r>
                      <a:r>
                        <a:rPr lang="en-US" sz="1000" spc="80" dirty="0">
                          <a:effectLst/>
                        </a:rPr>
                        <a:t> </a:t>
                      </a:r>
                      <a:r>
                        <a:rPr lang="en-US" sz="1000" dirty="0">
                          <a:effectLst/>
                        </a:rPr>
                        <a:t>Revenue</a:t>
                      </a:r>
                      <a:endParaRPr lang="en-US" sz="1100" dirty="0">
                        <a:effectLst/>
                      </a:endParaRPr>
                    </a:p>
                    <a:p>
                      <a:pPr marL="232410" marR="206375" algn="ctr">
                        <a:spcBef>
                          <a:spcPts val="50"/>
                        </a:spcBef>
                        <a:spcAft>
                          <a:spcPts val="0"/>
                        </a:spcAft>
                      </a:pPr>
                      <a:r>
                        <a:rPr lang="en-US" sz="1000" dirty="0">
                          <a:effectLst/>
                        </a:rPr>
                        <a:t>(Rupees)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19710" marR="245110" algn="ctr">
                        <a:lnSpc>
                          <a:spcPct val="103000"/>
                        </a:lnSpc>
                        <a:spcBef>
                          <a:spcPts val="45"/>
                        </a:spcBef>
                        <a:spcAft>
                          <a:spcPts val="0"/>
                        </a:spcAft>
                      </a:pPr>
                      <a:r>
                        <a:rPr lang="en-US" sz="1000">
                          <a:effectLst/>
                        </a:rPr>
                        <a:t>Average</a:t>
                      </a:r>
                      <a:r>
                        <a:rPr lang="en-US" sz="1000" spc="20">
                          <a:effectLst/>
                        </a:rPr>
                        <a:t> </a:t>
                      </a:r>
                      <a:r>
                        <a:rPr lang="en-US" sz="1000">
                          <a:effectLst/>
                        </a:rPr>
                        <a:t>Revenue</a:t>
                      </a:r>
                      <a:r>
                        <a:rPr lang="en-US" sz="1000" spc="-235">
                          <a:effectLst/>
                        </a:rPr>
                        <a:t> </a:t>
                      </a:r>
                      <a:r>
                        <a:rPr lang="en-US" sz="1000">
                          <a:effectLst/>
                        </a:rPr>
                        <a:t>or Price</a:t>
                      </a:r>
                      <a:endParaRPr lang="en-US" sz="1100">
                        <a:effectLst/>
                      </a:endParaRPr>
                    </a:p>
                    <a:p>
                      <a:pPr marL="213995" marR="245110" algn="ctr">
                        <a:spcBef>
                          <a:spcPts val="10"/>
                        </a:spcBef>
                        <a:spcAft>
                          <a:spcPts val="0"/>
                        </a:spcAft>
                      </a:pPr>
                      <a:r>
                        <a:rPr lang="en-US" sz="1000">
                          <a:effectLst/>
                        </a:rPr>
                        <a:t>(Rs.)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8285" marR="282575" algn="ctr">
                        <a:lnSpc>
                          <a:spcPct val="103000"/>
                        </a:lnSpc>
                        <a:spcBef>
                          <a:spcPts val="45"/>
                        </a:spcBef>
                        <a:spcAft>
                          <a:spcPts val="0"/>
                        </a:spcAft>
                      </a:pPr>
                      <a:r>
                        <a:rPr lang="en-US" sz="1000" dirty="0">
                          <a:effectLst/>
                        </a:rPr>
                        <a:t>Marginal</a:t>
                      </a:r>
                      <a:r>
                        <a:rPr lang="en-US" sz="1000" spc="145" dirty="0">
                          <a:effectLst/>
                        </a:rPr>
                        <a:t> </a:t>
                      </a:r>
                      <a:r>
                        <a:rPr lang="en-US" sz="1000" dirty="0">
                          <a:effectLst/>
                        </a:rPr>
                        <a:t>Revenue</a:t>
                      </a:r>
                      <a:r>
                        <a:rPr lang="en-US" sz="1000" spc="-235" dirty="0">
                          <a:effectLst/>
                        </a:rPr>
                        <a:t> </a:t>
                      </a:r>
                      <a:r>
                        <a:rPr lang="en-US" sz="1000" dirty="0">
                          <a:effectLst/>
                        </a:rPr>
                        <a:t>(Addition</a:t>
                      </a:r>
                      <a:r>
                        <a:rPr lang="en-US" sz="1000" spc="80" dirty="0">
                          <a:effectLst/>
                        </a:rPr>
                        <a:t> </a:t>
                      </a:r>
                      <a:r>
                        <a:rPr lang="en-US" sz="1000" dirty="0">
                          <a:effectLst/>
                        </a:rPr>
                        <a:t>made</a:t>
                      </a:r>
                      <a:r>
                        <a:rPr lang="en-US" sz="1000" spc="85" dirty="0">
                          <a:effectLst/>
                        </a:rPr>
                        <a:t> </a:t>
                      </a:r>
                      <a:r>
                        <a:rPr lang="en-US" sz="1000" dirty="0">
                          <a:effectLst/>
                        </a:rPr>
                        <a:t>to</a:t>
                      </a:r>
                      <a:r>
                        <a:rPr lang="en-US" sz="1000" spc="5" dirty="0">
                          <a:effectLst/>
                        </a:rPr>
                        <a:t> </a:t>
                      </a:r>
                      <a:r>
                        <a:rPr lang="en-US" sz="1000" dirty="0">
                          <a:effectLst/>
                        </a:rPr>
                        <a:t>Total</a:t>
                      </a:r>
                      <a:r>
                        <a:rPr lang="en-US" sz="1000" spc="5" dirty="0">
                          <a:effectLst/>
                        </a:rPr>
                        <a:t> </a:t>
                      </a:r>
                      <a:r>
                        <a:rPr lang="en-US" sz="1000" dirty="0">
                          <a:effectLst/>
                        </a:rPr>
                        <a:t>Revenue)</a:t>
                      </a:r>
                      <a:r>
                        <a:rPr lang="en-US" sz="1000" spc="5" dirty="0">
                          <a:effectLst/>
                        </a:rPr>
                        <a:t> </a:t>
                      </a:r>
                      <a:r>
                        <a:rPr lang="en-US" sz="1000" dirty="0">
                          <a:effectLst/>
                        </a:rPr>
                        <a:t>(Rupees)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77498292"/>
                  </a:ext>
                </a:extLst>
              </a:tr>
              <a:tr h="179114">
                <a:tc>
                  <a:txBody>
                    <a:bodyPr/>
                    <a:lstStyle/>
                    <a:p>
                      <a:pPr marR="499745" algn="r">
                        <a:spcBef>
                          <a:spcPts val="225"/>
                        </a:spcBef>
                        <a:spcAft>
                          <a:spcPts val="0"/>
                        </a:spcAft>
                      </a:pPr>
                      <a:r>
                        <a:rPr lang="en-US" sz="1000">
                          <a:effectLst/>
                        </a:rPr>
                        <a:t>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2410" marR="206375" algn="ctr">
                        <a:spcBef>
                          <a:spcPts val="225"/>
                        </a:spcBef>
                        <a:spcAft>
                          <a:spcPts val="0"/>
                        </a:spcAft>
                      </a:pPr>
                      <a:r>
                        <a:rPr lang="en-US" sz="1000">
                          <a:effectLst/>
                        </a:rPr>
                        <a:t>II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0">
                        <a:spcBef>
                          <a:spcPts val="225"/>
                        </a:spcBef>
                        <a:spcAft>
                          <a:spcPts val="0"/>
                        </a:spcAft>
                      </a:pPr>
                      <a:r>
                        <a:rPr lang="en-US" sz="1000">
                          <a:effectLst/>
                        </a:rPr>
                        <a:t>III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11835" algn="r">
                        <a:spcBef>
                          <a:spcPts val="225"/>
                        </a:spcBef>
                        <a:spcAft>
                          <a:spcPts val="0"/>
                        </a:spcAft>
                      </a:pPr>
                      <a:r>
                        <a:rPr lang="en-US" sz="1000">
                          <a:effectLst/>
                        </a:rPr>
                        <a:t>IV</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08515798"/>
                  </a:ext>
                </a:extLst>
              </a:tr>
              <a:tr h="169386">
                <a:tc>
                  <a:txBody>
                    <a:bodyPr/>
                    <a:lstStyle/>
                    <a:p>
                      <a:pPr marR="487680" algn="r">
                        <a:lnSpc>
                          <a:spcPts val="1095"/>
                        </a:lnSpc>
                        <a:spcBef>
                          <a:spcPts val="285"/>
                        </a:spcBef>
                        <a:spcAft>
                          <a:spcPts val="0"/>
                        </a:spcAft>
                      </a:pPr>
                      <a:r>
                        <a:rPr lang="en-US" sz="10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marR="206375" algn="ctr">
                        <a:lnSpc>
                          <a:spcPts val="1095"/>
                        </a:lnSpc>
                        <a:spcBef>
                          <a:spcPts val="28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6905">
                        <a:lnSpc>
                          <a:spcPts val="1095"/>
                        </a:lnSpc>
                        <a:spcBef>
                          <a:spcPts val="28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11835" algn="r">
                        <a:lnSpc>
                          <a:spcPts val="1095"/>
                        </a:lnSpc>
                        <a:spcBef>
                          <a:spcPts val="285"/>
                        </a:spcBef>
                        <a:spcAft>
                          <a:spcPts val="0"/>
                        </a:spcAft>
                      </a:pPr>
                      <a:r>
                        <a:rPr lang="en-US" sz="1000">
                          <a:effectLst/>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45146049"/>
                  </a:ext>
                </a:extLst>
              </a:tr>
              <a:tr h="145114">
                <a:tc>
                  <a:txBody>
                    <a:bodyPr/>
                    <a:lstStyle/>
                    <a:p>
                      <a:pPr marR="487680" algn="r">
                        <a:lnSpc>
                          <a:spcPts val="1095"/>
                        </a:lnSpc>
                        <a:spcBef>
                          <a:spcPts val="5"/>
                        </a:spcBef>
                        <a:spcAft>
                          <a:spcPts val="0"/>
                        </a:spcAft>
                      </a:pPr>
                      <a:r>
                        <a:rPr lang="en-US" sz="10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marR="206375" algn="ctr">
                        <a:lnSpc>
                          <a:spcPts val="1095"/>
                        </a:lnSpc>
                        <a:spcBef>
                          <a:spcPts val="5"/>
                        </a:spcBef>
                        <a:spcAft>
                          <a:spcPts val="0"/>
                        </a:spcAft>
                      </a:pPr>
                      <a:r>
                        <a:rPr lang="en-US" sz="1000">
                          <a:effectLst/>
                        </a:rPr>
                        <a:t>30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6905">
                        <a:lnSpc>
                          <a:spcPts val="1095"/>
                        </a:lnSpc>
                        <a:spcBef>
                          <a:spcPts val="5"/>
                        </a:spcBef>
                        <a:spcAft>
                          <a:spcPts val="0"/>
                        </a:spcAft>
                      </a:pPr>
                      <a:r>
                        <a:rPr lang="en-US" sz="1000">
                          <a:effectLst/>
                        </a:rPr>
                        <a:t>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11835" algn="r">
                        <a:lnSpc>
                          <a:spcPts val="1095"/>
                        </a:lnSpc>
                        <a:spcBef>
                          <a:spcPts val="5"/>
                        </a:spcBef>
                        <a:spcAft>
                          <a:spcPts val="0"/>
                        </a:spcAft>
                      </a:pPr>
                      <a:r>
                        <a:rPr lang="en-US" sz="1000">
                          <a:effectLst/>
                        </a:rPr>
                        <a:t>14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3569666"/>
                  </a:ext>
                </a:extLst>
              </a:tr>
              <a:tr h="145114">
                <a:tc>
                  <a:txBody>
                    <a:bodyPr/>
                    <a:lstStyle/>
                    <a:p>
                      <a:pPr marR="487680" algn="r">
                        <a:lnSpc>
                          <a:spcPts val="1095"/>
                        </a:lnSpc>
                        <a:spcBef>
                          <a:spcPts val="5"/>
                        </a:spcBef>
                        <a:spcAft>
                          <a:spcPts val="0"/>
                        </a:spcAft>
                      </a:pPr>
                      <a:r>
                        <a:rPr lang="en-US" sz="10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marR="206375" algn="ctr">
                        <a:lnSpc>
                          <a:spcPts val="1095"/>
                        </a:lnSpc>
                        <a:spcBef>
                          <a:spcPts val="5"/>
                        </a:spcBef>
                        <a:spcAft>
                          <a:spcPts val="0"/>
                        </a:spcAft>
                      </a:pPr>
                      <a:r>
                        <a:rPr lang="en-US" sz="1000">
                          <a:effectLst/>
                        </a:rPr>
                        <a:t>42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6905">
                        <a:lnSpc>
                          <a:spcPts val="1095"/>
                        </a:lnSpc>
                        <a:spcBef>
                          <a:spcPts val="5"/>
                        </a:spcBef>
                        <a:spcAft>
                          <a:spcPts val="0"/>
                        </a:spcAft>
                      </a:pPr>
                      <a:r>
                        <a:rPr lang="en-US" sz="1000">
                          <a:effectLst/>
                        </a:rPr>
                        <a:t>14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11835" algn="r">
                        <a:lnSpc>
                          <a:spcPts val="1095"/>
                        </a:lnSpc>
                        <a:spcBef>
                          <a:spcPts val="5"/>
                        </a:spcBef>
                        <a:spcAft>
                          <a:spcPts val="0"/>
                        </a:spcAft>
                      </a:pPr>
                      <a:r>
                        <a:rPr lang="en-US" sz="1000">
                          <a:effectLst/>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13508126"/>
                  </a:ext>
                </a:extLst>
              </a:tr>
              <a:tr h="145114">
                <a:tc>
                  <a:txBody>
                    <a:bodyPr/>
                    <a:lstStyle/>
                    <a:p>
                      <a:pPr marR="487680" algn="r">
                        <a:lnSpc>
                          <a:spcPts val="1095"/>
                        </a:lnSpc>
                        <a:spcBef>
                          <a:spcPts val="5"/>
                        </a:spcBef>
                        <a:spcAft>
                          <a:spcPts val="0"/>
                        </a:spcAft>
                      </a:pPr>
                      <a:r>
                        <a:rPr lang="en-US" sz="10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marR="206375" algn="ctr">
                        <a:lnSpc>
                          <a:spcPts val="1095"/>
                        </a:lnSpc>
                        <a:spcBef>
                          <a:spcPts val="5"/>
                        </a:spcBef>
                        <a:spcAft>
                          <a:spcPts val="0"/>
                        </a:spcAft>
                      </a:pPr>
                      <a:r>
                        <a:rPr lang="en-US" sz="1000">
                          <a:effectLst/>
                        </a:rPr>
                        <a:t>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6905">
                        <a:lnSpc>
                          <a:spcPts val="1095"/>
                        </a:lnSpc>
                        <a:spcBef>
                          <a:spcPts val="5"/>
                        </a:spcBef>
                        <a:spcAft>
                          <a:spcPts val="0"/>
                        </a:spcAft>
                      </a:pPr>
                      <a:r>
                        <a:rPr lang="en-US" sz="1000">
                          <a:effectLst/>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11835" algn="r">
                        <a:lnSpc>
                          <a:spcPts val="1095"/>
                        </a:lnSpc>
                        <a:spcBef>
                          <a:spcPts val="5"/>
                        </a:spcBef>
                        <a:spcAft>
                          <a:spcPts val="0"/>
                        </a:spcAft>
                      </a:pPr>
                      <a:r>
                        <a:rPr lang="en-US" sz="10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61472362"/>
                  </a:ext>
                </a:extLst>
              </a:tr>
              <a:tr h="145114">
                <a:tc>
                  <a:txBody>
                    <a:bodyPr/>
                    <a:lstStyle/>
                    <a:p>
                      <a:pPr marR="487680" algn="r">
                        <a:lnSpc>
                          <a:spcPts val="1095"/>
                        </a:lnSpc>
                        <a:spcBef>
                          <a:spcPts val="5"/>
                        </a:spcBef>
                        <a:spcAft>
                          <a:spcPts val="0"/>
                        </a:spcAft>
                      </a:pPr>
                      <a:r>
                        <a:rPr lang="en-US" sz="1000">
                          <a:effectLst/>
                        </a:rPr>
                        <a:t>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marR="206375" algn="ctr">
                        <a:lnSpc>
                          <a:spcPts val="1095"/>
                        </a:lnSpc>
                        <a:spcBef>
                          <a:spcPts val="5"/>
                        </a:spcBef>
                        <a:spcAft>
                          <a:spcPts val="0"/>
                        </a:spcAft>
                      </a:pPr>
                      <a:r>
                        <a:rPr lang="en-US" sz="1000">
                          <a:effectLst/>
                        </a:rPr>
                        <a:t>60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6905">
                        <a:lnSpc>
                          <a:spcPts val="1095"/>
                        </a:lnSpc>
                        <a:spcBef>
                          <a:spcPts val="5"/>
                        </a:spcBef>
                        <a:spcAft>
                          <a:spcPts val="0"/>
                        </a:spcAft>
                      </a:pPr>
                      <a:r>
                        <a:rPr lang="en-US" sz="1000">
                          <a:effectLst/>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04850" algn="r">
                        <a:lnSpc>
                          <a:spcPts val="1095"/>
                        </a:lnSpc>
                        <a:spcBef>
                          <a:spcPts val="5"/>
                        </a:spcBef>
                        <a:spcAft>
                          <a:spcPts val="0"/>
                        </a:spcAft>
                      </a:pPr>
                      <a:r>
                        <a:rPr lang="en-US" sz="1000">
                          <a:effectLst/>
                        </a:rPr>
                        <a:t>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84789750"/>
                  </a:ext>
                </a:extLst>
              </a:tr>
              <a:tr h="145114">
                <a:tc>
                  <a:txBody>
                    <a:bodyPr/>
                    <a:lstStyle/>
                    <a:p>
                      <a:pPr marR="487680" algn="r">
                        <a:lnSpc>
                          <a:spcPts val="1095"/>
                        </a:lnSpc>
                        <a:spcBef>
                          <a:spcPts val="5"/>
                        </a:spcBef>
                        <a:spcAft>
                          <a:spcPts val="0"/>
                        </a:spcAft>
                      </a:pPr>
                      <a:r>
                        <a:rPr lang="en-US" sz="1000">
                          <a:effectLst/>
                        </a:rPr>
                        <a:t>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marR="206375" algn="ctr">
                        <a:lnSpc>
                          <a:spcPts val="1095"/>
                        </a:lnSpc>
                        <a:spcBef>
                          <a:spcPts val="5"/>
                        </a:spcBef>
                        <a:spcAft>
                          <a:spcPts val="0"/>
                        </a:spcAft>
                      </a:pPr>
                      <a:r>
                        <a:rPr lang="en-US" sz="1000">
                          <a:effectLst/>
                        </a:rPr>
                        <a:t>66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6905">
                        <a:lnSpc>
                          <a:spcPts val="1095"/>
                        </a:lnSpc>
                        <a:spcBef>
                          <a:spcPts val="5"/>
                        </a:spcBef>
                        <a:spcAft>
                          <a:spcPts val="0"/>
                        </a:spcAft>
                      </a:pPr>
                      <a:r>
                        <a:rPr lang="en-US" sz="1000">
                          <a:effectLst/>
                        </a:rPr>
                        <a:t>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04850" algn="r">
                        <a:lnSpc>
                          <a:spcPts val="1095"/>
                        </a:lnSpc>
                        <a:spcBef>
                          <a:spcPts val="5"/>
                        </a:spcBef>
                        <a:spcAft>
                          <a:spcPts val="0"/>
                        </a:spcAft>
                      </a:pPr>
                      <a:r>
                        <a:rPr lang="en-US" sz="1000">
                          <a:effectLst/>
                        </a:rPr>
                        <a:t>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54953070"/>
                  </a:ext>
                </a:extLst>
              </a:tr>
              <a:tr h="145114">
                <a:tc>
                  <a:txBody>
                    <a:bodyPr/>
                    <a:lstStyle/>
                    <a:p>
                      <a:pPr marR="487680" algn="r">
                        <a:lnSpc>
                          <a:spcPts val="1095"/>
                        </a:lnSpc>
                        <a:spcBef>
                          <a:spcPts val="5"/>
                        </a:spcBef>
                        <a:spcAft>
                          <a:spcPts val="0"/>
                        </a:spcAft>
                      </a:pPr>
                      <a:r>
                        <a:rPr lang="en-US" sz="1000">
                          <a:effectLst/>
                        </a:rPr>
                        <a:t>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marR="206375" algn="ctr">
                        <a:lnSpc>
                          <a:spcPts val="1095"/>
                        </a:lnSpc>
                        <a:spcBef>
                          <a:spcPts val="5"/>
                        </a:spcBef>
                        <a:spcAft>
                          <a:spcPts val="0"/>
                        </a:spcAft>
                      </a:pPr>
                      <a:r>
                        <a:rPr lang="en-US" sz="1000">
                          <a:effectLst/>
                        </a:rPr>
                        <a:t>70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6905">
                        <a:lnSpc>
                          <a:spcPts val="1095"/>
                        </a:lnSpc>
                        <a:spcBef>
                          <a:spcPts val="5"/>
                        </a:spcBef>
                        <a:spcAft>
                          <a:spcPts val="0"/>
                        </a:spcAft>
                      </a:pPr>
                      <a:r>
                        <a:rPr lang="en-US" sz="10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04850" algn="r">
                        <a:lnSpc>
                          <a:spcPts val="1095"/>
                        </a:lnSpc>
                        <a:spcBef>
                          <a:spcPts val="5"/>
                        </a:spcBef>
                        <a:spcAft>
                          <a:spcPts val="0"/>
                        </a:spcAft>
                      </a:pPr>
                      <a:r>
                        <a:rPr lang="en-US" sz="10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58627879"/>
                  </a:ext>
                </a:extLst>
              </a:tr>
              <a:tr h="145114">
                <a:tc>
                  <a:txBody>
                    <a:bodyPr/>
                    <a:lstStyle/>
                    <a:p>
                      <a:pPr marR="487680" algn="r">
                        <a:lnSpc>
                          <a:spcPts val="1095"/>
                        </a:lnSpc>
                        <a:spcBef>
                          <a:spcPts val="5"/>
                        </a:spcBef>
                        <a:spcAft>
                          <a:spcPts val="0"/>
                        </a:spcAft>
                      </a:pPr>
                      <a:r>
                        <a:rPr lang="en-US" sz="1000">
                          <a:effectLst/>
                        </a:rPr>
                        <a:t>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marR="206375" algn="ctr">
                        <a:lnSpc>
                          <a:spcPts val="1095"/>
                        </a:lnSpc>
                        <a:spcBef>
                          <a:spcPts val="5"/>
                        </a:spcBef>
                        <a:spcAft>
                          <a:spcPts val="0"/>
                        </a:spcAft>
                      </a:pPr>
                      <a:r>
                        <a:rPr lang="en-US" sz="1000">
                          <a:effectLst/>
                        </a:rPr>
                        <a:t>72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601980" algn="r">
                        <a:lnSpc>
                          <a:spcPts val="1095"/>
                        </a:lnSpc>
                        <a:spcBef>
                          <a:spcPts val="5"/>
                        </a:spcBef>
                        <a:spcAft>
                          <a:spcPts val="0"/>
                        </a:spcAft>
                      </a:pPr>
                      <a:r>
                        <a:rPr lang="en-US" sz="1000">
                          <a:effectLst/>
                        </a:rPr>
                        <a:t>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04850" algn="r">
                        <a:lnSpc>
                          <a:spcPts val="1095"/>
                        </a:lnSpc>
                        <a:spcBef>
                          <a:spcPts val="5"/>
                        </a:spcBef>
                        <a:spcAft>
                          <a:spcPts val="0"/>
                        </a:spcAft>
                      </a:pPr>
                      <a:r>
                        <a:rPr lang="en-US" sz="10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23887900"/>
                  </a:ext>
                </a:extLst>
              </a:tr>
              <a:tr h="145114">
                <a:tc>
                  <a:txBody>
                    <a:bodyPr/>
                    <a:lstStyle/>
                    <a:p>
                      <a:pPr marR="487680" algn="r">
                        <a:lnSpc>
                          <a:spcPts val="1095"/>
                        </a:lnSpc>
                        <a:spcBef>
                          <a:spcPts val="5"/>
                        </a:spcBef>
                        <a:spcAft>
                          <a:spcPts val="0"/>
                        </a:spcAft>
                      </a:pPr>
                      <a:r>
                        <a:rPr lang="en-US" sz="1000">
                          <a:effectLst/>
                        </a:rPr>
                        <a:t>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marR="206375" algn="ctr">
                        <a:lnSpc>
                          <a:spcPts val="1095"/>
                        </a:lnSpc>
                        <a:spcBef>
                          <a:spcPts val="5"/>
                        </a:spcBef>
                        <a:spcAft>
                          <a:spcPts val="0"/>
                        </a:spcAft>
                      </a:pPr>
                      <a:r>
                        <a:rPr lang="en-US" sz="1000">
                          <a:effectLst/>
                        </a:rPr>
                        <a:t>72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601980" algn="r">
                        <a:lnSpc>
                          <a:spcPts val="1095"/>
                        </a:lnSpc>
                        <a:spcBef>
                          <a:spcPts val="5"/>
                        </a:spcBef>
                        <a:spcAft>
                          <a:spcPts val="0"/>
                        </a:spcAft>
                      </a:pPr>
                      <a:r>
                        <a:rPr lang="en-US" sz="1000">
                          <a:effectLst/>
                        </a:rPr>
                        <a:t>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04850" algn="r">
                        <a:lnSpc>
                          <a:spcPts val="1095"/>
                        </a:lnSpc>
                        <a:spcBef>
                          <a:spcPts val="5"/>
                        </a:spcBef>
                        <a:spcAft>
                          <a:spcPts val="0"/>
                        </a:spcAft>
                      </a:pPr>
                      <a:r>
                        <a:rPr lang="en-US" sz="1000">
                          <a:effectLst/>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28059953"/>
                  </a:ext>
                </a:extLst>
              </a:tr>
              <a:tr h="158306">
                <a:tc>
                  <a:txBody>
                    <a:bodyPr/>
                    <a:lstStyle/>
                    <a:p>
                      <a:pPr marR="508635" algn="r">
                        <a:spcBef>
                          <a:spcPts val="5"/>
                        </a:spcBef>
                        <a:spcAft>
                          <a:spcPts val="0"/>
                        </a:spcAft>
                      </a:pPr>
                      <a:r>
                        <a:rPr lang="en-US" sz="1000">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21615" marR="206375" algn="ctr">
                        <a:spcBef>
                          <a:spcPts val="5"/>
                        </a:spcBef>
                        <a:spcAft>
                          <a:spcPts val="0"/>
                        </a:spcAft>
                      </a:pPr>
                      <a:r>
                        <a:rPr lang="en-US" sz="1000">
                          <a:effectLst/>
                        </a:rPr>
                        <a:t>70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601980" algn="r">
                        <a:spcBef>
                          <a:spcPts val="5"/>
                        </a:spcBef>
                        <a:spcAft>
                          <a:spcPts val="0"/>
                        </a:spcAft>
                      </a:pPr>
                      <a:r>
                        <a:rPr lang="en-US" sz="1000" dirty="0">
                          <a:effectLst/>
                        </a:rPr>
                        <a:t>7</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711835" algn="r">
                        <a:spcBef>
                          <a:spcPts val="5"/>
                        </a:spcBef>
                        <a:spcAft>
                          <a:spcPts val="0"/>
                        </a:spcAft>
                      </a:pPr>
                      <a:r>
                        <a:rPr lang="en-US" sz="1000" dirty="0">
                          <a:effectLst/>
                        </a:rPr>
                        <a:t>–2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96691330"/>
                  </a:ext>
                </a:extLst>
              </a:tr>
            </a:tbl>
          </a:graphicData>
        </a:graphic>
      </p:graphicFrame>
    </p:spTree>
    <p:extLst>
      <p:ext uri="{BB962C8B-B14F-4D97-AF65-F5344CB8AC3E}">
        <p14:creationId xmlns:p14="http://schemas.microsoft.com/office/powerpoint/2010/main" val="1116957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624</Words>
  <Application>Microsoft Office PowerPoint</Application>
  <PresentationFormat>Widescreen</PresentationFormat>
  <Paragraphs>160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Symbol</vt:lpstr>
      <vt:lpstr>Times New Roman</vt:lpstr>
      <vt:lpstr>Office Theme</vt:lpstr>
      <vt:lpstr>MAIN MARKET FORMS AND CONCEPTSOF REVENUE </vt:lpstr>
      <vt:lpstr>CLASSIFICATION OF MARKET FORMS </vt:lpstr>
      <vt:lpstr>1. Perfect Competition: There is a large number of producers (firms) producing a homogeneous product </vt:lpstr>
      <vt:lpstr>2.Imperfect Competition: Imperfect competition is an important market category wherein individual firms exercise control over the price to a smaller or larger degree depending upon the degree of imperfection present in a case. </vt:lpstr>
      <vt:lpstr>        3.Monopoly means the existence of a single producer or seller which is producing or selling a product which has no close substitutes </vt:lpstr>
      <vt:lpstr>CONCEPTS OF AVERAGE REVENUE AND MARGINAL REVENUE </vt:lpstr>
      <vt:lpstr>Average and Marginal Revenue under Perfect Competition </vt:lpstr>
      <vt:lpstr>Average and Marginal Revenue Under Imperfect Competition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MARKET FORMS AND CONCEPTSOF REVENUE</dc:title>
  <dc:creator>Administrator</dc:creator>
  <cp:lastModifiedBy>Administrator</cp:lastModifiedBy>
  <cp:revision>6</cp:revision>
  <dcterms:created xsi:type="dcterms:W3CDTF">2024-10-09T05:21:33Z</dcterms:created>
  <dcterms:modified xsi:type="dcterms:W3CDTF">2024-10-09T05:51:33Z</dcterms:modified>
</cp:coreProperties>
</file>