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6" r:id="rId9"/>
    <p:sldId id="267"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7ECFCC-89D6-4808-BF8C-049C92F63720}"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48E2B2-7760-4192-A0A2-5F91234EE567}" type="slidenum">
              <a:rPr lang="en-US" smtClean="0"/>
              <a:t>‹#›</a:t>
            </a:fld>
            <a:endParaRPr lang="en-US"/>
          </a:p>
        </p:txBody>
      </p:sp>
    </p:spTree>
    <p:extLst>
      <p:ext uri="{BB962C8B-B14F-4D97-AF65-F5344CB8AC3E}">
        <p14:creationId xmlns:p14="http://schemas.microsoft.com/office/powerpoint/2010/main" val="3848233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7ECFCC-89D6-4808-BF8C-049C92F63720}"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48E2B2-7760-4192-A0A2-5F91234EE567}" type="slidenum">
              <a:rPr lang="en-US" smtClean="0"/>
              <a:t>‹#›</a:t>
            </a:fld>
            <a:endParaRPr lang="en-US"/>
          </a:p>
        </p:txBody>
      </p:sp>
    </p:spTree>
    <p:extLst>
      <p:ext uri="{BB962C8B-B14F-4D97-AF65-F5344CB8AC3E}">
        <p14:creationId xmlns:p14="http://schemas.microsoft.com/office/powerpoint/2010/main" val="1438782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7ECFCC-89D6-4808-BF8C-049C92F63720}"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48E2B2-7760-4192-A0A2-5F91234EE567}" type="slidenum">
              <a:rPr lang="en-US" smtClean="0"/>
              <a:t>‹#›</a:t>
            </a:fld>
            <a:endParaRPr lang="en-US"/>
          </a:p>
        </p:txBody>
      </p:sp>
    </p:spTree>
    <p:extLst>
      <p:ext uri="{BB962C8B-B14F-4D97-AF65-F5344CB8AC3E}">
        <p14:creationId xmlns:p14="http://schemas.microsoft.com/office/powerpoint/2010/main" val="2713283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7ECFCC-89D6-4808-BF8C-049C92F63720}"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48E2B2-7760-4192-A0A2-5F91234EE567}" type="slidenum">
              <a:rPr lang="en-US" smtClean="0"/>
              <a:t>‹#›</a:t>
            </a:fld>
            <a:endParaRPr lang="en-US"/>
          </a:p>
        </p:txBody>
      </p:sp>
    </p:spTree>
    <p:extLst>
      <p:ext uri="{BB962C8B-B14F-4D97-AF65-F5344CB8AC3E}">
        <p14:creationId xmlns:p14="http://schemas.microsoft.com/office/powerpoint/2010/main" val="1477619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57ECFCC-89D6-4808-BF8C-049C92F63720}"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48E2B2-7760-4192-A0A2-5F91234EE567}" type="slidenum">
              <a:rPr lang="en-US" smtClean="0"/>
              <a:t>‹#›</a:t>
            </a:fld>
            <a:endParaRPr lang="en-US"/>
          </a:p>
        </p:txBody>
      </p:sp>
    </p:spTree>
    <p:extLst>
      <p:ext uri="{BB962C8B-B14F-4D97-AF65-F5344CB8AC3E}">
        <p14:creationId xmlns:p14="http://schemas.microsoft.com/office/powerpoint/2010/main" val="1852562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7ECFCC-89D6-4808-BF8C-049C92F63720}" type="datetimeFigureOut">
              <a:rPr lang="en-US" smtClean="0"/>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48E2B2-7760-4192-A0A2-5F91234EE567}" type="slidenum">
              <a:rPr lang="en-US" smtClean="0"/>
              <a:t>‹#›</a:t>
            </a:fld>
            <a:endParaRPr lang="en-US"/>
          </a:p>
        </p:txBody>
      </p:sp>
    </p:spTree>
    <p:extLst>
      <p:ext uri="{BB962C8B-B14F-4D97-AF65-F5344CB8AC3E}">
        <p14:creationId xmlns:p14="http://schemas.microsoft.com/office/powerpoint/2010/main" val="3761614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7ECFCC-89D6-4808-BF8C-049C92F63720}" type="datetimeFigureOut">
              <a:rPr lang="en-US" smtClean="0"/>
              <a:t>10/16/2024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48E2B2-7760-4192-A0A2-5F91234EE567}" type="slidenum">
              <a:rPr lang="en-US" smtClean="0"/>
              <a:t>‹#›</a:t>
            </a:fld>
            <a:endParaRPr lang="en-US"/>
          </a:p>
        </p:txBody>
      </p:sp>
    </p:spTree>
    <p:extLst>
      <p:ext uri="{BB962C8B-B14F-4D97-AF65-F5344CB8AC3E}">
        <p14:creationId xmlns:p14="http://schemas.microsoft.com/office/powerpoint/2010/main" val="1065554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7ECFCC-89D6-4808-BF8C-049C92F63720}" type="datetimeFigureOut">
              <a:rPr lang="en-US" smtClean="0"/>
              <a:t>10/16/2024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48E2B2-7760-4192-A0A2-5F91234EE567}" type="slidenum">
              <a:rPr lang="en-US" smtClean="0"/>
              <a:t>‹#›</a:t>
            </a:fld>
            <a:endParaRPr lang="en-US"/>
          </a:p>
        </p:txBody>
      </p:sp>
    </p:spTree>
    <p:extLst>
      <p:ext uri="{BB962C8B-B14F-4D97-AF65-F5344CB8AC3E}">
        <p14:creationId xmlns:p14="http://schemas.microsoft.com/office/powerpoint/2010/main" val="2853064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ECFCC-89D6-4808-BF8C-049C92F63720}" type="datetimeFigureOut">
              <a:rPr lang="en-US" smtClean="0"/>
              <a:t>10/16/2024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48E2B2-7760-4192-A0A2-5F91234EE567}" type="slidenum">
              <a:rPr lang="en-US" smtClean="0"/>
              <a:t>‹#›</a:t>
            </a:fld>
            <a:endParaRPr lang="en-US"/>
          </a:p>
        </p:txBody>
      </p:sp>
    </p:spTree>
    <p:extLst>
      <p:ext uri="{BB962C8B-B14F-4D97-AF65-F5344CB8AC3E}">
        <p14:creationId xmlns:p14="http://schemas.microsoft.com/office/powerpoint/2010/main" val="1271160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57ECFCC-89D6-4808-BF8C-049C92F63720}" type="datetimeFigureOut">
              <a:rPr lang="en-US" smtClean="0"/>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48E2B2-7760-4192-A0A2-5F91234EE567}" type="slidenum">
              <a:rPr lang="en-US" smtClean="0"/>
              <a:t>‹#›</a:t>
            </a:fld>
            <a:endParaRPr lang="en-US"/>
          </a:p>
        </p:txBody>
      </p:sp>
    </p:spTree>
    <p:extLst>
      <p:ext uri="{BB962C8B-B14F-4D97-AF65-F5344CB8AC3E}">
        <p14:creationId xmlns:p14="http://schemas.microsoft.com/office/powerpoint/2010/main" val="1473264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57ECFCC-89D6-4808-BF8C-049C92F63720}" type="datetimeFigureOut">
              <a:rPr lang="en-US" smtClean="0"/>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48E2B2-7760-4192-A0A2-5F91234EE567}" type="slidenum">
              <a:rPr lang="en-US" smtClean="0"/>
              <a:t>‹#›</a:t>
            </a:fld>
            <a:endParaRPr lang="en-US"/>
          </a:p>
        </p:txBody>
      </p:sp>
    </p:spTree>
    <p:extLst>
      <p:ext uri="{BB962C8B-B14F-4D97-AF65-F5344CB8AC3E}">
        <p14:creationId xmlns:p14="http://schemas.microsoft.com/office/powerpoint/2010/main" val="4017549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7ECFCC-89D6-4808-BF8C-049C92F63720}" type="datetimeFigureOut">
              <a:rPr lang="en-US" smtClean="0"/>
              <a:t>10/16/2024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48E2B2-7760-4192-A0A2-5F91234EE567}" type="slidenum">
              <a:rPr lang="en-US" smtClean="0"/>
              <a:t>‹#›</a:t>
            </a:fld>
            <a:endParaRPr lang="en-US"/>
          </a:p>
        </p:txBody>
      </p:sp>
    </p:spTree>
    <p:extLst>
      <p:ext uri="{BB962C8B-B14F-4D97-AF65-F5344CB8AC3E}">
        <p14:creationId xmlns:p14="http://schemas.microsoft.com/office/powerpoint/2010/main" val="2684165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6"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905942"/>
          </a:xfrm>
        </p:spPr>
        <p:txBody>
          <a:bodyPr>
            <a:normAutofit/>
          </a:bodyPr>
          <a:lstStyle/>
          <a:p>
            <a:r>
              <a:rPr lang="en-US" sz="2800" b="1" dirty="0"/>
              <a:t>EQUILIBRIUM OF THE FIRM AND INDUSTRY UNDER PERFECT COMPETITION</a:t>
            </a:r>
            <a:endParaRPr lang="en-US" sz="2800" dirty="0"/>
          </a:p>
        </p:txBody>
      </p:sp>
      <p:sp>
        <p:nvSpPr>
          <p:cNvPr id="3" name="Subtitle 2"/>
          <p:cNvSpPr>
            <a:spLocks noGrp="1"/>
          </p:cNvSpPr>
          <p:nvPr>
            <p:ph type="subTitle" idx="1"/>
          </p:nvPr>
        </p:nvSpPr>
        <p:spPr>
          <a:xfrm>
            <a:off x="1524000" y="2510443"/>
            <a:ext cx="9144000" cy="3599411"/>
          </a:xfrm>
        </p:spPr>
        <p:txBody>
          <a:bodyPr>
            <a:normAutofit/>
          </a:bodyPr>
          <a:lstStyle/>
          <a:p>
            <a:pPr algn="l"/>
            <a:r>
              <a:rPr lang="en-US" dirty="0"/>
              <a:t>Perfect competition, </a:t>
            </a:r>
            <a:endParaRPr lang="en-US" dirty="0" smtClean="0"/>
          </a:p>
          <a:p>
            <a:pPr algn="l"/>
            <a:r>
              <a:rPr lang="en-US" dirty="0"/>
              <a:t>T</a:t>
            </a:r>
            <a:r>
              <a:rPr lang="en-US" dirty="0" smtClean="0"/>
              <a:t>he </a:t>
            </a:r>
            <a:r>
              <a:rPr lang="en-US" dirty="0"/>
              <a:t>following conditions are found in the market :</a:t>
            </a:r>
          </a:p>
          <a:p>
            <a:pPr lvl="0" algn="l"/>
            <a:r>
              <a:rPr lang="en-US" dirty="0" smtClean="0"/>
              <a:t>1.There </a:t>
            </a:r>
            <a:r>
              <a:rPr lang="en-US" dirty="0"/>
              <a:t>are a large number of firms producing and selling a product.</a:t>
            </a:r>
          </a:p>
          <a:p>
            <a:pPr lvl="0" algn="l"/>
            <a:r>
              <a:rPr lang="en-US" dirty="0" smtClean="0"/>
              <a:t>2.The </a:t>
            </a:r>
            <a:r>
              <a:rPr lang="en-US" dirty="0"/>
              <a:t>product of all firms is homogeneous.</a:t>
            </a:r>
          </a:p>
          <a:p>
            <a:pPr lvl="0" algn="l"/>
            <a:r>
              <a:rPr lang="en-US" dirty="0" smtClean="0"/>
              <a:t>3.Both </a:t>
            </a:r>
            <a:r>
              <a:rPr lang="en-US" dirty="0"/>
              <a:t>the sellers and buyers have perfect information about the prevailing price in the </a:t>
            </a:r>
            <a:r>
              <a:rPr lang="en-US" dirty="0" smtClean="0"/>
              <a:t>market</a:t>
            </a:r>
            <a:r>
              <a:rPr lang="en-US" dirty="0"/>
              <a:t>.</a:t>
            </a:r>
          </a:p>
          <a:p>
            <a:pPr lvl="0" algn="l"/>
            <a:r>
              <a:rPr lang="en-US" dirty="0" smtClean="0"/>
              <a:t>4.Entry </a:t>
            </a:r>
            <a:r>
              <a:rPr lang="en-US" dirty="0"/>
              <a:t>into and exit from the industry is free for the firms</a:t>
            </a:r>
            <a:r>
              <a:rPr lang="en-US" dirty="0" smtClean="0"/>
              <a:t>.</a:t>
            </a:r>
            <a:endParaRPr lang="en-US" dirty="0"/>
          </a:p>
        </p:txBody>
      </p:sp>
    </p:spTree>
    <p:extLst>
      <p:ext uri="{BB962C8B-B14F-4D97-AF65-F5344CB8AC3E}">
        <p14:creationId xmlns:p14="http://schemas.microsoft.com/office/powerpoint/2010/main" val="3645338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506932"/>
          </a:xfrm>
        </p:spPr>
        <p:txBody>
          <a:bodyPr>
            <a:normAutofit/>
          </a:bodyPr>
          <a:lstStyle/>
          <a:p>
            <a:r>
              <a:rPr lang="en-US" sz="2800" b="1" dirty="0"/>
              <a:t>Gresham's Law</a:t>
            </a:r>
          </a:p>
        </p:txBody>
      </p:sp>
      <p:sp>
        <p:nvSpPr>
          <p:cNvPr id="3" name="Subtitle 2"/>
          <p:cNvSpPr>
            <a:spLocks noGrp="1"/>
          </p:cNvSpPr>
          <p:nvPr>
            <p:ph type="subTitle" idx="1"/>
          </p:nvPr>
        </p:nvSpPr>
        <p:spPr>
          <a:xfrm>
            <a:off x="1438101" y="2377439"/>
            <a:ext cx="9080270" cy="2830484"/>
          </a:xfrm>
        </p:spPr>
        <p:txBody>
          <a:bodyPr>
            <a:normAutofit fontScale="92500" lnSpcReduction="20000"/>
          </a:bodyPr>
          <a:lstStyle/>
          <a:p>
            <a:pPr algn="l"/>
            <a:r>
              <a:rPr lang="en-US" dirty="0"/>
              <a:t>Gresham's Law is an economic principle stating that </a:t>
            </a:r>
            <a:endParaRPr lang="en-US" dirty="0" smtClean="0"/>
          </a:p>
          <a:p>
            <a:r>
              <a:rPr lang="en-US" dirty="0" smtClean="0"/>
              <a:t>"</a:t>
            </a:r>
            <a:r>
              <a:rPr lang="en-US" b="1" u="sng" dirty="0"/>
              <a:t>bad money drives out good</a:t>
            </a:r>
            <a:r>
              <a:rPr lang="en-US" dirty="0"/>
              <a:t>." </a:t>
            </a:r>
            <a:endParaRPr lang="en-US" dirty="0" smtClean="0"/>
          </a:p>
          <a:p>
            <a:pPr algn="just"/>
            <a:r>
              <a:rPr lang="en-US" dirty="0" smtClean="0"/>
              <a:t>This </a:t>
            </a:r>
            <a:r>
              <a:rPr lang="en-US" dirty="0"/>
              <a:t>means that if two forms of money are in circulation and one is perceived as having more intrinsic value (like a higher metal content), people will tend to keep the more valuable currency and spend the less valuable one. As a result, the "bad" money (the one of lower value) circulates more freely while the "good" money is hoarded or removed from circulation.</a:t>
            </a:r>
          </a:p>
          <a:p>
            <a:pPr algn="just"/>
            <a:r>
              <a:rPr lang="en-US" dirty="0"/>
              <a:t>The principle can also apply more broadly to situations where lower-quality items or practices displace higher-quality ones in various markets or contexts. Would you like to know more about its implications or historical examples?</a:t>
            </a:r>
          </a:p>
        </p:txBody>
      </p:sp>
    </p:spTree>
    <p:extLst>
      <p:ext uri="{BB962C8B-B14F-4D97-AF65-F5344CB8AC3E}">
        <p14:creationId xmlns:p14="http://schemas.microsoft.com/office/powerpoint/2010/main" val="3019118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631621"/>
          </a:xfrm>
        </p:spPr>
        <p:txBody>
          <a:bodyPr>
            <a:normAutofit/>
          </a:bodyPr>
          <a:lstStyle/>
          <a:p>
            <a:r>
              <a:rPr lang="en-US" sz="3200" b="1" dirty="0" smtClean="0"/>
              <a:t>Market </a:t>
            </a:r>
            <a:r>
              <a:rPr lang="en-US" sz="3200" b="1" dirty="0"/>
              <a:t>for lemons</a:t>
            </a:r>
          </a:p>
        </p:txBody>
      </p:sp>
      <p:sp>
        <p:nvSpPr>
          <p:cNvPr id="3" name="Subtitle 2"/>
          <p:cNvSpPr>
            <a:spLocks noGrp="1"/>
          </p:cNvSpPr>
          <p:nvPr>
            <p:ph type="subTitle" idx="1"/>
          </p:nvPr>
        </p:nvSpPr>
        <p:spPr>
          <a:xfrm>
            <a:off x="1524000" y="2044931"/>
            <a:ext cx="9498676" cy="4222865"/>
          </a:xfrm>
        </p:spPr>
        <p:txBody>
          <a:bodyPr>
            <a:normAutofit fontScale="92500" lnSpcReduction="20000"/>
          </a:bodyPr>
          <a:lstStyle/>
          <a:p>
            <a:pPr algn="just"/>
            <a:r>
              <a:rPr lang="en-US" sz="2600" dirty="0"/>
              <a:t>The "market for lemons" is a concept introduced by economist </a:t>
            </a:r>
            <a:r>
              <a:rPr lang="en-US" sz="2600" b="1" u="sng" dirty="0"/>
              <a:t>George </a:t>
            </a:r>
            <a:r>
              <a:rPr lang="en-US" sz="2600" b="1" u="sng" dirty="0" err="1"/>
              <a:t>Akerlof</a:t>
            </a:r>
            <a:r>
              <a:rPr lang="en-US" sz="2600" b="1" u="sng" dirty="0"/>
              <a:t> in his 1970 paper</a:t>
            </a:r>
            <a:r>
              <a:rPr lang="en-US" sz="2600" dirty="0"/>
              <a:t>. It describes a situation in markets where the quality of goods is uncertain, leading to adverse selection.</a:t>
            </a:r>
          </a:p>
          <a:p>
            <a:pPr algn="just"/>
            <a:r>
              <a:rPr lang="en-US" sz="2600" dirty="0"/>
              <a:t>In this context, "lemons" refer to low-quality used cars, while "peaches" represent high-quality ones. Because buyers cannot accurately assess the quality of the cars before purchasing, they are only willing to pay an average price that reflects the expected quality. As a result, sellers of high-quality cars may withdraw from the market, leaving only low-quality cars (lemons). This can lead to a market failure, where good quality products are driven out by inferior ones.</a:t>
            </a:r>
          </a:p>
          <a:p>
            <a:pPr algn="just"/>
            <a:r>
              <a:rPr lang="en-US" sz="2600" dirty="0"/>
              <a:t>The concept highlights the importance of information asymmetry—where one party has more or better information than the other—and its potential to disrupt markets. Would you like to explore its applications in modern markets or other examples</a:t>
            </a:r>
          </a:p>
          <a:p>
            <a:endParaRPr lang="en-US" dirty="0"/>
          </a:p>
        </p:txBody>
      </p:sp>
    </p:spTree>
    <p:extLst>
      <p:ext uri="{BB962C8B-B14F-4D97-AF65-F5344CB8AC3E}">
        <p14:creationId xmlns:p14="http://schemas.microsoft.com/office/powerpoint/2010/main" val="3143678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30919"/>
          </a:xfrm>
        </p:spPr>
        <p:txBody>
          <a:bodyPr>
            <a:normAutofit/>
          </a:bodyPr>
          <a:lstStyle/>
          <a:p>
            <a:r>
              <a:rPr lang="en-US" sz="2800" b="1" dirty="0" smtClean="0"/>
              <a:t>Characteristic of Perfect completion </a:t>
            </a:r>
            <a:endParaRPr lang="en-US" sz="2800" b="1" dirty="0"/>
          </a:p>
        </p:txBody>
      </p:sp>
      <p:sp>
        <p:nvSpPr>
          <p:cNvPr id="3" name="Content Placeholder 2"/>
          <p:cNvSpPr>
            <a:spLocks noGrp="1"/>
          </p:cNvSpPr>
          <p:nvPr>
            <p:ph idx="1"/>
          </p:nvPr>
        </p:nvSpPr>
        <p:spPr/>
        <p:txBody>
          <a:bodyPr>
            <a:normAutofit/>
          </a:bodyPr>
          <a:lstStyle/>
          <a:p>
            <a:r>
              <a:rPr lang="en-US" sz="2400" b="1" dirty="0"/>
              <a:t>Large Number of </a:t>
            </a:r>
            <a:r>
              <a:rPr lang="en-US" sz="2400" b="1" dirty="0" smtClean="0"/>
              <a:t>Firms</a:t>
            </a:r>
            <a:endParaRPr lang="en-US" sz="2400" dirty="0" smtClean="0"/>
          </a:p>
          <a:p>
            <a:pPr marL="0" indent="0">
              <a:buNone/>
            </a:pPr>
            <a:r>
              <a:rPr lang="en-US" sz="2400" i="1" dirty="0" smtClean="0"/>
              <a:t>A </a:t>
            </a:r>
            <a:r>
              <a:rPr lang="en-US" sz="2400" i="1" dirty="0"/>
              <a:t>firm under perfect competition is price-taker and output-adjuster</a:t>
            </a:r>
            <a:r>
              <a:rPr lang="en-US" sz="2400" dirty="0"/>
              <a:t>.</a:t>
            </a:r>
          </a:p>
          <a:p>
            <a:r>
              <a:rPr lang="en-US" sz="2400" b="1" dirty="0"/>
              <a:t>Homogeneous Products</a:t>
            </a:r>
            <a:endParaRPr lang="en-US" sz="2400" dirty="0"/>
          </a:p>
          <a:p>
            <a:pPr marL="0" indent="0">
              <a:buNone/>
            </a:pPr>
            <a:r>
              <a:rPr lang="en-US" sz="2400" dirty="0"/>
              <a:t>It means that the products of various firms are </a:t>
            </a:r>
            <a:r>
              <a:rPr lang="en-US" sz="2400" dirty="0" smtClean="0"/>
              <a:t>indistinguishable </a:t>
            </a:r>
            <a:r>
              <a:rPr lang="en-US" sz="2400" dirty="0"/>
              <a:t>from each other; they are perfect substitutes for one </a:t>
            </a:r>
            <a:r>
              <a:rPr lang="en-US" sz="2400" dirty="0" smtClean="0"/>
              <a:t>another.</a:t>
            </a:r>
          </a:p>
          <a:p>
            <a:pPr marL="0" indent="0">
              <a:buNone/>
            </a:pPr>
            <a:r>
              <a:rPr lang="en-US" sz="2400" b="1" dirty="0"/>
              <a:t>Perfect Information about the Prevailing Price</a:t>
            </a:r>
            <a:endParaRPr lang="en-US" sz="2400" dirty="0"/>
          </a:p>
          <a:p>
            <a:pPr marL="0" indent="0">
              <a:buNone/>
            </a:pPr>
            <a:r>
              <a:rPr lang="en-US" sz="2400" dirty="0" smtClean="0"/>
              <a:t>Both </a:t>
            </a:r>
            <a:r>
              <a:rPr lang="en-US" sz="2400" dirty="0"/>
              <a:t>the buyers and sellers are fully aware of the ruling price in the market</a:t>
            </a:r>
            <a:r>
              <a:rPr lang="en-US" sz="2400" dirty="0" smtClean="0"/>
              <a:t>.</a:t>
            </a:r>
          </a:p>
          <a:p>
            <a:pPr marL="0" indent="0">
              <a:buNone/>
            </a:pPr>
            <a:r>
              <a:rPr lang="en-US" sz="2400" b="1" dirty="0"/>
              <a:t>Free Entry and </a:t>
            </a:r>
            <a:r>
              <a:rPr lang="en-US" sz="2400" b="1" dirty="0" smtClean="0"/>
              <a:t>Exit</a:t>
            </a:r>
          </a:p>
          <a:p>
            <a:pPr marL="0" indent="0">
              <a:buNone/>
            </a:pPr>
            <a:r>
              <a:rPr lang="en-US" sz="2400" dirty="0" smtClean="0"/>
              <a:t>Firm have complete </a:t>
            </a:r>
            <a:r>
              <a:rPr lang="en-US" sz="2400" dirty="0"/>
              <a:t>freedom for the entry of new firms or the exit of the existing firms from the industry in the long run</a:t>
            </a:r>
          </a:p>
          <a:p>
            <a:pPr marL="0" indent="0">
              <a:buNone/>
            </a:pPr>
            <a:endParaRPr lang="en-US" dirty="0"/>
          </a:p>
        </p:txBody>
      </p:sp>
    </p:spTree>
    <p:extLst>
      <p:ext uri="{BB962C8B-B14F-4D97-AF65-F5344CB8AC3E}">
        <p14:creationId xmlns:p14="http://schemas.microsoft.com/office/powerpoint/2010/main" val="1103826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89215"/>
            <a:ext cx="9144000" cy="798021"/>
          </a:xfrm>
        </p:spPr>
        <p:txBody>
          <a:bodyPr>
            <a:normAutofit/>
          </a:bodyPr>
          <a:lstStyle/>
          <a:p>
            <a:pPr algn="l"/>
            <a:r>
              <a:rPr lang="en-US" sz="2400" b="1" dirty="0"/>
              <a:t>The Demand Curve of a Product Facing a Perfectly Competitive Firm</a:t>
            </a:r>
            <a:r>
              <a:rPr lang="en-US" sz="2400" dirty="0"/>
              <a:t/>
            </a:r>
            <a:br>
              <a:rPr lang="en-US" sz="2400" dirty="0"/>
            </a:br>
            <a:endParaRPr lang="en-US" sz="2400" dirty="0"/>
          </a:p>
        </p:txBody>
      </p:sp>
      <p:sp>
        <p:nvSpPr>
          <p:cNvPr id="3" name="Subtitle 2"/>
          <p:cNvSpPr>
            <a:spLocks noGrp="1"/>
          </p:cNvSpPr>
          <p:nvPr>
            <p:ph type="subTitle" idx="1"/>
          </p:nvPr>
        </p:nvSpPr>
        <p:spPr>
          <a:xfrm>
            <a:off x="1524000" y="1729047"/>
            <a:ext cx="9144000" cy="3915295"/>
          </a:xfrm>
        </p:spPr>
        <p:txBody>
          <a:bodyPr/>
          <a:lstStyle/>
          <a:p>
            <a:pPr algn="l"/>
            <a:r>
              <a:rPr lang="en-US" dirty="0" smtClean="0"/>
              <a:t>Perfectly </a:t>
            </a:r>
            <a:r>
              <a:rPr lang="en-US" dirty="0"/>
              <a:t>elastic demand curve signifies that the firm does not exercise any control over the price of the product but can sell any amount of the product as it likes at the ruling price</a:t>
            </a:r>
          </a:p>
        </p:txBody>
      </p:sp>
      <p:grpSp>
        <p:nvGrpSpPr>
          <p:cNvPr id="4" name="Group 20"/>
          <p:cNvGrpSpPr>
            <a:grpSpLocks/>
          </p:cNvGrpSpPr>
          <p:nvPr/>
        </p:nvGrpSpPr>
        <p:grpSpPr bwMode="auto">
          <a:xfrm>
            <a:off x="1797050" y="3292951"/>
            <a:ext cx="3740150" cy="2032581"/>
            <a:chOff x="2830" y="61"/>
            <a:chExt cx="3864" cy="3559"/>
          </a:xfrm>
        </p:grpSpPr>
        <p:sp>
          <p:nvSpPr>
            <p:cNvPr id="5" name="AutoShape 62"/>
            <p:cNvSpPr>
              <a:spLocks/>
            </p:cNvSpPr>
            <p:nvPr/>
          </p:nvSpPr>
          <p:spPr bwMode="auto">
            <a:xfrm>
              <a:off x="2932" y="127"/>
              <a:ext cx="3689" cy="3485"/>
            </a:xfrm>
            <a:custGeom>
              <a:avLst/>
              <a:gdLst>
                <a:gd name="T0" fmla="+- 0 2942 2933"/>
                <a:gd name="T1" fmla="*/ T0 w 3689"/>
                <a:gd name="T2" fmla="+- 0 3612 127"/>
                <a:gd name="T3" fmla="*/ 3612 h 3485"/>
                <a:gd name="T4" fmla="+- 0 2933 2933"/>
                <a:gd name="T5" fmla="*/ T4 w 3689"/>
                <a:gd name="T6" fmla="+- 0 127 127"/>
                <a:gd name="T7" fmla="*/ 127 h 3485"/>
                <a:gd name="T8" fmla="+- 0 2942 2933"/>
                <a:gd name="T9" fmla="*/ T8 w 3689"/>
                <a:gd name="T10" fmla="+- 0 3612 127"/>
                <a:gd name="T11" fmla="*/ 3612 h 3485"/>
                <a:gd name="T12" fmla="+- 0 6622 2933"/>
                <a:gd name="T13" fmla="*/ T12 w 3689"/>
                <a:gd name="T14" fmla="+- 0 3612 127"/>
                <a:gd name="T15" fmla="*/ 3612 h 3485"/>
              </a:gdLst>
              <a:ahLst/>
              <a:cxnLst>
                <a:cxn ang="0">
                  <a:pos x="T1" y="T3"/>
                </a:cxn>
                <a:cxn ang="0">
                  <a:pos x="T5" y="T7"/>
                </a:cxn>
                <a:cxn ang="0">
                  <a:pos x="T9" y="T11"/>
                </a:cxn>
                <a:cxn ang="0">
                  <a:pos x="T13" y="T15"/>
                </a:cxn>
              </a:cxnLst>
              <a:rect l="0" t="0" r="r" b="b"/>
              <a:pathLst>
                <a:path w="3689" h="3485">
                  <a:moveTo>
                    <a:pt x="9" y="3485"/>
                  </a:moveTo>
                  <a:lnTo>
                    <a:pt x="0" y="0"/>
                  </a:lnTo>
                  <a:moveTo>
                    <a:pt x="9" y="3485"/>
                  </a:moveTo>
                  <a:lnTo>
                    <a:pt x="3689" y="3485"/>
                  </a:lnTo>
                </a:path>
              </a:pathLst>
            </a:custGeom>
            <a:noFill/>
            <a:ln w="9131">
              <a:solidFill>
                <a:srgbClr val="131313"/>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1"/>
            <p:cNvSpPr>
              <a:spLocks/>
            </p:cNvSpPr>
            <p:nvPr/>
          </p:nvSpPr>
          <p:spPr bwMode="auto">
            <a:xfrm>
              <a:off x="2942" y="2241"/>
              <a:ext cx="1440" cy="1376"/>
            </a:xfrm>
            <a:custGeom>
              <a:avLst/>
              <a:gdLst>
                <a:gd name="T0" fmla="+- 0 2942 2942"/>
                <a:gd name="T1" fmla="*/ T0 w 1440"/>
                <a:gd name="T2" fmla="+- 0 2242 2242"/>
                <a:gd name="T3" fmla="*/ 2242 h 1376"/>
                <a:gd name="T4" fmla="+- 0 3072 2942"/>
                <a:gd name="T5" fmla="*/ T4 w 1440"/>
                <a:gd name="T6" fmla="+- 0 2256 2242"/>
                <a:gd name="T7" fmla="*/ 2256 h 1376"/>
                <a:gd name="T8" fmla="+- 0 3240 2942"/>
                <a:gd name="T9" fmla="*/ T8 w 1440"/>
                <a:gd name="T10" fmla="+- 0 2242 2242"/>
                <a:gd name="T11" fmla="*/ 2242 h 1376"/>
                <a:gd name="T12" fmla="+- 0 3110 2942"/>
                <a:gd name="T13" fmla="*/ T12 w 1440"/>
                <a:gd name="T14" fmla="+- 0 2256 2242"/>
                <a:gd name="T15" fmla="*/ 2256 h 1376"/>
                <a:gd name="T16" fmla="+- 0 3240 2942"/>
                <a:gd name="T17" fmla="*/ T16 w 1440"/>
                <a:gd name="T18" fmla="+- 0 2242 2242"/>
                <a:gd name="T19" fmla="*/ 2242 h 1376"/>
                <a:gd name="T20" fmla="+- 0 3278 2942"/>
                <a:gd name="T21" fmla="*/ T20 w 1440"/>
                <a:gd name="T22" fmla="+- 0 2242 2242"/>
                <a:gd name="T23" fmla="*/ 2242 h 1376"/>
                <a:gd name="T24" fmla="+- 0 3408 2942"/>
                <a:gd name="T25" fmla="*/ T24 w 1440"/>
                <a:gd name="T26" fmla="+- 0 2256 2242"/>
                <a:gd name="T27" fmla="*/ 2256 h 1376"/>
                <a:gd name="T28" fmla="+- 0 3576 2942"/>
                <a:gd name="T29" fmla="*/ T28 w 1440"/>
                <a:gd name="T30" fmla="+- 0 2242 2242"/>
                <a:gd name="T31" fmla="*/ 2242 h 1376"/>
                <a:gd name="T32" fmla="+- 0 3446 2942"/>
                <a:gd name="T33" fmla="*/ T32 w 1440"/>
                <a:gd name="T34" fmla="+- 0 2256 2242"/>
                <a:gd name="T35" fmla="*/ 2256 h 1376"/>
                <a:gd name="T36" fmla="+- 0 3576 2942"/>
                <a:gd name="T37" fmla="*/ T36 w 1440"/>
                <a:gd name="T38" fmla="+- 0 2242 2242"/>
                <a:gd name="T39" fmla="*/ 2242 h 1376"/>
                <a:gd name="T40" fmla="+- 0 3614 2942"/>
                <a:gd name="T41" fmla="*/ T40 w 1440"/>
                <a:gd name="T42" fmla="+- 0 2242 2242"/>
                <a:gd name="T43" fmla="*/ 2242 h 1376"/>
                <a:gd name="T44" fmla="+- 0 3744 2942"/>
                <a:gd name="T45" fmla="*/ T44 w 1440"/>
                <a:gd name="T46" fmla="+- 0 2256 2242"/>
                <a:gd name="T47" fmla="*/ 2256 h 1376"/>
                <a:gd name="T48" fmla="+- 0 3917 2942"/>
                <a:gd name="T49" fmla="*/ T48 w 1440"/>
                <a:gd name="T50" fmla="+- 0 2242 2242"/>
                <a:gd name="T51" fmla="*/ 2242 h 1376"/>
                <a:gd name="T52" fmla="+- 0 3787 2942"/>
                <a:gd name="T53" fmla="*/ T52 w 1440"/>
                <a:gd name="T54" fmla="+- 0 2256 2242"/>
                <a:gd name="T55" fmla="*/ 2256 h 1376"/>
                <a:gd name="T56" fmla="+- 0 3917 2942"/>
                <a:gd name="T57" fmla="*/ T56 w 1440"/>
                <a:gd name="T58" fmla="+- 0 2242 2242"/>
                <a:gd name="T59" fmla="*/ 2242 h 1376"/>
                <a:gd name="T60" fmla="+- 0 3955 2942"/>
                <a:gd name="T61" fmla="*/ T60 w 1440"/>
                <a:gd name="T62" fmla="+- 0 2242 2242"/>
                <a:gd name="T63" fmla="*/ 2242 h 1376"/>
                <a:gd name="T64" fmla="+- 0 4085 2942"/>
                <a:gd name="T65" fmla="*/ T64 w 1440"/>
                <a:gd name="T66" fmla="+- 0 2256 2242"/>
                <a:gd name="T67" fmla="*/ 2256 h 1376"/>
                <a:gd name="T68" fmla="+- 0 4253 2942"/>
                <a:gd name="T69" fmla="*/ T68 w 1440"/>
                <a:gd name="T70" fmla="+- 0 2242 2242"/>
                <a:gd name="T71" fmla="*/ 2242 h 1376"/>
                <a:gd name="T72" fmla="+- 0 4123 2942"/>
                <a:gd name="T73" fmla="*/ T72 w 1440"/>
                <a:gd name="T74" fmla="+- 0 2256 2242"/>
                <a:gd name="T75" fmla="*/ 2256 h 1376"/>
                <a:gd name="T76" fmla="+- 0 4253 2942"/>
                <a:gd name="T77" fmla="*/ T76 w 1440"/>
                <a:gd name="T78" fmla="+- 0 2242 2242"/>
                <a:gd name="T79" fmla="*/ 2242 h 1376"/>
                <a:gd name="T80" fmla="+- 0 4373 2942"/>
                <a:gd name="T81" fmla="*/ T80 w 1440"/>
                <a:gd name="T82" fmla="+- 0 3511 2242"/>
                <a:gd name="T83" fmla="*/ 3511 h 1376"/>
                <a:gd name="T84" fmla="+- 0 4382 2942"/>
                <a:gd name="T85" fmla="*/ T84 w 1440"/>
                <a:gd name="T86" fmla="+- 0 3617 2242"/>
                <a:gd name="T87" fmla="*/ 3617 h 1376"/>
                <a:gd name="T88" fmla="+- 0 4382 2942"/>
                <a:gd name="T89" fmla="*/ T88 w 1440"/>
                <a:gd name="T90" fmla="+- 0 3339 2242"/>
                <a:gd name="T91" fmla="*/ 3339 h 1376"/>
                <a:gd name="T92" fmla="+- 0 4373 2942"/>
                <a:gd name="T93" fmla="*/ T92 w 1440"/>
                <a:gd name="T94" fmla="+- 0 3468 2242"/>
                <a:gd name="T95" fmla="*/ 3468 h 1376"/>
                <a:gd name="T96" fmla="+- 0 4382 2942"/>
                <a:gd name="T97" fmla="*/ T96 w 1440"/>
                <a:gd name="T98" fmla="+- 0 3339 2242"/>
                <a:gd name="T99" fmla="*/ 3339 h 1376"/>
                <a:gd name="T100" fmla="+- 0 4373 2942"/>
                <a:gd name="T101" fmla="*/ T100 w 1440"/>
                <a:gd name="T102" fmla="+- 0 3171 2242"/>
                <a:gd name="T103" fmla="*/ 3171 h 1376"/>
                <a:gd name="T104" fmla="+- 0 4382 2942"/>
                <a:gd name="T105" fmla="*/ T104 w 1440"/>
                <a:gd name="T106" fmla="+- 0 3300 2242"/>
                <a:gd name="T107" fmla="*/ 3300 h 1376"/>
                <a:gd name="T108" fmla="+- 0 4382 2942"/>
                <a:gd name="T109" fmla="*/ T108 w 1440"/>
                <a:gd name="T110" fmla="+- 0 3005 2242"/>
                <a:gd name="T111" fmla="*/ 3005 h 1376"/>
                <a:gd name="T112" fmla="+- 0 4373 2942"/>
                <a:gd name="T113" fmla="*/ T112 w 1440"/>
                <a:gd name="T114" fmla="+- 0 3132 2242"/>
                <a:gd name="T115" fmla="*/ 3132 h 1376"/>
                <a:gd name="T116" fmla="+- 0 4382 2942"/>
                <a:gd name="T117" fmla="*/ T116 w 1440"/>
                <a:gd name="T118" fmla="+- 0 3005 2242"/>
                <a:gd name="T119" fmla="*/ 3005 h 1376"/>
                <a:gd name="T120" fmla="+- 0 4373 2942"/>
                <a:gd name="T121" fmla="*/ T120 w 1440"/>
                <a:gd name="T122" fmla="+- 0 2837 2242"/>
                <a:gd name="T123" fmla="*/ 2837 h 1376"/>
                <a:gd name="T124" fmla="+- 0 4382 2942"/>
                <a:gd name="T125" fmla="*/ T124 w 1440"/>
                <a:gd name="T126" fmla="+- 0 2967 2242"/>
                <a:gd name="T127" fmla="*/ 2967 h 1376"/>
                <a:gd name="T128" fmla="+- 0 4382 2942"/>
                <a:gd name="T129" fmla="*/ T128 w 1440"/>
                <a:gd name="T130" fmla="+- 0 2669 2242"/>
                <a:gd name="T131" fmla="*/ 2669 h 1376"/>
                <a:gd name="T132" fmla="+- 0 4373 2942"/>
                <a:gd name="T133" fmla="*/ T132 w 1440"/>
                <a:gd name="T134" fmla="+- 0 2799 2242"/>
                <a:gd name="T135" fmla="*/ 2799 h 1376"/>
                <a:gd name="T136" fmla="+- 0 4382 2942"/>
                <a:gd name="T137" fmla="*/ T136 w 1440"/>
                <a:gd name="T138" fmla="+- 0 2669 2242"/>
                <a:gd name="T139" fmla="*/ 2669 h 1376"/>
                <a:gd name="T140" fmla="+- 0 4373 2942"/>
                <a:gd name="T141" fmla="*/ T140 w 1440"/>
                <a:gd name="T142" fmla="+- 0 2501 2242"/>
                <a:gd name="T143" fmla="*/ 2501 h 1376"/>
                <a:gd name="T144" fmla="+- 0 4382 2942"/>
                <a:gd name="T145" fmla="*/ T144 w 1440"/>
                <a:gd name="T146" fmla="+- 0 2631 2242"/>
                <a:gd name="T147" fmla="*/ 2631 h 1376"/>
                <a:gd name="T148" fmla="+- 0 4382 2942"/>
                <a:gd name="T149" fmla="*/ T148 w 1440"/>
                <a:gd name="T150" fmla="+- 0 2333 2242"/>
                <a:gd name="T151" fmla="*/ 2333 h 1376"/>
                <a:gd name="T152" fmla="+- 0 4373 2942"/>
                <a:gd name="T153" fmla="*/ T152 w 1440"/>
                <a:gd name="T154" fmla="+- 0 2463 2242"/>
                <a:gd name="T155" fmla="*/ 2463 h 1376"/>
                <a:gd name="T156" fmla="+- 0 4382 2942"/>
                <a:gd name="T157" fmla="*/ T156 w 1440"/>
                <a:gd name="T158" fmla="+- 0 2333 2242"/>
                <a:gd name="T159" fmla="*/ 2333 h 1376"/>
                <a:gd name="T160" fmla="+- 0 4378 2942"/>
                <a:gd name="T161" fmla="*/ T160 w 1440"/>
                <a:gd name="T162" fmla="+- 0 2242 2242"/>
                <a:gd name="T163" fmla="*/ 2242 h 1376"/>
                <a:gd name="T164" fmla="+- 0 4291 2942"/>
                <a:gd name="T165" fmla="*/ T164 w 1440"/>
                <a:gd name="T166" fmla="+- 0 2256 2242"/>
                <a:gd name="T167" fmla="*/ 2256 h 1376"/>
                <a:gd name="T168" fmla="+- 0 4373 2942"/>
                <a:gd name="T169" fmla="*/ T168 w 1440"/>
                <a:gd name="T170" fmla="+- 0 2295 2242"/>
                <a:gd name="T171" fmla="*/ 2295 h 1376"/>
                <a:gd name="T172" fmla="+- 0 4382 2942"/>
                <a:gd name="T173" fmla="*/ T172 w 1440"/>
                <a:gd name="T174" fmla="+- 0 2256 2242"/>
                <a:gd name="T175" fmla="*/ 2256 h 1376"/>
                <a:gd name="T176" fmla="+- 0 4382 2942"/>
                <a:gd name="T177" fmla="*/ T176 w 1440"/>
                <a:gd name="T178" fmla="+- 0 2251 2242"/>
                <a:gd name="T179" fmla="*/ 2251 h 13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Lst>
              <a:rect l="0" t="0" r="r" b="b"/>
              <a:pathLst>
                <a:path w="1440" h="1376">
                  <a:moveTo>
                    <a:pt x="130" y="0"/>
                  </a:moveTo>
                  <a:lnTo>
                    <a:pt x="0" y="0"/>
                  </a:lnTo>
                  <a:lnTo>
                    <a:pt x="0" y="14"/>
                  </a:lnTo>
                  <a:lnTo>
                    <a:pt x="130" y="14"/>
                  </a:lnTo>
                  <a:lnTo>
                    <a:pt x="130" y="0"/>
                  </a:lnTo>
                  <a:close/>
                  <a:moveTo>
                    <a:pt x="298" y="0"/>
                  </a:moveTo>
                  <a:lnTo>
                    <a:pt x="168" y="0"/>
                  </a:lnTo>
                  <a:lnTo>
                    <a:pt x="168" y="14"/>
                  </a:lnTo>
                  <a:lnTo>
                    <a:pt x="298" y="14"/>
                  </a:lnTo>
                  <a:lnTo>
                    <a:pt x="298" y="0"/>
                  </a:lnTo>
                  <a:close/>
                  <a:moveTo>
                    <a:pt x="466" y="0"/>
                  </a:moveTo>
                  <a:lnTo>
                    <a:pt x="336" y="0"/>
                  </a:lnTo>
                  <a:lnTo>
                    <a:pt x="336" y="14"/>
                  </a:lnTo>
                  <a:lnTo>
                    <a:pt x="466" y="14"/>
                  </a:lnTo>
                  <a:lnTo>
                    <a:pt x="466" y="0"/>
                  </a:lnTo>
                  <a:close/>
                  <a:moveTo>
                    <a:pt x="634" y="0"/>
                  </a:moveTo>
                  <a:lnTo>
                    <a:pt x="504" y="0"/>
                  </a:lnTo>
                  <a:lnTo>
                    <a:pt x="504" y="14"/>
                  </a:lnTo>
                  <a:lnTo>
                    <a:pt x="634" y="14"/>
                  </a:lnTo>
                  <a:lnTo>
                    <a:pt x="634" y="0"/>
                  </a:lnTo>
                  <a:close/>
                  <a:moveTo>
                    <a:pt x="802" y="0"/>
                  </a:moveTo>
                  <a:lnTo>
                    <a:pt x="672" y="0"/>
                  </a:lnTo>
                  <a:lnTo>
                    <a:pt x="672" y="14"/>
                  </a:lnTo>
                  <a:lnTo>
                    <a:pt x="802" y="14"/>
                  </a:lnTo>
                  <a:lnTo>
                    <a:pt x="802" y="0"/>
                  </a:lnTo>
                  <a:close/>
                  <a:moveTo>
                    <a:pt x="975" y="0"/>
                  </a:moveTo>
                  <a:lnTo>
                    <a:pt x="845" y="0"/>
                  </a:lnTo>
                  <a:lnTo>
                    <a:pt x="845" y="14"/>
                  </a:lnTo>
                  <a:lnTo>
                    <a:pt x="975" y="14"/>
                  </a:lnTo>
                  <a:lnTo>
                    <a:pt x="975" y="0"/>
                  </a:lnTo>
                  <a:close/>
                  <a:moveTo>
                    <a:pt x="1143" y="0"/>
                  </a:moveTo>
                  <a:lnTo>
                    <a:pt x="1013" y="0"/>
                  </a:lnTo>
                  <a:lnTo>
                    <a:pt x="1013" y="14"/>
                  </a:lnTo>
                  <a:lnTo>
                    <a:pt x="1143" y="14"/>
                  </a:lnTo>
                  <a:lnTo>
                    <a:pt x="1143" y="0"/>
                  </a:lnTo>
                  <a:close/>
                  <a:moveTo>
                    <a:pt x="1311" y="0"/>
                  </a:moveTo>
                  <a:lnTo>
                    <a:pt x="1181" y="0"/>
                  </a:lnTo>
                  <a:lnTo>
                    <a:pt x="1181" y="14"/>
                  </a:lnTo>
                  <a:lnTo>
                    <a:pt x="1311" y="14"/>
                  </a:lnTo>
                  <a:lnTo>
                    <a:pt x="1311" y="0"/>
                  </a:lnTo>
                  <a:close/>
                  <a:moveTo>
                    <a:pt x="1440" y="1269"/>
                  </a:moveTo>
                  <a:lnTo>
                    <a:pt x="1431" y="1269"/>
                  </a:lnTo>
                  <a:lnTo>
                    <a:pt x="1431" y="1375"/>
                  </a:lnTo>
                  <a:lnTo>
                    <a:pt x="1440" y="1375"/>
                  </a:lnTo>
                  <a:lnTo>
                    <a:pt x="1440" y="1269"/>
                  </a:lnTo>
                  <a:close/>
                  <a:moveTo>
                    <a:pt x="1440" y="1097"/>
                  </a:moveTo>
                  <a:lnTo>
                    <a:pt x="1431" y="1097"/>
                  </a:lnTo>
                  <a:lnTo>
                    <a:pt x="1431" y="1226"/>
                  </a:lnTo>
                  <a:lnTo>
                    <a:pt x="1440" y="1226"/>
                  </a:lnTo>
                  <a:lnTo>
                    <a:pt x="1440" y="1097"/>
                  </a:lnTo>
                  <a:close/>
                  <a:moveTo>
                    <a:pt x="1440" y="929"/>
                  </a:moveTo>
                  <a:lnTo>
                    <a:pt x="1431" y="929"/>
                  </a:lnTo>
                  <a:lnTo>
                    <a:pt x="1431" y="1058"/>
                  </a:lnTo>
                  <a:lnTo>
                    <a:pt x="1440" y="1058"/>
                  </a:lnTo>
                  <a:lnTo>
                    <a:pt x="1440" y="929"/>
                  </a:lnTo>
                  <a:close/>
                  <a:moveTo>
                    <a:pt x="1440" y="763"/>
                  </a:moveTo>
                  <a:lnTo>
                    <a:pt x="1431" y="763"/>
                  </a:lnTo>
                  <a:lnTo>
                    <a:pt x="1431" y="890"/>
                  </a:lnTo>
                  <a:lnTo>
                    <a:pt x="1440" y="890"/>
                  </a:lnTo>
                  <a:lnTo>
                    <a:pt x="1440" y="763"/>
                  </a:lnTo>
                  <a:close/>
                  <a:moveTo>
                    <a:pt x="1440" y="595"/>
                  </a:moveTo>
                  <a:lnTo>
                    <a:pt x="1431" y="595"/>
                  </a:lnTo>
                  <a:lnTo>
                    <a:pt x="1431" y="725"/>
                  </a:lnTo>
                  <a:lnTo>
                    <a:pt x="1440" y="725"/>
                  </a:lnTo>
                  <a:lnTo>
                    <a:pt x="1440" y="595"/>
                  </a:lnTo>
                  <a:close/>
                  <a:moveTo>
                    <a:pt x="1440" y="427"/>
                  </a:moveTo>
                  <a:lnTo>
                    <a:pt x="1431" y="427"/>
                  </a:lnTo>
                  <a:lnTo>
                    <a:pt x="1431" y="557"/>
                  </a:lnTo>
                  <a:lnTo>
                    <a:pt x="1440" y="557"/>
                  </a:lnTo>
                  <a:lnTo>
                    <a:pt x="1440" y="427"/>
                  </a:lnTo>
                  <a:close/>
                  <a:moveTo>
                    <a:pt x="1440" y="259"/>
                  </a:moveTo>
                  <a:lnTo>
                    <a:pt x="1431" y="259"/>
                  </a:lnTo>
                  <a:lnTo>
                    <a:pt x="1431" y="389"/>
                  </a:lnTo>
                  <a:lnTo>
                    <a:pt x="1440" y="389"/>
                  </a:lnTo>
                  <a:lnTo>
                    <a:pt x="1440" y="259"/>
                  </a:lnTo>
                  <a:close/>
                  <a:moveTo>
                    <a:pt x="1440" y="91"/>
                  </a:moveTo>
                  <a:lnTo>
                    <a:pt x="1431" y="91"/>
                  </a:lnTo>
                  <a:lnTo>
                    <a:pt x="1431" y="221"/>
                  </a:lnTo>
                  <a:lnTo>
                    <a:pt x="1440" y="221"/>
                  </a:lnTo>
                  <a:lnTo>
                    <a:pt x="1440" y="91"/>
                  </a:lnTo>
                  <a:close/>
                  <a:moveTo>
                    <a:pt x="1440" y="5"/>
                  </a:moveTo>
                  <a:lnTo>
                    <a:pt x="1436" y="0"/>
                  </a:lnTo>
                  <a:lnTo>
                    <a:pt x="1349" y="0"/>
                  </a:lnTo>
                  <a:lnTo>
                    <a:pt x="1349" y="14"/>
                  </a:lnTo>
                  <a:lnTo>
                    <a:pt x="1431" y="14"/>
                  </a:lnTo>
                  <a:lnTo>
                    <a:pt x="1431" y="53"/>
                  </a:lnTo>
                  <a:lnTo>
                    <a:pt x="1440" y="53"/>
                  </a:lnTo>
                  <a:lnTo>
                    <a:pt x="1440" y="14"/>
                  </a:lnTo>
                  <a:lnTo>
                    <a:pt x="1440" y="9"/>
                  </a:lnTo>
                  <a:lnTo>
                    <a:pt x="1440" y="5"/>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Line 60"/>
            <p:cNvSpPr>
              <a:spLocks noChangeShapeType="1"/>
            </p:cNvSpPr>
            <p:nvPr/>
          </p:nvSpPr>
          <p:spPr bwMode="auto">
            <a:xfrm>
              <a:off x="2866" y="1843"/>
              <a:ext cx="24" cy="0"/>
            </a:xfrm>
            <a:prstGeom prst="line">
              <a:avLst/>
            </a:prstGeom>
            <a:noFill/>
            <a:ln w="9131">
              <a:solidFill>
                <a:srgbClr val="13131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Line 59"/>
            <p:cNvSpPr>
              <a:spLocks noChangeShapeType="1"/>
            </p:cNvSpPr>
            <p:nvPr/>
          </p:nvSpPr>
          <p:spPr bwMode="auto">
            <a:xfrm>
              <a:off x="2837" y="2559"/>
              <a:ext cx="24" cy="0"/>
            </a:xfrm>
            <a:prstGeom prst="line">
              <a:avLst/>
            </a:prstGeom>
            <a:noFill/>
            <a:ln w="9131">
              <a:solidFill>
                <a:srgbClr val="13131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58"/>
            <p:cNvSpPr>
              <a:spLocks noChangeShapeType="1"/>
            </p:cNvSpPr>
            <p:nvPr/>
          </p:nvSpPr>
          <p:spPr bwMode="auto">
            <a:xfrm>
              <a:off x="2875" y="2559"/>
              <a:ext cx="24" cy="0"/>
            </a:xfrm>
            <a:prstGeom prst="line">
              <a:avLst/>
            </a:prstGeom>
            <a:noFill/>
            <a:ln w="9131">
              <a:solidFill>
                <a:srgbClr val="13131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57"/>
            <p:cNvSpPr>
              <a:spLocks noChangeShapeType="1"/>
            </p:cNvSpPr>
            <p:nvPr/>
          </p:nvSpPr>
          <p:spPr bwMode="auto">
            <a:xfrm>
              <a:off x="4980" y="3444"/>
              <a:ext cx="24" cy="0"/>
            </a:xfrm>
            <a:prstGeom prst="line">
              <a:avLst/>
            </a:prstGeom>
            <a:noFill/>
            <a:ln w="9131">
              <a:solidFill>
                <a:srgbClr val="13131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56"/>
            <p:cNvSpPr>
              <a:spLocks noChangeShapeType="1"/>
            </p:cNvSpPr>
            <p:nvPr/>
          </p:nvSpPr>
          <p:spPr bwMode="auto">
            <a:xfrm>
              <a:off x="5018" y="3444"/>
              <a:ext cx="24" cy="0"/>
            </a:xfrm>
            <a:prstGeom prst="line">
              <a:avLst/>
            </a:prstGeom>
            <a:noFill/>
            <a:ln w="9131">
              <a:solidFill>
                <a:srgbClr val="13131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55"/>
            <p:cNvSpPr>
              <a:spLocks noChangeShapeType="1"/>
            </p:cNvSpPr>
            <p:nvPr/>
          </p:nvSpPr>
          <p:spPr bwMode="auto">
            <a:xfrm>
              <a:off x="5844" y="2899"/>
              <a:ext cx="29" cy="0"/>
            </a:xfrm>
            <a:prstGeom prst="line">
              <a:avLst/>
            </a:prstGeom>
            <a:noFill/>
            <a:ln w="9131">
              <a:solidFill>
                <a:srgbClr val="13131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54"/>
            <p:cNvSpPr>
              <a:spLocks/>
            </p:cNvSpPr>
            <p:nvPr/>
          </p:nvSpPr>
          <p:spPr bwMode="auto">
            <a:xfrm>
              <a:off x="2942" y="2563"/>
              <a:ext cx="1104" cy="1054"/>
            </a:xfrm>
            <a:custGeom>
              <a:avLst/>
              <a:gdLst>
                <a:gd name="T0" fmla="+- 0 2942 2942"/>
                <a:gd name="T1" fmla="*/ T0 w 1104"/>
                <a:gd name="T2" fmla="+- 0 2563 2563"/>
                <a:gd name="T3" fmla="*/ 2563 h 1054"/>
                <a:gd name="T4" fmla="+- 0 3072 2942"/>
                <a:gd name="T5" fmla="*/ T4 w 1104"/>
                <a:gd name="T6" fmla="+- 0 2578 2563"/>
                <a:gd name="T7" fmla="*/ 2578 h 1054"/>
                <a:gd name="T8" fmla="+- 0 3240 2942"/>
                <a:gd name="T9" fmla="*/ T8 w 1104"/>
                <a:gd name="T10" fmla="+- 0 2563 2563"/>
                <a:gd name="T11" fmla="*/ 2563 h 1054"/>
                <a:gd name="T12" fmla="+- 0 3110 2942"/>
                <a:gd name="T13" fmla="*/ T12 w 1104"/>
                <a:gd name="T14" fmla="+- 0 2578 2563"/>
                <a:gd name="T15" fmla="*/ 2578 h 1054"/>
                <a:gd name="T16" fmla="+- 0 3240 2942"/>
                <a:gd name="T17" fmla="*/ T16 w 1104"/>
                <a:gd name="T18" fmla="+- 0 2563 2563"/>
                <a:gd name="T19" fmla="*/ 2563 h 1054"/>
                <a:gd name="T20" fmla="+- 0 3278 2942"/>
                <a:gd name="T21" fmla="*/ T20 w 1104"/>
                <a:gd name="T22" fmla="+- 0 2563 2563"/>
                <a:gd name="T23" fmla="*/ 2563 h 1054"/>
                <a:gd name="T24" fmla="+- 0 3408 2942"/>
                <a:gd name="T25" fmla="*/ T24 w 1104"/>
                <a:gd name="T26" fmla="+- 0 2578 2563"/>
                <a:gd name="T27" fmla="*/ 2578 h 1054"/>
                <a:gd name="T28" fmla="+- 0 3576 2942"/>
                <a:gd name="T29" fmla="*/ T28 w 1104"/>
                <a:gd name="T30" fmla="+- 0 2563 2563"/>
                <a:gd name="T31" fmla="*/ 2563 h 1054"/>
                <a:gd name="T32" fmla="+- 0 3446 2942"/>
                <a:gd name="T33" fmla="*/ T32 w 1104"/>
                <a:gd name="T34" fmla="+- 0 2578 2563"/>
                <a:gd name="T35" fmla="*/ 2578 h 1054"/>
                <a:gd name="T36" fmla="+- 0 3576 2942"/>
                <a:gd name="T37" fmla="*/ T36 w 1104"/>
                <a:gd name="T38" fmla="+- 0 2563 2563"/>
                <a:gd name="T39" fmla="*/ 2563 h 1054"/>
                <a:gd name="T40" fmla="+- 0 3614 2942"/>
                <a:gd name="T41" fmla="*/ T40 w 1104"/>
                <a:gd name="T42" fmla="+- 0 2563 2563"/>
                <a:gd name="T43" fmla="*/ 2563 h 1054"/>
                <a:gd name="T44" fmla="+- 0 3744 2942"/>
                <a:gd name="T45" fmla="*/ T44 w 1104"/>
                <a:gd name="T46" fmla="+- 0 2578 2563"/>
                <a:gd name="T47" fmla="*/ 2578 h 1054"/>
                <a:gd name="T48" fmla="+- 0 3917 2942"/>
                <a:gd name="T49" fmla="*/ T48 w 1104"/>
                <a:gd name="T50" fmla="+- 0 2563 2563"/>
                <a:gd name="T51" fmla="*/ 2563 h 1054"/>
                <a:gd name="T52" fmla="+- 0 3787 2942"/>
                <a:gd name="T53" fmla="*/ T52 w 1104"/>
                <a:gd name="T54" fmla="+- 0 2578 2563"/>
                <a:gd name="T55" fmla="*/ 2578 h 1054"/>
                <a:gd name="T56" fmla="+- 0 3917 2942"/>
                <a:gd name="T57" fmla="*/ T56 w 1104"/>
                <a:gd name="T58" fmla="+- 0 2563 2563"/>
                <a:gd name="T59" fmla="*/ 2563 h 1054"/>
                <a:gd name="T60" fmla="+- 0 4037 2942"/>
                <a:gd name="T61" fmla="*/ T60 w 1104"/>
                <a:gd name="T62" fmla="+- 0 3492 2563"/>
                <a:gd name="T63" fmla="*/ 3492 h 1054"/>
                <a:gd name="T64" fmla="+- 0 4046 2942"/>
                <a:gd name="T65" fmla="*/ T64 w 1104"/>
                <a:gd name="T66" fmla="+- 0 3617 2563"/>
                <a:gd name="T67" fmla="*/ 3617 h 1054"/>
                <a:gd name="T68" fmla="+- 0 4046 2942"/>
                <a:gd name="T69" fmla="*/ T68 w 1104"/>
                <a:gd name="T70" fmla="+- 0 3324 2563"/>
                <a:gd name="T71" fmla="*/ 3324 h 1054"/>
                <a:gd name="T72" fmla="+- 0 4037 2942"/>
                <a:gd name="T73" fmla="*/ T72 w 1104"/>
                <a:gd name="T74" fmla="+- 0 3454 2563"/>
                <a:gd name="T75" fmla="*/ 3454 h 1054"/>
                <a:gd name="T76" fmla="+- 0 4046 2942"/>
                <a:gd name="T77" fmla="*/ T76 w 1104"/>
                <a:gd name="T78" fmla="+- 0 3324 2563"/>
                <a:gd name="T79" fmla="*/ 3324 h 1054"/>
                <a:gd name="T80" fmla="+- 0 4037 2942"/>
                <a:gd name="T81" fmla="*/ T80 w 1104"/>
                <a:gd name="T82" fmla="+- 0 3156 2563"/>
                <a:gd name="T83" fmla="*/ 3156 h 1054"/>
                <a:gd name="T84" fmla="+- 0 4046 2942"/>
                <a:gd name="T85" fmla="*/ T84 w 1104"/>
                <a:gd name="T86" fmla="+- 0 3286 2563"/>
                <a:gd name="T87" fmla="*/ 3286 h 1054"/>
                <a:gd name="T88" fmla="+- 0 4046 2942"/>
                <a:gd name="T89" fmla="*/ T88 w 1104"/>
                <a:gd name="T90" fmla="+- 0 2991 2563"/>
                <a:gd name="T91" fmla="*/ 2991 h 1054"/>
                <a:gd name="T92" fmla="+- 0 4037 2942"/>
                <a:gd name="T93" fmla="*/ T92 w 1104"/>
                <a:gd name="T94" fmla="+- 0 3118 2563"/>
                <a:gd name="T95" fmla="*/ 3118 h 1054"/>
                <a:gd name="T96" fmla="+- 0 4046 2942"/>
                <a:gd name="T97" fmla="*/ T96 w 1104"/>
                <a:gd name="T98" fmla="+- 0 2991 2563"/>
                <a:gd name="T99" fmla="*/ 2991 h 1054"/>
                <a:gd name="T100" fmla="+- 0 4037 2942"/>
                <a:gd name="T101" fmla="*/ T100 w 1104"/>
                <a:gd name="T102" fmla="+- 0 2818 2563"/>
                <a:gd name="T103" fmla="*/ 2818 h 1054"/>
                <a:gd name="T104" fmla="+- 0 4046 2942"/>
                <a:gd name="T105" fmla="*/ T104 w 1104"/>
                <a:gd name="T106" fmla="+- 0 2947 2563"/>
                <a:gd name="T107" fmla="*/ 2947 h 1054"/>
                <a:gd name="T108" fmla="+- 0 4046 2942"/>
                <a:gd name="T109" fmla="*/ T108 w 1104"/>
                <a:gd name="T110" fmla="+- 0 2650 2563"/>
                <a:gd name="T111" fmla="*/ 2650 h 1054"/>
                <a:gd name="T112" fmla="+- 0 4037 2942"/>
                <a:gd name="T113" fmla="*/ T112 w 1104"/>
                <a:gd name="T114" fmla="+- 0 2779 2563"/>
                <a:gd name="T115" fmla="*/ 2779 h 1054"/>
                <a:gd name="T116" fmla="+- 0 4046 2942"/>
                <a:gd name="T117" fmla="*/ T116 w 1104"/>
                <a:gd name="T118" fmla="+- 0 2650 2563"/>
                <a:gd name="T119" fmla="*/ 2650 h 1054"/>
                <a:gd name="T120" fmla="+- 0 4042 2942"/>
                <a:gd name="T121" fmla="*/ T120 w 1104"/>
                <a:gd name="T122" fmla="+- 0 2563 2563"/>
                <a:gd name="T123" fmla="*/ 2563 h 1054"/>
                <a:gd name="T124" fmla="+- 0 3955 2942"/>
                <a:gd name="T125" fmla="*/ T124 w 1104"/>
                <a:gd name="T126" fmla="+- 0 2578 2563"/>
                <a:gd name="T127" fmla="*/ 2578 h 1054"/>
                <a:gd name="T128" fmla="+- 0 4037 2942"/>
                <a:gd name="T129" fmla="*/ T128 w 1104"/>
                <a:gd name="T130" fmla="+- 0 2611 2563"/>
                <a:gd name="T131" fmla="*/ 2611 h 1054"/>
                <a:gd name="T132" fmla="+- 0 4046 2942"/>
                <a:gd name="T133" fmla="*/ T132 w 1104"/>
                <a:gd name="T134" fmla="+- 0 2573 2563"/>
                <a:gd name="T135" fmla="*/ 2573 h 1054"/>
                <a:gd name="T136" fmla="+- 0 4046 2942"/>
                <a:gd name="T137" fmla="*/ T136 w 1104"/>
                <a:gd name="T138" fmla="+- 0 2563 2563"/>
                <a:gd name="T139" fmla="*/ 2563 h 105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Lst>
              <a:rect l="0" t="0" r="r" b="b"/>
              <a:pathLst>
                <a:path w="1104" h="1054">
                  <a:moveTo>
                    <a:pt x="130" y="0"/>
                  </a:moveTo>
                  <a:lnTo>
                    <a:pt x="0" y="0"/>
                  </a:lnTo>
                  <a:lnTo>
                    <a:pt x="0" y="15"/>
                  </a:lnTo>
                  <a:lnTo>
                    <a:pt x="130" y="15"/>
                  </a:lnTo>
                  <a:lnTo>
                    <a:pt x="130" y="0"/>
                  </a:lnTo>
                  <a:close/>
                  <a:moveTo>
                    <a:pt x="298" y="0"/>
                  </a:moveTo>
                  <a:lnTo>
                    <a:pt x="168" y="0"/>
                  </a:lnTo>
                  <a:lnTo>
                    <a:pt x="168" y="15"/>
                  </a:lnTo>
                  <a:lnTo>
                    <a:pt x="298" y="15"/>
                  </a:lnTo>
                  <a:lnTo>
                    <a:pt x="298" y="0"/>
                  </a:lnTo>
                  <a:close/>
                  <a:moveTo>
                    <a:pt x="466" y="0"/>
                  </a:moveTo>
                  <a:lnTo>
                    <a:pt x="336" y="0"/>
                  </a:lnTo>
                  <a:lnTo>
                    <a:pt x="336" y="15"/>
                  </a:lnTo>
                  <a:lnTo>
                    <a:pt x="466" y="15"/>
                  </a:lnTo>
                  <a:lnTo>
                    <a:pt x="466" y="0"/>
                  </a:lnTo>
                  <a:close/>
                  <a:moveTo>
                    <a:pt x="634" y="0"/>
                  </a:moveTo>
                  <a:lnTo>
                    <a:pt x="504" y="0"/>
                  </a:lnTo>
                  <a:lnTo>
                    <a:pt x="504" y="15"/>
                  </a:lnTo>
                  <a:lnTo>
                    <a:pt x="634" y="15"/>
                  </a:lnTo>
                  <a:lnTo>
                    <a:pt x="634" y="0"/>
                  </a:lnTo>
                  <a:close/>
                  <a:moveTo>
                    <a:pt x="802" y="0"/>
                  </a:moveTo>
                  <a:lnTo>
                    <a:pt x="672" y="0"/>
                  </a:lnTo>
                  <a:lnTo>
                    <a:pt x="672" y="15"/>
                  </a:lnTo>
                  <a:lnTo>
                    <a:pt x="802" y="15"/>
                  </a:lnTo>
                  <a:lnTo>
                    <a:pt x="802" y="0"/>
                  </a:lnTo>
                  <a:close/>
                  <a:moveTo>
                    <a:pt x="975" y="0"/>
                  </a:moveTo>
                  <a:lnTo>
                    <a:pt x="845" y="0"/>
                  </a:lnTo>
                  <a:lnTo>
                    <a:pt x="845" y="15"/>
                  </a:lnTo>
                  <a:lnTo>
                    <a:pt x="975" y="15"/>
                  </a:lnTo>
                  <a:lnTo>
                    <a:pt x="975" y="0"/>
                  </a:lnTo>
                  <a:close/>
                  <a:moveTo>
                    <a:pt x="1104" y="929"/>
                  </a:moveTo>
                  <a:lnTo>
                    <a:pt x="1095" y="929"/>
                  </a:lnTo>
                  <a:lnTo>
                    <a:pt x="1095" y="1054"/>
                  </a:lnTo>
                  <a:lnTo>
                    <a:pt x="1104" y="1054"/>
                  </a:lnTo>
                  <a:lnTo>
                    <a:pt x="1104" y="929"/>
                  </a:lnTo>
                  <a:close/>
                  <a:moveTo>
                    <a:pt x="1104" y="761"/>
                  </a:moveTo>
                  <a:lnTo>
                    <a:pt x="1095" y="761"/>
                  </a:lnTo>
                  <a:lnTo>
                    <a:pt x="1095" y="891"/>
                  </a:lnTo>
                  <a:lnTo>
                    <a:pt x="1104" y="891"/>
                  </a:lnTo>
                  <a:lnTo>
                    <a:pt x="1104" y="761"/>
                  </a:lnTo>
                  <a:close/>
                  <a:moveTo>
                    <a:pt x="1104" y="593"/>
                  </a:moveTo>
                  <a:lnTo>
                    <a:pt x="1095" y="593"/>
                  </a:lnTo>
                  <a:lnTo>
                    <a:pt x="1095" y="723"/>
                  </a:lnTo>
                  <a:lnTo>
                    <a:pt x="1104" y="723"/>
                  </a:lnTo>
                  <a:lnTo>
                    <a:pt x="1104" y="593"/>
                  </a:lnTo>
                  <a:close/>
                  <a:moveTo>
                    <a:pt x="1104" y="428"/>
                  </a:moveTo>
                  <a:lnTo>
                    <a:pt x="1095" y="428"/>
                  </a:lnTo>
                  <a:lnTo>
                    <a:pt x="1095" y="555"/>
                  </a:lnTo>
                  <a:lnTo>
                    <a:pt x="1104" y="555"/>
                  </a:lnTo>
                  <a:lnTo>
                    <a:pt x="1104" y="428"/>
                  </a:lnTo>
                  <a:close/>
                  <a:moveTo>
                    <a:pt x="1104" y="255"/>
                  </a:moveTo>
                  <a:lnTo>
                    <a:pt x="1095" y="255"/>
                  </a:lnTo>
                  <a:lnTo>
                    <a:pt x="1095" y="384"/>
                  </a:lnTo>
                  <a:lnTo>
                    <a:pt x="1104" y="384"/>
                  </a:lnTo>
                  <a:lnTo>
                    <a:pt x="1104" y="255"/>
                  </a:lnTo>
                  <a:close/>
                  <a:moveTo>
                    <a:pt x="1104" y="87"/>
                  </a:moveTo>
                  <a:lnTo>
                    <a:pt x="1095" y="87"/>
                  </a:lnTo>
                  <a:lnTo>
                    <a:pt x="1095" y="216"/>
                  </a:lnTo>
                  <a:lnTo>
                    <a:pt x="1104" y="216"/>
                  </a:lnTo>
                  <a:lnTo>
                    <a:pt x="1104" y="87"/>
                  </a:lnTo>
                  <a:close/>
                  <a:moveTo>
                    <a:pt x="1104" y="0"/>
                  </a:moveTo>
                  <a:lnTo>
                    <a:pt x="1100" y="0"/>
                  </a:lnTo>
                  <a:lnTo>
                    <a:pt x="1013" y="0"/>
                  </a:lnTo>
                  <a:lnTo>
                    <a:pt x="1013" y="15"/>
                  </a:lnTo>
                  <a:lnTo>
                    <a:pt x="1095" y="15"/>
                  </a:lnTo>
                  <a:lnTo>
                    <a:pt x="1095" y="48"/>
                  </a:lnTo>
                  <a:lnTo>
                    <a:pt x="1104" y="48"/>
                  </a:lnTo>
                  <a:lnTo>
                    <a:pt x="1104" y="10"/>
                  </a:lnTo>
                  <a:lnTo>
                    <a:pt x="1104" y="5"/>
                  </a:lnTo>
                  <a:lnTo>
                    <a:pt x="1104"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Line 53"/>
            <p:cNvSpPr>
              <a:spLocks noChangeShapeType="1"/>
            </p:cNvSpPr>
            <p:nvPr/>
          </p:nvSpPr>
          <p:spPr bwMode="auto">
            <a:xfrm>
              <a:off x="2942" y="1860"/>
              <a:ext cx="1812" cy="0"/>
            </a:xfrm>
            <a:prstGeom prst="line">
              <a:avLst/>
            </a:prstGeom>
            <a:noFill/>
            <a:ln w="9144">
              <a:solidFill>
                <a:srgbClr val="131313"/>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52"/>
            <p:cNvSpPr>
              <a:spLocks noChangeShapeType="1"/>
            </p:cNvSpPr>
            <p:nvPr/>
          </p:nvSpPr>
          <p:spPr bwMode="auto">
            <a:xfrm>
              <a:off x="4786" y="1867"/>
              <a:ext cx="0" cy="1750"/>
            </a:xfrm>
            <a:prstGeom prst="line">
              <a:avLst/>
            </a:prstGeom>
            <a:noFill/>
            <a:ln w="9144">
              <a:solidFill>
                <a:srgbClr val="131313"/>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51"/>
            <p:cNvSpPr>
              <a:spLocks noChangeShapeType="1"/>
            </p:cNvSpPr>
            <p:nvPr/>
          </p:nvSpPr>
          <p:spPr bwMode="auto">
            <a:xfrm>
              <a:off x="4042" y="2568"/>
              <a:ext cx="746" cy="919"/>
            </a:xfrm>
            <a:prstGeom prst="line">
              <a:avLst/>
            </a:prstGeom>
            <a:noFill/>
            <a:ln w="9131">
              <a:solidFill>
                <a:srgbClr val="13131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50"/>
            <p:cNvSpPr>
              <a:spLocks noChangeShapeType="1"/>
            </p:cNvSpPr>
            <p:nvPr/>
          </p:nvSpPr>
          <p:spPr bwMode="auto">
            <a:xfrm>
              <a:off x="3230" y="1579"/>
              <a:ext cx="812" cy="989"/>
            </a:xfrm>
            <a:prstGeom prst="line">
              <a:avLst/>
            </a:prstGeom>
            <a:noFill/>
            <a:ln w="9131">
              <a:solidFill>
                <a:srgbClr val="13131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49"/>
            <p:cNvSpPr>
              <a:spLocks/>
            </p:cNvSpPr>
            <p:nvPr/>
          </p:nvSpPr>
          <p:spPr bwMode="auto">
            <a:xfrm>
              <a:off x="3566" y="1257"/>
              <a:ext cx="1625" cy="1976"/>
            </a:xfrm>
            <a:custGeom>
              <a:avLst/>
              <a:gdLst>
                <a:gd name="T0" fmla="+- 0 3566 3566"/>
                <a:gd name="T1" fmla="*/ T0 w 1625"/>
                <a:gd name="T2" fmla="+- 0 1258 1258"/>
                <a:gd name="T3" fmla="*/ 1258 h 1976"/>
                <a:gd name="T4" fmla="+- 0 4382 3566"/>
                <a:gd name="T5" fmla="*/ T4 w 1625"/>
                <a:gd name="T6" fmla="+- 0 2247 1258"/>
                <a:gd name="T7" fmla="*/ 2247 h 1976"/>
                <a:gd name="T8" fmla="+- 0 5191 3566"/>
                <a:gd name="T9" fmla="*/ T8 w 1625"/>
                <a:gd name="T10" fmla="+- 0 3233 1258"/>
                <a:gd name="T11" fmla="*/ 3233 h 1976"/>
              </a:gdLst>
              <a:ahLst/>
              <a:cxnLst>
                <a:cxn ang="0">
                  <a:pos x="T1" y="T3"/>
                </a:cxn>
                <a:cxn ang="0">
                  <a:pos x="T5" y="T7"/>
                </a:cxn>
                <a:cxn ang="0">
                  <a:pos x="T9" y="T11"/>
                </a:cxn>
              </a:cxnLst>
              <a:rect l="0" t="0" r="r" b="b"/>
              <a:pathLst>
                <a:path w="1625" h="1976">
                  <a:moveTo>
                    <a:pt x="0" y="0"/>
                  </a:moveTo>
                  <a:lnTo>
                    <a:pt x="816" y="989"/>
                  </a:lnTo>
                  <a:lnTo>
                    <a:pt x="1625" y="1975"/>
                  </a:lnTo>
                </a:path>
              </a:pathLst>
            </a:custGeom>
            <a:noFill/>
            <a:ln w="9131">
              <a:solidFill>
                <a:srgbClr val="131313"/>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48"/>
            <p:cNvSpPr>
              <a:spLocks/>
            </p:cNvSpPr>
            <p:nvPr/>
          </p:nvSpPr>
          <p:spPr bwMode="auto">
            <a:xfrm>
              <a:off x="3979" y="866"/>
              <a:ext cx="1678" cy="2052"/>
            </a:xfrm>
            <a:custGeom>
              <a:avLst/>
              <a:gdLst>
                <a:gd name="T0" fmla="+- 0 3979 3979"/>
                <a:gd name="T1" fmla="*/ T0 w 1678"/>
                <a:gd name="T2" fmla="+- 0 867 867"/>
                <a:gd name="T3" fmla="*/ 867 h 2052"/>
                <a:gd name="T4" fmla="+- 0 4788 3979"/>
                <a:gd name="T5" fmla="*/ T4 w 1678"/>
                <a:gd name="T6" fmla="+- 0 1858 867"/>
                <a:gd name="T7" fmla="*/ 1858 h 2052"/>
                <a:gd name="T8" fmla="+- 0 5657 3979"/>
                <a:gd name="T9" fmla="*/ T8 w 1678"/>
                <a:gd name="T10" fmla="+- 0 2919 867"/>
                <a:gd name="T11" fmla="*/ 2919 h 2052"/>
              </a:gdLst>
              <a:ahLst/>
              <a:cxnLst>
                <a:cxn ang="0">
                  <a:pos x="T1" y="T3"/>
                </a:cxn>
                <a:cxn ang="0">
                  <a:pos x="T5" y="T7"/>
                </a:cxn>
                <a:cxn ang="0">
                  <a:pos x="T9" y="T11"/>
                </a:cxn>
              </a:cxnLst>
              <a:rect l="0" t="0" r="r" b="b"/>
              <a:pathLst>
                <a:path w="1678" h="2052">
                  <a:moveTo>
                    <a:pt x="0" y="0"/>
                  </a:moveTo>
                  <a:lnTo>
                    <a:pt x="809" y="991"/>
                  </a:lnTo>
                  <a:lnTo>
                    <a:pt x="1678" y="2052"/>
                  </a:lnTo>
                </a:path>
              </a:pathLst>
            </a:custGeom>
            <a:noFill/>
            <a:ln w="9131">
              <a:solidFill>
                <a:srgbClr val="131313"/>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47"/>
            <p:cNvSpPr>
              <a:spLocks/>
            </p:cNvSpPr>
            <p:nvPr/>
          </p:nvSpPr>
          <p:spPr bwMode="auto">
            <a:xfrm>
              <a:off x="3403" y="1262"/>
              <a:ext cx="2024" cy="1904"/>
            </a:xfrm>
            <a:custGeom>
              <a:avLst/>
              <a:gdLst>
                <a:gd name="T0" fmla="+- 0 5426 3403"/>
                <a:gd name="T1" fmla="*/ T0 w 2024"/>
                <a:gd name="T2" fmla="+- 0 1282 1263"/>
                <a:gd name="T3" fmla="*/ 1282 h 1904"/>
                <a:gd name="T4" fmla="+- 0 5407 3403"/>
                <a:gd name="T5" fmla="*/ T4 w 2024"/>
                <a:gd name="T6" fmla="+- 0 1263 1263"/>
                <a:gd name="T7" fmla="*/ 1263 h 1904"/>
                <a:gd name="T8" fmla="+- 0 4778 3403"/>
                <a:gd name="T9" fmla="*/ T8 w 2024"/>
                <a:gd name="T10" fmla="+- 0 1848 1263"/>
                <a:gd name="T11" fmla="*/ 1848 h 1904"/>
                <a:gd name="T12" fmla="+- 0 4368 3403"/>
                <a:gd name="T13" fmla="*/ T12 w 2024"/>
                <a:gd name="T14" fmla="+- 0 2242 1263"/>
                <a:gd name="T15" fmla="*/ 2242 h 1904"/>
                <a:gd name="T16" fmla="+- 0 4047 3403"/>
                <a:gd name="T17" fmla="*/ T16 w 2024"/>
                <a:gd name="T18" fmla="+- 0 2544 1263"/>
                <a:gd name="T19" fmla="*/ 2544 h 1904"/>
                <a:gd name="T20" fmla="+- 0 4022 3403"/>
                <a:gd name="T21" fmla="*/ T20 w 2024"/>
                <a:gd name="T22" fmla="+- 0 2544 1263"/>
                <a:gd name="T23" fmla="*/ 2544 h 1904"/>
                <a:gd name="T24" fmla="+- 0 4008 3403"/>
                <a:gd name="T25" fmla="*/ T24 w 2024"/>
                <a:gd name="T26" fmla="+- 0 2559 1263"/>
                <a:gd name="T27" fmla="*/ 2559 h 1904"/>
                <a:gd name="T28" fmla="+- 0 4003 3403"/>
                <a:gd name="T29" fmla="*/ T28 w 2024"/>
                <a:gd name="T30" fmla="+- 0 2573 1263"/>
                <a:gd name="T31" fmla="*/ 2573 h 1904"/>
                <a:gd name="T32" fmla="+- 0 4007 3403"/>
                <a:gd name="T33" fmla="*/ T32 w 2024"/>
                <a:gd name="T34" fmla="+- 0 2582 1263"/>
                <a:gd name="T35" fmla="*/ 2582 h 1904"/>
                <a:gd name="T36" fmla="+- 0 3403 3403"/>
                <a:gd name="T37" fmla="*/ T36 w 2024"/>
                <a:gd name="T38" fmla="+- 0 3147 1263"/>
                <a:gd name="T39" fmla="*/ 3147 h 1904"/>
                <a:gd name="T40" fmla="+- 0 3422 3403"/>
                <a:gd name="T41" fmla="*/ T40 w 2024"/>
                <a:gd name="T42" fmla="+- 0 3166 1263"/>
                <a:gd name="T43" fmla="*/ 3166 h 1904"/>
                <a:gd name="T44" fmla="+- 0 4028 3403"/>
                <a:gd name="T45" fmla="*/ T44 w 2024"/>
                <a:gd name="T46" fmla="+- 0 2599 1263"/>
                <a:gd name="T47" fmla="*/ 2599 h 1904"/>
                <a:gd name="T48" fmla="+- 0 4037 3403"/>
                <a:gd name="T49" fmla="*/ T48 w 2024"/>
                <a:gd name="T50" fmla="+- 0 2602 1263"/>
                <a:gd name="T51" fmla="*/ 2602 h 1904"/>
                <a:gd name="T52" fmla="+- 0 4051 3403"/>
                <a:gd name="T53" fmla="*/ T52 w 2024"/>
                <a:gd name="T54" fmla="+- 0 2597 1263"/>
                <a:gd name="T55" fmla="*/ 2597 h 1904"/>
                <a:gd name="T56" fmla="+- 0 4061 3403"/>
                <a:gd name="T57" fmla="*/ T56 w 2024"/>
                <a:gd name="T58" fmla="+- 0 2592 1263"/>
                <a:gd name="T59" fmla="*/ 2592 h 1904"/>
                <a:gd name="T60" fmla="+- 0 4070 3403"/>
                <a:gd name="T61" fmla="*/ T60 w 2024"/>
                <a:gd name="T62" fmla="+- 0 2573 1263"/>
                <a:gd name="T63" fmla="*/ 2573 h 1904"/>
                <a:gd name="T64" fmla="+- 0 4067 3403"/>
                <a:gd name="T65" fmla="*/ T64 w 2024"/>
                <a:gd name="T66" fmla="+- 0 2563 1263"/>
                <a:gd name="T67" fmla="*/ 2563 h 1904"/>
                <a:gd name="T68" fmla="+- 0 4387 3403"/>
                <a:gd name="T69" fmla="*/ T68 w 2024"/>
                <a:gd name="T70" fmla="+- 0 2261 1263"/>
                <a:gd name="T71" fmla="*/ 2261 h 1904"/>
                <a:gd name="T72" fmla="+- 0 4798 3403"/>
                <a:gd name="T73" fmla="*/ T72 w 2024"/>
                <a:gd name="T74" fmla="+- 0 1867 1263"/>
                <a:gd name="T75" fmla="*/ 1867 h 1904"/>
                <a:gd name="T76" fmla="+- 0 5426 3403"/>
                <a:gd name="T77" fmla="*/ T76 w 2024"/>
                <a:gd name="T78" fmla="+- 0 1282 1263"/>
                <a:gd name="T79" fmla="*/ 1282 h 190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Lst>
              <a:rect l="0" t="0" r="r" b="b"/>
              <a:pathLst>
                <a:path w="2024" h="1904">
                  <a:moveTo>
                    <a:pt x="2023" y="19"/>
                  </a:moveTo>
                  <a:lnTo>
                    <a:pt x="2004" y="0"/>
                  </a:lnTo>
                  <a:lnTo>
                    <a:pt x="1375" y="585"/>
                  </a:lnTo>
                  <a:lnTo>
                    <a:pt x="965" y="979"/>
                  </a:lnTo>
                  <a:lnTo>
                    <a:pt x="644" y="1281"/>
                  </a:lnTo>
                  <a:lnTo>
                    <a:pt x="619" y="1281"/>
                  </a:lnTo>
                  <a:lnTo>
                    <a:pt x="605" y="1296"/>
                  </a:lnTo>
                  <a:lnTo>
                    <a:pt x="600" y="1310"/>
                  </a:lnTo>
                  <a:lnTo>
                    <a:pt x="604" y="1319"/>
                  </a:lnTo>
                  <a:lnTo>
                    <a:pt x="0" y="1884"/>
                  </a:lnTo>
                  <a:lnTo>
                    <a:pt x="19" y="1903"/>
                  </a:lnTo>
                  <a:lnTo>
                    <a:pt x="625" y="1336"/>
                  </a:lnTo>
                  <a:lnTo>
                    <a:pt x="634" y="1339"/>
                  </a:lnTo>
                  <a:lnTo>
                    <a:pt x="648" y="1334"/>
                  </a:lnTo>
                  <a:lnTo>
                    <a:pt x="658" y="1329"/>
                  </a:lnTo>
                  <a:lnTo>
                    <a:pt x="667" y="1310"/>
                  </a:lnTo>
                  <a:lnTo>
                    <a:pt x="664" y="1300"/>
                  </a:lnTo>
                  <a:lnTo>
                    <a:pt x="984" y="998"/>
                  </a:lnTo>
                  <a:lnTo>
                    <a:pt x="1395" y="604"/>
                  </a:lnTo>
                  <a:lnTo>
                    <a:pt x="2023" y="19"/>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46"/>
            <p:cNvSpPr>
              <a:spLocks/>
            </p:cNvSpPr>
            <p:nvPr/>
          </p:nvSpPr>
          <p:spPr bwMode="auto">
            <a:xfrm>
              <a:off x="4003" y="2544"/>
              <a:ext cx="68" cy="58"/>
            </a:xfrm>
            <a:custGeom>
              <a:avLst/>
              <a:gdLst>
                <a:gd name="T0" fmla="+- 0 4070 4003"/>
                <a:gd name="T1" fmla="*/ T0 w 68"/>
                <a:gd name="T2" fmla="+- 0 2573 2544"/>
                <a:gd name="T3" fmla="*/ 2573 h 58"/>
                <a:gd name="T4" fmla="+- 0 4066 4003"/>
                <a:gd name="T5" fmla="*/ T4 w 68"/>
                <a:gd name="T6" fmla="+- 0 2559 2544"/>
                <a:gd name="T7" fmla="*/ 2559 h 58"/>
                <a:gd name="T8" fmla="+- 0 4051 4003"/>
                <a:gd name="T9" fmla="*/ T8 w 68"/>
                <a:gd name="T10" fmla="+- 0 2544 2544"/>
                <a:gd name="T11" fmla="*/ 2544 h 58"/>
                <a:gd name="T12" fmla="+- 0 4022 4003"/>
                <a:gd name="T13" fmla="*/ T12 w 68"/>
                <a:gd name="T14" fmla="+- 0 2544 2544"/>
                <a:gd name="T15" fmla="*/ 2544 h 58"/>
                <a:gd name="T16" fmla="+- 0 4008 4003"/>
                <a:gd name="T17" fmla="*/ T16 w 68"/>
                <a:gd name="T18" fmla="+- 0 2559 2544"/>
                <a:gd name="T19" fmla="*/ 2559 h 58"/>
                <a:gd name="T20" fmla="+- 0 4003 4003"/>
                <a:gd name="T21" fmla="*/ T20 w 68"/>
                <a:gd name="T22" fmla="+- 0 2573 2544"/>
                <a:gd name="T23" fmla="*/ 2573 h 58"/>
                <a:gd name="T24" fmla="+- 0 4013 4003"/>
                <a:gd name="T25" fmla="*/ T24 w 68"/>
                <a:gd name="T26" fmla="+- 0 2592 2544"/>
                <a:gd name="T27" fmla="*/ 2592 h 58"/>
                <a:gd name="T28" fmla="+- 0 4022 4003"/>
                <a:gd name="T29" fmla="*/ T28 w 68"/>
                <a:gd name="T30" fmla="+- 0 2597 2544"/>
                <a:gd name="T31" fmla="*/ 2597 h 58"/>
                <a:gd name="T32" fmla="+- 0 4037 4003"/>
                <a:gd name="T33" fmla="*/ T32 w 68"/>
                <a:gd name="T34" fmla="+- 0 2602 2544"/>
                <a:gd name="T35" fmla="*/ 2602 h 58"/>
                <a:gd name="T36" fmla="+- 0 4051 4003"/>
                <a:gd name="T37" fmla="*/ T36 w 68"/>
                <a:gd name="T38" fmla="+- 0 2597 2544"/>
                <a:gd name="T39" fmla="*/ 2597 h 58"/>
                <a:gd name="T40" fmla="+- 0 4061 4003"/>
                <a:gd name="T41" fmla="*/ T40 w 68"/>
                <a:gd name="T42" fmla="+- 0 2592 2544"/>
                <a:gd name="T43" fmla="*/ 2592 h 58"/>
                <a:gd name="T44" fmla="+- 0 4070 4003"/>
                <a:gd name="T45" fmla="*/ T44 w 68"/>
                <a:gd name="T46" fmla="+- 0 2573 2544"/>
                <a:gd name="T47" fmla="*/ 2573 h 5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68" h="58">
                  <a:moveTo>
                    <a:pt x="67" y="29"/>
                  </a:moveTo>
                  <a:lnTo>
                    <a:pt x="63" y="15"/>
                  </a:lnTo>
                  <a:lnTo>
                    <a:pt x="48" y="0"/>
                  </a:lnTo>
                  <a:lnTo>
                    <a:pt x="19" y="0"/>
                  </a:lnTo>
                  <a:lnTo>
                    <a:pt x="5" y="15"/>
                  </a:lnTo>
                  <a:lnTo>
                    <a:pt x="0" y="29"/>
                  </a:lnTo>
                  <a:lnTo>
                    <a:pt x="10" y="48"/>
                  </a:lnTo>
                  <a:lnTo>
                    <a:pt x="19" y="53"/>
                  </a:lnTo>
                  <a:lnTo>
                    <a:pt x="34" y="58"/>
                  </a:lnTo>
                  <a:lnTo>
                    <a:pt x="48" y="53"/>
                  </a:lnTo>
                  <a:lnTo>
                    <a:pt x="58" y="48"/>
                  </a:lnTo>
                  <a:lnTo>
                    <a:pt x="67" y="29"/>
                  </a:lnTo>
                </a:path>
              </a:pathLst>
            </a:custGeom>
            <a:noFill/>
            <a:ln w="9131">
              <a:solidFill>
                <a:srgbClr val="131313"/>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45"/>
            <p:cNvSpPr>
              <a:spLocks/>
            </p:cNvSpPr>
            <p:nvPr/>
          </p:nvSpPr>
          <p:spPr bwMode="auto">
            <a:xfrm>
              <a:off x="4339" y="2222"/>
              <a:ext cx="68" cy="58"/>
            </a:xfrm>
            <a:custGeom>
              <a:avLst/>
              <a:gdLst>
                <a:gd name="T0" fmla="+- 0 4387 4339"/>
                <a:gd name="T1" fmla="*/ T0 w 68"/>
                <a:gd name="T2" fmla="+- 0 2223 2223"/>
                <a:gd name="T3" fmla="*/ 2223 h 58"/>
                <a:gd name="T4" fmla="+- 0 4363 4339"/>
                <a:gd name="T5" fmla="*/ T4 w 68"/>
                <a:gd name="T6" fmla="+- 0 2223 2223"/>
                <a:gd name="T7" fmla="*/ 2223 h 58"/>
                <a:gd name="T8" fmla="+- 0 4349 4339"/>
                <a:gd name="T9" fmla="*/ T8 w 68"/>
                <a:gd name="T10" fmla="+- 0 2232 2223"/>
                <a:gd name="T11" fmla="*/ 2232 h 58"/>
                <a:gd name="T12" fmla="+- 0 4339 4339"/>
                <a:gd name="T13" fmla="*/ T12 w 68"/>
                <a:gd name="T14" fmla="+- 0 2251 2223"/>
                <a:gd name="T15" fmla="*/ 2251 h 58"/>
                <a:gd name="T16" fmla="+- 0 4349 4339"/>
                <a:gd name="T17" fmla="*/ T16 w 68"/>
                <a:gd name="T18" fmla="+- 0 2271 2223"/>
                <a:gd name="T19" fmla="*/ 2271 h 58"/>
                <a:gd name="T20" fmla="+- 0 4363 4339"/>
                <a:gd name="T21" fmla="*/ T20 w 68"/>
                <a:gd name="T22" fmla="+- 0 2275 2223"/>
                <a:gd name="T23" fmla="*/ 2275 h 58"/>
                <a:gd name="T24" fmla="+- 0 4373 4339"/>
                <a:gd name="T25" fmla="*/ T24 w 68"/>
                <a:gd name="T26" fmla="+- 0 2280 2223"/>
                <a:gd name="T27" fmla="*/ 2280 h 58"/>
                <a:gd name="T28" fmla="+- 0 4387 4339"/>
                <a:gd name="T29" fmla="*/ T28 w 68"/>
                <a:gd name="T30" fmla="+- 0 2275 2223"/>
                <a:gd name="T31" fmla="*/ 2275 h 58"/>
                <a:gd name="T32" fmla="+- 0 4397 4339"/>
                <a:gd name="T33" fmla="*/ T32 w 68"/>
                <a:gd name="T34" fmla="+- 0 2271 2223"/>
                <a:gd name="T35" fmla="*/ 2271 h 58"/>
                <a:gd name="T36" fmla="+- 0 4406 4339"/>
                <a:gd name="T37" fmla="*/ T36 w 68"/>
                <a:gd name="T38" fmla="+- 0 2251 2223"/>
                <a:gd name="T39" fmla="*/ 2251 h 58"/>
                <a:gd name="T40" fmla="+- 0 4397 4339"/>
                <a:gd name="T41" fmla="*/ T40 w 68"/>
                <a:gd name="T42" fmla="+- 0 2232 2223"/>
                <a:gd name="T43" fmla="*/ 2232 h 58"/>
                <a:gd name="T44" fmla="+- 0 4387 4339"/>
                <a:gd name="T45" fmla="*/ T44 w 68"/>
                <a:gd name="T46" fmla="+- 0 2223 2223"/>
                <a:gd name="T47" fmla="*/ 2223 h 5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68" h="58">
                  <a:moveTo>
                    <a:pt x="48" y="0"/>
                  </a:moveTo>
                  <a:lnTo>
                    <a:pt x="24" y="0"/>
                  </a:lnTo>
                  <a:lnTo>
                    <a:pt x="10" y="9"/>
                  </a:lnTo>
                  <a:lnTo>
                    <a:pt x="0" y="28"/>
                  </a:lnTo>
                  <a:lnTo>
                    <a:pt x="10" y="48"/>
                  </a:lnTo>
                  <a:lnTo>
                    <a:pt x="24" y="52"/>
                  </a:lnTo>
                  <a:lnTo>
                    <a:pt x="34" y="57"/>
                  </a:lnTo>
                  <a:lnTo>
                    <a:pt x="48" y="52"/>
                  </a:lnTo>
                  <a:lnTo>
                    <a:pt x="58" y="48"/>
                  </a:lnTo>
                  <a:lnTo>
                    <a:pt x="67" y="28"/>
                  </a:lnTo>
                  <a:lnTo>
                    <a:pt x="58" y="9"/>
                  </a:lnTo>
                  <a:lnTo>
                    <a:pt x="48"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44"/>
            <p:cNvSpPr>
              <a:spLocks/>
            </p:cNvSpPr>
            <p:nvPr/>
          </p:nvSpPr>
          <p:spPr bwMode="auto">
            <a:xfrm>
              <a:off x="4339" y="2222"/>
              <a:ext cx="68" cy="58"/>
            </a:xfrm>
            <a:custGeom>
              <a:avLst/>
              <a:gdLst>
                <a:gd name="T0" fmla="+- 0 4406 4339"/>
                <a:gd name="T1" fmla="*/ T0 w 68"/>
                <a:gd name="T2" fmla="+- 0 2251 2223"/>
                <a:gd name="T3" fmla="*/ 2251 h 58"/>
                <a:gd name="T4" fmla="+- 0 4397 4339"/>
                <a:gd name="T5" fmla="*/ T4 w 68"/>
                <a:gd name="T6" fmla="+- 0 2232 2223"/>
                <a:gd name="T7" fmla="*/ 2232 h 58"/>
                <a:gd name="T8" fmla="+- 0 4387 4339"/>
                <a:gd name="T9" fmla="*/ T8 w 68"/>
                <a:gd name="T10" fmla="+- 0 2223 2223"/>
                <a:gd name="T11" fmla="*/ 2223 h 58"/>
                <a:gd name="T12" fmla="+- 0 4363 4339"/>
                <a:gd name="T13" fmla="*/ T12 w 68"/>
                <a:gd name="T14" fmla="+- 0 2223 2223"/>
                <a:gd name="T15" fmla="*/ 2223 h 58"/>
                <a:gd name="T16" fmla="+- 0 4349 4339"/>
                <a:gd name="T17" fmla="*/ T16 w 68"/>
                <a:gd name="T18" fmla="+- 0 2232 2223"/>
                <a:gd name="T19" fmla="*/ 2232 h 58"/>
                <a:gd name="T20" fmla="+- 0 4339 4339"/>
                <a:gd name="T21" fmla="*/ T20 w 68"/>
                <a:gd name="T22" fmla="+- 0 2251 2223"/>
                <a:gd name="T23" fmla="*/ 2251 h 58"/>
                <a:gd name="T24" fmla="+- 0 4349 4339"/>
                <a:gd name="T25" fmla="*/ T24 w 68"/>
                <a:gd name="T26" fmla="+- 0 2271 2223"/>
                <a:gd name="T27" fmla="*/ 2271 h 58"/>
                <a:gd name="T28" fmla="+- 0 4363 4339"/>
                <a:gd name="T29" fmla="*/ T28 w 68"/>
                <a:gd name="T30" fmla="+- 0 2275 2223"/>
                <a:gd name="T31" fmla="*/ 2275 h 58"/>
                <a:gd name="T32" fmla="+- 0 4373 4339"/>
                <a:gd name="T33" fmla="*/ T32 w 68"/>
                <a:gd name="T34" fmla="+- 0 2280 2223"/>
                <a:gd name="T35" fmla="*/ 2280 h 58"/>
                <a:gd name="T36" fmla="+- 0 4387 4339"/>
                <a:gd name="T37" fmla="*/ T36 w 68"/>
                <a:gd name="T38" fmla="+- 0 2275 2223"/>
                <a:gd name="T39" fmla="*/ 2275 h 58"/>
                <a:gd name="T40" fmla="+- 0 4397 4339"/>
                <a:gd name="T41" fmla="*/ T40 w 68"/>
                <a:gd name="T42" fmla="+- 0 2271 2223"/>
                <a:gd name="T43" fmla="*/ 2271 h 58"/>
                <a:gd name="T44" fmla="+- 0 4406 4339"/>
                <a:gd name="T45" fmla="*/ T44 w 68"/>
                <a:gd name="T46" fmla="+- 0 2251 2223"/>
                <a:gd name="T47" fmla="*/ 2251 h 5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68" h="58">
                  <a:moveTo>
                    <a:pt x="67" y="28"/>
                  </a:moveTo>
                  <a:lnTo>
                    <a:pt x="58" y="9"/>
                  </a:lnTo>
                  <a:lnTo>
                    <a:pt x="48" y="0"/>
                  </a:lnTo>
                  <a:lnTo>
                    <a:pt x="24" y="0"/>
                  </a:lnTo>
                  <a:lnTo>
                    <a:pt x="10" y="9"/>
                  </a:lnTo>
                  <a:lnTo>
                    <a:pt x="0" y="28"/>
                  </a:lnTo>
                  <a:lnTo>
                    <a:pt x="10" y="48"/>
                  </a:lnTo>
                  <a:lnTo>
                    <a:pt x="24" y="52"/>
                  </a:lnTo>
                  <a:lnTo>
                    <a:pt x="34" y="57"/>
                  </a:lnTo>
                  <a:lnTo>
                    <a:pt x="48" y="52"/>
                  </a:lnTo>
                  <a:lnTo>
                    <a:pt x="58" y="48"/>
                  </a:lnTo>
                  <a:lnTo>
                    <a:pt x="67" y="28"/>
                  </a:lnTo>
                </a:path>
              </a:pathLst>
            </a:custGeom>
            <a:noFill/>
            <a:ln w="9131">
              <a:solidFill>
                <a:srgbClr val="131313"/>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43"/>
            <p:cNvSpPr>
              <a:spLocks/>
            </p:cNvSpPr>
            <p:nvPr/>
          </p:nvSpPr>
          <p:spPr bwMode="auto">
            <a:xfrm>
              <a:off x="4749" y="1833"/>
              <a:ext cx="68" cy="53"/>
            </a:xfrm>
            <a:custGeom>
              <a:avLst/>
              <a:gdLst>
                <a:gd name="T0" fmla="+- 0 4798 4750"/>
                <a:gd name="T1" fmla="*/ T0 w 68"/>
                <a:gd name="T2" fmla="+- 0 1834 1834"/>
                <a:gd name="T3" fmla="*/ 1834 h 53"/>
                <a:gd name="T4" fmla="+- 0 4769 4750"/>
                <a:gd name="T5" fmla="*/ T4 w 68"/>
                <a:gd name="T6" fmla="+- 0 1834 1834"/>
                <a:gd name="T7" fmla="*/ 1834 h 53"/>
                <a:gd name="T8" fmla="+- 0 4759 4750"/>
                <a:gd name="T9" fmla="*/ T8 w 68"/>
                <a:gd name="T10" fmla="+- 0 1839 1834"/>
                <a:gd name="T11" fmla="*/ 1839 h 53"/>
                <a:gd name="T12" fmla="+- 0 4750 4750"/>
                <a:gd name="T13" fmla="*/ T12 w 68"/>
                <a:gd name="T14" fmla="+- 0 1858 1834"/>
                <a:gd name="T15" fmla="*/ 1858 h 53"/>
                <a:gd name="T16" fmla="+- 0 4754 4750"/>
                <a:gd name="T17" fmla="*/ T16 w 68"/>
                <a:gd name="T18" fmla="+- 0 1872 1834"/>
                <a:gd name="T19" fmla="*/ 1872 h 53"/>
                <a:gd name="T20" fmla="+- 0 4759 4750"/>
                <a:gd name="T21" fmla="*/ T20 w 68"/>
                <a:gd name="T22" fmla="+- 0 1882 1834"/>
                <a:gd name="T23" fmla="*/ 1882 h 53"/>
                <a:gd name="T24" fmla="+- 0 4769 4750"/>
                <a:gd name="T25" fmla="*/ T24 w 68"/>
                <a:gd name="T26" fmla="+- 0 1887 1834"/>
                <a:gd name="T27" fmla="*/ 1887 h 53"/>
                <a:gd name="T28" fmla="+- 0 4798 4750"/>
                <a:gd name="T29" fmla="*/ T28 w 68"/>
                <a:gd name="T30" fmla="+- 0 1887 1834"/>
                <a:gd name="T31" fmla="*/ 1887 h 53"/>
                <a:gd name="T32" fmla="+- 0 4807 4750"/>
                <a:gd name="T33" fmla="*/ T32 w 68"/>
                <a:gd name="T34" fmla="+- 0 1882 1834"/>
                <a:gd name="T35" fmla="*/ 1882 h 53"/>
                <a:gd name="T36" fmla="+- 0 4812 4750"/>
                <a:gd name="T37" fmla="*/ T36 w 68"/>
                <a:gd name="T38" fmla="+- 0 1872 1834"/>
                <a:gd name="T39" fmla="*/ 1872 h 53"/>
                <a:gd name="T40" fmla="+- 0 4817 4750"/>
                <a:gd name="T41" fmla="*/ T40 w 68"/>
                <a:gd name="T42" fmla="+- 0 1858 1834"/>
                <a:gd name="T43" fmla="*/ 1858 h 53"/>
                <a:gd name="T44" fmla="+- 0 4807 4750"/>
                <a:gd name="T45" fmla="*/ T44 w 68"/>
                <a:gd name="T46" fmla="+- 0 1839 1834"/>
                <a:gd name="T47" fmla="*/ 1839 h 53"/>
                <a:gd name="T48" fmla="+- 0 4798 4750"/>
                <a:gd name="T49" fmla="*/ T48 w 68"/>
                <a:gd name="T50" fmla="+- 0 1834 1834"/>
                <a:gd name="T51" fmla="*/ 1834 h 5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68" h="53">
                  <a:moveTo>
                    <a:pt x="48" y="0"/>
                  </a:moveTo>
                  <a:lnTo>
                    <a:pt x="19" y="0"/>
                  </a:lnTo>
                  <a:lnTo>
                    <a:pt x="9" y="5"/>
                  </a:lnTo>
                  <a:lnTo>
                    <a:pt x="0" y="24"/>
                  </a:lnTo>
                  <a:lnTo>
                    <a:pt x="4" y="38"/>
                  </a:lnTo>
                  <a:lnTo>
                    <a:pt x="9" y="48"/>
                  </a:lnTo>
                  <a:lnTo>
                    <a:pt x="19" y="53"/>
                  </a:lnTo>
                  <a:lnTo>
                    <a:pt x="48" y="53"/>
                  </a:lnTo>
                  <a:lnTo>
                    <a:pt x="57" y="48"/>
                  </a:lnTo>
                  <a:lnTo>
                    <a:pt x="62" y="38"/>
                  </a:lnTo>
                  <a:lnTo>
                    <a:pt x="67" y="24"/>
                  </a:lnTo>
                  <a:lnTo>
                    <a:pt x="57" y="5"/>
                  </a:lnTo>
                  <a:lnTo>
                    <a:pt x="48"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42"/>
            <p:cNvSpPr>
              <a:spLocks/>
            </p:cNvSpPr>
            <p:nvPr/>
          </p:nvSpPr>
          <p:spPr bwMode="auto">
            <a:xfrm>
              <a:off x="4749" y="1833"/>
              <a:ext cx="68" cy="53"/>
            </a:xfrm>
            <a:custGeom>
              <a:avLst/>
              <a:gdLst>
                <a:gd name="T0" fmla="+- 0 4817 4750"/>
                <a:gd name="T1" fmla="*/ T0 w 68"/>
                <a:gd name="T2" fmla="+- 0 1858 1834"/>
                <a:gd name="T3" fmla="*/ 1858 h 53"/>
                <a:gd name="T4" fmla="+- 0 4807 4750"/>
                <a:gd name="T5" fmla="*/ T4 w 68"/>
                <a:gd name="T6" fmla="+- 0 1839 1834"/>
                <a:gd name="T7" fmla="*/ 1839 h 53"/>
                <a:gd name="T8" fmla="+- 0 4798 4750"/>
                <a:gd name="T9" fmla="*/ T8 w 68"/>
                <a:gd name="T10" fmla="+- 0 1834 1834"/>
                <a:gd name="T11" fmla="*/ 1834 h 53"/>
                <a:gd name="T12" fmla="+- 0 4769 4750"/>
                <a:gd name="T13" fmla="*/ T12 w 68"/>
                <a:gd name="T14" fmla="+- 0 1834 1834"/>
                <a:gd name="T15" fmla="*/ 1834 h 53"/>
                <a:gd name="T16" fmla="+- 0 4759 4750"/>
                <a:gd name="T17" fmla="*/ T16 w 68"/>
                <a:gd name="T18" fmla="+- 0 1839 1834"/>
                <a:gd name="T19" fmla="*/ 1839 h 53"/>
                <a:gd name="T20" fmla="+- 0 4750 4750"/>
                <a:gd name="T21" fmla="*/ T20 w 68"/>
                <a:gd name="T22" fmla="+- 0 1858 1834"/>
                <a:gd name="T23" fmla="*/ 1858 h 53"/>
                <a:gd name="T24" fmla="+- 0 4754 4750"/>
                <a:gd name="T25" fmla="*/ T24 w 68"/>
                <a:gd name="T26" fmla="+- 0 1872 1834"/>
                <a:gd name="T27" fmla="*/ 1872 h 53"/>
                <a:gd name="T28" fmla="+- 0 4759 4750"/>
                <a:gd name="T29" fmla="*/ T28 w 68"/>
                <a:gd name="T30" fmla="+- 0 1882 1834"/>
                <a:gd name="T31" fmla="*/ 1882 h 53"/>
                <a:gd name="T32" fmla="+- 0 4769 4750"/>
                <a:gd name="T33" fmla="*/ T32 w 68"/>
                <a:gd name="T34" fmla="+- 0 1887 1834"/>
                <a:gd name="T35" fmla="*/ 1887 h 53"/>
                <a:gd name="T36" fmla="+- 0 4798 4750"/>
                <a:gd name="T37" fmla="*/ T36 w 68"/>
                <a:gd name="T38" fmla="+- 0 1887 1834"/>
                <a:gd name="T39" fmla="*/ 1887 h 53"/>
                <a:gd name="T40" fmla="+- 0 4807 4750"/>
                <a:gd name="T41" fmla="*/ T40 w 68"/>
                <a:gd name="T42" fmla="+- 0 1882 1834"/>
                <a:gd name="T43" fmla="*/ 1882 h 53"/>
                <a:gd name="T44" fmla="+- 0 4812 4750"/>
                <a:gd name="T45" fmla="*/ T44 w 68"/>
                <a:gd name="T46" fmla="+- 0 1872 1834"/>
                <a:gd name="T47" fmla="*/ 1872 h 53"/>
                <a:gd name="T48" fmla="+- 0 4817 4750"/>
                <a:gd name="T49" fmla="*/ T48 w 68"/>
                <a:gd name="T50" fmla="+- 0 1858 1834"/>
                <a:gd name="T51" fmla="*/ 1858 h 5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68" h="53">
                  <a:moveTo>
                    <a:pt x="67" y="24"/>
                  </a:moveTo>
                  <a:lnTo>
                    <a:pt x="57" y="5"/>
                  </a:lnTo>
                  <a:lnTo>
                    <a:pt x="48" y="0"/>
                  </a:lnTo>
                  <a:lnTo>
                    <a:pt x="19" y="0"/>
                  </a:lnTo>
                  <a:lnTo>
                    <a:pt x="9" y="5"/>
                  </a:lnTo>
                  <a:lnTo>
                    <a:pt x="0" y="24"/>
                  </a:lnTo>
                  <a:lnTo>
                    <a:pt x="4" y="38"/>
                  </a:lnTo>
                  <a:lnTo>
                    <a:pt x="9" y="48"/>
                  </a:lnTo>
                  <a:lnTo>
                    <a:pt x="19" y="53"/>
                  </a:lnTo>
                  <a:lnTo>
                    <a:pt x="48" y="53"/>
                  </a:lnTo>
                  <a:lnTo>
                    <a:pt x="57" y="48"/>
                  </a:lnTo>
                  <a:lnTo>
                    <a:pt x="62" y="38"/>
                  </a:lnTo>
                  <a:lnTo>
                    <a:pt x="67" y="24"/>
                  </a:lnTo>
                </a:path>
              </a:pathLst>
            </a:custGeom>
            <a:noFill/>
            <a:ln w="9131">
              <a:solidFill>
                <a:srgbClr val="131313"/>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41"/>
            <p:cNvSpPr>
              <a:spLocks noChangeShapeType="1"/>
            </p:cNvSpPr>
            <p:nvPr/>
          </p:nvSpPr>
          <p:spPr bwMode="auto">
            <a:xfrm>
              <a:off x="4128" y="2391"/>
              <a:ext cx="19" cy="0"/>
            </a:xfrm>
            <a:prstGeom prst="line">
              <a:avLst/>
            </a:prstGeom>
            <a:noFill/>
            <a:ln w="9131">
              <a:solidFill>
                <a:srgbClr val="13131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40"/>
            <p:cNvSpPr>
              <a:spLocks noChangeShapeType="1"/>
            </p:cNvSpPr>
            <p:nvPr/>
          </p:nvSpPr>
          <p:spPr bwMode="auto">
            <a:xfrm>
              <a:off x="4162" y="2391"/>
              <a:ext cx="19" cy="0"/>
            </a:xfrm>
            <a:prstGeom prst="line">
              <a:avLst/>
            </a:prstGeom>
            <a:noFill/>
            <a:ln w="9131">
              <a:solidFill>
                <a:srgbClr val="13131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39"/>
            <p:cNvSpPr>
              <a:spLocks noChangeShapeType="1"/>
            </p:cNvSpPr>
            <p:nvPr/>
          </p:nvSpPr>
          <p:spPr bwMode="auto">
            <a:xfrm>
              <a:off x="4874" y="1690"/>
              <a:ext cx="20" cy="0"/>
            </a:xfrm>
            <a:prstGeom prst="line">
              <a:avLst/>
            </a:prstGeom>
            <a:noFill/>
            <a:ln w="9131">
              <a:solidFill>
                <a:srgbClr val="13131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38"/>
            <p:cNvSpPr>
              <a:spLocks noChangeShapeType="1"/>
            </p:cNvSpPr>
            <p:nvPr/>
          </p:nvSpPr>
          <p:spPr bwMode="auto">
            <a:xfrm>
              <a:off x="3230" y="1435"/>
              <a:ext cx="24" cy="0"/>
            </a:xfrm>
            <a:prstGeom prst="line">
              <a:avLst/>
            </a:prstGeom>
            <a:noFill/>
            <a:ln w="9131">
              <a:solidFill>
                <a:srgbClr val="13131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37"/>
            <p:cNvSpPr>
              <a:spLocks noChangeShapeType="1"/>
            </p:cNvSpPr>
            <p:nvPr/>
          </p:nvSpPr>
          <p:spPr bwMode="auto">
            <a:xfrm>
              <a:off x="3269" y="1435"/>
              <a:ext cx="24" cy="0"/>
            </a:xfrm>
            <a:prstGeom prst="line">
              <a:avLst/>
            </a:prstGeom>
            <a:noFill/>
            <a:ln w="9131">
              <a:solidFill>
                <a:srgbClr val="13131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36"/>
            <p:cNvSpPr>
              <a:spLocks noChangeShapeType="1"/>
            </p:cNvSpPr>
            <p:nvPr/>
          </p:nvSpPr>
          <p:spPr bwMode="auto">
            <a:xfrm>
              <a:off x="4042" y="742"/>
              <a:ext cx="24" cy="0"/>
            </a:xfrm>
            <a:prstGeom prst="line">
              <a:avLst/>
            </a:prstGeom>
            <a:noFill/>
            <a:ln w="9131">
              <a:solidFill>
                <a:srgbClr val="13131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35"/>
            <p:cNvSpPr>
              <a:spLocks noChangeShapeType="1"/>
            </p:cNvSpPr>
            <p:nvPr/>
          </p:nvSpPr>
          <p:spPr bwMode="auto">
            <a:xfrm>
              <a:off x="4042" y="2578"/>
              <a:ext cx="2652" cy="0"/>
            </a:xfrm>
            <a:prstGeom prst="line">
              <a:avLst/>
            </a:prstGeom>
            <a:noFill/>
            <a:ln w="6096">
              <a:solidFill>
                <a:srgbClr val="131313"/>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34"/>
            <p:cNvSpPr>
              <a:spLocks noChangeShapeType="1"/>
            </p:cNvSpPr>
            <p:nvPr/>
          </p:nvSpPr>
          <p:spPr bwMode="auto">
            <a:xfrm>
              <a:off x="4334" y="2256"/>
              <a:ext cx="2316" cy="0"/>
            </a:xfrm>
            <a:prstGeom prst="line">
              <a:avLst/>
            </a:prstGeom>
            <a:noFill/>
            <a:ln w="6096">
              <a:solidFill>
                <a:srgbClr val="131313"/>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3"/>
            <p:cNvSpPr>
              <a:spLocks/>
            </p:cNvSpPr>
            <p:nvPr/>
          </p:nvSpPr>
          <p:spPr bwMode="auto">
            <a:xfrm>
              <a:off x="4701" y="1857"/>
              <a:ext cx="1992" cy="404"/>
            </a:xfrm>
            <a:custGeom>
              <a:avLst/>
              <a:gdLst>
                <a:gd name="T0" fmla="+- 0 4831 4702"/>
                <a:gd name="T1" fmla="*/ T0 w 1992"/>
                <a:gd name="T2" fmla="+- 0 1858 1858"/>
                <a:gd name="T3" fmla="*/ 1858 h 404"/>
                <a:gd name="T4" fmla="+- 0 4702 4702"/>
                <a:gd name="T5" fmla="*/ T4 w 1992"/>
                <a:gd name="T6" fmla="+- 0 1858 1858"/>
                <a:gd name="T7" fmla="*/ 1858 h 404"/>
                <a:gd name="T8" fmla="+- 0 4702 4702"/>
                <a:gd name="T9" fmla="*/ T8 w 1992"/>
                <a:gd name="T10" fmla="+- 0 1867 1858"/>
                <a:gd name="T11" fmla="*/ 1867 h 404"/>
                <a:gd name="T12" fmla="+- 0 4831 4702"/>
                <a:gd name="T13" fmla="*/ T12 w 1992"/>
                <a:gd name="T14" fmla="+- 0 1867 1858"/>
                <a:gd name="T15" fmla="*/ 1867 h 404"/>
                <a:gd name="T16" fmla="+- 0 4831 4702"/>
                <a:gd name="T17" fmla="*/ T16 w 1992"/>
                <a:gd name="T18" fmla="+- 0 1858 1858"/>
                <a:gd name="T19" fmla="*/ 1858 h 404"/>
                <a:gd name="T20" fmla="+- 0 6694 4702"/>
                <a:gd name="T21" fmla="*/ T20 w 1992"/>
                <a:gd name="T22" fmla="+- 0 2251 1858"/>
                <a:gd name="T23" fmla="*/ 2251 h 404"/>
                <a:gd name="T24" fmla="+- 0 6689 4702"/>
                <a:gd name="T25" fmla="*/ T24 w 1992"/>
                <a:gd name="T26" fmla="+- 0 2251 1858"/>
                <a:gd name="T27" fmla="*/ 2251 h 404"/>
                <a:gd name="T28" fmla="+- 0 6689 4702"/>
                <a:gd name="T29" fmla="*/ T28 w 1992"/>
                <a:gd name="T30" fmla="+- 0 2261 1858"/>
                <a:gd name="T31" fmla="*/ 2261 h 404"/>
                <a:gd name="T32" fmla="+- 0 6694 4702"/>
                <a:gd name="T33" fmla="*/ T32 w 1992"/>
                <a:gd name="T34" fmla="+- 0 2261 1858"/>
                <a:gd name="T35" fmla="*/ 2261 h 404"/>
                <a:gd name="T36" fmla="+- 0 6694 4702"/>
                <a:gd name="T37" fmla="*/ T36 w 1992"/>
                <a:gd name="T38" fmla="+- 0 2251 1858"/>
                <a:gd name="T39" fmla="*/ 2251 h 40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992" h="404">
                  <a:moveTo>
                    <a:pt x="129" y="0"/>
                  </a:moveTo>
                  <a:lnTo>
                    <a:pt x="0" y="0"/>
                  </a:lnTo>
                  <a:lnTo>
                    <a:pt x="0" y="9"/>
                  </a:lnTo>
                  <a:lnTo>
                    <a:pt x="129" y="9"/>
                  </a:lnTo>
                  <a:lnTo>
                    <a:pt x="129" y="0"/>
                  </a:lnTo>
                  <a:close/>
                  <a:moveTo>
                    <a:pt x="1992" y="393"/>
                  </a:moveTo>
                  <a:lnTo>
                    <a:pt x="1987" y="393"/>
                  </a:lnTo>
                  <a:lnTo>
                    <a:pt x="1987" y="403"/>
                  </a:lnTo>
                  <a:lnTo>
                    <a:pt x="1992" y="403"/>
                  </a:lnTo>
                  <a:lnTo>
                    <a:pt x="1992" y="393"/>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Text Box 32"/>
            <p:cNvSpPr txBox="1">
              <a:spLocks noChangeArrowheads="1"/>
            </p:cNvSpPr>
            <p:nvPr/>
          </p:nvSpPr>
          <p:spPr bwMode="auto">
            <a:xfrm>
              <a:off x="4596" y="61"/>
              <a:ext cx="71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smtClean="0">
                  <a:ln>
                    <a:noFill/>
                  </a:ln>
                  <a:solidFill>
                    <a:srgbClr val="131313"/>
                  </a:solidFill>
                  <a:effectLst/>
                  <a:latin typeface="Arial" panose="020B0604020202020204" pitchFamily="34" charset="0"/>
                  <a:ea typeface="Times New Roman" panose="02020603050405020304" pitchFamily="18" charset="0"/>
                </a:rPr>
                <a:t>Industry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 name="Text Box 31"/>
            <p:cNvSpPr txBox="1">
              <a:spLocks noChangeArrowheads="1"/>
            </p:cNvSpPr>
            <p:nvPr/>
          </p:nvSpPr>
          <p:spPr bwMode="auto">
            <a:xfrm>
              <a:off x="3868" y="634"/>
              <a:ext cx="15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smtClean="0">
                  <a:ln>
                    <a:noFill/>
                  </a:ln>
                  <a:solidFill>
                    <a:srgbClr val="131313"/>
                  </a:solidFill>
                  <a:effectLst/>
                  <a:latin typeface="Arial" panose="020B0604020202020204" pitchFamily="34" charset="0"/>
                  <a:ea typeface="Times New Roman" panose="02020603050405020304" pitchFamily="18" charset="0"/>
                </a:rPr>
                <a:t>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7" name="Text Box 30"/>
            <p:cNvSpPr txBox="1">
              <a:spLocks noChangeArrowheads="1"/>
            </p:cNvSpPr>
            <p:nvPr/>
          </p:nvSpPr>
          <p:spPr bwMode="auto">
            <a:xfrm>
              <a:off x="3446" y="1026"/>
              <a:ext cx="15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smtClean="0">
                  <a:ln>
                    <a:noFill/>
                  </a:ln>
                  <a:solidFill>
                    <a:srgbClr val="131313"/>
                  </a:solidFill>
                  <a:effectLst/>
                  <a:latin typeface="Arial" panose="020B0604020202020204" pitchFamily="34" charset="0"/>
                  <a:ea typeface="Times New Roman" panose="02020603050405020304" pitchFamily="18" charset="0"/>
                </a:rPr>
                <a:t>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 name="Text Box 29"/>
            <p:cNvSpPr txBox="1">
              <a:spLocks noChangeArrowheads="1"/>
            </p:cNvSpPr>
            <p:nvPr/>
          </p:nvSpPr>
          <p:spPr bwMode="auto">
            <a:xfrm>
              <a:off x="5450" y="1112"/>
              <a:ext cx="11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smtClean="0">
                  <a:ln>
                    <a:noFill/>
                  </a:ln>
                  <a:solidFill>
                    <a:srgbClr val="131313"/>
                  </a:solidFill>
                  <a:effectLst/>
                  <a:latin typeface="Arial" panose="020B0604020202020204" pitchFamily="34" charset="0"/>
                  <a:ea typeface="Times New Roman" panose="02020603050405020304" pitchFamily="18" charset="0"/>
                </a:rPr>
                <a:t>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9" name="Text Box 28"/>
            <p:cNvSpPr txBox="1">
              <a:spLocks noChangeArrowheads="1"/>
            </p:cNvSpPr>
            <p:nvPr/>
          </p:nvSpPr>
          <p:spPr bwMode="auto">
            <a:xfrm>
              <a:off x="3062" y="1342"/>
              <a:ext cx="15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smtClean="0">
                  <a:ln>
                    <a:noFill/>
                  </a:ln>
                  <a:solidFill>
                    <a:srgbClr val="131313"/>
                  </a:solidFill>
                  <a:effectLst/>
                  <a:latin typeface="Arial" panose="020B0604020202020204" pitchFamily="34" charset="0"/>
                  <a:ea typeface="Times New Roman" panose="02020603050405020304" pitchFamily="18" charset="0"/>
                </a:rPr>
                <a:t>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0" name="Text Box 27"/>
            <p:cNvSpPr txBox="1">
              <a:spLocks noChangeArrowheads="1"/>
            </p:cNvSpPr>
            <p:nvPr/>
          </p:nvSpPr>
          <p:spPr bwMode="auto">
            <a:xfrm>
              <a:off x="4725" y="1597"/>
              <a:ext cx="195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eaLnBrk="0" fontAlgn="base" hangingPunct="0">
                <a:spcBef>
                  <a:spcPct val="0"/>
                </a:spcBef>
                <a:spcAft>
                  <a:spcPct val="0"/>
                </a:spcAft>
                <a:tabLst>
                  <a:tab pos="1225550" algn="l"/>
                </a:tabLst>
                <a:defRPr>
                  <a:solidFill>
                    <a:schemeClr val="tx1"/>
                  </a:solidFill>
                  <a:latin typeface="Arial" panose="020B0604020202020204" pitchFamily="34" charset="0"/>
                </a:defRPr>
              </a:lvl1pPr>
              <a:lvl2pPr eaLnBrk="0" fontAlgn="base" hangingPunct="0">
                <a:spcBef>
                  <a:spcPct val="0"/>
                </a:spcBef>
                <a:spcAft>
                  <a:spcPct val="0"/>
                </a:spcAft>
                <a:tabLst>
                  <a:tab pos="1225550" algn="l"/>
                </a:tabLst>
                <a:defRPr>
                  <a:solidFill>
                    <a:schemeClr val="tx1"/>
                  </a:solidFill>
                  <a:latin typeface="Arial" panose="020B0604020202020204" pitchFamily="34" charset="0"/>
                </a:defRPr>
              </a:lvl2pPr>
              <a:lvl3pPr eaLnBrk="0" fontAlgn="base" hangingPunct="0">
                <a:spcBef>
                  <a:spcPct val="0"/>
                </a:spcBef>
                <a:spcAft>
                  <a:spcPct val="0"/>
                </a:spcAft>
                <a:tabLst>
                  <a:tab pos="1225550" algn="l"/>
                </a:tabLst>
                <a:defRPr>
                  <a:solidFill>
                    <a:schemeClr val="tx1"/>
                  </a:solidFill>
                  <a:latin typeface="Arial" panose="020B0604020202020204" pitchFamily="34" charset="0"/>
                </a:defRPr>
              </a:lvl3pPr>
              <a:lvl4pPr eaLnBrk="0" fontAlgn="base" hangingPunct="0">
                <a:spcBef>
                  <a:spcPct val="0"/>
                </a:spcBef>
                <a:spcAft>
                  <a:spcPct val="0"/>
                </a:spcAft>
                <a:tabLst>
                  <a:tab pos="1225550" algn="l"/>
                </a:tabLst>
                <a:defRPr>
                  <a:solidFill>
                    <a:schemeClr val="tx1"/>
                  </a:solidFill>
                  <a:latin typeface="Arial" panose="020B0604020202020204" pitchFamily="34" charset="0"/>
                </a:defRPr>
              </a:lvl4pPr>
              <a:lvl5pPr eaLnBrk="0" fontAlgn="base" hangingPunct="0">
                <a:spcBef>
                  <a:spcPct val="0"/>
                </a:spcBef>
                <a:spcAft>
                  <a:spcPct val="0"/>
                </a:spcAft>
                <a:tabLst>
                  <a:tab pos="1225550" algn="l"/>
                </a:tabLst>
                <a:defRPr>
                  <a:solidFill>
                    <a:schemeClr val="tx1"/>
                  </a:solidFill>
                  <a:latin typeface="Arial" panose="020B0604020202020204" pitchFamily="34" charset="0"/>
                </a:defRPr>
              </a:lvl5pPr>
              <a:lvl6pPr eaLnBrk="0" fontAlgn="base" hangingPunct="0">
                <a:spcBef>
                  <a:spcPct val="0"/>
                </a:spcBef>
                <a:spcAft>
                  <a:spcPct val="0"/>
                </a:spcAft>
                <a:tabLst>
                  <a:tab pos="1225550" algn="l"/>
                </a:tabLst>
                <a:defRPr>
                  <a:solidFill>
                    <a:schemeClr val="tx1"/>
                  </a:solidFill>
                  <a:latin typeface="Arial" panose="020B0604020202020204" pitchFamily="34" charset="0"/>
                </a:defRPr>
              </a:lvl6pPr>
              <a:lvl7pPr eaLnBrk="0" fontAlgn="base" hangingPunct="0">
                <a:spcBef>
                  <a:spcPct val="0"/>
                </a:spcBef>
                <a:spcAft>
                  <a:spcPct val="0"/>
                </a:spcAft>
                <a:tabLst>
                  <a:tab pos="1225550" algn="l"/>
                </a:tabLst>
                <a:defRPr>
                  <a:solidFill>
                    <a:schemeClr val="tx1"/>
                  </a:solidFill>
                  <a:latin typeface="Arial" panose="020B0604020202020204" pitchFamily="34" charset="0"/>
                </a:defRPr>
              </a:lvl7pPr>
              <a:lvl8pPr eaLnBrk="0" fontAlgn="base" hangingPunct="0">
                <a:spcBef>
                  <a:spcPct val="0"/>
                </a:spcBef>
                <a:spcAft>
                  <a:spcPct val="0"/>
                </a:spcAft>
                <a:tabLst>
                  <a:tab pos="1225550" algn="l"/>
                </a:tabLst>
                <a:defRPr>
                  <a:solidFill>
                    <a:schemeClr val="tx1"/>
                  </a:solidFill>
                  <a:latin typeface="Arial" panose="020B0604020202020204" pitchFamily="34" charset="0"/>
                </a:defRPr>
              </a:lvl8pPr>
              <a:lvl9pPr eaLnBrk="0" fontAlgn="base" hangingPunct="0">
                <a:spcBef>
                  <a:spcPct val="0"/>
                </a:spcBef>
                <a:spcAft>
                  <a:spcPct val="0"/>
                </a:spcAft>
                <a:tabLst>
                  <a:tab pos="12255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225550" algn="l"/>
                </a:tabLst>
              </a:pPr>
              <a:r>
                <a:rPr kumimoji="0" lang="en-US" altLang="en-US" sz="900" b="0" i="1" u="none" strike="noStrike" cap="none" normalizeH="0" baseline="0" smtClean="0">
                  <a:ln>
                    <a:noFill/>
                  </a:ln>
                  <a:solidFill>
                    <a:srgbClr val="131313"/>
                  </a:solidFill>
                  <a:effectLst/>
                  <a:latin typeface="Arial" panose="020B0604020202020204" pitchFamily="34" charset="0"/>
                  <a:ea typeface="Times New Roman" panose="02020603050405020304" pitchFamily="18" charset="0"/>
                </a:rPr>
                <a:t>E </a:t>
              </a:r>
              <a:r>
                <a:rPr kumimoji="0" lang="en-US" altLang="en-US" sz="900" b="0" i="1" u="sng" strike="noStrike" cap="none" normalizeH="0" baseline="0" smtClean="0">
                  <a:ln>
                    <a:noFill/>
                  </a:ln>
                  <a:solidFill>
                    <a:srgbClr val="131313"/>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1" name="Text Box 26"/>
            <p:cNvSpPr txBox="1">
              <a:spLocks noChangeArrowheads="1"/>
            </p:cNvSpPr>
            <p:nvPr/>
          </p:nvSpPr>
          <p:spPr bwMode="auto">
            <a:xfrm>
              <a:off x="4315" y="1971"/>
              <a:ext cx="13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smtClean="0">
                  <a:ln>
                    <a:noFill/>
                  </a:ln>
                  <a:solidFill>
                    <a:srgbClr val="131313"/>
                  </a:solidFill>
                  <a:effectLst/>
                  <a:latin typeface="Arial" panose="020B0604020202020204" pitchFamily="34" charset="0"/>
                  <a:ea typeface="Times New Roman" panose="02020603050405020304" pitchFamily="18" charset="0"/>
                </a:rPr>
                <a:t>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2" name="Text Box 25"/>
            <p:cNvSpPr txBox="1">
              <a:spLocks noChangeArrowheads="1"/>
            </p:cNvSpPr>
            <p:nvPr/>
          </p:nvSpPr>
          <p:spPr bwMode="auto">
            <a:xfrm>
              <a:off x="3979" y="2293"/>
              <a:ext cx="13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smtClean="0">
                  <a:ln>
                    <a:noFill/>
                  </a:ln>
                  <a:solidFill>
                    <a:srgbClr val="131313"/>
                  </a:solidFill>
                  <a:effectLst/>
                  <a:latin typeface="Arial" panose="020B0604020202020204" pitchFamily="34" charset="0"/>
                  <a:ea typeface="Times New Roman" panose="02020603050405020304" pitchFamily="18" charset="0"/>
                </a:rPr>
                <a:t>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3" name="Text Box 24"/>
            <p:cNvSpPr txBox="1">
              <a:spLocks noChangeArrowheads="1"/>
            </p:cNvSpPr>
            <p:nvPr/>
          </p:nvSpPr>
          <p:spPr bwMode="auto">
            <a:xfrm>
              <a:off x="5676" y="2797"/>
              <a:ext cx="15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smtClean="0">
                  <a:ln>
                    <a:noFill/>
                  </a:ln>
                  <a:solidFill>
                    <a:srgbClr val="131313"/>
                  </a:solidFill>
                  <a:effectLst/>
                  <a:latin typeface="Arial" panose="020B0604020202020204" pitchFamily="34" charset="0"/>
                  <a:ea typeface="Times New Roman" panose="02020603050405020304" pitchFamily="18" charset="0"/>
                </a:rPr>
                <a:t>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4" name="Text Box 23"/>
            <p:cNvSpPr txBox="1">
              <a:spLocks noChangeArrowheads="1"/>
            </p:cNvSpPr>
            <p:nvPr/>
          </p:nvSpPr>
          <p:spPr bwMode="auto">
            <a:xfrm>
              <a:off x="3273" y="3116"/>
              <a:ext cx="11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smtClean="0">
                  <a:ln>
                    <a:noFill/>
                  </a:ln>
                  <a:solidFill>
                    <a:srgbClr val="131313"/>
                  </a:solidFill>
                  <a:effectLst/>
                  <a:latin typeface="Arial" panose="020B0604020202020204" pitchFamily="34" charset="0"/>
                  <a:ea typeface="Times New Roman" panose="02020603050405020304" pitchFamily="18" charset="0"/>
                </a:rPr>
                <a:t>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5" name="Text Box 22"/>
            <p:cNvSpPr txBox="1">
              <a:spLocks noChangeArrowheads="1"/>
            </p:cNvSpPr>
            <p:nvPr/>
          </p:nvSpPr>
          <p:spPr bwMode="auto">
            <a:xfrm>
              <a:off x="5200" y="3116"/>
              <a:ext cx="15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smtClean="0">
                  <a:ln>
                    <a:noFill/>
                  </a:ln>
                  <a:solidFill>
                    <a:srgbClr val="131313"/>
                  </a:solidFill>
                  <a:effectLst/>
                  <a:latin typeface="Arial" panose="020B0604020202020204" pitchFamily="34" charset="0"/>
                  <a:ea typeface="Times New Roman" panose="02020603050405020304" pitchFamily="18" charset="0"/>
                </a:rPr>
                <a:t>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6" name="Text Box 21"/>
            <p:cNvSpPr txBox="1">
              <a:spLocks noChangeArrowheads="1"/>
            </p:cNvSpPr>
            <p:nvPr/>
          </p:nvSpPr>
          <p:spPr bwMode="auto">
            <a:xfrm>
              <a:off x="4812" y="3356"/>
              <a:ext cx="15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smtClean="0">
                  <a:ln>
                    <a:noFill/>
                  </a:ln>
                  <a:solidFill>
                    <a:srgbClr val="131313"/>
                  </a:solidFill>
                  <a:effectLst/>
                  <a:latin typeface="Arial" panose="020B0604020202020204" pitchFamily="34" charset="0"/>
                  <a:ea typeface="Times New Roman" panose="02020603050405020304" pitchFamily="18" charset="0"/>
                </a:rPr>
                <a:t>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grpSp>
        <p:nvGrpSpPr>
          <p:cNvPr id="47" name="Group 1"/>
          <p:cNvGrpSpPr>
            <a:grpSpLocks/>
          </p:cNvGrpSpPr>
          <p:nvPr/>
        </p:nvGrpSpPr>
        <p:grpSpPr bwMode="auto">
          <a:xfrm>
            <a:off x="6024078" y="3259666"/>
            <a:ext cx="3949655" cy="2061297"/>
            <a:chOff x="6626" y="61"/>
            <a:chExt cx="4008" cy="3559"/>
          </a:xfrm>
        </p:grpSpPr>
        <p:sp>
          <p:nvSpPr>
            <p:cNvPr id="48" name="AutoShape 19"/>
            <p:cNvSpPr>
              <a:spLocks/>
            </p:cNvSpPr>
            <p:nvPr/>
          </p:nvSpPr>
          <p:spPr bwMode="auto">
            <a:xfrm>
              <a:off x="6885" y="127"/>
              <a:ext cx="3675" cy="3485"/>
            </a:xfrm>
            <a:custGeom>
              <a:avLst/>
              <a:gdLst>
                <a:gd name="T0" fmla="+- 0 6886 6886"/>
                <a:gd name="T1" fmla="*/ T0 w 3675"/>
                <a:gd name="T2" fmla="+- 0 3612 127"/>
                <a:gd name="T3" fmla="*/ 3612 h 3485"/>
                <a:gd name="T4" fmla="+- 0 6890 6886"/>
                <a:gd name="T5" fmla="*/ T4 w 3675"/>
                <a:gd name="T6" fmla="+- 0 127 127"/>
                <a:gd name="T7" fmla="*/ 127 h 3485"/>
                <a:gd name="T8" fmla="+- 0 6886 6886"/>
                <a:gd name="T9" fmla="*/ T8 w 3675"/>
                <a:gd name="T10" fmla="+- 0 3612 127"/>
                <a:gd name="T11" fmla="*/ 3612 h 3485"/>
                <a:gd name="T12" fmla="+- 0 10560 6886"/>
                <a:gd name="T13" fmla="*/ T12 w 3675"/>
                <a:gd name="T14" fmla="+- 0 3612 127"/>
                <a:gd name="T15" fmla="*/ 3612 h 3485"/>
              </a:gdLst>
              <a:ahLst/>
              <a:cxnLst>
                <a:cxn ang="0">
                  <a:pos x="T1" y="T3"/>
                </a:cxn>
                <a:cxn ang="0">
                  <a:pos x="T5" y="T7"/>
                </a:cxn>
                <a:cxn ang="0">
                  <a:pos x="T9" y="T11"/>
                </a:cxn>
                <a:cxn ang="0">
                  <a:pos x="T13" y="T15"/>
                </a:cxn>
              </a:cxnLst>
              <a:rect l="0" t="0" r="r" b="b"/>
              <a:pathLst>
                <a:path w="3675" h="3485">
                  <a:moveTo>
                    <a:pt x="0" y="3485"/>
                  </a:moveTo>
                  <a:lnTo>
                    <a:pt x="4" y="0"/>
                  </a:lnTo>
                  <a:moveTo>
                    <a:pt x="0" y="3485"/>
                  </a:moveTo>
                  <a:lnTo>
                    <a:pt x="3674" y="3485"/>
                  </a:lnTo>
                </a:path>
              </a:pathLst>
            </a:custGeom>
            <a:noFill/>
            <a:ln w="9131">
              <a:solidFill>
                <a:srgbClr val="131313"/>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18"/>
            <p:cNvSpPr>
              <a:spLocks noChangeShapeType="1"/>
            </p:cNvSpPr>
            <p:nvPr/>
          </p:nvSpPr>
          <p:spPr bwMode="auto">
            <a:xfrm>
              <a:off x="6809" y="1843"/>
              <a:ext cx="24" cy="0"/>
            </a:xfrm>
            <a:prstGeom prst="line">
              <a:avLst/>
            </a:prstGeom>
            <a:noFill/>
            <a:ln w="9131">
              <a:solidFill>
                <a:srgbClr val="13131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17"/>
            <p:cNvSpPr>
              <a:spLocks noChangeShapeType="1"/>
            </p:cNvSpPr>
            <p:nvPr/>
          </p:nvSpPr>
          <p:spPr bwMode="auto">
            <a:xfrm>
              <a:off x="6780" y="2559"/>
              <a:ext cx="24" cy="0"/>
            </a:xfrm>
            <a:prstGeom prst="line">
              <a:avLst/>
            </a:prstGeom>
            <a:noFill/>
            <a:ln w="9131">
              <a:solidFill>
                <a:srgbClr val="13131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16"/>
            <p:cNvSpPr>
              <a:spLocks noChangeShapeType="1"/>
            </p:cNvSpPr>
            <p:nvPr/>
          </p:nvSpPr>
          <p:spPr bwMode="auto">
            <a:xfrm>
              <a:off x="6818" y="2559"/>
              <a:ext cx="24" cy="0"/>
            </a:xfrm>
            <a:prstGeom prst="line">
              <a:avLst/>
            </a:prstGeom>
            <a:noFill/>
            <a:ln w="9131">
              <a:solidFill>
                <a:srgbClr val="13131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15"/>
            <p:cNvSpPr>
              <a:spLocks noChangeShapeType="1"/>
            </p:cNvSpPr>
            <p:nvPr/>
          </p:nvSpPr>
          <p:spPr bwMode="auto">
            <a:xfrm>
              <a:off x="6890" y="1863"/>
              <a:ext cx="2772" cy="0"/>
            </a:xfrm>
            <a:prstGeom prst="line">
              <a:avLst/>
            </a:prstGeom>
            <a:noFill/>
            <a:ln w="9131">
              <a:solidFill>
                <a:srgbClr val="13131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14"/>
            <p:cNvSpPr>
              <a:spLocks noChangeShapeType="1"/>
            </p:cNvSpPr>
            <p:nvPr/>
          </p:nvSpPr>
          <p:spPr bwMode="auto">
            <a:xfrm>
              <a:off x="6890" y="2256"/>
              <a:ext cx="2772" cy="0"/>
            </a:xfrm>
            <a:prstGeom prst="line">
              <a:avLst/>
            </a:prstGeom>
            <a:noFill/>
            <a:ln w="9131">
              <a:solidFill>
                <a:srgbClr val="13131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13"/>
            <p:cNvSpPr>
              <a:spLocks noChangeShapeType="1"/>
            </p:cNvSpPr>
            <p:nvPr/>
          </p:nvSpPr>
          <p:spPr bwMode="auto">
            <a:xfrm>
              <a:off x="6890" y="2578"/>
              <a:ext cx="2772" cy="0"/>
            </a:xfrm>
            <a:prstGeom prst="line">
              <a:avLst/>
            </a:prstGeom>
            <a:noFill/>
            <a:ln w="9131">
              <a:solidFill>
                <a:srgbClr val="13131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12"/>
            <p:cNvSpPr>
              <a:spLocks noChangeShapeType="1"/>
            </p:cNvSpPr>
            <p:nvPr/>
          </p:nvSpPr>
          <p:spPr bwMode="auto">
            <a:xfrm>
              <a:off x="10013" y="1863"/>
              <a:ext cx="14" cy="0"/>
            </a:xfrm>
            <a:prstGeom prst="line">
              <a:avLst/>
            </a:prstGeom>
            <a:noFill/>
            <a:ln w="9131">
              <a:solidFill>
                <a:srgbClr val="13131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11"/>
            <p:cNvSpPr>
              <a:spLocks noChangeShapeType="1"/>
            </p:cNvSpPr>
            <p:nvPr/>
          </p:nvSpPr>
          <p:spPr bwMode="auto">
            <a:xfrm>
              <a:off x="10570" y="1863"/>
              <a:ext cx="19" cy="0"/>
            </a:xfrm>
            <a:prstGeom prst="line">
              <a:avLst/>
            </a:prstGeom>
            <a:noFill/>
            <a:ln w="9131">
              <a:solidFill>
                <a:srgbClr val="13131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10"/>
            <p:cNvSpPr>
              <a:spLocks noChangeShapeType="1"/>
            </p:cNvSpPr>
            <p:nvPr/>
          </p:nvSpPr>
          <p:spPr bwMode="auto">
            <a:xfrm>
              <a:off x="9984" y="2559"/>
              <a:ext cx="14" cy="0"/>
            </a:xfrm>
            <a:prstGeom prst="line">
              <a:avLst/>
            </a:prstGeom>
            <a:noFill/>
            <a:ln w="9131">
              <a:solidFill>
                <a:srgbClr val="13131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9"/>
            <p:cNvSpPr>
              <a:spLocks noChangeShapeType="1"/>
            </p:cNvSpPr>
            <p:nvPr/>
          </p:nvSpPr>
          <p:spPr bwMode="auto">
            <a:xfrm>
              <a:off x="10570" y="2559"/>
              <a:ext cx="19" cy="0"/>
            </a:xfrm>
            <a:prstGeom prst="line">
              <a:avLst/>
            </a:prstGeom>
            <a:noFill/>
            <a:ln w="9131">
              <a:solidFill>
                <a:srgbClr val="13131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8"/>
            <p:cNvSpPr>
              <a:spLocks noChangeShapeType="1"/>
            </p:cNvSpPr>
            <p:nvPr/>
          </p:nvSpPr>
          <p:spPr bwMode="auto">
            <a:xfrm>
              <a:off x="10027" y="2559"/>
              <a:ext cx="15" cy="0"/>
            </a:xfrm>
            <a:prstGeom prst="line">
              <a:avLst/>
            </a:prstGeom>
            <a:noFill/>
            <a:ln w="9131">
              <a:solidFill>
                <a:srgbClr val="13131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7"/>
            <p:cNvSpPr>
              <a:spLocks noChangeShapeType="1"/>
            </p:cNvSpPr>
            <p:nvPr/>
          </p:nvSpPr>
          <p:spPr bwMode="auto">
            <a:xfrm>
              <a:off x="10613" y="2559"/>
              <a:ext cx="14" cy="0"/>
            </a:xfrm>
            <a:prstGeom prst="line">
              <a:avLst/>
            </a:prstGeom>
            <a:noFill/>
            <a:ln w="9131">
              <a:solidFill>
                <a:srgbClr val="13131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Text Box 6"/>
            <p:cNvSpPr txBox="1">
              <a:spLocks noChangeArrowheads="1"/>
            </p:cNvSpPr>
            <p:nvPr/>
          </p:nvSpPr>
          <p:spPr bwMode="auto">
            <a:xfrm>
              <a:off x="6674" y="78"/>
              <a:ext cx="12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smtClean="0">
                  <a:ln>
                    <a:noFill/>
                  </a:ln>
                  <a:solidFill>
                    <a:srgbClr val="131313"/>
                  </a:solidFill>
                  <a:effectLst/>
                  <a:latin typeface="Arial" panose="020B0604020202020204" pitchFamily="34" charset="0"/>
                  <a:ea typeface="Times New Roman" panose="02020603050405020304" pitchFamily="18" charset="0"/>
                </a:rPr>
                <a:t>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2" name="Text Box 5"/>
            <p:cNvSpPr txBox="1">
              <a:spLocks noChangeArrowheads="1"/>
            </p:cNvSpPr>
            <p:nvPr/>
          </p:nvSpPr>
          <p:spPr bwMode="auto">
            <a:xfrm>
              <a:off x="8541" y="61"/>
              <a:ext cx="44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smtClean="0">
                  <a:ln>
                    <a:noFill/>
                  </a:ln>
                  <a:solidFill>
                    <a:srgbClr val="131313"/>
                  </a:solidFill>
                  <a:effectLst/>
                  <a:latin typeface="Arial" panose="020B0604020202020204" pitchFamily="34" charset="0"/>
                  <a:ea typeface="Times New Roman" panose="02020603050405020304" pitchFamily="18" charset="0"/>
                </a:rPr>
                <a:t>Firm</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3" name="Text Box 4"/>
            <p:cNvSpPr txBox="1">
              <a:spLocks noChangeArrowheads="1"/>
            </p:cNvSpPr>
            <p:nvPr/>
          </p:nvSpPr>
          <p:spPr bwMode="auto">
            <a:xfrm>
              <a:off x="6626" y="1736"/>
              <a:ext cx="185" cy="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indent="30163"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0163"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smtClean="0">
                  <a:ln>
                    <a:noFill/>
                  </a:ln>
                  <a:solidFill>
                    <a:srgbClr val="131313"/>
                  </a:solidFill>
                  <a:effectLst/>
                  <a:latin typeface="Arial" panose="020B0604020202020204" pitchFamily="34" charset="0"/>
                  <a:ea typeface="Times New Roman" panose="02020603050405020304" pitchFamily="18" charset="0"/>
                </a:rPr>
                <a:t>P</a:t>
              </a:r>
              <a:endParaRPr kumimoji="0" lang="en-US" altLang="en-US" sz="800" b="0" i="0" u="none" strike="noStrike" cap="none" normalizeH="0" baseline="0" smtClean="0">
                <a:ln>
                  <a:noFill/>
                </a:ln>
                <a:solidFill>
                  <a:schemeClr val="tx1"/>
                </a:solidFill>
                <a:effectLst/>
                <a:latin typeface="Arial" panose="020B0604020202020204" pitchFamily="34" charset="0"/>
              </a:endParaRPr>
            </a:p>
            <a:p>
              <a:pPr marL="0" marR="0" lvl="0" indent="30163"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smtClean="0">
                  <a:ln>
                    <a:noFill/>
                  </a:ln>
                  <a:solidFill>
                    <a:srgbClr val="131313"/>
                  </a:solidFill>
                  <a:effectLst/>
                  <a:latin typeface="Arial" panose="020B0604020202020204" pitchFamily="34" charset="0"/>
                  <a:ea typeface="Times New Roman" panose="02020603050405020304" pitchFamily="18" charset="0"/>
                </a:rPr>
                <a:t>P P</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4" name="Text Box 3"/>
            <p:cNvSpPr txBox="1">
              <a:spLocks noChangeArrowheads="1"/>
            </p:cNvSpPr>
            <p:nvPr/>
          </p:nvSpPr>
          <p:spPr bwMode="auto">
            <a:xfrm>
              <a:off x="9710" y="1752"/>
              <a:ext cx="8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smtClean="0">
                  <a:ln>
                    <a:noFill/>
                  </a:ln>
                  <a:solidFill>
                    <a:srgbClr val="131313"/>
                  </a:solidFill>
                  <a:effectLst/>
                  <a:latin typeface="Arial" panose="020B0604020202020204" pitchFamily="34" charset="0"/>
                  <a:ea typeface="Times New Roman" panose="02020603050405020304" pitchFamily="18" charset="0"/>
                </a:rPr>
                <a:t>AR </a:t>
              </a:r>
              <a:r>
                <a:rPr kumimoji="0" lang="en-US" altLang="en-US" sz="900" b="0" i="0" u="none" strike="noStrike" cap="none" normalizeH="0" baseline="0" smtClean="0">
                  <a:ln>
                    <a:noFill/>
                  </a:ln>
                  <a:solidFill>
                    <a:srgbClr val="131313"/>
                  </a:solidFill>
                  <a:effectLst/>
                  <a:latin typeface="Arial" panose="020B0604020202020204" pitchFamily="34" charset="0"/>
                  <a:ea typeface="Times New Roman" panose="02020603050405020304" pitchFamily="18" charset="0"/>
                </a:rPr>
                <a:t>= </a:t>
              </a:r>
              <a:r>
                <a:rPr kumimoji="0" lang="en-US" altLang="en-US" sz="900" b="0" i="1" u="none" strike="noStrike" cap="none" normalizeH="0" baseline="0" smtClean="0">
                  <a:ln>
                    <a:noFill/>
                  </a:ln>
                  <a:solidFill>
                    <a:srgbClr val="131313"/>
                  </a:solidFill>
                  <a:effectLst/>
                  <a:latin typeface="Arial" panose="020B0604020202020204" pitchFamily="34" charset="0"/>
                  <a:ea typeface="Times New Roman" panose="02020603050405020304" pitchFamily="18" charset="0"/>
                </a:rPr>
                <a:t>MR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5" name="Text Box 2"/>
            <p:cNvSpPr txBox="1">
              <a:spLocks noChangeArrowheads="1"/>
            </p:cNvSpPr>
            <p:nvPr/>
          </p:nvSpPr>
          <p:spPr bwMode="auto">
            <a:xfrm>
              <a:off x="9710" y="2146"/>
              <a:ext cx="828"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smtClean="0">
                  <a:ln>
                    <a:noFill/>
                  </a:ln>
                  <a:solidFill>
                    <a:srgbClr val="131313"/>
                  </a:solidFill>
                  <a:effectLst/>
                  <a:latin typeface="Arial" panose="020B0604020202020204" pitchFamily="34" charset="0"/>
                  <a:ea typeface="Times New Roman" panose="02020603050405020304" pitchFamily="18" charset="0"/>
                </a:rPr>
                <a:t>AR </a:t>
              </a:r>
              <a:r>
                <a:rPr kumimoji="0" lang="en-US" altLang="en-US" sz="900" b="0" i="0" u="none" strike="noStrike" cap="none" normalizeH="0" baseline="0" smtClean="0">
                  <a:ln>
                    <a:noFill/>
                  </a:ln>
                  <a:solidFill>
                    <a:srgbClr val="131313"/>
                  </a:solidFill>
                  <a:effectLst/>
                  <a:latin typeface="Arial" panose="020B0604020202020204" pitchFamily="34" charset="0"/>
                  <a:ea typeface="Times New Roman" panose="02020603050405020304" pitchFamily="18" charset="0"/>
                </a:rPr>
                <a:t>= </a:t>
              </a:r>
              <a:r>
                <a:rPr kumimoji="0" lang="en-US" altLang="en-US" sz="900" b="0" i="1" u="none" strike="noStrike" cap="none" normalizeH="0" baseline="0" smtClean="0">
                  <a:ln>
                    <a:noFill/>
                  </a:ln>
                  <a:solidFill>
                    <a:srgbClr val="131313"/>
                  </a:solidFill>
                  <a:effectLst/>
                  <a:latin typeface="Arial" panose="020B0604020202020204" pitchFamily="34" charset="0"/>
                  <a:ea typeface="Times New Roman" panose="02020603050405020304" pitchFamily="18" charset="0"/>
                </a:rPr>
                <a:t>MR</a:t>
              </a:r>
              <a:endParaRPr kumimoji="0" lang="en-US" altLang="en-US" sz="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smtClean="0">
                  <a:ln>
                    <a:noFill/>
                  </a:ln>
                  <a:solidFill>
                    <a:srgbClr val="131313"/>
                  </a:solidFill>
                  <a:effectLst/>
                  <a:latin typeface="Arial" panose="020B0604020202020204" pitchFamily="34" charset="0"/>
                  <a:ea typeface="Times New Roman" panose="02020603050405020304" pitchFamily="18" charset="0"/>
                </a:rPr>
                <a:t>AR </a:t>
              </a:r>
              <a:r>
                <a:rPr kumimoji="0" lang="en-US" altLang="en-US" sz="900" b="0" i="0" u="none" strike="noStrike" cap="none" normalizeH="0" baseline="0" smtClean="0">
                  <a:ln>
                    <a:noFill/>
                  </a:ln>
                  <a:solidFill>
                    <a:srgbClr val="131313"/>
                  </a:solidFill>
                  <a:effectLst/>
                  <a:latin typeface="Arial" panose="020B0604020202020204" pitchFamily="34" charset="0"/>
                  <a:ea typeface="Times New Roman" panose="02020603050405020304" pitchFamily="18" charset="0"/>
                </a:rPr>
                <a:t>= </a:t>
              </a:r>
              <a:r>
                <a:rPr kumimoji="0" lang="en-US" altLang="en-US" sz="900" b="0" i="1" u="none" strike="noStrike" cap="none" normalizeH="0" baseline="0" smtClean="0">
                  <a:ln>
                    <a:noFill/>
                  </a:ln>
                  <a:solidFill>
                    <a:srgbClr val="131313"/>
                  </a:solidFill>
                  <a:effectLst/>
                  <a:latin typeface="Arial" panose="020B0604020202020204" pitchFamily="34" charset="0"/>
                  <a:ea typeface="Times New Roman" panose="02020603050405020304" pitchFamily="18" charset="0"/>
                </a:rPr>
                <a:t>MR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sp>
        <p:nvSpPr>
          <p:cNvPr id="66" name="Rectangle 6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7" name="Rectangle 81"/>
          <p:cNvSpPr>
            <a:spLocks noChangeArrowheads="1"/>
          </p:cNvSpPr>
          <p:nvPr/>
        </p:nvSpPr>
        <p:spPr bwMode="auto">
          <a:xfrm>
            <a:off x="1644650" y="5016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1" u="none" strike="noStrike" cap="none" normalizeH="0" baseline="0" smtClean="0">
              <a:ln>
                <a:noFill/>
              </a:ln>
              <a:solidFill>
                <a:srgbClr val="131313"/>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smtClean="0">
                <a:ln>
                  <a:noFill/>
                </a:ln>
                <a:solidFill>
                  <a:srgbClr val="131313"/>
                </a:solidFill>
                <a:effectLst/>
                <a:latin typeface="Arial" panose="020B0604020202020204" pitchFamily="34" charset="0"/>
                <a:ea typeface="Times New Roman" panose="02020603050405020304" pitchFamily="18" charset="0"/>
              </a:rPr>
              <a:t>Y</a:t>
            </a:r>
            <a:endParaRPr kumimoji="0" lang="en-US" altLang="en-US" sz="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626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14896"/>
            <a:ext cx="10515600" cy="640079"/>
          </a:xfrm>
        </p:spPr>
        <p:txBody>
          <a:bodyPr>
            <a:noAutofit/>
          </a:bodyPr>
          <a:lstStyle/>
          <a:p>
            <a:r>
              <a:rPr lang="en-US" sz="2400" b="1" dirty="0"/>
              <a:t>PROFIT MAXIMIZATION </a:t>
            </a:r>
            <a:r>
              <a:rPr lang="en-US" sz="2400" b="1" dirty="0" smtClean="0"/>
              <a:t>BY A COMPETITIVE </a:t>
            </a:r>
            <a:r>
              <a:rPr lang="en-US" sz="2400" b="1" dirty="0"/>
              <a:t>FIRM : </a:t>
            </a:r>
            <a:r>
              <a:rPr lang="en-US" sz="2400" b="1" dirty="0" smtClean="0"/>
              <a:t>TR-TC APPROACH</a:t>
            </a:r>
            <a:r>
              <a:rPr lang="en-US" sz="2400" dirty="0"/>
              <a:t/>
            </a:r>
            <a:br>
              <a:rPr lang="en-US" sz="2400" dirty="0"/>
            </a:br>
            <a:endParaRPr lang="en-US" sz="2400" dirty="0"/>
          </a:p>
        </p:txBody>
      </p:sp>
      <p:sp>
        <p:nvSpPr>
          <p:cNvPr id="3" name="Content Placeholder 2"/>
          <p:cNvSpPr>
            <a:spLocks noGrp="1"/>
          </p:cNvSpPr>
          <p:nvPr>
            <p:ph idx="1"/>
          </p:nvPr>
        </p:nvSpPr>
        <p:spPr>
          <a:xfrm>
            <a:off x="838199" y="1354975"/>
            <a:ext cx="9960033" cy="4953397"/>
          </a:xfrm>
        </p:spPr>
        <p:txBody>
          <a:bodyPr/>
          <a:lstStyle/>
          <a:p>
            <a:r>
              <a:rPr lang="en-US" i="1" dirty="0"/>
              <a:t>A</a:t>
            </a:r>
            <a:r>
              <a:rPr lang="en-US" i="1" dirty="0" smtClean="0"/>
              <a:t>t </a:t>
            </a:r>
            <a:r>
              <a:rPr lang="en-US" i="1" dirty="0"/>
              <a:t>output level QM</a:t>
            </a:r>
            <a:r>
              <a:rPr lang="en-US" dirty="0"/>
              <a:t>, </a:t>
            </a:r>
            <a:r>
              <a:rPr lang="en-US" i="1" dirty="0"/>
              <a:t>the firm </a:t>
            </a:r>
            <a:r>
              <a:rPr lang="en-US" i="1" dirty="0" smtClean="0"/>
              <a:t>maximizes </a:t>
            </a:r>
            <a:r>
              <a:rPr lang="en-US" i="1" dirty="0"/>
              <a:t>economic profits</a:t>
            </a:r>
            <a:endParaRPr lang="en-US" dirty="0"/>
          </a:p>
        </p:txBody>
      </p:sp>
      <p:grpSp>
        <p:nvGrpSpPr>
          <p:cNvPr id="4" name="Group 2"/>
          <p:cNvGrpSpPr>
            <a:grpSpLocks/>
          </p:cNvGrpSpPr>
          <p:nvPr/>
        </p:nvGrpSpPr>
        <p:grpSpPr bwMode="auto">
          <a:xfrm>
            <a:off x="3854347" y="1832254"/>
            <a:ext cx="4044113" cy="4476118"/>
            <a:chOff x="6617" y="-2584"/>
            <a:chExt cx="3828" cy="6747"/>
          </a:xfrm>
        </p:grpSpPr>
        <p:sp>
          <p:nvSpPr>
            <p:cNvPr id="5" name="Line 42"/>
            <p:cNvSpPr>
              <a:spLocks noChangeShapeType="1"/>
            </p:cNvSpPr>
            <p:nvPr/>
          </p:nvSpPr>
          <p:spPr bwMode="auto">
            <a:xfrm>
              <a:off x="6703" y="1213"/>
              <a:ext cx="0" cy="2949"/>
            </a:xfrm>
            <a:prstGeom prst="line">
              <a:avLst/>
            </a:prstGeom>
            <a:noFill/>
            <a:ln w="6096">
              <a:solidFill>
                <a:srgbClr val="1A1A1A"/>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1"/>
            <p:cNvSpPr>
              <a:spLocks/>
            </p:cNvSpPr>
            <p:nvPr/>
          </p:nvSpPr>
          <p:spPr bwMode="auto">
            <a:xfrm>
              <a:off x="6698" y="-2585"/>
              <a:ext cx="3660" cy="3008"/>
            </a:xfrm>
            <a:custGeom>
              <a:avLst/>
              <a:gdLst>
                <a:gd name="T0" fmla="+- 0 7397 6698"/>
                <a:gd name="T1" fmla="*/ T0 w 3660"/>
                <a:gd name="T2" fmla="+- 0 279 -2584"/>
                <a:gd name="T3" fmla="*/ 279 h 3008"/>
                <a:gd name="T4" fmla="+- 0 7493 6698"/>
                <a:gd name="T5" fmla="*/ T4 w 3660"/>
                <a:gd name="T6" fmla="+- 0 202 -2584"/>
                <a:gd name="T7" fmla="*/ 202 h 3008"/>
                <a:gd name="T8" fmla="+- 0 7450 6698"/>
                <a:gd name="T9" fmla="*/ T8 w 3660"/>
                <a:gd name="T10" fmla="+- 0 245 -2584"/>
                <a:gd name="T11" fmla="*/ 245 h 3008"/>
                <a:gd name="T12" fmla="+- 0 7550 6698"/>
                <a:gd name="T13" fmla="*/ T12 w 3660"/>
                <a:gd name="T14" fmla="+- 0 130 -2584"/>
                <a:gd name="T15" fmla="*/ 130 h 3008"/>
                <a:gd name="T16" fmla="+- 0 7555 6698"/>
                <a:gd name="T17" fmla="*/ T16 w 3660"/>
                <a:gd name="T18" fmla="+- 0 140 -2584"/>
                <a:gd name="T19" fmla="*/ 140 h 3008"/>
                <a:gd name="T20" fmla="+- 0 7574 6698"/>
                <a:gd name="T21" fmla="*/ T20 w 3660"/>
                <a:gd name="T22" fmla="+- 0 106 -2584"/>
                <a:gd name="T23" fmla="*/ 106 h 3008"/>
                <a:gd name="T24" fmla="+- 0 7690 6698"/>
                <a:gd name="T25" fmla="*/ T24 w 3660"/>
                <a:gd name="T26" fmla="+- 0 10 -2584"/>
                <a:gd name="T27" fmla="*/ 10 h 3008"/>
                <a:gd name="T28" fmla="+- 0 7646 6698"/>
                <a:gd name="T29" fmla="*/ T28 w 3660"/>
                <a:gd name="T30" fmla="+- 0 49 -2584"/>
                <a:gd name="T31" fmla="*/ 49 h 3008"/>
                <a:gd name="T32" fmla="+- 0 7747 6698"/>
                <a:gd name="T33" fmla="*/ T32 w 3660"/>
                <a:gd name="T34" fmla="+- 0 -62 -2584"/>
                <a:gd name="T35" fmla="*/ -62 h 3008"/>
                <a:gd name="T36" fmla="+- 0 7752 6698"/>
                <a:gd name="T37" fmla="*/ T36 w 3660"/>
                <a:gd name="T38" fmla="+- 0 -57 -2584"/>
                <a:gd name="T39" fmla="*/ -57 h 3008"/>
                <a:gd name="T40" fmla="+- 0 7771 6698"/>
                <a:gd name="T41" fmla="*/ T40 w 3660"/>
                <a:gd name="T42" fmla="+- 0 -91 -2584"/>
                <a:gd name="T43" fmla="*/ -91 h 3008"/>
                <a:gd name="T44" fmla="+- 0 7886 6698"/>
                <a:gd name="T45" fmla="*/ T44 w 3660"/>
                <a:gd name="T46" fmla="+- 0 -187 -2584"/>
                <a:gd name="T47" fmla="*/ -187 h 3008"/>
                <a:gd name="T48" fmla="+- 0 7843 6698"/>
                <a:gd name="T49" fmla="*/ T48 w 3660"/>
                <a:gd name="T50" fmla="+- 0 -143 -2584"/>
                <a:gd name="T51" fmla="*/ -143 h 3008"/>
                <a:gd name="T52" fmla="+- 0 7944 6698"/>
                <a:gd name="T53" fmla="*/ T52 w 3660"/>
                <a:gd name="T54" fmla="+- 0 -259 -2584"/>
                <a:gd name="T55" fmla="*/ -259 h 3008"/>
                <a:gd name="T56" fmla="+- 0 7949 6698"/>
                <a:gd name="T57" fmla="*/ T56 w 3660"/>
                <a:gd name="T58" fmla="+- 0 -249 -2584"/>
                <a:gd name="T59" fmla="*/ -249 h 3008"/>
                <a:gd name="T60" fmla="+- 0 7970 6698"/>
                <a:gd name="T61" fmla="*/ T60 w 3660"/>
                <a:gd name="T62" fmla="+- 0 -283 -2584"/>
                <a:gd name="T63" fmla="*/ -283 h 3008"/>
                <a:gd name="T64" fmla="+- 0 8086 6698"/>
                <a:gd name="T65" fmla="*/ T64 w 3660"/>
                <a:gd name="T66" fmla="+- 0 -379 -2584"/>
                <a:gd name="T67" fmla="*/ -379 h 3008"/>
                <a:gd name="T68" fmla="+- 0 8042 6698"/>
                <a:gd name="T69" fmla="*/ T68 w 3660"/>
                <a:gd name="T70" fmla="+- 0 -340 -2584"/>
                <a:gd name="T71" fmla="*/ -340 h 3008"/>
                <a:gd name="T72" fmla="+- 0 8143 6698"/>
                <a:gd name="T73" fmla="*/ T72 w 3660"/>
                <a:gd name="T74" fmla="+- 0 -451 -2584"/>
                <a:gd name="T75" fmla="*/ -451 h 3008"/>
                <a:gd name="T76" fmla="+- 0 8148 6698"/>
                <a:gd name="T77" fmla="*/ T76 w 3660"/>
                <a:gd name="T78" fmla="+- 0 -446 -2584"/>
                <a:gd name="T79" fmla="*/ -446 h 3008"/>
                <a:gd name="T80" fmla="+- 0 8167 6698"/>
                <a:gd name="T81" fmla="*/ T80 w 3660"/>
                <a:gd name="T82" fmla="+- 0 -475 -2584"/>
                <a:gd name="T83" fmla="*/ -475 h 3008"/>
                <a:gd name="T84" fmla="+- 0 8282 6698"/>
                <a:gd name="T85" fmla="*/ T84 w 3660"/>
                <a:gd name="T86" fmla="+- 0 -575 -2584"/>
                <a:gd name="T87" fmla="*/ -575 h 3008"/>
                <a:gd name="T88" fmla="+- 0 8239 6698"/>
                <a:gd name="T89" fmla="*/ T88 w 3660"/>
                <a:gd name="T90" fmla="+- 0 -532 -2584"/>
                <a:gd name="T91" fmla="*/ -532 h 3008"/>
                <a:gd name="T92" fmla="+- 0 8340 6698"/>
                <a:gd name="T93" fmla="*/ T92 w 3660"/>
                <a:gd name="T94" fmla="+- 0 -647 -2584"/>
                <a:gd name="T95" fmla="*/ -647 h 3008"/>
                <a:gd name="T96" fmla="+- 0 8345 6698"/>
                <a:gd name="T97" fmla="*/ T96 w 3660"/>
                <a:gd name="T98" fmla="+- 0 -638 -2584"/>
                <a:gd name="T99" fmla="*/ -638 h 3008"/>
                <a:gd name="T100" fmla="+- 0 8364 6698"/>
                <a:gd name="T101" fmla="*/ T100 w 3660"/>
                <a:gd name="T102" fmla="+- 0 -671 -2584"/>
                <a:gd name="T103" fmla="*/ -671 h 3008"/>
                <a:gd name="T104" fmla="+- 0 8479 6698"/>
                <a:gd name="T105" fmla="*/ T104 w 3660"/>
                <a:gd name="T106" fmla="+- 0 -767 -2584"/>
                <a:gd name="T107" fmla="*/ -767 h 3008"/>
                <a:gd name="T108" fmla="+- 0 8436 6698"/>
                <a:gd name="T109" fmla="*/ T108 w 3660"/>
                <a:gd name="T110" fmla="+- 0 -729 -2584"/>
                <a:gd name="T111" fmla="*/ -729 h 3008"/>
                <a:gd name="T112" fmla="+- 0 8537 6698"/>
                <a:gd name="T113" fmla="*/ T112 w 3660"/>
                <a:gd name="T114" fmla="+- 0 -839 -2584"/>
                <a:gd name="T115" fmla="*/ -839 h 3008"/>
                <a:gd name="T116" fmla="+- 0 8542 6698"/>
                <a:gd name="T117" fmla="*/ T116 w 3660"/>
                <a:gd name="T118" fmla="+- 0 -835 -2584"/>
                <a:gd name="T119" fmla="*/ -835 h 3008"/>
                <a:gd name="T120" fmla="+- 0 8561 6698"/>
                <a:gd name="T121" fmla="*/ T120 w 3660"/>
                <a:gd name="T122" fmla="+- 0 -863 -2584"/>
                <a:gd name="T123" fmla="*/ -863 h 3008"/>
                <a:gd name="T124" fmla="+- 0 8678 6698"/>
                <a:gd name="T125" fmla="*/ T124 w 3660"/>
                <a:gd name="T126" fmla="+- 0 -964 -2584"/>
                <a:gd name="T127" fmla="*/ -964 h 3008"/>
                <a:gd name="T128" fmla="+- 0 8633 6698"/>
                <a:gd name="T129" fmla="*/ T128 w 3660"/>
                <a:gd name="T130" fmla="+- 0 -921 -2584"/>
                <a:gd name="T131" fmla="*/ -921 h 3008"/>
                <a:gd name="T132" fmla="+- 0 8736 6698"/>
                <a:gd name="T133" fmla="*/ T132 w 3660"/>
                <a:gd name="T134" fmla="+- 0 -1036 -2584"/>
                <a:gd name="T135" fmla="*/ -1036 h 3008"/>
                <a:gd name="T136" fmla="+- 0 8741 6698"/>
                <a:gd name="T137" fmla="*/ T136 w 3660"/>
                <a:gd name="T138" fmla="+- 0 -1027 -2584"/>
                <a:gd name="T139" fmla="*/ -1027 h 3008"/>
                <a:gd name="T140" fmla="+- 0 8760 6698"/>
                <a:gd name="T141" fmla="*/ T140 w 3660"/>
                <a:gd name="T142" fmla="+- 0 -1060 -2584"/>
                <a:gd name="T143" fmla="*/ -1060 h 3008"/>
                <a:gd name="T144" fmla="+- 0 8875 6698"/>
                <a:gd name="T145" fmla="*/ T144 w 3660"/>
                <a:gd name="T146" fmla="+- 0 -1156 -2584"/>
                <a:gd name="T147" fmla="*/ -1156 h 3008"/>
                <a:gd name="T148" fmla="+- 0 8832 6698"/>
                <a:gd name="T149" fmla="*/ T148 w 3660"/>
                <a:gd name="T150" fmla="+- 0 -1118 -2584"/>
                <a:gd name="T151" fmla="*/ -1118 h 3008"/>
                <a:gd name="T152" fmla="+- 0 8933 6698"/>
                <a:gd name="T153" fmla="*/ T152 w 3660"/>
                <a:gd name="T154" fmla="+- 0 -1228 -2584"/>
                <a:gd name="T155" fmla="*/ -1228 h 3008"/>
                <a:gd name="T156" fmla="+- 0 8938 6698"/>
                <a:gd name="T157" fmla="*/ T156 w 3660"/>
                <a:gd name="T158" fmla="+- 0 -1223 -2584"/>
                <a:gd name="T159" fmla="*/ -1223 h 3008"/>
                <a:gd name="T160" fmla="+- 0 8957 6698"/>
                <a:gd name="T161" fmla="*/ T160 w 3660"/>
                <a:gd name="T162" fmla="+- 0 -1252 -2584"/>
                <a:gd name="T163" fmla="*/ -1252 h 3008"/>
                <a:gd name="T164" fmla="+- 0 9072 6698"/>
                <a:gd name="T165" fmla="*/ T164 w 3660"/>
                <a:gd name="T166" fmla="+- 0 -1348 -2584"/>
                <a:gd name="T167" fmla="*/ -1348 h 3008"/>
                <a:gd name="T168" fmla="+- 0 9029 6698"/>
                <a:gd name="T169" fmla="*/ T168 w 3660"/>
                <a:gd name="T170" fmla="+- 0 -1310 -2584"/>
                <a:gd name="T171" fmla="*/ -1310 h 3008"/>
                <a:gd name="T172" fmla="+- 0 9130 6698"/>
                <a:gd name="T173" fmla="*/ T172 w 3660"/>
                <a:gd name="T174" fmla="+- 0 -1423 -2584"/>
                <a:gd name="T175" fmla="*/ -1423 h 3008"/>
                <a:gd name="T176" fmla="+- 0 9134 6698"/>
                <a:gd name="T177" fmla="*/ T176 w 3660"/>
                <a:gd name="T178" fmla="+- 0 -1413 -2584"/>
                <a:gd name="T179" fmla="*/ -1413 h 3008"/>
                <a:gd name="T180" fmla="+- 0 9154 6698"/>
                <a:gd name="T181" fmla="*/ T180 w 3660"/>
                <a:gd name="T182" fmla="+- 0 -1447 -2584"/>
                <a:gd name="T183" fmla="*/ -1447 h 3008"/>
                <a:gd name="T184" fmla="+- 0 10358 6698"/>
                <a:gd name="T185" fmla="*/ T184 w 3660"/>
                <a:gd name="T186" fmla="+- 0 394 -2584"/>
                <a:gd name="T187" fmla="*/ 394 h 3008"/>
                <a:gd name="T188" fmla="+- 0 6732 6698"/>
                <a:gd name="T189" fmla="*/ T188 w 3660"/>
                <a:gd name="T190" fmla="+- 0 389 -2584"/>
                <a:gd name="T191" fmla="*/ 389 h 3008"/>
                <a:gd name="T192" fmla="+- 0 6742 6698"/>
                <a:gd name="T193" fmla="*/ T192 w 3660"/>
                <a:gd name="T194" fmla="+- 0 -2546 -2584"/>
                <a:gd name="T195" fmla="*/ -2546 h 3008"/>
                <a:gd name="T196" fmla="+- 0 6725 6698"/>
                <a:gd name="T197" fmla="*/ T196 w 3660"/>
                <a:gd name="T198" fmla="+- 0 395 -2584"/>
                <a:gd name="T199" fmla="*/ 395 h 3008"/>
                <a:gd name="T200" fmla="+- 0 6725 6698"/>
                <a:gd name="T201" fmla="*/ T200 w 3660"/>
                <a:gd name="T202" fmla="+- 0 395 -2584"/>
                <a:gd name="T203" fmla="*/ 395 h 3008"/>
                <a:gd name="T204" fmla="+- 0 6722 6698"/>
                <a:gd name="T205" fmla="*/ T204 w 3660"/>
                <a:gd name="T206" fmla="+- 0 -2507 -2584"/>
                <a:gd name="T207" fmla="*/ -2507 h 3008"/>
                <a:gd name="T208" fmla="+- 0 6722 6698"/>
                <a:gd name="T209" fmla="*/ T208 w 3660"/>
                <a:gd name="T210" fmla="+- 0 399 -2584"/>
                <a:gd name="T211" fmla="*/ 399 h 3008"/>
                <a:gd name="T212" fmla="+- 0 6729 6698"/>
                <a:gd name="T213" fmla="*/ T212 w 3660"/>
                <a:gd name="T214" fmla="+- 0 399 -2584"/>
                <a:gd name="T215" fmla="*/ 399 h 3008"/>
                <a:gd name="T216" fmla="+- 0 10358 6698"/>
                <a:gd name="T217" fmla="*/ T216 w 3660"/>
                <a:gd name="T218" fmla="+- 0 394 -2584"/>
                <a:gd name="T219" fmla="*/ 394 h 300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Lst>
              <a:rect l="0" t="0" r="r" b="b"/>
              <a:pathLst>
                <a:path w="3660" h="3008">
                  <a:moveTo>
                    <a:pt x="728" y="2853"/>
                  </a:moveTo>
                  <a:lnTo>
                    <a:pt x="718" y="2844"/>
                  </a:lnTo>
                  <a:lnTo>
                    <a:pt x="699" y="2863"/>
                  </a:lnTo>
                  <a:lnTo>
                    <a:pt x="708" y="2868"/>
                  </a:lnTo>
                  <a:lnTo>
                    <a:pt x="728" y="2853"/>
                  </a:lnTo>
                  <a:close/>
                  <a:moveTo>
                    <a:pt x="795" y="2786"/>
                  </a:moveTo>
                  <a:lnTo>
                    <a:pt x="785" y="2781"/>
                  </a:lnTo>
                  <a:lnTo>
                    <a:pt x="742" y="2820"/>
                  </a:lnTo>
                  <a:lnTo>
                    <a:pt x="752" y="2829"/>
                  </a:lnTo>
                  <a:lnTo>
                    <a:pt x="795" y="2786"/>
                  </a:lnTo>
                  <a:close/>
                  <a:moveTo>
                    <a:pt x="857" y="2724"/>
                  </a:moveTo>
                  <a:lnTo>
                    <a:pt x="852" y="2714"/>
                  </a:lnTo>
                  <a:lnTo>
                    <a:pt x="809" y="2753"/>
                  </a:lnTo>
                  <a:lnTo>
                    <a:pt x="819" y="2762"/>
                  </a:lnTo>
                  <a:lnTo>
                    <a:pt x="857" y="2724"/>
                  </a:lnTo>
                  <a:close/>
                  <a:moveTo>
                    <a:pt x="924" y="2657"/>
                  </a:moveTo>
                  <a:lnTo>
                    <a:pt x="915" y="2652"/>
                  </a:lnTo>
                  <a:lnTo>
                    <a:pt x="876" y="2690"/>
                  </a:lnTo>
                  <a:lnTo>
                    <a:pt x="881" y="2700"/>
                  </a:lnTo>
                  <a:lnTo>
                    <a:pt x="924" y="2657"/>
                  </a:lnTo>
                  <a:close/>
                  <a:moveTo>
                    <a:pt x="992" y="2594"/>
                  </a:moveTo>
                  <a:lnTo>
                    <a:pt x="982" y="2585"/>
                  </a:lnTo>
                  <a:lnTo>
                    <a:pt x="939" y="2623"/>
                  </a:lnTo>
                  <a:lnTo>
                    <a:pt x="948" y="2633"/>
                  </a:lnTo>
                  <a:lnTo>
                    <a:pt x="992" y="2594"/>
                  </a:lnTo>
                  <a:close/>
                  <a:moveTo>
                    <a:pt x="1054" y="2527"/>
                  </a:moveTo>
                  <a:lnTo>
                    <a:pt x="1049" y="2522"/>
                  </a:lnTo>
                  <a:lnTo>
                    <a:pt x="1006" y="2561"/>
                  </a:lnTo>
                  <a:lnTo>
                    <a:pt x="1016" y="2570"/>
                  </a:lnTo>
                  <a:lnTo>
                    <a:pt x="1054" y="2527"/>
                  </a:lnTo>
                  <a:close/>
                  <a:moveTo>
                    <a:pt x="1121" y="2465"/>
                  </a:moveTo>
                  <a:lnTo>
                    <a:pt x="1112" y="2455"/>
                  </a:lnTo>
                  <a:lnTo>
                    <a:pt x="1073" y="2493"/>
                  </a:lnTo>
                  <a:lnTo>
                    <a:pt x="1078" y="2503"/>
                  </a:lnTo>
                  <a:lnTo>
                    <a:pt x="1121" y="2465"/>
                  </a:lnTo>
                  <a:close/>
                  <a:moveTo>
                    <a:pt x="1188" y="2397"/>
                  </a:moveTo>
                  <a:lnTo>
                    <a:pt x="1179" y="2393"/>
                  </a:lnTo>
                  <a:lnTo>
                    <a:pt x="1136" y="2431"/>
                  </a:lnTo>
                  <a:lnTo>
                    <a:pt x="1145" y="2441"/>
                  </a:lnTo>
                  <a:lnTo>
                    <a:pt x="1188" y="2397"/>
                  </a:lnTo>
                  <a:close/>
                  <a:moveTo>
                    <a:pt x="1251" y="2335"/>
                  </a:moveTo>
                  <a:lnTo>
                    <a:pt x="1246" y="2325"/>
                  </a:lnTo>
                  <a:lnTo>
                    <a:pt x="1203" y="2369"/>
                  </a:lnTo>
                  <a:lnTo>
                    <a:pt x="1212" y="2373"/>
                  </a:lnTo>
                  <a:lnTo>
                    <a:pt x="1251" y="2335"/>
                  </a:lnTo>
                  <a:close/>
                  <a:moveTo>
                    <a:pt x="1320" y="2268"/>
                  </a:moveTo>
                  <a:lnTo>
                    <a:pt x="1311" y="2263"/>
                  </a:lnTo>
                  <a:lnTo>
                    <a:pt x="1272" y="2301"/>
                  </a:lnTo>
                  <a:lnTo>
                    <a:pt x="1277" y="2311"/>
                  </a:lnTo>
                  <a:lnTo>
                    <a:pt x="1320" y="2268"/>
                  </a:lnTo>
                  <a:close/>
                  <a:moveTo>
                    <a:pt x="1388" y="2205"/>
                  </a:moveTo>
                  <a:lnTo>
                    <a:pt x="1378" y="2196"/>
                  </a:lnTo>
                  <a:lnTo>
                    <a:pt x="1335" y="2239"/>
                  </a:lnTo>
                  <a:lnTo>
                    <a:pt x="1344" y="2244"/>
                  </a:lnTo>
                  <a:lnTo>
                    <a:pt x="1388" y="2205"/>
                  </a:lnTo>
                  <a:close/>
                  <a:moveTo>
                    <a:pt x="1450" y="2138"/>
                  </a:moveTo>
                  <a:lnTo>
                    <a:pt x="1445" y="2133"/>
                  </a:lnTo>
                  <a:lnTo>
                    <a:pt x="1402" y="2172"/>
                  </a:lnTo>
                  <a:lnTo>
                    <a:pt x="1412" y="2181"/>
                  </a:lnTo>
                  <a:lnTo>
                    <a:pt x="1450" y="2138"/>
                  </a:lnTo>
                  <a:close/>
                  <a:moveTo>
                    <a:pt x="1517" y="2076"/>
                  </a:moveTo>
                  <a:lnTo>
                    <a:pt x="1508" y="2066"/>
                  </a:lnTo>
                  <a:lnTo>
                    <a:pt x="1469" y="2109"/>
                  </a:lnTo>
                  <a:lnTo>
                    <a:pt x="1474" y="2114"/>
                  </a:lnTo>
                  <a:lnTo>
                    <a:pt x="1517" y="2076"/>
                  </a:lnTo>
                  <a:close/>
                  <a:moveTo>
                    <a:pt x="1584" y="2009"/>
                  </a:moveTo>
                  <a:lnTo>
                    <a:pt x="1575" y="2004"/>
                  </a:lnTo>
                  <a:lnTo>
                    <a:pt x="1532" y="2042"/>
                  </a:lnTo>
                  <a:lnTo>
                    <a:pt x="1541" y="2052"/>
                  </a:lnTo>
                  <a:lnTo>
                    <a:pt x="1584" y="2009"/>
                  </a:lnTo>
                  <a:close/>
                  <a:moveTo>
                    <a:pt x="1647" y="1946"/>
                  </a:moveTo>
                  <a:lnTo>
                    <a:pt x="1642" y="1937"/>
                  </a:lnTo>
                  <a:lnTo>
                    <a:pt x="1599" y="1980"/>
                  </a:lnTo>
                  <a:lnTo>
                    <a:pt x="1608" y="1985"/>
                  </a:lnTo>
                  <a:lnTo>
                    <a:pt x="1647" y="1946"/>
                  </a:lnTo>
                  <a:close/>
                  <a:moveTo>
                    <a:pt x="1714" y="1879"/>
                  </a:moveTo>
                  <a:lnTo>
                    <a:pt x="1704" y="1874"/>
                  </a:lnTo>
                  <a:lnTo>
                    <a:pt x="1666" y="1913"/>
                  </a:lnTo>
                  <a:lnTo>
                    <a:pt x="1671" y="1922"/>
                  </a:lnTo>
                  <a:lnTo>
                    <a:pt x="1714" y="1879"/>
                  </a:lnTo>
                  <a:close/>
                  <a:moveTo>
                    <a:pt x="1781" y="1817"/>
                  </a:moveTo>
                  <a:lnTo>
                    <a:pt x="1772" y="1807"/>
                  </a:lnTo>
                  <a:lnTo>
                    <a:pt x="1728" y="1850"/>
                  </a:lnTo>
                  <a:lnTo>
                    <a:pt x="1738" y="1855"/>
                  </a:lnTo>
                  <a:lnTo>
                    <a:pt x="1781" y="1817"/>
                  </a:lnTo>
                  <a:close/>
                  <a:moveTo>
                    <a:pt x="1844" y="1749"/>
                  </a:moveTo>
                  <a:lnTo>
                    <a:pt x="1839" y="1745"/>
                  </a:lnTo>
                  <a:lnTo>
                    <a:pt x="1796" y="1783"/>
                  </a:lnTo>
                  <a:lnTo>
                    <a:pt x="1805" y="1793"/>
                  </a:lnTo>
                  <a:lnTo>
                    <a:pt x="1844" y="1749"/>
                  </a:lnTo>
                  <a:close/>
                  <a:moveTo>
                    <a:pt x="1911" y="1687"/>
                  </a:moveTo>
                  <a:lnTo>
                    <a:pt x="1901" y="1677"/>
                  </a:lnTo>
                  <a:lnTo>
                    <a:pt x="1863" y="1721"/>
                  </a:lnTo>
                  <a:lnTo>
                    <a:pt x="1872" y="1725"/>
                  </a:lnTo>
                  <a:lnTo>
                    <a:pt x="1911" y="1687"/>
                  </a:lnTo>
                  <a:close/>
                  <a:moveTo>
                    <a:pt x="1980" y="1620"/>
                  </a:moveTo>
                  <a:lnTo>
                    <a:pt x="1971" y="1615"/>
                  </a:lnTo>
                  <a:lnTo>
                    <a:pt x="1930" y="1653"/>
                  </a:lnTo>
                  <a:lnTo>
                    <a:pt x="1935" y="1663"/>
                  </a:lnTo>
                  <a:lnTo>
                    <a:pt x="1980" y="1620"/>
                  </a:lnTo>
                  <a:close/>
                  <a:moveTo>
                    <a:pt x="2043" y="1557"/>
                  </a:moveTo>
                  <a:lnTo>
                    <a:pt x="2038" y="1548"/>
                  </a:lnTo>
                  <a:lnTo>
                    <a:pt x="1995" y="1591"/>
                  </a:lnTo>
                  <a:lnTo>
                    <a:pt x="2004" y="1596"/>
                  </a:lnTo>
                  <a:lnTo>
                    <a:pt x="2043" y="1557"/>
                  </a:lnTo>
                  <a:close/>
                  <a:moveTo>
                    <a:pt x="2110" y="1490"/>
                  </a:moveTo>
                  <a:lnTo>
                    <a:pt x="2100" y="1485"/>
                  </a:lnTo>
                  <a:lnTo>
                    <a:pt x="2062" y="1524"/>
                  </a:lnTo>
                  <a:lnTo>
                    <a:pt x="2072" y="1533"/>
                  </a:lnTo>
                  <a:lnTo>
                    <a:pt x="2110" y="1490"/>
                  </a:lnTo>
                  <a:close/>
                  <a:moveTo>
                    <a:pt x="2177" y="1428"/>
                  </a:moveTo>
                  <a:lnTo>
                    <a:pt x="2168" y="1418"/>
                  </a:lnTo>
                  <a:lnTo>
                    <a:pt x="2129" y="1461"/>
                  </a:lnTo>
                  <a:lnTo>
                    <a:pt x="2134" y="1466"/>
                  </a:lnTo>
                  <a:lnTo>
                    <a:pt x="2177" y="1428"/>
                  </a:lnTo>
                  <a:close/>
                  <a:moveTo>
                    <a:pt x="2240" y="1361"/>
                  </a:moveTo>
                  <a:lnTo>
                    <a:pt x="2235" y="1356"/>
                  </a:lnTo>
                  <a:lnTo>
                    <a:pt x="2192" y="1394"/>
                  </a:lnTo>
                  <a:lnTo>
                    <a:pt x="2201" y="1404"/>
                  </a:lnTo>
                  <a:lnTo>
                    <a:pt x="2240" y="1361"/>
                  </a:lnTo>
                  <a:close/>
                  <a:moveTo>
                    <a:pt x="2307" y="1298"/>
                  </a:moveTo>
                  <a:lnTo>
                    <a:pt x="2297" y="1289"/>
                  </a:lnTo>
                  <a:lnTo>
                    <a:pt x="2259" y="1332"/>
                  </a:lnTo>
                  <a:lnTo>
                    <a:pt x="2268" y="1337"/>
                  </a:lnTo>
                  <a:lnTo>
                    <a:pt x="2307" y="1298"/>
                  </a:lnTo>
                  <a:close/>
                  <a:moveTo>
                    <a:pt x="2374" y="1236"/>
                  </a:moveTo>
                  <a:lnTo>
                    <a:pt x="2364" y="1226"/>
                  </a:lnTo>
                  <a:lnTo>
                    <a:pt x="2326" y="1265"/>
                  </a:lnTo>
                  <a:lnTo>
                    <a:pt x="2331" y="1274"/>
                  </a:lnTo>
                  <a:lnTo>
                    <a:pt x="2374" y="1236"/>
                  </a:lnTo>
                  <a:close/>
                  <a:moveTo>
                    <a:pt x="2436" y="1171"/>
                  </a:moveTo>
                  <a:lnTo>
                    <a:pt x="2432" y="1161"/>
                  </a:lnTo>
                  <a:lnTo>
                    <a:pt x="2388" y="1202"/>
                  </a:lnTo>
                  <a:lnTo>
                    <a:pt x="2398" y="1207"/>
                  </a:lnTo>
                  <a:lnTo>
                    <a:pt x="2436" y="1171"/>
                  </a:lnTo>
                  <a:close/>
                  <a:moveTo>
                    <a:pt x="2504" y="1109"/>
                  </a:moveTo>
                  <a:lnTo>
                    <a:pt x="2494" y="1099"/>
                  </a:lnTo>
                  <a:lnTo>
                    <a:pt x="2456" y="1137"/>
                  </a:lnTo>
                  <a:lnTo>
                    <a:pt x="2465" y="1147"/>
                  </a:lnTo>
                  <a:lnTo>
                    <a:pt x="2504" y="1109"/>
                  </a:lnTo>
                  <a:close/>
                  <a:moveTo>
                    <a:pt x="3660" y="2978"/>
                  </a:moveTo>
                  <a:lnTo>
                    <a:pt x="3584" y="2949"/>
                  </a:lnTo>
                  <a:lnTo>
                    <a:pt x="3584" y="2973"/>
                  </a:lnTo>
                  <a:lnTo>
                    <a:pt x="34" y="2973"/>
                  </a:lnTo>
                  <a:lnTo>
                    <a:pt x="34" y="77"/>
                  </a:lnTo>
                  <a:lnTo>
                    <a:pt x="58" y="77"/>
                  </a:lnTo>
                  <a:lnTo>
                    <a:pt x="44" y="38"/>
                  </a:lnTo>
                  <a:lnTo>
                    <a:pt x="29" y="0"/>
                  </a:lnTo>
                  <a:lnTo>
                    <a:pt x="27" y="5"/>
                  </a:lnTo>
                  <a:lnTo>
                    <a:pt x="27" y="2979"/>
                  </a:lnTo>
                  <a:lnTo>
                    <a:pt x="27" y="2981"/>
                  </a:lnTo>
                  <a:lnTo>
                    <a:pt x="25" y="2979"/>
                  </a:lnTo>
                  <a:lnTo>
                    <a:pt x="27" y="2979"/>
                  </a:lnTo>
                  <a:lnTo>
                    <a:pt x="27" y="5"/>
                  </a:lnTo>
                  <a:lnTo>
                    <a:pt x="0" y="77"/>
                  </a:lnTo>
                  <a:lnTo>
                    <a:pt x="24" y="77"/>
                  </a:lnTo>
                  <a:lnTo>
                    <a:pt x="24" y="2978"/>
                  </a:lnTo>
                  <a:lnTo>
                    <a:pt x="24" y="2979"/>
                  </a:lnTo>
                  <a:lnTo>
                    <a:pt x="24" y="2983"/>
                  </a:lnTo>
                  <a:lnTo>
                    <a:pt x="27" y="2983"/>
                  </a:lnTo>
                  <a:lnTo>
                    <a:pt x="29" y="2983"/>
                  </a:lnTo>
                  <a:lnTo>
                    <a:pt x="31" y="2983"/>
                  </a:lnTo>
                  <a:lnTo>
                    <a:pt x="3584" y="2983"/>
                  </a:lnTo>
                  <a:lnTo>
                    <a:pt x="3584" y="3007"/>
                  </a:lnTo>
                  <a:lnTo>
                    <a:pt x="3660" y="2978"/>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40"/>
            <p:cNvSpPr>
              <a:spLocks/>
            </p:cNvSpPr>
            <p:nvPr/>
          </p:nvSpPr>
          <p:spPr bwMode="auto">
            <a:xfrm>
              <a:off x="6722" y="-336"/>
              <a:ext cx="742" cy="404"/>
            </a:xfrm>
            <a:custGeom>
              <a:avLst/>
              <a:gdLst>
                <a:gd name="T0" fmla="+- 0 6722 6722"/>
                <a:gd name="T1" fmla="*/ T0 w 742"/>
                <a:gd name="T2" fmla="+- 0 68 -335"/>
                <a:gd name="T3" fmla="*/ 68 h 404"/>
                <a:gd name="T4" fmla="+- 0 6790 6722"/>
                <a:gd name="T5" fmla="*/ T4 w 742"/>
                <a:gd name="T6" fmla="+- 0 -28 -335"/>
                <a:gd name="T7" fmla="*/ -28 h 404"/>
                <a:gd name="T8" fmla="+- 0 6866 6722"/>
                <a:gd name="T9" fmla="*/ T8 w 742"/>
                <a:gd name="T10" fmla="+- 0 -105 -335"/>
                <a:gd name="T11" fmla="*/ -105 h 404"/>
                <a:gd name="T12" fmla="+- 0 6948 6722"/>
                <a:gd name="T13" fmla="*/ T12 w 742"/>
                <a:gd name="T14" fmla="+- 0 -172 -335"/>
                <a:gd name="T15" fmla="*/ -172 h 404"/>
                <a:gd name="T16" fmla="+- 0 6991 6722"/>
                <a:gd name="T17" fmla="*/ T16 w 742"/>
                <a:gd name="T18" fmla="+- 0 -196 -335"/>
                <a:gd name="T19" fmla="*/ -196 h 404"/>
                <a:gd name="T20" fmla="+- 0 7039 6722"/>
                <a:gd name="T21" fmla="*/ T20 w 742"/>
                <a:gd name="T22" fmla="+- 0 -225 -335"/>
                <a:gd name="T23" fmla="*/ -225 h 404"/>
                <a:gd name="T24" fmla="+- 0 7135 6722"/>
                <a:gd name="T25" fmla="*/ T24 w 742"/>
                <a:gd name="T26" fmla="+- 0 -263 -335"/>
                <a:gd name="T27" fmla="*/ -263 h 404"/>
                <a:gd name="T28" fmla="+- 0 7188 6722"/>
                <a:gd name="T29" fmla="*/ T28 w 742"/>
                <a:gd name="T30" fmla="+- 0 -283 -335"/>
                <a:gd name="T31" fmla="*/ -283 h 404"/>
                <a:gd name="T32" fmla="+- 0 7241 6722"/>
                <a:gd name="T33" fmla="*/ T32 w 742"/>
                <a:gd name="T34" fmla="+- 0 -297 -335"/>
                <a:gd name="T35" fmla="*/ -297 h 404"/>
                <a:gd name="T36" fmla="+- 0 7349 6722"/>
                <a:gd name="T37" fmla="*/ T36 w 742"/>
                <a:gd name="T38" fmla="+- 0 -321 -335"/>
                <a:gd name="T39" fmla="*/ -321 h 404"/>
                <a:gd name="T40" fmla="+- 0 7464 6722"/>
                <a:gd name="T41" fmla="*/ T40 w 742"/>
                <a:gd name="T42" fmla="+- 0 -335 -335"/>
                <a:gd name="T43" fmla="*/ -335 h 40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742" h="404">
                  <a:moveTo>
                    <a:pt x="0" y="403"/>
                  </a:moveTo>
                  <a:lnTo>
                    <a:pt x="68" y="307"/>
                  </a:lnTo>
                  <a:lnTo>
                    <a:pt x="144" y="230"/>
                  </a:lnTo>
                  <a:lnTo>
                    <a:pt x="226" y="163"/>
                  </a:lnTo>
                  <a:lnTo>
                    <a:pt x="269" y="139"/>
                  </a:lnTo>
                  <a:lnTo>
                    <a:pt x="317" y="110"/>
                  </a:lnTo>
                  <a:lnTo>
                    <a:pt x="413" y="72"/>
                  </a:lnTo>
                  <a:lnTo>
                    <a:pt x="466" y="52"/>
                  </a:lnTo>
                  <a:lnTo>
                    <a:pt x="519" y="38"/>
                  </a:lnTo>
                  <a:lnTo>
                    <a:pt x="627" y="14"/>
                  </a:lnTo>
                  <a:lnTo>
                    <a:pt x="742" y="0"/>
                  </a:lnTo>
                </a:path>
              </a:pathLst>
            </a:custGeom>
            <a:noFill/>
            <a:ln w="6096">
              <a:solidFill>
                <a:srgbClr val="1A1A1A"/>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Freeform 39"/>
            <p:cNvSpPr>
              <a:spLocks/>
            </p:cNvSpPr>
            <p:nvPr/>
          </p:nvSpPr>
          <p:spPr bwMode="auto">
            <a:xfrm>
              <a:off x="7459" y="-1922"/>
              <a:ext cx="1637" cy="1592"/>
            </a:xfrm>
            <a:custGeom>
              <a:avLst/>
              <a:gdLst>
                <a:gd name="T0" fmla="+- 0 9096 7459"/>
                <a:gd name="T1" fmla="*/ T0 w 1637"/>
                <a:gd name="T2" fmla="+- 0 -1922 -1922"/>
                <a:gd name="T3" fmla="*/ -1922 h 1592"/>
                <a:gd name="T4" fmla="+- 0 7459 7459"/>
                <a:gd name="T5" fmla="*/ T4 w 1637"/>
                <a:gd name="T6" fmla="+- 0 -331 -1922"/>
                <a:gd name="T7" fmla="*/ -331 h 1592"/>
                <a:gd name="T8" fmla="+- 0 7536 7459"/>
                <a:gd name="T9" fmla="*/ T8 w 1637"/>
                <a:gd name="T10" fmla="+- 0 -340 -1922"/>
                <a:gd name="T11" fmla="*/ -340 h 1592"/>
                <a:gd name="T12" fmla="+- 0 7680 7459"/>
                <a:gd name="T13" fmla="*/ T12 w 1637"/>
                <a:gd name="T14" fmla="+- 0 -369 -1922"/>
                <a:gd name="T15" fmla="*/ -369 h 1592"/>
                <a:gd name="T16" fmla="+- 0 7824 7459"/>
                <a:gd name="T17" fmla="*/ T16 w 1637"/>
                <a:gd name="T18" fmla="+- 0 -407 -1922"/>
                <a:gd name="T19" fmla="*/ -407 h 1592"/>
                <a:gd name="T20" fmla="+- 0 7891 7459"/>
                <a:gd name="T21" fmla="*/ T20 w 1637"/>
                <a:gd name="T22" fmla="+- 0 -427 -1922"/>
                <a:gd name="T23" fmla="*/ -427 h 1592"/>
                <a:gd name="T24" fmla="+- 0 7958 7459"/>
                <a:gd name="T25" fmla="*/ T24 w 1637"/>
                <a:gd name="T26" fmla="+- 0 -451 -1922"/>
                <a:gd name="T27" fmla="*/ -451 h 1592"/>
                <a:gd name="T28" fmla="+- 0 8028 7459"/>
                <a:gd name="T29" fmla="*/ T28 w 1637"/>
                <a:gd name="T30" fmla="+- 0 -479 -1922"/>
                <a:gd name="T31" fmla="*/ -479 h 1592"/>
                <a:gd name="T32" fmla="+- 0 8090 7459"/>
                <a:gd name="T33" fmla="*/ T32 w 1637"/>
                <a:gd name="T34" fmla="+- 0 -508 -1922"/>
                <a:gd name="T35" fmla="*/ -508 h 1592"/>
                <a:gd name="T36" fmla="+- 0 8215 7459"/>
                <a:gd name="T37" fmla="*/ T36 w 1637"/>
                <a:gd name="T38" fmla="+- 0 -575 -1922"/>
                <a:gd name="T39" fmla="*/ -575 h 1592"/>
                <a:gd name="T40" fmla="+- 0 8330 7459"/>
                <a:gd name="T41" fmla="*/ T40 w 1637"/>
                <a:gd name="T42" fmla="+- 0 -652 -1922"/>
                <a:gd name="T43" fmla="*/ -652 h 1592"/>
                <a:gd name="T44" fmla="+- 0 8383 7459"/>
                <a:gd name="T45" fmla="*/ T44 w 1637"/>
                <a:gd name="T46" fmla="+- 0 -695 -1922"/>
                <a:gd name="T47" fmla="*/ -695 h 1592"/>
                <a:gd name="T48" fmla="+- 0 8441 7459"/>
                <a:gd name="T49" fmla="*/ T48 w 1637"/>
                <a:gd name="T50" fmla="+- 0 -739 -1922"/>
                <a:gd name="T51" fmla="*/ -739 h 1592"/>
                <a:gd name="T52" fmla="+- 0 8494 7459"/>
                <a:gd name="T53" fmla="*/ T52 w 1637"/>
                <a:gd name="T54" fmla="+- 0 -787 -1922"/>
                <a:gd name="T55" fmla="*/ -787 h 1592"/>
                <a:gd name="T56" fmla="+- 0 8590 7459"/>
                <a:gd name="T57" fmla="*/ T56 w 1637"/>
                <a:gd name="T58" fmla="+- 0 -892 -1922"/>
                <a:gd name="T59" fmla="*/ -892 h 1592"/>
                <a:gd name="T60" fmla="+- 0 8638 7459"/>
                <a:gd name="T61" fmla="*/ T60 w 1637"/>
                <a:gd name="T62" fmla="+- 0 -950 -1922"/>
                <a:gd name="T63" fmla="*/ -950 h 1592"/>
                <a:gd name="T64" fmla="+- 0 8688 7459"/>
                <a:gd name="T65" fmla="*/ T64 w 1637"/>
                <a:gd name="T66" fmla="+- 0 -1007 -1922"/>
                <a:gd name="T67" fmla="*/ -1007 h 1592"/>
                <a:gd name="T68" fmla="+- 0 8731 7459"/>
                <a:gd name="T69" fmla="*/ T68 w 1637"/>
                <a:gd name="T70" fmla="+- 0 -1065 -1922"/>
                <a:gd name="T71" fmla="*/ -1065 h 1592"/>
                <a:gd name="T72" fmla="+- 0 8774 7459"/>
                <a:gd name="T73" fmla="*/ T72 w 1637"/>
                <a:gd name="T74" fmla="+- 0 -1132 -1922"/>
                <a:gd name="T75" fmla="*/ -1132 h 1592"/>
                <a:gd name="T76" fmla="+- 0 8851 7459"/>
                <a:gd name="T77" fmla="*/ T76 w 1637"/>
                <a:gd name="T78" fmla="+- 0 -1267 -1922"/>
                <a:gd name="T79" fmla="*/ -1267 h 1592"/>
                <a:gd name="T80" fmla="+- 0 8890 7459"/>
                <a:gd name="T81" fmla="*/ T80 w 1637"/>
                <a:gd name="T82" fmla="+- 0 -1339 -1922"/>
                <a:gd name="T83" fmla="*/ -1339 h 1592"/>
                <a:gd name="T84" fmla="+- 0 8923 7459"/>
                <a:gd name="T85" fmla="*/ T84 w 1637"/>
                <a:gd name="T86" fmla="+- 0 -1413 -1922"/>
                <a:gd name="T87" fmla="*/ -1413 h 1592"/>
                <a:gd name="T88" fmla="+- 0 8957 7459"/>
                <a:gd name="T89" fmla="*/ T88 w 1637"/>
                <a:gd name="T90" fmla="+- 0 -1490 -1922"/>
                <a:gd name="T91" fmla="*/ -1490 h 1592"/>
                <a:gd name="T92" fmla="+- 0 8990 7459"/>
                <a:gd name="T93" fmla="*/ T92 w 1637"/>
                <a:gd name="T94" fmla="+- 0 -1571 -1922"/>
                <a:gd name="T95" fmla="*/ -1571 h 1592"/>
                <a:gd name="T96" fmla="+- 0 9048 7459"/>
                <a:gd name="T97" fmla="*/ T96 w 1637"/>
                <a:gd name="T98" fmla="+- 0 -1744 -1922"/>
                <a:gd name="T99" fmla="*/ -1744 h 1592"/>
                <a:gd name="T100" fmla="+- 0 9072 7459"/>
                <a:gd name="T101" fmla="*/ T100 w 1637"/>
                <a:gd name="T102" fmla="+- 0 -1831 -1922"/>
                <a:gd name="T103" fmla="*/ -1831 h 1592"/>
                <a:gd name="T104" fmla="+- 0 9096 7459"/>
                <a:gd name="T105" fmla="*/ T104 w 1637"/>
                <a:gd name="T106" fmla="+- 0 -1922 -1922"/>
                <a:gd name="T107" fmla="*/ -1922 h 1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Lst>
              <a:rect l="0" t="0" r="r" b="b"/>
              <a:pathLst>
                <a:path w="1637" h="1592">
                  <a:moveTo>
                    <a:pt x="1637" y="0"/>
                  </a:moveTo>
                  <a:lnTo>
                    <a:pt x="0" y="1591"/>
                  </a:lnTo>
                  <a:lnTo>
                    <a:pt x="77" y="1582"/>
                  </a:lnTo>
                  <a:lnTo>
                    <a:pt x="221" y="1553"/>
                  </a:lnTo>
                  <a:lnTo>
                    <a:pt x="365" y="1515"/>
                  </a:lnTo>
                  <a:lnTo>
                    <a:pt x="432" y="1495"/>
                  </a:lnTo>
                  <a:lnTo>
                    <a:pt x="499" y="1471"/>
                  </a:lnTo>
                  <a:lnTo>
                    <a:pt x="569" y="1443"/>
                  </a:lnTo>
                  <a:lnTo>
                    <a:pt x="631" y="1414"/>
                  </a:lnTo>
                  <a:lnTo>
                    <a:pt x="756" y="1347"/>
                  </a:lnTo>
                  <a:lnTo>
                    <a:pt x="871" y="1270"/>
                  </a:lnTo>
                  <a:lnTo>
                    <a:pt x="924" y="1227"/>
                  </a:lnTo>
                  <a:lnTo>
                    <a:pt x="982" y="1183"/>
                  </a:lnTo>
                  <a:lnTo>
                    <a:pt x="1035" y="1135"/>
                  </a:lnTo>
                  <a:lnTo>
                    <a:pt x="1131" y="1030"/>
                  </a:lnTo>
                  <a:lnTo>
                    <a:pt x="1179" y="972"/>
                  </a:lnTo>
                  <a:lnTo>
                    <a:pt x="1229" y="915"/>
                  </a:lnTo>
                  <a:lnTo>
                    <a:pt x="1272" y="857"/>
                  </a:lnTo>
                  <a:lnTo>
                    <a:pt x="1315" y="790"/>
                  </a:lnTo>
                  <a:lnTo>
                    <a:pt x="1392" y="655"/>
                  </a:lnTo>
                  <a:lnTo>
                    <a:pt x="1431" y="583"/>
                  </a:lnTo>
                  <a:lnTo>
                    <a:pt x="1464" y="509"/>
                  </a:lnTo>
                  <a:lnTo>
                    <a:pt x="1498" y="432"/>
                  </a:lnTo>
                  <a:lnTo>
                    <a:pt x="1531" y="351"/>
                  </a:lnTo>
                  <a:lnTo>
                    <a:pt x="1589" y="178"/>
                  </a:lnTo>
                  <a:lnTo>
                    <a:pt x="1613" y="91"/>
                  </a:lnTo>
                  <a:lnTo>
                    <a:pt x="1637" y="0"/>
                  </a:lnTo>
                  <a:close/>
                </a:path>
              </a:pathLst>
            </a:custGeom>
            <a:solidFill>
              <a:srgbClr val="A9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38"/>
            <p:cNvSpPr>
              <a:spLocks/>
            </p:cNvSpPr>
            <p:nvPr/>
          </p:nvSpPr>
          <p:spPr bwMode="auto">
            <a:xfrm>
              <a:off x="7459" y="-1922"/>
              <a:ext cx="1637" cy="1592"/>
            </a:xfrm>
            <a:custGeom>
              <a:avLst/>
              <a:gdLst>
                <a:gd name="T0" fmla="+- 0 9096 7459"/>
                <a:gd name="T1" fmla="*/ T0 w 1637"/>
                <a:gd name="T2" fmla="+- 0 -1922 -1922"/>
                <a:gd name="T3" fmla="*/ -1922 h 1592"/>
                <a:gd name="T4" fmla="+- 0 9072 7459"/>
                <a:gd name="T5" fmla="*/ T4 w 1637"/>
                <a:gd name="T6" fmla="+- 0 -1831 -1922"/>
                <a:gd name="T7" fmla="*/ -1831 h 1592"/>
                <a:gd name="T8" fmla="+- 0 9048 7459"/>
                <a:gd name="T9" fmla="*/ T8 w 1637"/>
                <a:gd name="T10" fmla="+- 0 -1744 -1922"/>
                <a:gd name="T11" fmla="*/ -1744 h 1592"/>
                <a:gd name="T12" fmla="+- 0 8990 7459"/>
                <a:gd name="T13" fmla="*/ T12 w 1637"/>
                <a:gd name="T14" fmla="+- 0 -1571 -1922"/>
                <a:gd name="T15" fmla="*/ -1571 h 1592"/>
                <a:gd name="T16" fmla="+- 0 8957 7459"/>
                <a:gd name="T17" fmla="*/ T16 w 1637"/>
                <a:gd name="T18" fmla="+- 0 -1490 -1922"/>
                <a:gd name="T19" fmla="*/ -1490 h 1592"/>
                <a:gd name="T20" fmla="+- 0 8923 7459"/>
                <a:gd name="T21" fmla="*/ T20 w 1637"/>
                <a:gd name="T22" fmla="+- 0 -1413 -1922"/>
                <a:gd name="T23" fmla="*/ -1413 h 1592"/>
                <a:gd name="T24" fmla="+- 0 8890 7459"/>
                <a:gd name="T25" fmla="*/ T24 w 1637"/>
                <a:gd name="T26" fmla="+- 0 -1339 -1922"/>
                <a:gd name="T27" fmla="*/ -1339 h 1592"/>
                <a:gd name="T28" fmla="+- 0 8851 7459"/>
                <a:gd name="T29" fmla="*/ T28 w 1637"/>
                <a:gd name="T30" fmla="+- 0 -1267 -1922"/>
                <a:gd name="T31" fmla="*/ -1267 h 1592"/>
                <a:gd name="T32" fmla="+- 0 8774 7459"/>
                <a:gd name="T33" fmla="*/ T32 w 1637"/>
                <a:gd name="T34" fmla="+- 0 -1132 -1922"/>
                <a:gd name="T35" fmla="*/ -1132 h 1592"/>
                <a:gd name="T36" fmla="+- 0 8731 7459"/>
                <a:gd name="T37" fmla="*/ T36 w 1637"/>
                <a:gd name="T38" fmla="+- 0 -1065 -1922"/>
                <a:gd name="T39" fmla="*/ -1065 h 1592"/>
                <a:gd name="T40" fmla="+- 0 8688 7459"/>
                <a:gd name="T41" fmla="*/ T40 w 1637"/>
                <a:gd name="T42" fmla="+- 0 -1007 -1922"/>
                <a:gd name="T43" fmla="*/ -1007 h 1592"/>
                <a:gd name="T44" fmla="+- 0 8638 7459"/>
                <a:gd name="T45" fmla="*/ T44 w 1637"/>
                <a:gd name="T46" fmla="+- 0 -950 -1922"/>
                <a:gd name="T47" fmla="*/ -950 h 1592"/>
                <a:gd name="T48" fmla="+- 0 8590 7459"/>
                <a:gd name="T49" fmla="*/ T48 w 1637"/>
                <a:gd name="T50" fmla="+- 0 -892 -1922"/>
                <a:gd name="T51" fmla="*/ -892 h 1592"/>
                <a:gd name="T52" fmla="+- 0 8494 7459"/>
                <a:gd name="T53" fmla="*/ T52 w 1637"/>
                <a:gd name="T54" fmla="+- 0 -787 -1922"/>
                <a:gd name="T55" fmla="*/ -787 h 1592"/>
                <a:gd name="T56" fmla="+- 0 8441 7459"/>
                <a:gd name="T57" fmla="*/ T56 w 1637"/>
                <a:gd name="T58" fmla="+- 0 -739 -1922"/>
                <a:gd name="T59" fmla="*/ -739 h 1592"/>
                <a:gd name="T60" fmla="+- 0 8383 7459"/>
                <a:gd name="T61" fmla="*/ T60 w 1637"/>
                <a:gd name="T62" fmla="+- 0 -695 -1922"/>
                <a:gd name="T63" fmla="*/ -695 h 1592"/>
                <a:gd name="T64" fmla="+- 0 8330 7459"/>
                <a:gd name="T65" fmla="*/ T64 w 1637"/>
                <a:gd name="T66" fmla="+- 0 -652 -1922"/>
                <a:gd name="T67" fmla="*/ -652 h 1592"/>
                <a:gd name="T68" fmla="+- 0 8215 7459"/>
                <a:gd name="T69" fmla="*/ T68 w 1637"/>
                <a:gd name="T70" fmla="+- 0 -575 -1922"/>
                <a:gd name="T71" fmla="*/ -575 h 1592"/>
                <a:gd name="T72" fmla="+- 0 8090 7459"/>
                <a:gd name="T73" fmla="*/ T72 w 1637"/>
                <a:gd name="T74" fmla="+- 0 -508 -1922"/>
                <a:gd name="T75" fmla="*/ -508 h 1592"/>
                <a:gd name="T76" fmla="+- 0 8028 7459"/>
                <a:gd name="T77" fmla="*/ T76 w 1637"/>
                <a:gd name="T78" fmla="+- 0 -479 -1922"/>
                <a:gd name="T79" fmla="*/ -479 h 1592"/>
                <a:gd name="T80" fmla="+- 0 7958 7459"/>
                <a:gd name="T81" fmla="*/ T80 w 1637"/>
                <a:gd name="T82" fmla="+- 0 -451 -1922"/>
                <a:gd name="T83" fmla="*/ -451 h 1592"/>
                <a:gd name="T84" fmla="+- 0 7891 7459"/>
                <a:gd name="T85" fmla="*/ T84 w 1637"/>
                <a:gd name="T86" fmla="+- 0 -427 -1922"/>
                <a:gd name="T87" fmla="*/ -427 h 1592"/>
                <a:gd name="T88" fmla="+- 0 7824 7459"/>
                <a:gd name="T89" fmla="*/ T88 w 1637"/>
                <a:gd name="T90" fmla="+- 0 -407 -1922"/>
                <a:gd name="T91" fmla="*/ -407 h 1592"/>
                <a:gd name="T92" fmla="+- 0 7680 7459"/>
                <a:gd name="T93" fmla="*/ T92 w 1637"/>
                <a:gd name="T94" fmla="+- 0 -369 -1922"/>
                <a:gd name="T95" fmla="*/ -369 h 1592"/>
                <a:gd name="T96" fmla="+- 0 7536 7459"/>
                <a:gd name="T97" fmla="*/ T96 w 1637"/>
                <a:gd name="T98" fmla="+- 0 -340 -1922"/>
                <a:gd name="T99" fmla="*/ -340 h 1592"/>
                <a:gd name="T100" fmla="+- 0 7459 7459"/>
                <a:gd name="T101" fmla="*/ T100 w 1637"/>
                <a:gd name="T102" fmla="+- 0 -331 -1922"/>
                <a:gd name="T103" fmla="*/ -331 h 1592"/>
                <a:gd name="T104" fmla="+- 0 9096 7459"/>
                <a:gd name="T105" fmla="*/ T104 w 1637"/>
                <a:gd name="T106" fmla="+- 0 -1922 -1922"/>
                <a:gd name="T107" fmla="*/ -1922 h 1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Lst>
              <a:rect l="0" t="0" r="r" b="b"/>
              <a:pathLst>
                <a:path w="1637" h="1592">
                  <a:moveTo>
                    <a:pt x="1637" y="0"/>
                  </a:moveTo>
                  <a:lnTo>
                    <a:pt x="1613" y="91"/>
                  </a:lnTo>
                  <a:lnTo>
                    <a:pt x="1589" y="178"/>
                  </a:lnTo>
                  <a:lnTo>
                    <a:pt x="1531" y="351"/>
                  </a:lnTo>
                  <a:lnTo>
                    <a:pt x="1498" y="432"/>
                  </a:lnTo>
                  <a:lnTo>
                    <a:pt x="1464" y="509"/>
                  </a:lnTo>
                  <a:lnTo>
                    <a:pt x="1431" y="583"/>
                  </a:lnTo>
                  <a:lnTo>
                    <a:pt x="1392" y="655"/>
                  </a:lnTo>
                  <a:lnTo>
                    <a:pt x="1315" y="790"/>
                  </a:lnTo>
                  <a:lnTo>
                    <a:pt x="1272" y="857"/>
                  </a:lnTo>
                  <a:lnTo>
                    <a:pt x="1229" y="915"/>
                  </a:lnTo>
                  <a:lnTo>
                    <a:pt x="1179" y="972"/>
                  </a:lnTo>
                  <a:lnTo>
                    <a:pt x="1131" y="1030"/>
                  </a:lnTo>
                  <a:lnTo>
                    <a:pt x="1035" y="1135"/>
                  </a:lnTo>
                  <a:lnTo>
                    <a:pt x="982" y="1183"/>
                  </a:lnTo>
                  <a:lnTo>
                    <a:pt x="924" y="1227"/>
                  </a:lnTo>
                  <a:lnTo>
                    <a:pt x="871" y="1270"/>
                  </a:lnTo>
                  <a:lnTo>
                    <a:pt x="756" y="1347"/>
                  </a:lnTo>
                  <a:lnTo>
                    <a:pt x="631" y="1414"/>
                  </a:lnTo>
                  <a:lnTo>
                    <a:pt x="569" y="1443"/>
                  </a:lnTo>
                  <a:lnTo>
                    <a:pt x="499" y="1471"/>
                  </a:lnTo>
                  <a:lnTo>
                    <a:pt x="432" y="1495"/>
                  </a:lnTo>
                  <a:lnTo>
                    <a:pt x="365" y="1515"/>
                  </a:lnTo>
                  <a:lnTo>
                    <a:pt x="221" y="1553"/>
                  </a:lnTo>
                  <a:lnTo>
                    <a:pt x="77" y="1582"/>
                  </a:lnTo>
                  <a:lnTo>
                    <a:pt x="0" y="1591"/>
                  </a:lnTo>
                  <a:lnTo>
                    <a:pt x="1637" y="0"/>
                  </a:lnTo>
                  <a:close/>
                </a:path>
              </a:pathLst>
            </a:custGeom>
            <a:noFill/>
            <a:ln w="6096">
              <a:solidFill>
                <a:srgbClr val="1A1A1A"/>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37"/>
            <p:cNvSpPr>
              <a:spLocks noChangeShapeType="1"/>
            </p:cNvSpPr>
            <p:nvPr/>
          </p:nvSpPr>
          <p:spPr bwMode="auto">
            <a:xfrm>
              <a:off x="9545" y="-2373"/>
              <a:ext cx="0" cy="456"/>
            </a:xfrm>
            <a:prstGeom prst="line">
              <a:avLst/>
            </a:prstGeom>
            <a:noFill/>
            <a:ln w="6096">
              <a:solidFill>
                <a:srgbClr val="1A1A1A"/>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36"/>
            <p:cNvSpPr>
              <a:spLocks/>
            </p:cNvSpPr>
            <p:nvPr/>
          </p:nvSpPr>
          <p:spPr bwMode="auto">
            <a:xfrm>
              <a:off x="9091" y="-2330"/>
              <a:ext cx="101" cy="413"/>
            </a:xfrm>
            <a:custGeom>
              <a:avLst/>
              <a:gdLst>
                <a:gd name="T0" fmla="+- 0 9192 9091"/>
                <a:gd name="T1" fmla="*/ T0 w 101"/>
                <a:gd name="T2" fmla="+- 0 -2330 -2330"/>
                <a:gd name="T3" fmla="*/ -2330 h 413"/>
                <a:gd name="T4" fmla="+- 0 9178 9091"/>
                <a:gd name="T5" fmla="*/ T4 w 101"/>
                <a:gd name="T6" fmla="+- 0 -2219 -2330"/>
                <a:gd name="T7" fmla="*/ -2219 h 413"/>
                <a:gd name="T8" fmla="+- 0 9154 9091"/>
                <a:gd name="T9" fmla="*/ T8 w 101"/>
                <a:gd name="T10" fmla="+- 0 -2119 -2330"/>
                <a:gd name="T11" fmla="*/ -2119 h 413"/>
                <a:gd name="T12" fmla="+- 0 9144 9091"/>
                <a:gd name="T13" fmla="*/ T12 w 101"/>
                <a:gd name="T14" fmla="+- 0 -2066 -2330"/>
                <a:gd name="T15" fmla="*/ -2066 h 413"/>
                <a:gd name="T16" fmla="+- 0 9130 9091"/>
                <a:gd name="T17" fmla="*/ T16 w 101"/>
                <a:gd name="T18" fmla="+- 0 -2013 -2330"/>
                <a:gd name="T19" fmla="*/ -2013 h 413"/>
                <a:gd name="T20" fmla="+- 0 9091 9091"/>
                <a:gd name="T21" fmla="*/ T20 w 101"/>
                <a:gd name="T22" fmla="+- 0 -1917 -2330"/>
                <a:gd name="T23" fmla="*/ -1917 h 413"/>
              </a:gdLst>
              <a:ahLst/>
              <a:cxnLst>
                <a:cxn ang="0">
                  <a:pos x="T1" y="T3"/>
                </a:cxn>
                <a:cxn ang="0">
                  <a:pos x="T5" y="T7"/>
                </a:cxn>
                <a:cxn ang="0">
                  <a:pos x="T9" y="T11"/>
                </a:cxn>
                <a:cxn ang="0">
                  <a:pos x="T13" y="T15"/>
                </a:cxn>
                <a:cxn ang="0">
                  <a:pos x="T17" y="T19"/>
                </a:cxn>
                <a:cxn ang="0">
                  <a:pos x="T21" y="T23"/>
                </a:cxn>
              </a:cxnLst>
              <a:rect l="0" t="0" r="r" b="b"/>
              <a:pathLst>
                <a:path w="101" h="413">
                  <a:moveTo>
                    <a:pt x="101" y="0"/>
                  </a:moveTo>
                  <a:lnTo>
                    <a:pt x="87" y="111"/>
                  </a:lnTo>
                  <a:lnTo>
                    <a:pt x="63" y="211"/>
                  </a:lnTo>
                  <a:lnTo>
                    <a:pt x="53" y="264"/>
                  </a:lnTo>
                  <a:lnTo>
                    <a:pt x="39" y="317"/>
                  </a:lnTo>
                  <a:lnTo>
                    <a:pt x="0" y="413"/>
                  </a:lnTo>
                </a:path>
              </a:pathLst>
            </a:custGeom>
            <a:noFill/>
            <a:ln w="6096">
              <a:solidFill>
                <a:srgbClr val="1A1A1A"/>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31" name="Picture 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6" y="-2254"/>
              <a:ext cx="341" cy="303"/>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34"/>
            <p:cNvSpPr>
              <a:spLocks/>
            </p:cNvSpPr>
            <p:nvPr/>
          </p:nvSpPr>
          <p:spPr bwMode="auto">
            <a:xfrm>
              <a:off x="7281" y="-691"/>
              <a:ext cx="92" cy="197"/>
            </a:xfrm>
            <a:custGeom>
              <a:avLst/>
              <a:gdLst>
                <a:gd name="T0" fmla="+- 0 7373 7282"/>
                <a:gd name="T1" fmla="*/ T0 w 92"/>
                <a:gd name="T2" fmla="+- 0 -494 -691"/>
                <a:gd name="T3" fmla="*/ -494 h 197"/>
                <a:gd name="T4" fmla="+- 0 7371 7282"/>
                <a:gd name="T5" fmla="*/ T4 w 92"/>
                <a:gd name="T6" fmla="+- 0 -532 -691"/>
                <a:gd name="T7" fmla="*/ -532 h 197"/>
                <a:gd name="T8" fmla="+- 0 7368 7282"/>
                <a:gd name="T9" fmla="*/ T8 w 92"/>
                <a:gd name="T10" fmla="+- 0 -575 -691"/>
                <a:gd name="T11" fmla="*/ -575 h 197"/>
                <a:gd name="T12" fmla="+- 0 7346 7282"/>
                <a:gd name="T13" fmla="*/ T12 w 92"/>
                <a:gd name="T14" fmla="+- 0 -566 -691"/>
                <a:gd name="T15" fmla="*/ -566 h 197"/>
                <a:gd name="T16" fmla="+- 0 7291 7282"/>
                <a:gd name="T17" fmla="*/ T16 w 92"/>
                <a:gd name="T18" fmla="+- 0 -691 -691"/>
                <a:gd name="T19" fmla="*/ -691 h 197"/>
                <a:gd name="T20" fmla="+- 0 7282 7282"/>
                <a:gd name="T21" fmla="*/ T20 w 92"/>
                <a:gd name="T22" fmla="+- 0 -686 -691"/>
                <a:gd name="T23" fmla="*/ -686 h 197"/>
                <a:gd name="T24" fmla="+- 0 7337 7282"/>
                <a:gd name="T25" fmla="*/ T24 w 92"/>
                <a:gd name="T26" fmla="+- 0 -562 -691"/>
                <a:gd name="T27" fmla="*/ -562 h 197"/>
                <a:gd name="T28" fmla="+- 0 7310 7282"/>
                <a:gd name="T29" fmla="*/ T28 w 92"/>
                <a:gd name="T30" fmla="+- 0 -551 -691"/>
                <a:gd name="T31" fmla="*/ -551 h 197"/>
                <a:gd name="T32" fmla="+- 0 7373 7282"/>
                <a:gd name="T33" fmla="*/ T32 w 92"/>
                <a:gd name="T34" fmla="+- 0 -494 -691"/>
                <a:gd name="T35" fmla="*/ -494 h 19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2" h="197">
                  <a:moveTo>
                    <a:pt x="91" y="197"/>
                  </a:moveTo>
                  <a:lnTo>
                    <a:pt x="89" y="159"/>
                  </a:lnTo>
                  <a:lnTo>
                    <a:pt x="86" y="116"/>
                  </a:lnTo>
                  <a:lnTo>
                    <a:pt x="64" y="125"/>
                  </a:lnTo>
                  <a:lnTo>
                    <a:pt x="9" y="0"/>
                  </a:lnTo>
                  <a:lnTo>
                    <a:pt x="0" y="5"/>
                  </a:lnTo>
                  <a:lnTo>
                    <a:pt x="55" y="129"/>
                  </a:lnTo>
                  <a:lnTo>
                    <a:pt x="28" y="140"/>
                  </a:lnTo>
                  <a:lnTo>
                    <a:pt x="91" y="197"/>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Line 33"/>
            <p:cNvSpPr>
              <a:spLocks noChangeShapeType="1"/>
            </p:cNvSpPr>
            <p:nvPr/>
          </p:nvSpPr>
          <p:spPr bwMode="auto">
            <a:xfrm>
              <a:off x="9091" y="-1917"/>
              <a:ext cx="0" cy="5306"/>
            </a:xfrm>
            <a:prstGeom prst="line">
              <a:avLst/>
            </a:prstGeom>
            <a:noFill/>
            <a:ln w="6096">
              <a:solidFill>
                <a:srgbClr val="1A1A1A"/>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32"/>
            <p:cNvSpPr>
              <a:spLocks/>
            </p:cNvSpPr>
            <p:nvPr/>
          </p:nvSpPr>
          <p:spPr bwMode="auto">
            <a:xfrm>
              <a:off x="6703" y="3374"/>
              <a:ext cx="3713" cy="63"/>
            </a:xfrm>
            <a:custGeom>
              <a:avLst/>
              <a:gdLst>
                <a:gd name="T0" fmla="+- 0 10416 6703"/>
                <a:gd name="T1" fmla="*/ T0 w 3713"/>
                <a:gd name="T2" fmla="+- 0 3409 3375"/>
                <a:gd name="T3" fmla="*/ 3409 h 63"/>
                <a:gd name="T4" fmla="+- 0 10339 6703"/>
                <a:gd name="T5" fmla="*/ T4 w 3713"/>
                <a:gd name="T6" fmla="+- 0 3375 3375"/>
                <a:gd name="T7" fmla="*/ 3375 h 63"/>
                <a:gd name="T8" fmla="+- 0 10339 6703"/>
                <a:gd name="T9" fmla="*/ T8 w 3713"/>
                <a:gd name="T10" fmla="+- 0 3399 3375"/>
                <a:gd name="T11" fmla="*/ 3399 h 63"/>
                <a:gd name="T12" fmla="+- 0 6703 6703"/>
                <a:gd name="T13" fmla="*/ T12 w 3713"/>
                <a:gd name="T14" fmla="+- 0 3399 3375"/>
                <a:gd name="T15" fmla="*/ 3399 h 63"/>
                <a:gd name="T16" fmla="+- 0 6703 6703"/>
                <a:gd name="T17" fmla="*/ T16 w 3713"/>
                <a:gd name="T18" fmla="+- 0 3413 3375"/>
                <a:gd name="T19" fmla="*/ 3413 h 63"/>
                <a:gd name="T20" fmla="+- 0 10339 6703"/>
                <a:gd name="T21" fmla="*/ T20 w 3713"/>
                <a:gd name="T22" fmla="+- 0 3413 3375"/>
                <a:gd name="T23" fmla="*/ 3413 h 63"/>
                <a:gd name="T24" fmla="+- 0 10339 6703"/>
                <a:gd name="T25" fmla="*/ T24 w 3713"/>
                <a:gd name="T26" fmla="+- 0 3437 3375"/>
                <a:gd name="T27" fmla="*/ 3437 h 63"/>
                <a:gd name="T28" fmla="+- 0 10416 6703"/>
                <a:gd name="T29" fmla="*/ T28 w 3713"/>
                <a:gd name="T30" fmla="+- 0 3409 3375"/>
                <a:gd name="T31" fmla="*/ 3409 h 63"/>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3713" h="63">
                  <a:moveTo>
                    <a:pt x="3713" y="34"/>
                  </a:moveTo>
                  <a:lnTo>
                    <a:pt x="3636" y="0"/>
                  </a:lnTo>
                  <a:lnTo>
                    <a:pt x="3636" y="24"/>
                  </a:lnTo>
                  <a:lnTo>
                    <a:pt x="0" y="24"/>
                  </a:lnTo>
                  <a:lnTo>
                    <a:pt x="0" y="38"/>
                  </a:lnTo>
                  <a:lnTo>
                    <a:pt x="3636" y="38"/>
                  </a:lnTo>
                  <a:lnTo>
                    <a:pt x="3636" y="62"/>
                  </a:lnTo>
                  <a:lnTo>
                    <a:pt x="3713" y="34"/>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31"/>
            <p:cNvSpPr>
              <a:spLocks/>
            </p:cNvSpPr>
            <p:nvPr/>
          </p:nvSpPr>
          <p:spPr bwMode="auto">
            <a:xfrm>
              <a:off x="7435" y="2887"/>
              <a:ext cx="1685" cy="521"/>
            </a:xfrm>
            <a:custGeom>
              <a:avLst/>
              <a:gdLst>
                <a:gd name="T0" fmla="+- 0 8354 7435"/>
                <a:gd name="T1" fmla="*/ T0 w 1685"/>
                <a:gd name="T2" fmla="+- 0 2888 2888"/>
                <a:gd name="T3" fmla="*/ 2888 h 521"/>
                <a:gd name="T4" fmla="+- 0 8311 7435"/>
                <a:gd name="T5" fmla="*/ T4 w 1685"/>
                <a:gd name="T6" fmla="+- 0 2888 2888"/>
                <a:gd name="T7" fmla="*/ 2888 h 521"/>
                <a:gd name="T8" fmla="+- 0 8273 7435"/>
                <a:gd name="T9" fmla="*/ T8 w 1685"/>
                <a:gd name="T10" fmla="+- 0 2893 2888"/>
                <a:gd name="T11" fmla="*/ 2893 h 521"/>
                <a:gd name="T12" fmla="+- 0 8230 7435"/>
                <a:gd name="T13" fmla="*/ T12 w 1685"/>
                <a:gd name="T14" fmla="+- 0 2897 2888"/>
                <a:gd name="T15" fmla="*/ 2897 h 521"/>
                <a:gd name="T16" fmla="+- 0 8186 7435"/>
                <a:gd name="T17" fmla="*/ T16 w 1685"/>
                <a:gd name="T18" fmla="+- 0 2912 2888"/>
                <a:gd name="T19" fmla="*/ 2912 h 521"/>
                <a:gd name="T20" fmla="+- 0 8138 7435"/>
                <a:gd name="T21" fmla="*/ T20 w 1685"/>
                <a:gd name="T22" fmla="+- 0 2926 2888"/>
                <a:gd name="T23" fmla="*/ 2926 h 521"/>
                <a:gd name="T24" fmla="+- 0 8095 7435"/>
                <a:gd name="T25" fmla="*/ T24 w 1685"/>
                <a:gd name="T26" fmla="+- 0 2950 2888"/>
                <a:gd name="T27" fmla="*/ 2950 h 521"/>
                <a:gd name="T28" fmla="+- 0 7999 7435"/>
                <a:gd name="T29" fmla="*/ T28 w 1685"/>
                <a:gd name="T30" fmla="+- 0 2998 2888"/>
                <a:gd name="T31" fmla="*/ 2998 h 521"/>
                <a:gd name="T32" fmla="+- 0 7944 7435"/>
                <a:gd name="T33" fmla="*/ T32 w 1685"/>
                <a:gd name="T34" fmla="+- 0 3032 2888"/>
                <a:gd name="T35" fmla="*/ 3032 h 521"/>
                <a:gd name="T36" fmla="+- 0 7834 7435"/>
                <a:gd name="T37" fmla="*/ T36 w 1685"/>
                <a:gd name="T38" fmla="+- 0 3104 2888"/>
                <a:gd name="T39" fmla="*/ 3104 h 521"/>
                <a:gd name="T40" fmla="+- 0 7714 7435"/>
                <a:gd name="T41" fmla="*/ T40 w 1685"/>
                <a:gd name="T42" fmla="+- 0 3188 2888"/>
                <a:gd name="T43" fmla="*/ 3188 h 521"/>
                <a:gd name="T44" fmla="+- 0 7579 7435"/>
                <a:gd name="T45" fmla="*/ T44 w 1685"/>
                <a:gd name="T46" fmla="+- 0 3293 2888"/>
                <a:gd name="T47" fmla="*/ 3293 h 521"/>
                <a:gd name="T48" fmla="+- 0 7435 7435"/>
                <a:gd name="T49" fmla="*/ T48 w 1685"/>
                <a:gd name="T50" fmla="+- 0 3409 2888"/>
                <a:gd name="T51" fmla="*/ 3409 h 521"/>
                <a:gd name="T52" fmla="+- 0 9120 7435"/>
                <a:gd name="T53" fmla="*/ T52 w 1685"/>
                <a:gd name="T54" fmla="+- 0 3409 2888"/>
                <a:gd name="T55" fmla="*/ 3409 h 521"/>
                <a:gd name="T56" fmla="+- 0 8986 7435"/>
                <a:gd name="T57" fmla="*/ T56 w 1685"/>
                <a:gd name="T58" fmla="+- 0 3279 2888"/>
                <a:gd name="T59" fmla="*/ 3279 h 521"/>
                <a:gd name="T60" fmla="+- 0 8870 7435"/>
                <a:gd name="T61" fmla="*/ T60 w 1685"/>
                <a:gd name="T62" fmla="+- 0 3169 2888"/>
                <a:gd name="T63" fmla="*/ 3169 h 521"/>
                <a:gd name="T64" fmla="+- 0 8664 7435"/>
                <a:gd name="T65" fmla="*/ T64 w 1685"/>
                <a:gd name="T66" fmla="+- 0 3003 2888"/>
                <a:gd name="T67" fmla="*/ 3003 h 521"/>
                <a:gd name="T68" fmla="+- 0 8527 7435"/>
                <a:gd name="T69" fmla="*/ T68 w 1685"/>
                <a:gd name="T70" fmla="+- 0 2926 2888"/>
                <a:gd name="T71" fmla="*/ 2926 h 521"/>
                <a:gd name="T72" fmla="+- 0 8441 7435"/>
                <a:gd name="T73" fmla="*/ T72 w 1685"/>
                <a:gd name="T74" fmla="+- 0 2897 2888"/>
                <a:gd name="T75" fmla="*/ 2897 h 521"/>
                <a:gd name="T76" fmla="+- 0 8354 7435"/>
                <a:gd name="T77" fmla="*/ T76 w 1685"/>
                <a:gd name="T78" fmla="+- 0 2888 2888"/>
                <a:gd name="T79" fmla="*/ 2888 h 52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Lst>
              <a:rect l="0" t="0" r="r" b="b"/>
              <a:pathLst>
                <a:path w="1685" h="521">
                  <a:moveTo>
                    <a:pt x="919" y="0"/>
                  </a:moveTo>
                  <a:lnTo>
                    <a:pt x="876" y="0"/>
                  </a:lnTo>
                  <a:lnTo>
                    <a:pt x="838" y="5"/>
                  </a:lnTo>
                  <a:lnTo>
                    <a:pt x="795" y="9"/>
                  </a:lnTo>
                  <a:lnTo>
                    <a:pt x="751" y="24"/>
                  </a:lnTo>
                  <a:lnTo>
                    <a:pt x="703" y="38"/>
                  </a:lnTo>
                  <a:lnTo>
                    <a:pt x="660" y="62"/>
                  </a:lnTo>
                  <a:lnTo>
                    <a:pt x="564" y="110"/>
                  </a:lnTo>
                  <a:lnTo>
                    <a:pt x="509" y="144"/>
                  </a:lnTo>
                  <a:lnTo>
                    <a:pt x="399" y="216"/>
                  </a:lnTo>
                  <a:lnTo>
                    <a:pt x="279" y="300"/>
                  </a:lnTo>
                  <a:lnTo>
                    <a:pt x="144" y="405"/>
                  </a:lnTo>
                  <a:lnTo>
                    <a:pt x="0" y="521"/>
                  </a:lnTo>
                  <a:lnTo>
                    <a:pt x="1685" y="521"/>
                  </a:lnTo>
                  <a:lnTo>
                    <a:pt x="1551" y="391"/>
                  </a:lnTo>
                  <a:lnTo>
                    <a:pt x="1435" y="281"/>
                  </a:lnTo>
                  <a:lnTo>
                    <a:pt x="1229" y="115"/>
                  </a:lnTo>
                  <a:lnTo>
                    <a:pt x="1092" y="38"/>
                  </a:lnTo>
                  <a:lnTo>
                    <a:pt x="1006" y="9"/>
                  </a:lnTo>
                  <a:lnTo>
                    <a:pt x="919" y="0"/>
                  </a:lnTo>
                  <a:close/>
                </a:path>
              </a:pathLst>
            </a:custGeom>
            <a:solidFill>
              <a:srgbClr val="A9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30"/>
            <p:cNvSpPr>
              <a:spLocks/>
            </p:cNvSpPr>
            <p:nvPr/>
          </p:nvSpPr>
          <p:spPr bwMode="auto">
            <a:xfrm>
              <a:off x="7435" y="2887"/>
              <a:ext cx="1685" cy="521"/>
            </a:xfrm>
            <a:custGeom>
              <a:avLst/>
              <a:gdLst>
                <a:gd name="T0" fmla="+- 0 9120 7435"/>
                <a:gd name="T1" fmla="*/ T0 w 1685"/>
                <a:gd name="T2" fmla="+- 0 3409 2888"/>
                <a:gd name="T3" fmla="*/ 3409 h 521"/>
                <a:gd name="T4" fmla="+- 0 8986 7435"/>
                <a:gd name="T5" fmla="*/ T4 w 1685"/>
                <a:gd name="T6" fmla="+- 0 3279 2888"/>
                <a:gd name="T7" fmla="*/ 3279 h 521"/>
                <a:gd name="T8" fmla="+- 0 8870 7435"/>
                <a:gd name="T9" fmla="*/ T8 w 1685"/>
                <a:gd name="T10" fmla="+- 0 3169 2888"/>
                <a:gd name="T11" fmla="*/ 3169 h 521"/>
                <a:gd name="T12" fmla="+- 0 8760 7435"/>
                <a:gd name="T13" fmla="*/ T12 w 1685"/>
                <a:gd name="T14" fmla="+- 0 3080 2888"/>
                <a:gd name="T15" fmla="*/ 3080 h 521"/>
                <a:gd name="T16" fmla="+- 0 8664 7435"/>
                <a:gd name="T17" fmla="*/ T16 w 1685"/>
                <a:gd name="T18" fmla="+- 0 3003 2888"/>
                <a:gd name="T19" fmla="*/ 3003 h 521"/>
                <a:gd name="T20" fmla="+- 0 8527 7435"/>
                <a:gd name="T21" fmla="*/ T20 w 1685"/>
                <a:gd name="T22" fmla="+- 0 2926 2888"/>
                <a:gd name="T23" fmla="*/ 2926 h 521"/>
                <a:gd name="T24" fmla="+- 0 8441 7435"/>
                <a:gd name="T25" fmla="*/ T24 w 1685"/>
                <a:gd name="T26" fmla="+- 0 2897 2888"/>
                <a:gd name="T27" fmla="*/ 2897 h 521"/>
                <a:gd name="T28" fmla="+- 0 8354 7435"/>
                <a:gd name="T29" fmla="*/ T28 w 1685"/>
                <a:gd name="T30" fmla="+- 0 2888 2888"/>
                <a:gd name="T31" fmla="*/ 2888 h 521"/>
                <a:gd name="T32" fmla="+- 0 8311 7435"/>
                <a:gd name="T33" fmla="*/ T32 w 1685"/>
                <a:gd name="T34" fmla="+- 0 2888 2888"/>
                <a:gd name="T35" fmla="*/ 2888 h 521"/>
                <a:gd name="T36" fmla="+- 0 8273 7435"/>
                <a:gd name="T37" fmla="*/ T36 w 1685"/>
                <a:gd name="T38" fmla="+- 0 2893 2888"/>
                <a:gd name="T39" fmla="*/ 2893 h 521"/>
                <a:gd name="T40" fmla="+- 0 8230 7435"/>
                <a:gd name="T41" fmla="*/ T40 w 1685"/>
                <a:gd name="T42" fmla="+- 0 2897 2888"/>
                <a:gd name="T43" fmla="*/ 2897 h 521"/>
                <a:gd name="T44" fmla="+- 0 8186 7435"/>
                <a:gd name="T45" fmla="*/ T44 w 1685"/>
                <a:gd name="T46" fmla="+- 0 2912 2888"/>
                <a:gd name="T47" fmla="*/ 2912 h 521"/>
                <a:gd name="T48" fmla="+- 0 8138 7435"/>
                <a:gd name="T49" fmla="*/ T48 w 1685"/>
                <a:gd name="T50" fmla="+- 0 2926 2888"/>
                <a:gd name="T51" fmla="*/ 2926 h 521"/>
                <a:gd name="T52" fmla="+- 0 8095 7435"/>
                <a:gd name="T53" fmla="*/ T52 w 1685"/>
                <a:gd name="T54" fmla="+- 0 2950 2888"/>
                <a:gd name="T55" fmla="*/ 2950 h 521"/>
                <a:gd name="T56" fmla="+- 0 7999 7435"/>
                <a:gd name="T57" fmla="*/ T56 w 1685"/>
                <a:gd name="T58" fmla="+- 0 2998 2888"/>
                <a:gd name="T59" fmla="*/ 2998 h 521"/>
                <a:gd name="T60" fmla="+- 0 7944 7435"/>
                <a:gd name="T61" fmla="*/ T60 w 1685"/>
                <a:gd name="T62" fmla="+- 0 3032 2888"/>
                <a:gd name="T63" fmla="*/ 3032 h 521"/>
                <a:gd name="T64" fmla="+- 0 7834 7435"/>
                <a:gd name="T65" fmla="*/ T64 w 1685"/>
                <a:gd name="T66" fmla="+- 0 3104 2888"/>
                <a:gd name="T67" fmla="*/ 3104 h 521"/>
                <a:gd name="T68" fmla="+- 0 7714 7435"/>
                <a:gd name="T69" fmla="*/ T68 w 1685"/>
                <a:gd name="T70" fmla="+- 0 3188 2888"/>
                <a:gd name="T71" fmla="*/ 3188 h 521"/>
                <a:gd name="T72" fmla="+- 0 7579 7435"/>
                <a:gd name="T73" fmla="*/ T72 w 1685"/>
                <a:gd name="T74" fmla="+- 0 3293 2888"/>
                <a:gd name="T75" fmla="*/ 3293 h 521"/>
                <a:gd name="T76" fmla="+- 0 7435 7435"/>
                <a:gd name="T77" fmla="*/ T76 w 1685"/>
                <a:gd name="T78" fmla="+- 0 3409 2888"/>
                <a:gd name="T79" fmla="*/ 3409 h 521"/>
                <a:gd name="T80" fmla="+- 0 9120 7435"/>
                <a:gd name="T81" fmla="*/ T80 w 1685"/>
                <a:gd name="T82" fmla="+- 0 3409 2888"/>
                <a:gd name="T83" fmla="*/ 3409 h 52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1685" h="521">
                  <a:moveTo>
                    <a:pt x="1685" y="521"/>
                  </a:moveTo>
                  <a:lnTo>
                    <a:pt x="1551" y="391"/>
                  </a:lnTo>
                  <a:lnTo>
                    <a:pt x="1435" y="281"/>
                  </a:lnTo>
                  <a:lnTo>
                    <a:pt x="1325" y="192"/>
                  </a:lnTo>
                  <a:lnTo>
                    <a:pt x="1229" y="115"/>
                  </a:lnTo>
                  <a:lnTo>
                    <a:pt x="1092" y="38"/>
                  </a:lnTo>
                  <a:lnTo>
                    <a:pt x="1006" y="9"/>
                  </a:lnTo>
                  <a:lnTo>
                    <a:pt x="919" y="0"/>
                  </a:lnTo>
                  <a:lnTo>
                    <a:pt x="876" y="0"/>
                  </a:lnTo>
                  <a:lnTo>
                    <a:pt x="838" y="5"/>
                  </a:lnTo>
                  <a:lnTo>
                    <a:pt x="795" y="9"/>
                  </a:lnTo>
                  <a:lnTo>
                    <a:pt x="751" y="24"/>
                  </a:lnTo>
                  <a:lnTo>
                    <a:pt x="703" y="38"/>
                  </a:lnTo>
                  <a:lnTo>
                    <a:pt x="660" y="62"/>
                  </a:lnTo>
                  <a:lnTo>
                    <a:pt x="564" y="110"/>
                  </a:lnTo>
                  <a:lnTo>
                    <a:pt x="509" y="144"/>
                  </a:lnTo>
                  <a:lnTo>
                    <a:pt x="399" y="216"/>
                  </a:lnTo>
                  <a:lnTo>
                    <a:pt x="279" y="300"/>
                  </a:lnTo>
                  <a:lnTo>
                    <a:pt x="144" y="405"/>
                  </a:lnTo>
                  <a:lnTo>
                    <a:pt x="0" y="521"/>
                  </a:lnTo>
                  <a:lnTo>
                    <a:pt x="1685" y="521"/>
                  </a:lnTo>
                  <a:close/>
                </a:path>
              </a:pathLst>
            </a:custGeom>
            <a:noFill/>
            <a:ln w="6096">
              <a:solidFill>
                <a:srgbClr val="1A1A1A"/>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29"/>
            <p:cNvSpPr>
              <a:spLocks/>
            </p:cNvSpPr>
            <p:nvPr/>
          </p:nvSpPr>
          <p:spPr bwMode="auto">
            <a:xfrm>
              <a:off x="6703" y="3408"/>
              <a:ext cx="728" cy="668"/>
            </a:xfrm>
            <a:custGeom>
              <a:avLst/>
              <a:gdLst>
                <a:gd name="T0" fmla="+- 0 7430 6703"/>
                <a:gd name="T1" fmla="*/ T0 w 728"/>
                <a:gd name="T2" fmla="+- 0 3409 3409"/>
                <a:gd name="T3" fmla="*/ 3409 h 668"/>
                <a:gd name="T4" fmla="+- 0 7334 6703"/>
                <a:gd name="T5" fmla="*/ T4 w 728"/>
                <a:gd name="T6" fmla="+- 0 3481 3409"/>
                <a:gd name="T7" fmla="*/ 3481 h 668"/>
                <a:gd name="T8" fmla="+- 0 7241 6703"/>
                <a:gd name="T9" fmla="*/ T8 w 728"/>
                <a:gd name="T10" fmla="+- 0 3562 3409"/>
                <a:gd name="T11" fmla="*/ 3562 h 668"/>
                <a:gd name="T12" fmla="+- 0 7145 6703"/>
                <a:gd name="T13" fmla="*/ T12 w 728"/>
                <a:gd name="T14" fmla="+- 0 3644 3409"/>
                <a:gd name="T15" fmla="*/ 3644 h 668"/>
                <a:gd name="T16" fmla="+- 0 6962 6703"/>
                <a:gd name="T17" fmla="*/ T16 w 728"/>
                <a:gd name="T18" fmla="+- 0 3817 3409"/>
                <a:gd name="T19" fmla="*/ 3817 h 668"/>
                <a:gd name="T20" fmla="+- 0 6871 6703"/>
                <a:gd name="T21" fmla="*/ T20 w 728"/>
                <a:gd name="T22" fmla="+- 0 3908 3409"/>
                <a:gd name="T23" fmla="*/ 3908 h 668"/>
                <a:gd name="T24" fmla="+- 0 6790 6703"/>
                <a:gd name="T25" fmla="*/ T24 w 728"/>
                <a:gd name="T26" fmla="+- 0 3994 3409"/>
                <a:gd name="T27" fmla="*/ 3994 h 668"/>
                <a:gd name="T28" fmla="+- 0 6703 6703"/>
                <a:gd name="T29" fmla="*/ T28 w 728"/>
                <a:gd name="T30" fmla="+- 0 4076 3409"/>
                <a:gd name="T31" fmla="*/ 4076 h 668"/>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728" h="668">
                  <a:moveTo>
                    <a:pt x="727" y="0"/>
                  </a:moveTo>
                  <a:lnTo>
                    <a:pt x="631" y="72"/>
                  </a:lnTo>
                  <a:lnTo>
                    <a:pt x="538" y="153"/>
                  </a:lnTo>
                  <a:lnTo>
                    <a:pt x="442" y="235"/>
                  </a:lnTo>
                  <a:lnTo>
                    <a:pt x="259" y="408"/>
                  </a:lnTo>
                  <a:lnTo>
                    <a:pt x="168" y="499"/>
                  </a:lnTo>
                  <a:lnTo>
                    <a:pt x="87" y="585"/>
                  </a:lnTo>
                  <a:lnTo>
                    <a:pt x="0" y="667"/>
                  </a:lnTo>
                </a:path>
              </a:pathLst>
            </a:custGeom>
            <a:noFill/>
            <a:ln w="6096">
              <a:solidFill>
                <a:srgbClr val="1A1A1A"/>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28"/>
            <p:cNvSpPr>
              <a:spLocks/>
            </p:cNvSpPr>
            <p:nvPr/>
          </p:nvSpPr>
          <p:spPr bwMode="auto">
            <a:xfrm>
              <a:off x="9115" y="3403"/>
              <a:ext cx="272" cy="413"/>
            </a:xfrm>
            <a:custGeom>
              <a:avLst/>
              <a:gdLst>
                <a:gd name="T0" fmla="+- 0 9115 9115"/>
                <a:gd name="T1" fmla="*/ T0 w 272"/>
                <a:gd name="T2" fmla="+- 0 3404 3404"/>
                <a:gd name="T3" fmla="*/ 3404 h 413"/>
                <a:gd name="T4" fmla="+- 0 9187 9115"/>
                <a:gd name="T5" fmla="*/ T4 w 272"/>
                <a:gd name="T6" fmla="+- 0 3505 3404"/>
                <a:gd name="T7" fmla="*/ 3505 h 413"/>
                <a:gd name="T8" fmla="+- 0 9259 9115"/>
                <a:gd name="T9" fmla="*/ T8 w 272"/>
                <a:gd name="T10" fmla="+- 0 3601 3404"/>
                <a:gd name="T11" fmla="*/ 3601 h 413"/>
                <a:gd name="T12" fmla="+- 0 9322 9115"/>
                <a:gd name="T13" fmla="*/ T12 w 272"/>
                <a:gd name="T14" fmla="+- 0 3706 3404"/>
                <a:gd name="T15" fmla="*/ 3706 h 413"/>
                <a:gd name="T16" fmla="+- 0 9386 9115"/>
                <a:gd name="T17" fmla="*/ T16 w 272"/>
                <a:gd name="T18" fmla="+- 0 3817 3404"/>
                <a:gd name="T19" fmla="*/ 3817 h 413"/>
              </a:gdLst>
              <a:ahLst/>
              <a:cxnLst>
                <a:cxn ang="0">
                  <a:pos x="T1" y="T3"/>
                </a:cxn>
                <a:cxn ang="0">
                  <a:pos x="T5" y="T7"/>
                </a:cxn>
                <a:cxn ang="0">
                  <a:pos x="T9" y="T11"/>
                </a:cxn>
                <a:cxn ang="0">
                  <a:pos x="T13" y="T15"/>
                </a:cxn>
                <a:cxn ang="0">
                  <a:pos x="T17" y="T19"/>
                </a:cxn>
              </a:cxnLst>
              <a:rect l="0" t="0" r="r" b="b"/>
              <a:pathLst>
                <a:path w="272" h="413">
                  <a:moveTo>
                    <a:pt x="0" y="0"/>
                  </a:moveTo>
                  <a:lnTo>
                    <a:pt x="72" y="101"/>
                  </a:lnTo>
                  <a:lnTo>
                    <a:pt x="144" y="197"/>
                  </a:lnTo>
                  <a:lnTo>
                    <a:pt x="207" y="302"/>
                  </a:lnTo>
                  <a:lnTo>
                    <a:pt x="271" y="413"/>
                  </a:lnTo>
                </a:path>
              </a:pathLst>
            </a:custGeom>
            <a:noFill/>
            <a:ln w="6096">
              <a:solidFill>
                <a:srgbClr val="1A1A1A"/>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27"/>
            <p:cNvSpPr>
              <a:spLocks noChangeShapeType="1"/>
            </p:cNvSpPr>
            <p:nvPr/>
          </p:nvSpPr>
          <p:spPr bwMode="auto">
            <a:xfrm>
              <a:off x="8417" y="394"/>
              <a:ext cx="0" cy="3005"/>
            </a:xfrm>
            <a:prstGeom prst="line">
              <a:avLst/>
            </a:prstGeom>
            <a:noFill/>
            <a:ln w="6096">
              <a:solidFill>
                <a:srgbClr val="1A1A1A"/>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26"/>
            <p:cNvSpPr>
              <a:spLocks noChangeShapeType="1"/>
            </p:cNvSpPr>
            <p:nvPr/>
          </p:nvSpPr>
          <p:spPr bwMode="auto">
            <a:xfrm>
              <a:off x="8417" y="-719"/>
              <a:ext cx="0" cy="1123"/>
            </a:xfrm>
            <a:prstGeom prst="line">
              <a:avLst/>
            </a:prstGeom>
            <a:noFill/>
            <a:ln w="6096">
              <a:solidFill>
                <a:srgbClr val="1A1A1A"/>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25"/>
            <p:cNvSpPr>
              <a:spLocks noChangeShapeType="1"/>
            </p:cNvSpPr>
            <p:nvPr/>
          </p:nvSpPr>
          <p:spPr bwMode="auto">
            <a:xfrm>
              <a:off x="7445" y="-331"/>
              <a:ext cx="0" cy="3740"/>
            </a:xfrm>
            <a:prstGeom prst="line">
              <a:avLst/>
            </a:prstGeom>
            <a:noFill/>
            <a:ln w="6096">
              <a:solidFill>
                <a:srgbClr val="1A1A1A"/>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20"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0" y="2642"/>
              <a:ext cx="190" cy="384"/>
            </a:xfrm>
            <a:prstGeom prst="rect">
              <a:avLst/>
            </a:prstGeom>
            <a:noFill/>
            <a:extLst>
              <a:ext uri="{909E8E84-426E-40DD-AFC4-6F175D3DCCD1}">
                <a14:hiddenFill xmlns:a14="http://schemas.microsoft.com/office/drawing/2010/main">
                  <a:solidFill>
                    <a:srgbClr val="FFFFFF"/>
                  </a:solidFill>
                </a14:hiddenFill>
              </a:ext>
            </a:extLst>
          </p:spPr>
        </p:pic>
        <p:sp>
          <p:nvSpPr>
            <p:cNvPr id="22" name="Line 23"/>
            <p:cNvSpPr>
              <a:spLocks noChangeShapeType="1"/>
            </p:cNvSpPr>
            <p:nvPr/>
          </p:nvSpPr>
          <p:spPr bwMode="auto">
            <a:xfrm>
              <a:off x="7464" y="-340"/>
              <a:ext cx="0" cy="739"/>
            </a:xfrm>
            <a:prstGeom prst="line">
              <a:avLst/>
            </a:prstGeom>
            <a:noFill/>
            <a:ln w="6096">
              <a:solidFill>
                <a:srgbClr val="1A1A1A"/>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2"/>
            <p:cNvSpPr>
              <a:spLocks/>
            </p:cNvSpPr>
            <p:nvPr/>
          </p:nvSpPr>
          <p:spPr bwMode="auto">
            <a:xfrm>
              <a:off x="8412" y="-1262"/>
              <a:ext cx="10" cy="600"/>
            </a:xfrm>
            <a:custGeom>
              <a:avLst/>
              <a:gdLst>
                <a:gd name="T0" fmla="+- 0 8422 8412"/>
                <a:gd name="T1" fmla="*/ T0 w 10"/>
                <a:gd name="T2" fmla="+- 0 -710 -1262"/>
                <a:gd name="T3" fmla="*/ -710 h 600"/>
                <a:gd name="T4" fmla="+- 0 8412 8412"/>
                <a:gd name="T5" fmla="*/ T4 w 10"/>
                <a:gd name="T6" fmla="+- 0 -710 -1262"/>
                <a:gd name="T7" fmla="*/ -710 h 600"/>
                <a:gd name="T8" fmla="+- 0 8412 8412"/>
                <a:gd name="T9" fmla="*/ T8 w 10"/>
                <a:gd name="T10" fmla="+- 0 -662 -1262"/>
                <a:gd name="T11" fmla="*/ -662 h 600"/>
                <a:gd name="T12" fmla="+- 0 8422 8412"/>
                <a:gd name="T13" fmla="*/ T12 w 10"/>
                <a:gd name="T14" fmla="+- 0 -662 -1262"/>
                <a:gd name="T15" fmla="*/ -662 h 600"/>
                <a:gd name="T16" fmla="+- 0 8422 8412"/>
                <a:gd name="T17" fmla="*/ T16 w 10"/>
                <a:gd name="T18" fmla="+- 0 -710 -1262"/>
                <a:gd name="T19" fmla="*/ -710 h 600"/>
                <a:gd name="T20" fmla="+- 0 8422 8412"/>
                <a:gd name="T21" fmla="*/ T20 w 10"/>
                <a:gd name="T22" fmla="+- 0 -801 -1262"/>
                <a:gd name="T23" fmla="*/ -801 h 600"/>
                <a:gd name="T24" fmla="+- 0 8412 8412"/>
                <a:gd name="T25" fmla="*/ T24 w 10"/>
                <a:gd name="T26" fmla="+- 0 -801 -1262"/>
                <a:gd name="T27" fmla="*/ -801 h 600"/>
                <a:gd name="T28" fmla="+- 0 8412 8412"/>
                <a:gd name="T29" fmla="*/ T28 w 10"/>
                <a:gd name="T30" fmla="+- 0 -743 -1262"/>
                <a:gd name="T31" fmla="*/ -743 h 600"/>
                <a:gd name="T32" fmla="+- 0 8422 8412"/>
                <a:gd name="T33" fmla="*/ T32 w 10"/>
                <a:gd name="T34" fmla="+- 0 -743 -1262"/>
                <a:gd name="T35" fmla="*/ -743 h 600"/>
                <a:gd name="T36" fmla="+- 0 8422 8412"/>
                <a:gd name="T37" fmla="*/ T36 w 10"/>
                <a:gd name="T38" fmla="+- 0 -801 -1262"/>
                <a:gd name="T39" fmla="*/ -801 h 600"/>
                <a:gd name="T40" fmla="+- 0 8422 8412"/>
                <a:gd name="T41" fmla="*/ T40 w 10"/>
                <a:gd name="T42" fmla="+- 0 -892 -1262"/>
                <a:gd name="T43" fmla="*/ -892 h 600"/>
                <a:gd name="T44" fmla="+- 0 8412 8412"/>
                <a:gd name="T45" fmla="*/ T44 w 10"/>
                <a:gd name="T46" fmla="+- 0 -892 -1262"/>
                <a:gd name="T47" fmla="*/ -892 h 600"/>
                <a:gd name="T48" fmla="+- 0 8412 8412"/>
                <a:gd name="T49" fmla="*/ T48 w 10"/>
                <a:gd name="T50" fmla="+- 0 -835 -1262"/>
                <a:gd name="T51" fmla="*/ -835 h 600"/>
                <a:gd name="T52" fmla="+- 0 8422 8412"/>
                <a:gd name="T53" fmla="*/ T52 w 10"/>
                <a:gd name="T54" fmla="+- 0 -835 -1262"/>
                <a:gd name="T55" fmla="*/ -835 h 600"/>
                <a:gd name="T56" fmla="+- 0 8422 8412"/>
                <a:gd name="T57" fmla="*/ T56 w 10"/>
                <a:gd name="T58" fmla="+- 0 -892 -1262"/>
                <a:gd name="T59" fmla="*/ -892 h 600"/>
                <a:gd name="T60" fmla="+- 0 8422 8412"/>
                <a:gd name="T61" fmla="*/ T60 w 10"/>
                <a:gd name="T62" fmla="+- 0 -983 -1262"/>
                <a:gd name="T63" fmla="*/ -983 h 600"/>
                <a:gd name="T64" fmla="+- 0 8412 8412"/>
                <a:gd name="T65" fmla="*/ T64 w 10"/>
                <a:gd name="T66" fmla="+- 0 -983 -1262"/>
                <a:gd name="T67" fmla="*/ -983 h 600"/>
                <a:gd name="T68" fmla="+- 0 8412 8412"/>
                <a:gd name="T69" fmla="*/ T68 w 10"/>
                <a:gd name="T70" fmla="+- 0 -926 -1262"/>
                <a:gd name="T71" fmla="*/ -926 h 600"/>
                <a:gd name="T72" fmla="+- 0 8422 8412"/>
                <a:gd name="T73" fmla="*/ T72 w 10"/>
                <a:gd name="T74" fmla="+- 0 -926 -1262"/>
                <a:gd name="T75" fmla="*/ -926 h 600"/>
                <a:gd name="T76" fmla="+- 0 8422 8412"/>
                <a:gd name="T77" fmla="*/ T76 w 10"/>
                <a:gd name="T78" fmla="+- 0 -983 -1262"/>
                <a:gd name="T79" fmla="*/ -983 h 600"/>
                <a:gd name="T80" fmla="+- 0 8422 8412"/>
                <a:gd name="T81" fmla="*/ T80 w 10"/>
                <a:gd name="T82" fmla="+- 0 -1079 -1262"/>
                <a:gd name="T83" fmla="*/ -1079 h 600"/>
                <a:gd name="T84" fmla="+- 0 8412 8412"/>
                <a:gd name="T85" fmla="*/ T84 w 10"/>
                <a:gd name="T86" fmla="+- 0 -1079 -1262"/>
                <a:gd name="T87" fmla="*/ -1079 h 600"/>
                <a:gd name="T88" fmla="+- 0 8412 8412"/>
                <a:gd name="T89" fmla="*/ T88 w 10"/>
                <a:gd name="T90" fmla="+- 0 -1022 -1262"/>
                <a:gd name="T91" fmla="*/ -1022 h 600"/>
                <a:gd name="T92" fmla="+- 0 8422 8412"/>
                <a:gd name="T93" fmla="*/ T92 w 10"/>
                <a:gd name="T94" fmla="+- 0 -1022 -1262"/>
                <a:gd name="T95" fmla="*/ -1022 h 600"/>
                <a:gd name="T96" fmla="+- 0 8422 8412"/>
                <a:gd name="T97" fmla="*/ T96 w 10"/>
                <a:gd name="T98" fmla="+- 0 -1079 -1262"/>
                <a:gd name="T99" fmla="*/ -1079 h 600"/>
                <a:gd name="T100" fmla="+- 0 8422 8412"/>
                <a:gd name="T101" fmla="*/ T100 w 10"/>
                <a:gd name="T102" fmla="+- 0 -1171 -1262"/>
                <a:gd name="T103" fmla="*/ -1171 h 600"/>
                <a:gd name="T104" fmla="+- 0 8412 8412"/>
                <a:gd name="T105" fmla="*/ T104 w 10"/>
                <a:gd name="T106" fmla="+- 0 -1171 -1262"/>
                <a:gd name="T107" fmla="*/ -1171 h 600"/>
                <a:gd name="T108" fmla="+- 0 8412 8412"/>
                <a:gd name="T109" fmla="*/ T108 w 10"/>
                <a:gd name="T110" fmla="+- 0 -1113 -1262"/>
                <a:gd name="T111" fmla="*/ -1113 h 600"/>
                <a:gd name="T112" fmla="+- 0 8422 8412"/>
                <a:gd name="T113" fmla="*/ T112 w 10"/>
                <a:gd name="T114" fmla="+- 0 -1113 -1262"/>
                <a:gd name="T115" fmla="*/ -1113 h 600"/>
                <a:gd name="T116" fmla="+- 0 8422 8412"/>
                <a:gd name="T117" fmla="*/ T116 w 10"/>
                <a:gd name="T118" fmla="+- 0 -1171 -1262"/>
                <a:gd name="T119" fmla="*/ -1171 h 600"/>
                <a:gd name="T120" fmla="+- 0 8422 8412"/>
                <a:gd name="T121" fmla="*/ T120 w 10"/>
                <a:gd name="T122" fmla="+- 0 -1262 -1262"/>
                <a:gd name="T123" fmla="*/ -1262 h 600"/>
                <a:gd name="T124" fmla="+- 0 8412 8412"/>
                <a:gd name="T125" fmla="*/ T124 w 10"/>
                <a:gd name="T126" fmla="+- 0 -1262 -1262"/>
                <a:gd name="T127" fmla="*/ -1262 h 600"/>
                <a:gd name="T128" fmla="+- 0 8412 8412"/>
                <a:gd name="T129" fmla="*/ T128 w 10"/>
                <a:gd name="T130" fmla="+- 0 -1204 -1262"/>
                <a:gd name="T131" fmla="*/ -1204 h 600"/>
                <a:gd name="T132" fmla="+- 0 8422 8412"/>
                <a:gd name="T133" fmla="*/ T132 w 10"/>
                <a:gd name="T134" fmla="+- 0 -1204 -1262"/>
                <a:gd name="T135" fmla="*/ -1204 h 600"/>
                <a:gd name="T136" fmla="+- 0 8422 8412"/>
                <a:gd name="T137" fmla="*/ T136 w 10"/>
                <a:gd name="T138" fmla="+- 0 -1262 -1262"/>
                <a:gd name="T139" fmla="*/ -1262 h 60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Lst>
              <a:rect l="0" t="0" r="r" b="b"/>
              <a:pathLst>
                <a:path w="10" h="600">
                  <a:moveTo>
                    <a:pt x="10" y="552"/>
                  </a:moveTo>
                  <a:lnTo>
                    <a:pt x="0" y="552"/>
                  </a:lnTo>
                  <a:lnTo>
                    <a:pt x="0" y="600"/>
                  </a:lnTo>
                  <a:lnTo>
                    <a:pt x="10" y="600"/>
                  </a:lnTo>
                  <a:lnTo>
                    <a:pt x="10" y="552"/>
                  </a:lnTo>
                  <a:close/>
                  <a:moveTo>
                    <a:pt x="10" y="461"/>
                  </a:moveTo>
                  <a:lnTo>
                    <a:pt x="0" y="461"/>
                  </a:lnTo>
                  <a:lnTo>
                    <a:pt x="0" y="519"/>
                  </a:lnTo>
                  <a:lnTo>
                    <a:pt x="10" y="519"/>
                  </a:lnTo>
                  <a:lnTo>
                    <a:pt x="10" y="461"/>
                  </a:lnTo>
                  <a:close/>
                  <a:moveTo>
                    <a:pt x="10" y="370"/>
                  </a:moveTo>
                  <a:lnTo>
                    <a:pt x="0" y="370"/>
                  </a:lnTo>
                  <a:lnTo>
                    <a:pt x="0" y="427"/>
                  </a:lnTo>
                  <a:lnTo>
                    <a:pt x="10" y="427"/>
                  </a:lnTo>
                  <a:lnTo>
                    <a:pt x="10" y="370"/>
                  </a:lnTo>
                  <a:close/>
                  <a:moveTo>
                    <a:pt x="10" y="279"/>
                  </a:moveTo>
                  <a:lnTo>
                    <a:pt x="0" y="279"/>
                  </a:lnTo>
                  <a:lnTo>
                    <a:pt x="0" y="336"/>
                  </a:lnTo>
                  <a:lnTo>
                    <a:pt x="10" y="336"/>
                  </a:lnTo>
                  <a:lnTo>
                    <a:pt x="10" y="279"/>
                  </a:lnTo>
                  <a:close/>
                  <a:moveTo>
                    <a:pt x="10" y="183"/>
                  </a:moveTo>
                  <a:lnTo>
                    <a:pt x="0" y="183"/>
                  </a:lnTo>
                  <a:lnTo>
                    <a:pt x="0" y="240"/>
                  </a:lnTo>
                  <a:lnTo>
                    <a:pt x="10" y="240"/>
                  </a:lnTo>
                  <a:lnTo>
                    <a:pt x="10" y="183"/>
                  </a:lnTo>
                  <a:close/>
                  <a:moveTo>
                    <a:pt x="10" y="91"/>
                  </a:moveTo>
                  <a:lnTo>
                    <a:pt x="0" y="91"/>
                  </a:lnTo>
                  <a:lnTo>
                    <a:pt x="0" y="149"/>
                  </a:lnTo>
                  <a:lnTo>
                    <a:pt x="10" y="149"/>
                  </a:lnTo>
                  <a:lnTo>
                    <a:pt x="10" y="91"/>
                  </a:lnTo>
                  <a:close/>
                  <a:moveTo>
                    <a:pt x="10" y="0"/>
                  </a:moveTo>
                  <a:lnTo>
                    <a:pt x="0" y="0"/>
                  </a:lnTo>
                  <a:lnTo>
                    <a:pt x="0" y="58"/>
                  </a:lnTo>
                  <a:lnTo>
                    <a:pt x="10" y="58"/>
                  </a:lnTo>
                  <a:lnTo>
                    <a:pt x="10"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Text Box 21"/>
            <p:cNvSpPr txBox="1">
              <a:spLocks noChangeArrowheads="1"/>
            </p:cNvSpPr>
            <p:nvPr/>
          </p:nvSpPr>
          <p:spPr bwMode="auto">
            <a:xfrm>
              <a:off x="8047" y="-2456"/>
              <a:ext cx="749"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1" u="none" strike="noStrike" cap="none" normalizeH="0" baseline="0" smtClean="0">
                  <a:ln>
                    <a:noFill/>
                  </a:ln>
                  <a:solidFill>
                    <a:srgbClr val="1A1A1A"/>
                  </a:solidFill>
                  <a:effectLst/>
                  <a:latin typeface="Arial" panose="020B0604020202020204" pitchFamily="34" charset="0"/>
                  <a:ea typeface="Times New Roman" panose="02020603050405020304" pitchFamily="18" charset="0"/>
                </a:rPr>
                <a:t>Break-even point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5" name="Text Box 20"/>
            <p:cNvSpPr txBox="1">
              <a:spLocks noChangeArrowheads="1"/>
            </p:cNvSpPr>
            <p:nvPr/>
          </p:nvSpPr>
          <p:spPr bwMode="auto">
            <a:xfrm>
              <a:off x="9129" y="-2504"/>
              <a:ext cx="22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1" u="none" strike="noStrike" cap="none" normalizeH="0" baseline="0" smtClean="0">
                  <a:ln>
                    <a:noFill/>
                  </a:ln>
                  <a:solidFill>
                    <a:srgbClr val="1A1A1A"/>
                  </a:solidFill>
                  <a:effectLst/>
                  <a:latin typeface="Arial" panose="020B0604020202020204" pitchFamily="34" charset="0"/>
                  <a:ea typeface="Times New Roman" panose="02020603050405020304" pitchFamily="18" charset="0"/>
                </a:rPr>
                <a:t>TC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 name="Text Box 19"/>
            <p:cNvSpPr txBox="1">
              <a:spLocks noChangeArrowheads="1"/>
            </p:cNvSpPr>
            <p:nvPr/>
          </p:nvSpPr>
          <p:spPr bwMode="auto">
            <a:xfrm>
              <a:off x="9535" y="-2537"/>
              <a:ext cx="211"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1" u="none" strike="noStrike" cap="none" normalizeH="0" baseline="0" smtClean="0">
                  <a:ln>
                    <a:noFill/>
                  </a:ln>
                  <a:solidFill>
                    <a:srgbClr val="1A1A1A"/>
                  </a:solidFill>
                  <a:effectLst/>
                  <a:latin typeface="Arial" panose="020B0604020202020204" pitchFamily="34" charset="0"/>
                  <a:ea typeface="Times New Roman" panose="02020603050405020304" pitchFamily="18" charset="0"/>
                </a:rPr>
                <a:t>TR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 name="Text Box 18"/>
            <p:cNvSpPr txBox="1">
              <a:spLocks noChangeArrowheads="1"/>
            </p:cNvSpPr>
            <p:nvPr/>
          </p:nvSpPr>
          <p:spPr bwMode="auto">
            <a:xfrm>
              <a:off x="9144" y="-1966"/>
              <a:ext cx="124"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1" u="none" strike="noStrike" cap="none" normalizeH="0" baseline="0" smtClean="0">
                  <a:ln>
                    <a:noFill/>
                  </a:ln>
                  <a:solidFill>
                    <a:srgbClr val="1A1A1A"/>
                  </a:solidFill>
                  <a:effectLst/>
                  <a:latin typeface="Arial" panose="020B0604020202020204" pitchFamily="34" charset="0"/>
                  <a:ea typeface="Times New Roman" panose="02020603050405020304" pitchFamily="18" charset="0"/>
                </a:rPr>
                <a:t>K</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 name="Text Box 17"/>
            <p:cNvSpPr txBox="1">
              <a:spLocks noChangeArrowheads="1"/>
            </p:cNvSpPr>
            <p:nvPr/>
          </p:nvSpPr>
          <p:spPr bwMode="auto">
            <a:xfrm>
              <a:off x="8335" y="-1455"/>
              <a:ext cx="133"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1" u="none" strike="noStrike" cap="none" normalizeH="0" baseline="0" smtClean="0">
                  <a:ln>
                    <a:noFill/>
                  </a:ln>
                  <a:solidFill>
                    <a:srgbClr val="1A1A1A"/>
                  </a:solidFill>
                  <a:effectLst/>
                  <a:latin typeface="Arial" panose="020B0604020202020204" pitchFamily="34" charset="0"/>
                  <a:ea typeface="Times New Roman" panose="02020603050405020304" pitchFamily="18" charset="0"/>
                </a:rPr>
                <a:t>H</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 name="Text Box 16"/>
            <p:cNvSpPr txBox="1">
              <a:spLocks noChangeArrowheads="1"/>
            </p:cNvSpPr>
            <p:nvPr/>
          </p:nvSpPr>
          <p:spPr bwMode="auto">
            <a:xfrm>
              <a:off x="6918" y="-1056"/>
              <a:ext cx="755"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1" u="none" strike="noStrike" cap="none" normalizeH="0" baseline="0" smtClean="0">
                  <a:ln>
                    <a:noFill/>
                  </a:ln>
                  <a:solidFill>
                    <a:srgbClr val="1A1A1A"/>
                  </a:solidFill>
                  <a:effectLst/>
                  <a:latin typeface="Arial" panose="020B0604020202020204" pitchFamily="34" charset="0"/>
                  <a:ea typeface="Times New Roman" panose="02020603050405020304" pitchFamily="18" charset="0"/>
                </a:rPr>
                <a:t>Break-even Point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0" name="Text Box 15"/>
            <p:cNvSpPr txBox="1">
              <a:spLocks noChangeArrowheads="1"/>
            </p:cNvSpPr>
            <p:nvPr/>
          </p:nvSpPr>
          <p:spPr bwMode="auto">
            <a:xfrm>
              <a:off x="8440" y="-749"/>
              <a:ext cx="124"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1" u="none" strike="noStrike" cap="none" normalizeH="0" baseline="0" smtClean="0">
                  <a:ln>
                    <a:noFill/>
                  </a:ln>
                  <a:solidFill>
                    <a:srgbClr val="1A1A1A"/>
                  </a:solidFill>
                  <a:effectLst/>
                  <a:latin typeface="Arial" panose="020B0604020202020204" pitchFamily="34" charset="0"/>
                  <a:ea typeface="Times New Roman" panose="02020603050405020304" pitchFamily="18" charset="0"/>
                </a:rPr>
                <a:t>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 name="Text Box 14"/>
            <p:cNvSpPr txBox="1">
              <a:spLocks noChangeArrowheads="1"/>
            </p:cNvSpPr>
            <p:nvPr/>
          </p:nvSpPr>
          <p:spPr bwMode="auto">
            <a:xfrm>
              <a:off x="7358" y="-528"/>
              <a:ext cx="116"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1" u="none" strike="noStrike" cap="none" normalizeH="0" baseline="0" smtClean="0">
                  <a:ln>
                    <a:noFill/>
                  </a:ln>
                  <a:solidFill>
                    <a:srgbClr val="1A1A1A"/>
                  </a:solidFill>
                  <a:effectLst/>
                  <a:latin typeface="Arial" panose="020B0604020202020204" pitchFamily="34" charset="0"/>
                  <a:ea typeface="Times New Roman" panose="02020603050405020304" pitchFamily="18" charset="0"/>
                </a:rPr>
                <a:t>B</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 name="Text Box 13"/>
            <p:cNvSpPr txBox="1">
              <a:spLocks noChangeArrowheads="1"/>
            </p:cNvSpPr>
            <p:nvPr/>
          </p:nvSpPr>
          <p:spPr bwMode="auto">
            <a:xfrm>
              <a:off x="6616" y="432"/>
              <a:ext cx="133"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1" u="none" strike="noStrike" cap="none" normalizeH="0" baseline="0" smtClean="0">
                  <a:ln>
                    <a:noFill/>
                  </a:ln>
                  <a:solidFill>
                    <a:srgbClr val="1A1A1A"/>
                  </a:solidFill>
                  <a:effectLst/>
                  <a:latin typeface="Arial" panose="020B0604020202020204" pitchFamily="34" charset="0"/>
                  <a:ea typeface="Times New Roman" panose="02020603050405020304" pitchFamily="18" charset="0"/>
                </a:rPr>
                <a:t>O</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3" name="Text Box 12"/>
            <p:cNvSpPr txBox="1">
              <a:spLocks noChangeArrowheads="1"/>
            </p:cNvSpPr>
            <p:nvPr/>
          </p:nvSpPr>
          <p:spPr bwMode="auto">
            <a:xfrm>
              <a:off x="9134" y="446"/>
              <a:ext cx="12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eaLnBrk="0" fontAlgn="base" hangingPunct="0">
                <a:spcBef>
                  <a:spcPct val="0"/>
                </a:spcBef>
                <a:spcAft>
                  <a:spcPct val="0"/>
                </a:spcAft>
                <a:tabLst>
                  <a:tab pos="719138" algn="l"/>
                </a:tabLst>
                <a:defRPr>
                  <a:solidFill>
                    <a:schemeClr val="tx1"/>
                  </a:solidFill>
                  <a:latin typeface="Arial" panose="020B0604020202020204" pitchFamily="34" charset="0"/>
                </a:defRPr>
              </a:lvl1pPr>
              <a:lvl2pPr eaLnBrk="0" fontAlgn="base" hangingPunct="0">
                <a:spcBef>
                  <a:spcPct val="0"/>
                </a:spcBef>
                <a:spcAft>
                  <a:spcPct val="0"/>
                </a:spcAft>
                <a:tabLst>
                  <a:tab pos="719138" algn="l"/>
                </a:tabLst>
                <a:defRPr>
                  <a:solidFill>
                    <a:schemeClr val="tx1"/>
                  </a:solidFill>
                  <a:latin typeface="Arial" panose="020B0604020202020204" pitchFamily="34" charset="0"/>
                </a:defRPr>
              </a:lvl2pPr>
              <a:lvl3pPr eaLnBrk="0" fontAlgn="base" hangingPunct="0">
                <a:spcBef>
                  <a:spcPct val="0"/>
                </a:spcBef>
                <a:spcAft>
                  <a:spcPct val="0"/>
                </a:spcAft>
                <a:tabLst>
                  <a:tab pos="719138" algn="l"/>
                </a:tabLst>
                <a:defRPr>
                  <a:solidFill>
                    <a:schemeClr val="tx1"/>
                  </a:solidFill>
                  <a:latin typeface="Arial" panose="020B0604020202020204" pitchFamily="34" charset="0"/>
                </a:defRPr>
              </a:lvl3pPr>
              <a:lvl4pPr eaLnBrk="0" fontAlgn="base" hangingPunct="0">
                <a:spcBef>
                  <a:spcPct val="0"/>
                </a:spcBef>
                <a:spcAft>
                  <a:spcPct val="0"/>
                </a:spcAft>
                <a:tabLst>
                  <a:tab pos="719138" algn="l"/>
                </a:tabLst>
                <a:defRPr>
                  <a:solidFill>
                    <a:schemeClr val="tx1"/>
                  </a:solidFill>
                  <a:latin typeface="Arial" panose="020B0604020202020204" pitchFamily="34" charset="0"/>
                </a:defRPr>
              </a:lvl4pPr>
              <a:lvl5pPr eaLnBrk="0" fontAlgn="base" hangingPunct="0">
                <a:spcBef>
                  <a:spcPct val="0"/>
                </a:spcBef>
                <a:spcAft>
                  <a:spcPct val="0"/>
                </a:spcAft>
                <a:tabLst>
                  <a:tab pos="719138" algn="l"/>
                </a:tabLst>
                <a:defRPr>
                  <a:solidFill>
                    <a:schemeClr val="tx1"/>
                  </a:solidFill>
                  <a:latin typeface="Arial" panose="020B0604020202020204" pitchFamily="34" charset="0"/>
                </a:defRPr>
              </a:lvl5pPr>
              <a:lvl6pPr eaLnBrk="0" fontAlgn="base" hangingPunct="0">
                <a:spcBef>
                  <a:spcPct val="0"/>
                </a:spcBef>
                <a:spcAft>
                  <a:spcPct val="0"/>
                </a:spcAft>
                <a:tabLst>
                  <a:tab pos="719138" algn="l"/>
                </a:tabLst>
                <a:defRPr>
                  <a:solidFill>
                    <a:schemeClr val="tx1"/>
                  </a:solidFill>
                  <a:latin typeface="Arial" panose="020B0604020202020204" pitchFamily="34" charset="0"/>
                </a:defRPr>
              </a:lvl6pPr>
              <a:lvl7pPr eaLnBrk="0" fontAlgn="base" hangingPunct="0">
                <a:spcBef>
                  <a:spcPct val="0"/>
                </a:spcBef>
                <a:spcAft>
                  <a:spcPct val="0"/>
                </a:spcAft>
                <a:tabLst>
                  <a:tab pos="719138" algn="l"/>
                </a:tabLst>
                <a:defRPr>
                  <a:solidFill>
                    <a:schemeClr val="tx1"/>
                  </a:solidFill>
                  <a:latin typeface="Arial" panose="020B0604020202020204" pitchFamily="34" charset="0"/>
                </a:defRPr>
              </a:lvl7pPr>
              <a:lvl8pPr eaLnBrk="0" fontAlgn="base" hangingPunct="0">
                <a:spcBef>
                  <a:spcPct val="0"/>
                </a:spcBef>
                <a:spcAft>
                  <a:spcPct val="0"/>
                </a:spcAft>
                <a:tabLst>
                  <a:tab pos="719138" algn="l"/>
                </a:tabLst>
                <a:defRPr>
                  <a:solidFill>
                    <a:schemeClr val="tx1"/>
                  </a:solidFill>
                  <a:latin typeface="Arial" panose="020B0604020202020204" pitchFamily="34" charset="0"/>
                </a:defRPr>
              </a:lvl8pPr>
              <a:lvl9pPr eaLnBrk="0" fontAlgn="base" hangingPunct="0">
                <a:spcBef>
                  <a:spcPct val="0"/>
                </a:spcBef>
                <a:spcAft>
                  <a:spcPct val="0"/>
                </a:spcAft>
                <a:tabLst>
                  <a:tab pos="71913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719138" algn="l"/>
                </a:tabLst>
              </a:pPr>
              <a:r>
                <a:rPr kumimoji="0" lang="en-US" altLang="en-US" sz="800" b="0" i="1" u="none" strike="noStrike" cap="none" normalizeH="0" baseline="0" smtClean="0">
                  <a:ln>
                    <a:noFill/>
                  </a:ln>
                  <a:solidFill>
                    <a:srgbClr val="1A1A1A"/>
                  </a:solidFill>
                  <a:effectLst/>
                  <a:latin typeface="Arial" panose="020B0604020202020204" pitchFamily="34" charset="0"/>
                  <a:ea typeface="Times New Roman" panose="02020603050405020304" pitchFamily="18" charset="0"/>
                </a:rPr>
                <a:t>Q</a:t>
              </a:r>
              <a:r>
                <a:rPr kumimoji="0" lang="en-US" altLang="en-US" sz="600" b="0" i="1" u="none" strike="noStrike" cap="none" normalizeH="0" baseline="0" smtClean="0">
                  <a:ln>
                    <a:noFill/>
                  </a:ln>
                  <a:solidFill>
                    <a:srgbClr val="1A1A1A"/>
                  </a:solidFill>
                  <a:effectLst/>
                  <a:latin typeface="Arial" panose="020B0604020202020204" pitchFamily="34" charset="0"/>
                  <a:ea typeface="Times New Roman" panose="02020603050405020304" pitchFamily="18" charset="0"/>
                </a:rPr>
                <a:t>u  </a:t>
              </a:r>
              <a:r>
                <a:rPr kumimoji="0" lang="en-US" altLang="en-US" sz="800" b="0" i="1" u="none" strike="noStrike" cap="none" normalizeH="0" baseline="0" smtClean="0">
                  <a:ln>
                    <a:noFill/>
                  </a:ln>
                  <a:solidFill>
                    <a:srgbClr val="1A1A1A"/>
                  </a:solidFill>
                  <a:effectLst/>
                  <a:latin typeface="Arial" panose="020B0604020202020204" pitchFamily="34" charset="0"/>
                  <a:ea typeface="Times New Roman" panose="02020603050405020304" pitchFamily="18" charset="0"/>
                </a:rPr>
                <a:t>Output	X</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 name="Text Box 11"/>
            <p:cNvSpPr txBox="1">
              <a:spLocks noChangeArrowheads="1"/>
            </p:cNvSpPr>
            <p:nvPr/>
          </p:nvSpPr>
          <p:spPr bwMode="auto">
            <a:xfrm>
              <a:off x="7320" y="3225"/>
              <a:ext cx="98"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1" u="none" strike="noStrike" cap="none" normalizeH="0" baseline="0" smtClean="0">
                  <a:ln>
                    <a:noFill/>
                  </a:ln>
                  <a:solidFill>
                    <a:srgbClr val="1A1A1A"/>
                  </a:solidFill>
                  <a:effectLst/>
                  <a:latin typeface="Arial" panose="020B0604020202020204" pitchFamily="34" charset="0"/>
                  <a:ea typeface="Times New Roman" panose="02020603050405020304" pitchFamily="18" charset="0"/>
                </a:rPr>
                <a:t>b</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 name="Text Box 10"/>
            <p:cNvSpPr txBox="1">
              <a:spLocks noChangeArrowheads="1"/>
            </p:cNvSpPr>
            <p:nvPr/>
          </p:nvSpPr>
          <p:spPr bwMode="auto">
            <a:xfrm>
              <a:off x="7430" y="3417"/>
              <a:ext cx="209"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1" u="none" strike="noStrike" cap="none" normalizeH="0" baseline="0" smtClean="0">
                  <a:ln>
                    <a:noFill/>
                  </a:ln>
                  <a:solidFill>
                    <a:srgbClr val="1A1A1A"/>
                  </a:solidFill>
                  <a:effectLst/>
                  <a:latin typeface="Arial" panose="020B0604020202020204" pitchFamily="34" charset="0"/>
                  <a:ea typeface="Times New Roman" panose="02020603050405020304" pitchFamily="18" charset="0"/>
                </a:rPr>
                <a:t>Q</a:t>
              </a:r>
              <a:r>
                <a:rPr kumimoji="0" lang="en-US" altLang="en-US" sz="600" b="0" i="1" u="none" strike="noStrike" cap="none" normalizeH="0" baseline="0" smtClean="0">
                  <a:ln>
                    <a:noFill/>
                  </a:ln>
                  <a:solidFill>
                    <a:srgbClr val="1A1A1A"/>
                  </a:solidFill>
                  <a:effectLst/>
                  <a:latin typeface="Arial" panose="020B0604020202020204" pitchFamily="34" charset="0"/>
                  <a:ea typeface="Times New Roman" panose="02020603050405020304" pitchFamily="18" charset="0"/>
                </a:rPr>
                <a:t>B</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 name="Text Box 9"/>
            <p:cNvSpPr txBox="1">
              <a:spLocks noChangeArrowheads="1"/>
            </p:cNvSpPr>
            <p:nvPr/>
          </p:nvSpPr>
          <p:spPr bwMode="auto">
            <a:xfrm>
              <a:off x="8306" y="3417"/>
              <a:ext cx="1446"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eaLnBrk="0" fontAlgn="base" hangingPunct="0">
                <a:spcBef>
                  <a:spcPct val="0"/>
                </a:spcBef>
                <a:spcAft>
                  <a:spcPct val="0"/>
                </a:spcAft>
                <a:tabLst>
                  <a:tab pos="330200" algn="l"/>
                  <a:tab pos="622300" algn="l"/>
                </a:tabLst>
                <a:defRPr>
                  <a:solidFill>
                    <a:schemeClr val="tx1"/>
                  </a:solidFill>
                  <a:latin typeface="Arial" panose="020B0604020202020204" pitchFamily="34" charset="0"/>
                </a:defRPr>
              </a:lvl1pPr>
              <a:lvl2pPr eaLnBrk="0" fontAlgn="base" hangingPunct="0">
                <a:spcBef>
                  <a:spcPct val="0"/>
                </a:spcBef>
                <a:spcAft>
                  <a:spcPct val="0"/>
                </a:spcAft>
                <a:tabLst>
                  <a:tab pos="330200" algn="l"/>
                  <a:tab pos="622300" algn="l"/>
                </a:tabLst>
                <a:defRPr>
                  <a:solidFill>
                    <a:schemeClr val="tx1"/>
                  </a:solidFill>
                  <a:latin typeface="Arial" panose="020B0604020202020204" pitchFamily="34" charset="0"/>
                </a:defRPr>
              </a:lvl2pPr>
              <a:lvl3pPr eaLnBrk="0" fontAlgn="base" hangingPunct="0">
                <a:spcBef>
                  <a:spcPct val="0"/>
                </a:spcBef>
                <a:spcAft>
                  <a:spcPct val="0"/>
                </a:spcAft>
                <a:tabLst>
                  <a:tab pos="330200" algn="l"/>
                  <a:tab pos="622300" algn="l"/>
                </a:tabLst>
                <a:defRPr>
                  <a:solidFill>
                    <a:schemeClr val="tx1"/>
                  </a:solidFill>
                  <a:latin typeface="Arial" panose="020B0604020202020204" pitchFamily="34" charset="0"/>
                </a:defRPr>
              </a:lvl3pPr>
              <a:lvl4pPr eaLnBrk="0" fontAlgn="base" hangingPunct="0">
                <a:spcBef>
                  <a:spcPct val="0"/>
                </a:spcBef>
                <a:spcAft>
                  <a:spcPct val="0"/>
                </a:spcAft>
                <a:tabLst>
                  <a:tab pos="330200" algn="l"/>
                  <a:tab pos="622300" algn="l"/>
                </a:tabLst>
                <a:defRPr>
                  <a:solidFill>
                    <a:schemeClr val="tx1"/>
                  </a:solidFill>
                  <a:latin typeface="Arial" panose="020B0604020202020204" pitchFamily="34" charset="0"/>
                </a:defRPr>
              </a:lvl4pPr>
              <a:lvl5pPr eaLnBrk="0" fontAlgn="base" hangingPunct="0">
                <a:spcBef>
                  <a:spcPct val="0"/>
                </a:spcBef>
                <a:spcAft>
                  <a:spcPct val="0"/>
                </a:spcAft>
                <a:tabLst>
                  <a:tab pos="330200" algn="l"/>
                  <a:tab pos="622300" algn="l"/>
                </a:tabLst>
                <a:defRPr>
                  <a:solidFill>
                    <a:schemeClr val="tx1"/>
                  </a:solidFill>
                  <a:latin typeface="Arial" panose="020B0604020202020204" pitchFamily="34" charset="0"/>
                </a:defRPr>
              </a:lvl5pPr>
              <a:lvl6pPr eaLnBrk="0" fontAlgn="base" hangingPunct="0">
                <a:spcBef>
                  <a:spcPct val="0"/>
                </a:spcBef>
                <a:spcAft>
                  <a:spcPct val="0"/>
                </a:spcAft>
                <a:tabLst>
                  <a:tab pos="330200" algn="l"/>
                  <a:tab pos="622300" algn="l"/>
                </a:tabLst>
                <a:defRPr>
                  <a:solidFill>
                    <a:schemeClr val="tx1"/>
                  </a:solidFill>
                  <a:latin typeface="Arial" panose="020B0604020202020204" pitchFamily="34" charset="0"/>
                </a:defRPr>
              </a:lvl6pPr>
              <a:lvl7pPr eaLnBrk="0" fontAlgn="base" hangingPunct="0">
                <a:spcBef>
                  <a:spcPct val="0"/>
                </a:spcBef>
                <a:spcAft>
                  <a:spcPct val="0"/>
                </a:spcAft>
                <a:tabLst>
                  <a:tab pos="330200" algn="l"/>
                  <a:tab pos="622300" algn="l"/>
                </a:tabLst>
                <a:defRPr>
                  <a:solidFill>
                    <a:schemeClr val="tx1"/>
                  </a:solidFill>
                  <a:latin typeface="Arial" panose="020B0604020202020204" pitchFamily="34" charset="0"/>
                </a:defRPr>
              </a:lvl7pPr>
              <a:lvl8pPr eaLnBrk="0" fontAlgn="base" hangingPunct="0">
                <a:spcBef>
                  <a:spcPct val="0"/>
                </a:spcBef>
                <a:spcAft>
                  <a:spcPct val="0"/>
                </a:spcAft>
                <a:tabLst>
                  <a:tab pos="330200" algn="l"/>
                  <a:tab pos="622300" algn="l"/>
                </a:tabLst>
                <a:defRPr>
                  <a:solidFill>
                    <a:schemeClr val="tx1"/>
                  </a:solidFill>
                  <a:latin typeface="Arial" panose="020B0604020202020204" pitchFamily="34" charset="0"/>
                </a:defRPr>
              </a:lvl8pPr>
              <a:lvl9pPr eaLnBrk="0" fontAlgn="base" hangingPunct="0">
                <a:spcBef>
                  <a:spcPct val="0"/>
                </a:spcBef>
                <a:spcAft>
                  <a:spcPct val="0"/>
                </a:spcAft>
                <a:tabLst>
                  <a:tab pos="330200" algn="l"/>
                  <a:tab pos="6223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30200" algn="l"/>
                  <a:tab pos="622300" algn="l"/>
                </a:tabLst>
              </a:pPr>
              <a:r>
                <a:rPr kumimoji="0" lang="en-US" altLang="en-US" sz="800" b="0" i="1" u="none" strike="noStrike" cap="none" normalizeH="0" baseline="0" smtClean="0">
                  <a:ln>
                    <a:noFill/>
                  </a:ln>
                  <a:solidFill>
                    <a:srgbClr val="1A1A1A"/>
                  </a:solidFill>
                  <a:effectLst/>
                  <a:latin typeface="Arial" panose="020B0604020202020204" pitchFamily="34" charset="0"/>
                  <a:ea typeface="Times New Roman" panose="02020603050405020304" pitchFamily="18" charset="0"/>
                </a:rPr>
                <a:t>Q</a:t>
              </a:r>
              <a:r>
                <a:rPr kumimoji="0" lang="en-US" altLang="en-US" sz="600" b="0" i="1" u="none" strike="noStrike" cap="none" normalizeH="0" baseline="0" smtClean="0">
                  <a:ln>
                    <a:noFill/>
                  </a:ln>
                  <a:solidFill>
                    <a:srgbClr val="1A1A1A"/>
                  </a:solidFill>
                  <a:effectLst/>
                  <a:latin typeface="Arial" panose="020B0604020202020204" pitchFamily="34" charset="0"/>
                  <a:ea typeface="Times New Roman" panose="02020603050405020304" pitchFamily="18" charset="0"/>
                </a:rPr>
                <a:t>M	</a:t>
              </a:r>
              <a:r>
                <a:rPr kumimoji="0" lang="en-US" altLang="en-US" sz="800" b="0" i="1" u="none" strike="noStrike" cap="none" normalizeH="0" baseline="0" smtClean="0">
                  <a:ln>
                    <a:noFill/>
                  </a:ln>
                  <a:solidFill>
                    <a:srgbClr val="1A1A1A"/>
                  </a:solidFill>
                  <a:effectLst/>
                  <a:latin typeface="Arial" panose="020B0604020202020204" pitchFamily="34" charset="0"/>
                  <a:ea typeface="Times New Roman" panose="02020603050405020304" pitchFamily="18" charset="0"/>
                </a:rPr>
                <a:t>Q</a:t>
              </a:r>
              <a:r>
                <a:rPr kumimoji="0" lang="en-US" altLang="en-US" sz="600" b="0" i="1" u="none" strike="noStrike" cap="none" normalizeH="0" baseline="0" smtClean="0">
                  <a:ln>
                    <a:noFill/>
                  </a:ln>
                  <a:solidFill>
                    <a:srgbClr val="1A1A1A"/>
                  </a:solidFill>
                  <a:effectLst/>
                  <a:latin typeface="Arial" panose="020B0604020202020204" pitchFamily="34" charset="0"/>
                  <a:ea typeface="Times New Roman" panose="02020603050405020304" pitchFamily="18" charset="0"/>
                </a:rPr>
                <a:t>u	</a:t>
              </a:r>
              <a:r>
                <a:rPr kumimoji="0" lang="en-US" altLang="en-US" sz="800" b="0" i="1" u="none" strike="noStrike" cap="none" normalizeH="0" baseline="0" smtClean="0">
                  <a:ln>
                    <a:noFill/>
                  </a:ln>
                  <a:solidFill>
                    <a:srgbClr val="1A1A1A"/>
                  </a:solidFill>
                  <a:effectLst/>
                  <a:latin typeface="Arial" panose="020B0604020202020204" pitchFamily="34" charset="0"/>
                  <a:ea typeface="Times New Roman" panose="02020603050405020304" pitchFamily="18" charset="0"/>
                </a:rPr>
                <a:t>Output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7" name="Text Box 8"/>
            <p:cNvSpPr txBox="1">
              <a:spLocks noChangeArrowheads="1"/>
            </p:cNvSpPr>
            <p:nvPr/>
          </p:nvSpPr>
          <p:spPr bwMode="auto">
            <a:xfrm>
              <a:off x="10329" y="3480"/>
              <a:ext cx="116"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1" u="none" strike="noStrike" cap="none" normalizeH="0" baseline="0" smtClean="0">
                  <a:ln>
                    <a:noFill/>
                  </a:ln>
                  <a:solidFill>
                    <a:srgbClr val="1A1A1A"/>
                  </a:solidFill>
                  <a:effectLst/>
                  <a:latin typeface="Arial" panose="020B0604020202020204" pitchFamily="34" charset="0"/>
                  <a:ea typeface="Times New Roman" panose="02020603050405020304" pitchFamily="18" charset="0"/>
                </a:rPr>
                <a:t>X</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 name="Text Box 7"/>
            <p:cNvSpPr txBox="1">
              <a:spLocks noChangeArrowheads="1"/>
            </p:cNvSpPr>
            <p:nvPr/>
          </p:nvSpPr>
          <p:spPr bwMode="auto">
            <a:xfrm>
              <a:off x="9312" y="3912"/>
              <a:ext cx="226"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1" u="none" strike="noStrike" cap="none" normalizeH="0" baseline="0" smtClean="0">
                  <a:ln>
                    <a:noFill/>
                  </a:ln>
                  <a:solidFill>
                    <a:srgbClr val="1A1A1A"/>
                  </a:solidFill>
                  <a:effectLst/>
                  <a:latin typeface="Arial" panose="020B0604020202020204" pitchFamily="34" charset="0"/>
                  <a:ea typeface="Times New Roman" panose="02020603050405020304" pitchFamily="18" charset="0"/>
                </a:rPr>
                <a:t>PC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9" name="Text Box 6"/>
            <p:cNvSpPr txBox="1">
              <a:spLocks noChangeArrowheads="1"/>
            </p:cNvSpPr>
            <p:nvPr/>
          </p:nvSpPr>
          <p:spPr bwMode="auto">
            <a:xfrm>
              <a:off x="8421" y="398"/>
              <a:ext cx="665" cy="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1" u="none" strike="noStrike" cap="none" normalizeH="0" baseline="0" smtClean="0">
                  <a:ln>
                    <a:noFill/>
                  </a:ln>
                  <a:solidFill>
                    <a:srgbClr val="1A1A1A"/>
                  </a:solidFill>
                  <a:effectLst/>
                  <a:latin typeface="Arial" panose="020B0604020202020204" pitchFamily="34" charset="0"/>
                  <a:ea typeface="Times New Roman" panose="02020603050405020304" pitchFamily="18" charset="0"/>
                </a:rPr>
                <a:t>Q</a:t>
              </a:r>
              <a:r>
                <a:rPr kumimoji="0" lang="en-US" altLang="en-US" sz="600" b="0" i="1" u="none" strike="noStrike" cap="none" normalizeH="0" baseline="0" smtClean="0">
                  <a:ln>
                    <a:noFill/>
                  </a:ln>
                  <a:solidFill>
                    <a:srgbClr val="1A1A1A"/>
                  </a:solidFill>
                  <a:effectLst/>
                  <a:latin typeface="Arial" panose="020B0604020202020204" pitchFamily="34" charset="0"/>
                  <a:ea typeface="Times New Roman" panose="02020603050405020304" pitchFamily="18" charset="0"/>
                </a:rPr>
                <a:t>M</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0" name="Text Box 5"/>
            <p:cNvSpPr txBox="1">
              <a:spLocks noChangeArrowheads="1"/>
            </p:cNvSpPr>
            <p:nvPr/>
          </p:nvSpPr>
          <p:spPr bwMode="auto">
            <a:xfrm>
              <a:off x="8320" y="2709"/>
              <a:ext cx="98"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1" u="none" strike="noStrike" cap="none" normalizeH="0" baseline="0" smtClean="0">
                  <a:ln>
                    <a:noFill/>
                  </a:ln>
                  <a:solidFill>
                    <a:srgbClr val="1A1A1A"/>
                  </a:solidFill>
                  <a:effectLst/>
                  <a:latin typeface="Arial" panose="020B0604020202020204" pitchFamily="34" charset="0"/>
                  <a:ea typeface="Times New Roman" panose="02020603050405020304" pitchFamily="18" charset="0"/>
                </a:rPr>
                <a:t>h</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1" name="Text Box 4"/>
            <p:cNvSpPr txBox="1">
              <a:spLocks noChangeArrowheads="1"/>
            </p:cNvSpPr>
            <p:nvPr/>
          </p:nvSpPr>
          <p:spPr bwMode="auto">
            <a:xfrm>
              <a:off x="7651" y="2301"/>
              <a:ext cx="397"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1" u="none" strike="noStrike" cap="none" normalizeH="0" baseline="0" smtClean="0">
                  <a:ln>
                    <a:noFill/>
                  </a:ln>
                  <a:solidFill>
                    <a:srgbClr val="1A1A1A"/>
                  </a:solidFill>
                  <a:effectLst/>
                  <a:latin typeface="Arial" panose="020B0604020202020204" pitchFamily="34" charset="0"/>
                  <a:ea typeface="Times New Roman" panose="02020603050405020304" pitchFamily="18" charset="0"/>
                </a:rPr>
                <a:t>Profit curve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2" name="Text Box 3"/>
            <p:cNvSpPr txBox="1">
              <a:spLocks noChangeArrowheads="1"/>
            </p:cNvSpPr>
            <p:nvPr/>
          </p:nvSpPr>
          <p:spPr bwMode="auto">
            <a:xfrm>
              <a:off x="7468" y="451"/>
              <a:ext cx="20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1" u="none" strike="noStrike" cap="none" normalizeH="0" baseline="0" smtClean="0">
                  <a:ln>
                    <a:noFill/>
                  </a:ln>
                  <a:solidFill>
                    <a:srgbClr val="1A1A1A"/>
                  </a:solidFill>
                  <a:effectLst/>
                  <a:latin typeface="Arial" panose="020B0604020202020204" pitchFamily="34" charset="0"/>
                  <a:ea typeface="Times New Roman" panose="02020603050405020304" pitchFamily="18" charset="0"/>
                </a:rPr>
                <a:t>Q</a:t>
              </a:r>
              <a:r>
                <a:rPr kumimoji="0" lang="en-US" altLang="en-US" sz="600" b="0" i="1" u="none" strike="noStrike" cap="none" normalizeH="0" baseline="0" smtClean="0">
                  <a:ln>
                    <a:noFill/>
                  </a:ln>
                  <a:solidFill>
                    <a:srgbClr val="1A1A1A"/>
                  </a:solidFill>
                  <a:effectLst/>
                  <a:latin typeface="Arial" panose="020B0604020202020204" pitchFamily="34" charset="0"/>
                  <a:ea typeface="Times New Roman" panose="02020603050405020304" pitchFamily="18" charset="0"/>
                </a:rPr>
                <a:t>B</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sp>
        <p:nvSpPr>
          <p:cNvPr id="43" name="Text Box 1"/>
          <p:cNvSpPr txBox="1">
            <a:spLocks noChangeArrowheads="1"/>
          </p:cNvSpPr>
          <p:nvPr/>
        </p:nvSpPr>
        <p:spPr bwMode="auto">
          <a:xfrm flipH="1">
            <a:off x="4287684" y="5905821"/>
            <a:ext cx="3891982" cy="33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0" i="1" u="none" strike="noStrike" cap="none" normalizeH="0" baseline="0" dirty="0" smtClean="0">
                <a:ln>
                  <a:noFill/>
                </a:ln>
                <a:solidFill>
                  <a:srgbClr val="1A1A1A"/>
                </a:solidFill>
                <a:effectLst/>
                <a:latin typeface="Arial" panose="020B0604020202020204" pitchFamily="34" charset="0"/>
                <a:ea typeface="Times New Roman" panose="02020603050405020304" pitchFamily="18" charset="0"/>
              </a:rPr>
              <a:t>TOTAL REVENUE AND COST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4" name="Rectangle 43"/>
          <p:cNvSpPr>
            <a:spLocks noChangeArrowheads="1"/>
          </p:cNvSpPr>
          <p:nvPr/>
        </p:nvSpPr>
        <p:spPr bwMode="auto">
          <a:xfrm>
            <a:off x="0" y="-110325"/>
            <a:ext cx="1154786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1" u="none" strike="noStrike" cap="none" normalizeH="0" baseline="0" smtClean="0">
                <a:ln>
                  <a:noFill/>
                </a:ln>
                <a:solidFill>
                  <a:srgbClr val="1A1A1A"/>
                </a:solidFill>
                <a:effectLst/>
                <a:latin typeface="Arial" panose="020B0604020202020204" pitchFamily="34" charset="0"/>
                <a:ea typeface="Times New Roman" panose="02020603050405020304" pitchFamily="18" charset="0"/>
              </a:rPr>
              <a:t>Y</a:t>
            </a:r>
            <a:endParaRPr kumimoji="0" lang="en-US" altLang="en-US" sz="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5" name="Rectangle 64"/>
          <p:cNvSpPr>
            <a:spLocks noChangeArrowheads="1"/>
          </p:cNvSpPr>
          <p:nvPr/>
        </p:nvSpPr>
        <p:spPr bwMode="auto">
          <a:xfrm>
            <a:off x="454025" y="262143"/>
            <a:ext cx="11547864"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1" u="none" strike="noStrike" cap="none" normalizeH="0" baseline="0" smtClean="0">
              <a:ln>
                <a:noFill/>
              </a:ln>
              <a:solidFill>
                <a:srgbClr val="1A1A1A"/>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1" u="none" strike="noStrike" cap="none" normalizeH="0" baseline="0" smtClean="0">
                <a:ln>
                  <a:noFill/>
                </a:ln>
                <a:solidFill>
                  <a:srgbClr val="1A1A1A"/>
                </a:solidFill>
                <a:effectLst/>
                <a:latin typeface="Arial" panose="020B0604020202020204" pitchFamily="34" charset="0"/>
                <a:ea typeface="Times New Roman" panose="02020603050405020304" pitchFamily="18" charset="0"/>
              </a:rPr>
              <a:t>F</a:t>
            </a:r>
            <a:endParaRPr kumimoji="0" lang="en-US" altLang="en-US" sz="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42465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56953"/>
            <a:ext cx="10515600" cy="631767"/>
          </a:xfrm>
        </p:spPr>
        <p:txBody>
          <a:bodyPr>
            <a:noAutofit/>
          </a:bodyPr>
          <a:lstStyle/>
          <a:p>
            <a:r>
              <a:rPr lang="en-US" sz="2400" b="1" dirty="0"/>
              <a:t>EQUILIBRIUM OF THE FIRM UNDER PERFECT COMPETITION</a:t>
            </a:r>
            <a:r>
              <a:rPr lang="en-US" sz="2400" dirty="0"/>
              <a:t/>
            </a:r>
            <a:br>
              <a:rPr lang="en-US" sz="2400" dirty="0"/>
            </a:br>
            <a:endParaRPr lang="en-US" sz="2400" dirty="0"/>
          </a:p>
        </p:txBody>
      </p:sp>
      <p:sp>
        <p:nvSpPr>
          <p:cNvPr id="3" name="Content Placeholder 2"/>
          <p:cNvSpPr>
            <a:spLocks noGrp="1"/>
          </p:cNvSpPr>
          <p:nvPr>
            <p:ph idx="1"/>
          </p:nvPr>
        </p:nvSpPr>
        <p:spPr>
          <a:xfrm>
            <a:off x="838200" y="1338349"/>
            <a:ext cx="10515600" cy="4838614"/>
          </a:xfrm>
        </p:spPr>
        <p:txBody>
          <a:bodyPr/>
          <a:lstStyle/>
          <a:p>
            <a:r>
              <a:rPr lang="en-US" b="1" dirty="0"/>
              <a:t>Short-run Equilibrium of the Firm</a:t>
            </a:r>
            <a:endParaRPr lang="en-US" dirty="0"/>
          </a:p>
          <a:p>
            <a:r>
              <a:rPr lang="en-US" i="1" dirty="0"/>
              <a:t>under perfect competition, the firm will </a:t>
            </a:r>
            <a:r>
              <a:rPr lang="en-US" i="1" dirty="0" smtClean="0"/>
              <a:t>equalize </a:t>
            </a:r>
            <a:r>
              <a:rPr lang="en-US" i="1" dirty="0"/>
              <a:t>marginal cost with price to attain </a:t>
            </a:r>
            <a:r>
              <a:rPr lang="en-US" i="1" dirty="0" smtClean="0"/>
              <a:t>equilibrium </a:t>
            </a:r>
            <a:r>
              <a:rPr lang="en-US" i="1" dirty="0"/>
              <a:t>output</a:t>
            </a:r>
            <a:r>
              <a:rPr lang="en-US" dirty="0" smtClean="0"/>
              <a:t>.</a:t>
            </a:r>
          </a:p>
          <a:p>
            <a:endParaRPr lang="en-US" dirty="0"/>
          </a:p>
        </p:txBody>
      </p:sp>
      <p:grpSp>
        <p:nvGrpSpPr>
          <p:cNvPr id="4" name="Group 3"/>
          <p:cNvGrpSpPr>
            <a:grpSpLocks/>
          </p:cNvGrpSpPr>
          <p:nvPr/>
        </p:nvGrpSpPr>
        <p:grpSpPr bwMode="auto">
          <a:xfrm>
            <a:off x="4488873" y="3483033"/>
            <a:ext cx="3391591" cy="1812174"/>
            <a:chOff x="6360" y="-610"/>
            <a:chExt cx="3360" cy="3387"/>
          </a:xfrm>
        </p:grpSpPr>
        <p:sp>
          <p:nvSpPr>
            <p:cNvPr id="5" name="AutoShape 4"/>
            <p:cNvSpPr>
              <a:spLocks/>
            </p:cNvSpPr>
            <p:nvPr/>
          </p:nvSpPr>
          <p:spPr bwMode="auto">
            <a:xfrm>
              <a:off x="6360" y="-610"/>
              <a:ext cx="3360" cy="3387"/>
            </a:xfrm>
            <a:custGeom>
              <a:avLst/>
              <a:gdLst>
                <a:gd name="T0" fmla="+- 0 6360 6360"/>
                <a:gd name="T1" fmla="*/ T0 w 3360"/>
                <a:gd name="T2" fmla="+- 0 2777 -610"/>
                <a:gd name="T3" fmla="*/ 2777 h 3387"/>
                <a:gd name="T4" fmla="+- 0 6360 6360"/>
                <a:gd name="T5" fmla="*/ T4 w 3360"/>
                <a:gd name="T6" fmla="+- 0 -610 -610"/>
                <a:gd name="T7" fmla="*/ -610 h 3387"/>
                <a:gd name="T8" fmla="+- 0 6360 6360"/>
                <a:gd name="T9" fmla="*/ T8 w 3360"/>
                <a:gd name="T10" fmla="+- 0 2777 -610"/>
                <a:gd name="T11" fmla="*/ 2777 h 3387"/>
                <a:gd name="T12" fmla="+- 0 9720 6360"/>
                <a:gd name="T13" fmla="*/ T12 w 3360"/>
                <a:gd name="T14" fmla="+- 0 2777 -610"/>
                <a:gd name="T15" fmla="*/ 2777 h 3387"/>
              </a:gdLst>
              <a:ahLst/>
              <a:cxnLst>
                <a:cxn ang="0">
                  <a:pos x="T1" y="T3"/>
                </a:cxn>
                <a:cxn ang="0">
                  <a:pos x="T5" y="T7"/>
                </a:cxn>
                <a:cxn ang="0">
                  <a:pos x="T9" y="T11"/>
                </a:cxn>
                <a:cxn ang="0">
                  <a:pos x="T13" y="T15"/>
                </a:cxn>
              </a:cxnLst>
              <a:rect l="0" t="0" r="r" b="b"/>
              <a:pathLst>
                <a:path w="3360" h="3387">
                  <a:moveTo>
                    <a:pt x="0" y="3387"/>
                  </a:moveTo>
                  <a:lnTo>
                    <a:pt x="0" y="0"/>
                  </a:lnTo>
                  <a:moveTo>
                    <a:pt x="0" y="3387"/>
                  </a:moveTo>
                  <a:lnTo>
                    <a:pt x="3360" y="3387"/>
                  </a:lnTo>
                </a:path>
              </a:pathLst>
            </a:custGeom>
            <a:noFill/>
            <a:ln w="9131">
              <a:solidFill>
                <a:srgbClr val="131313"/>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6" name="Freeform 5"/>
            <p:cNvSpPr>
              <a:spLocks/>
            </p:cNvSpPr>
            <p:nvPr/>
          </p:nvSpPr>
          <p:spPr bwMode="auto">
            <a:xfrm>
              <a:off x="6360" y="791"/>
              <a:ext cx="2408" cy="1985"/>
            </a:xfrm>
            <a:custGeom>
              <a:avLst/>
              <a:gdLst>
                <a:gd name="T0" fmla="+- 0 6360 6360"/>
                <a:gd name="T1" fmla="*/ T0 w 2408"/>
                <a:gd name="T2" fmla="+- 0 792 792"/>
                <a:gd name="T3" fmla="*/ 792 h 1985"/>
                <a:gd name="T4" fmla="+- 0 8767 6360"/>
                <a:gd name="T5" fmla="*/ T4 w 2408"/>
                <a:gd name="T6" fmla="+- 0 792 792"/>
                <a:gd name="T7" fmla="*/ 792 h 1985"/>
                <a:gd name="T8" fmla="+- 0 8767 6360"/>
                <a:gd name="T9" fmla="*/ T8 w 2408"/>
                <a:gd name="T10" fmla="+- 0 2777 792"/>
                <a:gd name="T11" fmla="*/ 2777 h 1985"/>
              </a:gdLst>
              <a:ahLst/>
              <a:cxnLst>
                <a:cxn ang="0">
                  <a:pos x="T1" y="T3"/>
                </a:cxn>
                <a:cxn ang="0">
                  <a:pos x="T5" y="T7"/>
                </a:cxn>
                <a:cxn ang="0">
                  <a:pos x="T9" y="T11"/>
                </a:cxn>
              </a:cxnLst>
              <a:rect l="0" t="0" r="r" b="b"/>
              <a:pathLst>
                <a:path w="2408" h="1985">
                  <a:moveTo>
                    <a:pt x="0" y="0"/>
                  </a:moveTo>
                  <a:lnTo>
                    <a:pt x="2407" y="0"/>
                  </a:lnTo>
                  <a:lnTo>
                    <a:pt x="2407" y="1985"/>
                  </a:lnTo>
                </a:path>
              </a:pathLst>
            </a:custGeom>
            <a:noFill/>
            <a:ln w="9131">
              <a:solidFill>
                <a:srgbClr val="131313"/>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7" name="Line 6"/>
            <p:cNvCxnSpPr>
              <a:cxnSpLocks noChangeShapeType="1"/>
            </p:cNvCxnSpPr>
            <p:nvPr/>
          </p:nvCxnSpPr>
          <p:spPr bwMode="auto">
            <a:xfrm>
              <a:off x="8767" y="792"/>
              <a:ext cx="867" cy="0"/>
            </a:xfrm>
            <a:prstGeom prst="line">
              <a:avLst/>
            </a:prstGeom>
            <a:noFill/>
            <a:ln w="9131">
              <a:solidFill>
                <a:srgbClr val="131313"/>
              </a:solidFill>
              <a:round/>
              <a:headEnd/>
              <a:tailEnd/>
            </a:ln>
            <a:extLst>
              <a:ext uri="{909E8E84-426E-40DD-AFC4-6F175D3DCCD1}">
                <a14:hiddenFill xmlns:a14="http://schemas.microsoft.com/office/drawing/2010/main">
                  <a:noFill/>
                </a14:hiddenFill>
              </a:ext>
            </a:extLst>
          </p:spPr>
        </p:cxnSp>
        <p:sp>
          <p:nvSpPr>
            <p:cNvPr id="8" name="Freeform 7"/>
            <p:cNvSpPr>
              <a:spLocks/>
            </p:cNvSpPr>
            <p:nvPr/>
          </p:nvSpPr>
          <p:spPr bwMode="auto">
            <a:xfrm>
              <a:off x="8728" y="753"/>
              <a:ext cx="72" cy="68"/>
            </a:xfrm>
            <a:custGeom>
              <a:avLst/>
              <a:gdLst>
                <a:gd name="T0" fmla="+- 0 8777 8729"/>
                <a:gd name="T1" fmla="*/ T0 w 72"/>
                <a:gd name="T2" fmla="+- 0 753 753"/>
                <a:gd name="T3" fmla="*/ 753 h 68"/>
                <a:gd name="T4" fmla="+- 0 8753 8729"/>
                <a:gd name="T5" fmla="*/ T4 w 72"/>
                <a:gd name="T6" fmla="+- 0 753 753"/>
                <a:gd name="T7" fmla="*/ 753 h 68"/>
                <a:gd name="T8" fmla="+- 0 8734 8729"/>
                <a:gd name="T9" fmla="*/ T8 w 72"/>
                <a:gd name="T10" fmla="+- 0 773 753"/>
                <a:gd name="T11" fmla="*/ 773 h 68"/>
                <a:gd name="T12" fmla="+- 0 8729 8729"/>
                <a:gd name="T13" fmla="*/ T12 w 72"/>
                <a:gd name="T14" fmla="+- 0 787 753"/>
                <a:gd name="T15" fmla="*/ 787 h 68"/>
                <a:gd name="T16" fmla="+- 0 8734 8729"/>
                <a:gd name="T17" fmla="*/ T16 w 72"/>
                <a:gd name="T18" fmla="+- 0 797 753"/>
                <a:gd name="T19" fmla="*/ 797 h 68"/>
                <a:gd name="T20" fmla="+- 0 8743 8729"/>
                <a:gd name="T21" fmla="*/ T20 w 72"/>
                <a:gd name="T22" fmla="+- 0 811 753"/>
                <a:gd name="T23" fmla="*/ 811 h 68"/>
                <a:gd name="T24" fmla="+- 0 8753 8729"/>
                <a:gd name="T25" fmla="*/ T24 w 72"/>
                <a:gd name="T26" fmla="+- 0 816 753"/>
                <a:gd name="T27" fmla="*/ 816 h 68"/>
                <a:gd name="T28" fmla="+- 0 8767 8729"/>
                <a:gd name="T29" fmla="*/ T28 w 72"/>
                <a:gd name="T30" fmla="+- 0 821 753"/>
                <a:gd name="T31" fmla="*/ 821 h 68"/>
                <a:gd name="T32" fmla="+- 0 8777 8729"/>
                <a:gd name="T33" fmla="*/ T32 w 72"/>
                <a:gd name="T34" fmla="+- 0 816 753"/>
                <a:gd name="T35" fmla="*/ 816 h 68"/>
                <a:gd name="T36" fmla="+- 0 8791 8729"/>
                <a:gd name="T37" fmla="*/ T36 w 72"/>
                <a:gd name="T38" fmla="+- 0 811 753"/>
                <a:gd name="T39" fmla="*/ 811 h 68"/>
                <a:gd name="T40" fmla="+- 0 8796 8729"/>
                <a:gd name="T41" fmla="*/ T40 w 72"/>
                <a:gd name="T42" fmla="+- 0 797 753"/>
                <a:gd name="T43" fmla="*/ 797 h 68"/>
                <a:gd name="T44" fmla="+- 0 8801 8729"/>
                <a:gd name="T45" fmla="*/ T44 w 72"/>
                <a:gd name="T46" fmla="+- 0 787 753"/>
                <a:gd name="T47" fmla="*/ 787 h 68"/>
                <a:gd name="T48" fmla="+- 0 8796 8729"/>
                <a:gd name="T49" fmla="*/ T48 w 72"/>
                <a:gd name="T50" fmla="+- 0 773 753"/>
                <a:gd name="T51" fmla="*/ 773 h 68"/>
                <a:gd name="T52" fmla="+- 0 8791 8729"/>
                <a:gd name="T53" fmla="*/ T52 w 72"/>
                <a:gd name="T54" fmla="+- 0 763 753"/>
                <a:gd name="T55" fmla="*/ 763 h 68"/>
                <a:gd name="T56" fmla="+- 0 8777 8729"/>
                <a:gd name="T57" fmla="*/ T56 w 72"/>
                <a:gd name="T58" fmla="+- 0 753 753"/>
                <a:gd name="T59" fmla="*/ 753 h 6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72" h="68">
                  <a:moveTo>
                    <a:pt x="48" y="0"/>
                  </a:moveTo>
                  <a:lnTo>
                    <a:pt x="24" y="0"/>
                  </a:lnTo>
                  <a:lnTo>
                    <a:pt x="5" y="20"/>
                  </a:lnTo>
                  <a:lnTo>
                    <a:pt x="0" y="34"/>
                  </a:lnTo>
                  <a:lnTo>
                    <a:pt x="5" y="44"/>
                  </a:lnTo>
                  <a:lnTo>
                    <a:pt x="14" y="58"/>
                  </a:lnTo>
                  <a:lnTo>
                    <a:pt x="24" y="63"/>
                  </a:lnTo>
                  <a:lnTo>
                    <a:pt x="38" y="68"/>
                  </a:lnTo>
                  <a:lnTo>
                    <a:pt x="48" y="63"/>
                  </a:lnTo>
                  <a:lnTo>
                    <a:pt x="62" y="58"/>
                  </a:lnTo>
                  <a:lnTo>
                    <a:pt x="67" y="44"/>
                  </a:lnTo>
                  <a:lnTo>
                    <a:pt x="72" y="34"/>
                  </a:lnTo>
                  <a:lnTo>
                    <a:pt x="67" y="20"/>
                  </a:lnTo>
                  <a:lnTo>
                    <a:pt x="62" y="10"/>
                  </a:lnTo>
                  <a:lnTo>
                    <a:pt x="48"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 name="Freeform 8"/>
            <p:cNvSpPr>
              <a:spLocks/>
            </p:cNvSpPr>
            <p:nvPr/>
          </p:nvSpPr>
          <p:spPr bwMode="auto">
            <a:xfrm>
              <a:off x="8728" y="753"/>
              <a:ext cx="72" cy="68"/>
            </a:xfrm>
            <a:custGeom>
              <a:avLst/>
              <a:gdLst>
                <a:gd name="T0" fmla="+- 0 8801 8729"/>
                <a:gd name="T1" fmla="*/ T0 w 72"/>
                <a:gd name="T2" fmla="+- 0 787 753"/>
                <a:gd name="T3" fmla="*/ 787 h 68"/>
                <a:gd name="T4" fmla="+- 0 8796 8729"/>
                <a:gd name="T5" fmla="*/ T4 w 72"/>
                <a:gd name="T6" fmla="+- 0 773 753"/>
                <a:gd name="T7" fmla="*/ 773 h 68"/>
                <a:gd name="T8" fmla="+- 0 8791 8729"/>
                <a:gd name="T9" fmla="*/ T8 w 72"/>
                <a:gd name="T10" fmla="+- 0 763 753"/>
                <a:gd name="T11" fmla="*/ 763 h 68"/>
                <a:gd name="T12" fmla="+- 0 8777 8729"/>
                <a:gd name="T13" fmla="*/ T12 w 72"/>
                <a:gd name="T14" fmla="+- 0 753 753"/>
                <a:gd name="T15" fmla="*/ 753 h 68"/>
                <a:gd name="T16" fmla="+- 0 8753 8729"/>
                <a:gd name="T17" fmla="*/ T16 w 72"/>
                <a:gd name="T18" fmla="+- 0 753 753"/>
                <a:gd name="T19" fmla="*/ 753 h 68"/>
                <a:gd name="T20" fmla="+- 0 8734 8729"/>
                <a:gd name="T21" fmla="*/ T20 w 72"/>
                <a:gd name="T22" fmla="+- 0 773 753"/>
                <a:gd name="T23" fmla="*/ 773 h 68"/>
                <a:gd name="T24" fmla="+- 0 8729 8729"/>
                <a:gd name="T25" fmla="*/ T24 w 72"/>
                <a:gd name="T26" fmla="+- 0 787 753"/>
                <a:gd name="T27" fmla="*/ 787 h 68"/>
                <a:gd name="T28" fmla="+- 0 8734 8729"/>
                <a:gd name="T29" fmla="*/ T28 w 72"/>
                <a:gd name="T30" fmla="+- 0 797 753"/>
                <a:gd name="T31" fmla="*/ 797 h 68"/>
                <a:gd name="T32" fmla="+- 0 8743 8729"/>
                <a:gd name="T33" fmla="*/ T32 w 72"/>
                <a:gd name="T34" fmla="+- 0 811 753"/>
                <a:gd name="T35" fmla="*/ 811 h 68"/>
                <a:gd name="T36" fmla="+- 0 8753 8729"/>
                <a:gd name="T37" fmla="*/ T36 w 72"/>
                <a:gd name="T38" fmla="+- 0 816 753"/>
                <a:gd name="T39" fmla="*/ 816 h 68"/>
                <a:gd name="T40" fmla="+- 0 8767 8729"/>
                <a:gd name="T41" fmla="*/ T40 w 72"/>
                <a:gd name="T42" fmla="+- 0 821 753"/>
                <a:gd name="T43" fmla="*/ 821 h 68"/>
                <a:gd name="T44" fmla="+- 0 8777 8729"/>
                <a:gd name="T45" fmla="*/ T44 w 72"/>
                <a:gd name="T46" fmla="+- 0 816 753"/>
                <a:gd name="T47" fmla="*/ 816 h 68"/>
                <a:gd name="T48" fmla="+- 0 8791 8729"/>
                <a:gd name="T49" fmla="*/ T48 w 72"/>
                <a:gd name="T50" fmla="+- 0 811 753"/>
                <a:gd name="T51" fmla="*/ 811 h 68"/>
                <a:gd name="T52" fmla="+- 0 8796 8729"/>
                <a:gd name="T53" fmla="*/ T52 w 72"/>
                <a:gd name="T54" fmla="+- 0 797 753"/>
                <a:gd name="T55" fmla="*/ 797 h 68"/>
                <a:gd name="T56" fmla="+- 0 8801 8729"/>
                <a:gd name="T57" fmla="*/ T56 w 72"/>
                <a:gd name="T58" fmla="+- 0 787 753"/>
                <a:gd name="T59" fmla="*/ 787 h 6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72" h="68">
                  <a:moveTo>
                    <a:pt x="72" y="34"/>
                  </a:moveTo>
                  <a:lnTo>
                    <a:pt x="67" y="20"/>
                  </a:lnTo>
                  <a:lnTo>
                    <a:pt x="62" y="10"/>
                  </a:lnTo>
                  <a:lnTo>
                    <a:pt x="48" y="0"/>
                  </a:lnTo>
                  <a:lnTo>
                    <a:pt x="24" y="0"/>
                  </a:lnTo>
                  <a:lnTo>
                    <a:pt x="5" y="20"/>
                  </a:lnTo>
                  <a:lnTo>
                    <a:pt x="0" y="34"/>
                  </a:lnTo>
                  <a:lnTo>
                    <a:pt x="5" y="44"/>
                  </a:lnTo>
                  <a:lnTo>
                    <a:pt x="14" y="58"/>
                  </a:lnTo>
                  <a:lnTo>
                    <a:pt x="24" y="63"/>
                  </a:lnTo>
                  <a:lnTo>
                    <a:pt x="38" y="68"/>
                  </a:lnTo>
                  <a:lnTo>
                    <a:pt x="48" y="63"/>
                  </a:lnTo>
                  <a:lnTo>
                    <a:pt x="62" y="58"/>
                  </a:lnTo>
                  <a:lnTo>
                    <a:pt x="67" y="44"/>
                  </a:lnTo>
                  <a:lnTo>
                    <a:pt x="72" y="34"/>
                  </a:lnTo>
                </a:path>
              </a:pathLst>
            </a:custGeom>
            <a:noFill/>
            <a:ln w="9131">
              <a:solidFill>
                <a:srgbClr val="131313"/>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10" name="Line 9"/>
            <p:cNvCxnSpPr>
              <a:cxnSpLocks noChangeShapeType="1"/>
            </p:cNvCxnSpPr>
            <p:nvPr/>
          </p:nvCxnSpPr>
          <p:spPr bwMode="auto">
            <a:xfrm flipV="1">
              <a:off x="8772" y="358"/>
              <a:ext cx="311" cy="429"/>
            </a:xfrm>
            <a:prstGeom prst="line">
              <a:avLst/>
            </a:prstGeom>
            <a:noFill/>
            <a:ln w="12179">
              <a:solidFill>
                <a:srgbClr val="131313"/>
              </a:solidFill>
              <a:round/>
              <a:headEnd/>
              <a:tailEnd/>
            </a:ln>
            <a:extLst>
              <a:ext uri="{909E8E84-426E-40DD-AFC4-6F175D3DCCD1}">
                <a14:hiddenFill xmlns:a14="http://schemas.microsoft.com/office/drawing/2010/main">
                  <a:noFill/>
                </a14:hiddenFill>
              </a:ext>
            </a:extLst>
          </p:spPr>
        </p:cxnSp>
        <p:sp>
          <p:nvSpPr>
            <p:cNvPr id="11" name="Freeform 10"/>
            <p:cNvSpPr>
              <a:spLocks/>
            </p:cNvSpPr>
            <p:nvPr/>
          </p:nvSpPr>
          <p:spPr bwMode="auto">
            <a:xfrm>
              <a:off x="7744" y="791"/>
              <a:ext cx="1028" cy="507"/>
            </a:xfrm>
            <a:custGeom>
              <a:avLst/>
              <a:gdLst>
                <a:gd name="T0" fmla="+- 0 7745 7745"/>
                <a:gd name="T1" fmla="*/ T0 w 1028"/>
                <a:gd name="T2" fmla="+- 0 1298 792"/>
                <a:gd name="T3" fmla="*/ 1298 h 507"/>
                <a:gd name="T4" fmla="+- 0 7798 7745"/>
                <a:gd name="T5" fmla="*/ T4 w 1028"/>
                <a:gd name="T6" fmla="+- 0 1298 792"/>
                <a:gd name="T7" fmla="*/ 1298 h 507"/>
                <a:gd name="T8" fmla="+- 0 7942 7745"/>
                <a:gd name="T9" fmla="*/ T8 w 1028"/>
                <a:gd name="T10" fmla="+- 0 1289 792"/>
                <a:gd name="T11" fmla="*/ 1289 h 507"/>
                <a:gd name="T12" fmla="+- 0 8014 7745"/>
                <a:gd name="T13" fmla="*/ T12 w 1028"/>
                <a:gd name="T14" fmla="+- 0 1279 792"/>
                <a:gd name="T15" fmla="*/ 1279 h 507"/>
                <a:gd name="T16" fmla="+- 0 8215 7745"/>
                <a:gd name="T17" fmla="*/ T16 w 1028"/>
                <a:gd name="T18" fmla="+- 0 1221 792"/>
                <a:gd name="T19" fmla="*/ 1221 h 507"/>
                <a:gd name="T20" fmla="+- 0 8282 7745"/>
                <a:gd name="T21" fmla="*/ T20 w 1028"/>
                <a:gd name="T22" fmla="+- 0 1193 792"/>
                <a:gd name="T23" fmla="*/ 1193 h 507"/>
                <a:gd name="T24" fmla="+- 0 8407 7745"/>
                <a:gd name="T25" fmla="*/ T24 w 1028"/>
                <a:gd name="T26" fmla="+- 0 1125 792"/>
                <a:gd name="T27" fmla="*/ 1125 h 507"/>
                <a:gd name="T28" fmla="+- 0 8470 7745"/>
                <a:gd name="T29" fmla="*/ T28 w 1028"/>
                <a:gd name="T30" fmla="+- 0 1085 792"/>
                <a:gd name="T31" fmla="*/ 1085 h 507"/>
                <a:gd name="T32" fmla="+- 0 8527 7745"/>
                <a:gd name="T33" fmla="*/ T32 w 1028"/>
                <a:gd name="T34" fmla="+- 0 1046 792"/>
                <a:gd name="T35" fmla="*/ 1046 h 507"/>
                <a:gd name="T36" fmla="+- 0 8580 7745"/>
                <a:gd name="T37" fmla="*/ T36 w 1028"/>
                <a:gd name="T38" fmla="+- 0 998 792"/>
                <a:gd name="T39" fmla="*/ 998 h 507"/>
                <a:gd name="T40" fmla="+- 0 8633 7745"/>
                <a:gd name="T41" fmla="*/ T40 w 1028"/>
                <a:gd name="T42" fmla="+- 0 955 792"/>
                <a:gd name="T43" fmla="*/ 955 h 507"/>
                <a:gd name="T44" fmla="+- 0 8729 7745"/>
                <a:gd name="T45" fmla="*/ T44 w 1028"/>
                <a:gd name="T46" fmla="+- 0 849 792"/>
                <a:gd name="T47" fmla="*/ 849 h 507"/>
                <a:gd name="T48" fmla="+- 0 8772 7745"/>
                <a:gd name="T49" fmla="*/ T48 w 1028"/>
                <a:gd name="T50" fmla="+- 0 792 792"/>
                <a:gd name="T51" fmla="*/ 792 h 50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1028" h="507">
                  <a:moveTo>
                    <a:pt x="0" y="506"/>
                  </a:moveTo>
                  <a:lnTo>
                    <a:pt x="53" y="506"/>
                  </a:lnTo>
                  <a:lnTo>
                    <a:pt x="197" y="497"/>
                  </a:lnTo>
                  <a:lnTo>
                    <a:pt x="269" y="487"/>
                  </a:lnTo>
                  <a:lnTo>
                    <a:pt x="470" y="429"/>
                  </a:lnTo>
                  <a:lnTo>
                    <a:pt x="537" y="401"/>
                  </a:lnTo>
                  <a:lnTo>
                    <a:pt x="662" y="333"/>
                  </a:lnTo>
                  <a:lnTo>
                    <a:pt x="725" y="293"/>
                  </a:lnTo>
                  <a:lnTo>
                    <a:pt x="782" y="254"/>
                  </a:lnTo>
                  <a:lnTo>
                    <a:pt x="835" y="206"/>
                  </a:lnTo>
                  <a:lnTo>
                    <a:pt x="888" y="163"/>
                  </a:lnTo>
                  <a:lnTo>
                    <a:pt x="984" y="57"/>
                  </a:lnTo>
                  <a:lnTo>
                    <a:pt x="1027" y="0"/>
                  </a:lnTo>
                </a:path>
              </a:pathLst>
            </a:custGeom>
            <a:noFill/>
            <a:ln w="12179">
              <a:solidFill>
                <a:srgbClr val="1A1A1A"/>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2" name="Freeform 11"/>
            <p:cNvSpPr>
              <a:spLocks/>
            </p:cNvSpPr>
            <p:nvPr/>
          </p:nvSpPr>
          <p:spPr bwMode="auto">
            <a:xfrm>
              <a:off x="6772" y="791"/>
              <a:ext cx="977" cy="502"/>
            </a:xfrm>
            <a:custGeom>
              <a:avLst/>
              <a:gdLst>
                <a:gd name="T0" fmla="+- 0 6773 6773"/>
                <a:gd name="T1" fmla="*/ T0 w 977"/>
                <a:gd name="T2" fmla="+- 0 792 792"/>
                <a:gd name="T3" fmla="*/ 792 h 502"/>
                <a:gd name="T4" fmla="+- 0 6821 6773"/>
                <a:gd name="T5" fmla="*/ T4 w 977"/>
                <a:gd name="T6" fmla="+- 0 849 792"/>
                <a:gd name="T7" fmla="*/ 849 h 502"/>
                <a:gd name="T8" fmla="+- 0 6917 6773"/>
                <a:gd name="T9" fmla="*/ T8 w 977"/>
                <a:gd name="T10" fmla="+- 0 955 792"/>
                <a:gd name="T11" fmla="*/ 955 h 502"/>
                <a:gd name="T12" fmla="+- 0 6970 6773"/>
                <a:gd name="T13" fmla="*/ T12 w 977"/>
                <a:gd name="T14" fmla="+- 0 998 792"/>
                <a:gd name="T15" fmla="*/ 998 h 502"/>
                <a:gd name="T16" fmla="+- 0 7027 6773"/>
                <a:gd name="T17" fmla="*/ T16 w 977"/>
                <a:gd name="T18" fmla="+- 0 1046 792"/>
                <a:gd name="T19" fmla="*/ 1046 h 502"/>
                <a:gd name="T20" fmla="+- 0 7082 6773"/>
                <a:gd name="T21" fmla="*/ T20 w 977"/>
                <a:gd name="T22" fmla="+- 0 1085 792"/>
                <a:gd name="T23" fmla="*/ 1085 h 502"/>
                <a:gd name="T24" fmla="+- 0 7140 6773"/>
                <a:gd name="T25" fmla="*/ T24 w 977"/>
                <a:gd name="T26" fmla="+- 0 1125 792"/>
                <a:gd name="T27" fmla="*/ 1125 h 502"/>
                <a:gd name="T28" fmla="+- 0 7202 6773"/>
                <a:gd name="T29" fmla="*/ T28 w 977"/>
                <a:gd name="T30" fmla="+- 0 1159 792"/>
                <a:gd name="T31" fmla="*/ 1159 h 502"/>
                <a:gd name="T32" fmla="+- 0 7265 6773"/>
                <a:gd name="T33" fmla="*/ T32 w 977"/>
                <a:gd name="T34" fmla="+- 0 1188 792"/>
                <a:gd name="T35" fmla="*/ 1188 h 502"/>
                <a:gd name="T36" fmla="+- 0 7332 6773"/>
                <a:gd name="T37" fmla="*/ T36 w 977"/>
                <a:gd name="T38" fmla="+- 0 1217 792"/>
                <a:gd name="T39" fmla="*/ 1217 h 502"/>
                <a:gd name="T40" fmla="+- 0 7399 6773"/>
                <a:gd name="T41" fmla="*/ T40 w 977"/>
                <a:gd name="T42" fmla="+- 0 1241 792"/>
                <a:gd name="T43" fmla="*/ 1241 h 502"/>
                <a:gd name="T44" fmla="+- 0 7466 6773"/>
                <a:gd name="T45" fmla="*/ T44 w 977"/>
                <a:gd name="T46" fmla="+- 0 1260 792"/>
                <a:gd name="T47" fmla="*/ 1260 h 502"/>
                <a:gd name="T48" fmla="+- 0 7534 6773"/>
                <a:gd name="T49" fmla="*/ T48 w 977"/>
                <a:gd name="T50" fmla="+- 0 1274 792"/>
                <a:gd name="T51" fmla="*/ 1274 h 502"/>
                <a:gd name="T52" fmla="+- 0 7678 6773"/>
                <a:gd name="T53" fmla="*/ T52 w 977"/>
                <a:gd name="T54" fmla="+- 0 1293 792"/>
                <a:gd name="T55" fmla="*/ 1293 h 502"/>
                <a:gd name="T56" fmla="+- 0 7750 6773"/>
                <a:gd name="T57" fmla="*/ T56 w 977"/>
                <a:gd name="T58" fmla="+- 0 1293 792"/>
                <a:gd name="T59" fmla="*/ 1293 h 5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77" h="502">
                  <a:moveTo>
                    <a:pt x="0" y="0"/>
                  </a:moveTo>
                  <a:lnTo>
                    <a:pt x="48" y="57"/>
                  </a:lnTo>
                  <a:lnTo>
                    <a:pt x="144" y="163"/>
                  </a:lnTo>
                  <a:lnTo>
                    <a:pt x="197" y="206"/>
                  </a:lnTo>
                  <a:lnTo>
                    <a:pt x="254" y="254"/>
                  </a:lnTo>
                  <a:lnTo>
                    <a:pt x="309" y="293"/>
                  </a:lnTo>
                  <a:lnTo>
                    <a:pt x="367" y="333"/>
                  </a:lnTo>
                  <a:lnTo>
                    <a:pt x="429" y="367"/>
                  </a:lnTo>
                  <a:lnTo>
                    <a:pt x="492" y="396"/>
                  </a:lnTo>
                  <a:lnTo>
                    <a:pt x="559" y="425"/>
                  </a:lnTo>
                  <a:lnTo>
                    <a:pt x="626" y="449"/>
                  </a:lnTo>
                  <a:lnTo>
                    <a:pt x="693" y="468"/>
                  </a:lnTo>
                  <a:lnTo>
                    <a:pt x="761" y="482"/>
                  </a:lnTo>
                  <a:lnTo>
                    <a:pt x="905" y="501"/>
                  </a:lnTo>
                  <a:lnTo>
                    <a:pt x="977" y="501"/>
                  </a:lnTo>
                </a:path>
              </a:pathLst>
            </a:custGeom>
            <a:noFill/>
            <a:ln w="12179">
              <a:solidFill>
                <a:srgbClr val="1A1A1A"/>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3" name="Freeform 12"/>
            <p:cNvSpPr>
              <a:spLocks/>
            </p:cNvSpPr>
            <p:nvPr/>
          </p:nvSpPr>
          <p:spPr bwMode="auto">
            <a:xfrm>
              <a:off x="6441" y="268"/>
              <a:ext cx="332" cy="524"/>
            </a:xfrm>
            <a:custGeom>
              <a:avLst/>
              <a:gdLst>
                <a:gd name="T0" fmla="+- 0 6773 6442"/>
                <a:gd name="T1" fmla="*/ T0 w 332"/>
                <a:gd name="T2" fmla="+- 0 792 269"/>
                <a:gd name="T3" fmla="*/ 792 h 524"/>
                <a:gd name="T4" fmla="+- 0 6725 6442"/>
                <a:gd name="T5" fmla="*/ T4 w 332"/>
                <a:gd name="T6" fmla="+- 0 725 269"/>
                <a:gd name="T7" fmla="*/ 725 h 524"/>
                <a:gd name="T8" fmla="+- 0 6667 6442"/>
                <a:gd name="T9" fmla="*/ T8 w 332"/>
                <a:gd name="T10" fmla="+- 0 648 269"/>
                <a:gd name="T11" fmla="*/ 648 h 524"/>
                <a:gd name="T12" fmla="+- 0 6586 6442"/>
                <a:gd name="T13" fmla="*/ T12 w 332"/>
                <a:gd name="T14" fmla="+- 0 533 269"/>
                <a:gd name="T15" fmla="*/ 533 h 524"/>
                <a:gd name="T16" fmla="+- 0 6552 6442"/>
                <a:gd name="T17" fmla="*/ T16 w 332"/>
                <a:gd name="T18" fmla="+- 0 465 269"/>
                <a:gd name="T19" fmla="*/ 465 h 524"/>
                <a:gd name="T20" fmla="+- 0 6509 6442"/>
                <a:gd name="T21" fmla="*/ T20 w 332"/>
                <a:gd name="T22" fmla="+- 0 403 269"/>
                <a:gd name="T23" fmla="*/ 403 h 524"/>
                <a:gd name="T24" fmla="+- 0 6442 6442"/>
                <a:gd name="T25" fmla="*/ T24 w 332"/>
                <a:gd name="T26" fmla="+- 0 269 269"/>
                <a:gd name="T27" fmla="*/ 269 h 524"/>
              </a:gdLst>
              <a:ahLst/>
              <a:cxnLst>
                <a:cxn ang="0">
                  <a:pos x="T1" y="T3"/>
                </a:cxn>
                <a:cxn ang="0">
                  <a:pos x="T5" y="T7"/>
                </a:cxn>
                <a:cxn ang="0">
                  <a:pos x="T9" y="T11"/>
                </a:cxn>
                <a:cxn ang="0">
                  <a:pos x="T13" y="T15"/>
                </a:cxn>
                <a:cxn ang="0">
                  <a:pos x="T17" y="T19"/>
                </a:cxn>
                <a:cxn ang="0">
                  <a:pos x="T21" y="T23"/>
                </a:cxn>
                <a:cxn ang="0">
                  <a:pos x="T25" y="T27"/>
                </a:cxn>
              </a:cxnLst>
              <a:rect l="0" t="0" r="r" b="b"/>
              <a:pathLst>
                <a:path w="332" h="524">
                  <a:moveTo>
                    <a:pt x="331" y="523"/>
                  </a:moveTo>
                  <a:lnTo>
                    <a:pt x="283" y="456"/>
                  </a:lnTo>
                  <a:lnTo>
                    <a:pt x="225" y="379"/>
                  </a:lnTo>
                  <a:lnTo>
                    <a:pt x="144" y="264"/>
                  </a:lnTo>
                  <a:lnTo>
                    <a:pt x="110" y="196"/>
                  </a:lnTo>
                  <a:lnTo>
                    <a:pt x="67" y="134"/>
                  </a:lnTo>
                  <a:lnTo>
                    <a:pt x="0" y="0"/>
                  </a:lnTo>
                </a:path>
              </a:pathLst>
            </a:custGeom>
            <a:noFill/>
            <a:ln w="12179">
              <a:solidFill>
                <a:srgbClr val="131313"/>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grpSp>
      <p:sp>
        <p:nvSpPr>
          <p:cNvPr id="24" name="Text Box 11"/>
          <p:cNvSpPr txBox="1">
            <a:spLocks noChangeArrowheads="1"/>
          </p:cNvSpPr>
          <p:nvPr/>
        </p:nvSpPr>
        <p:spPr bwMode="auto">
          <a:xfrm>
            <a:off x="3932693" y="3483033"/>
            <a:ext cx="415873" cy="181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vert270" wrap="square" lIns="0" tIns="0" rIns="0" bIns="0" anchor="t" anchorCtr="0" upright="1">
            <a:noAutofit/>
          </a:bodyPr>
          <a:lstStyle/>
          <a:p>
            <a:pPr marL="12700" algn="ctr">
              <a:spcBef>
                <a:spcPts val="70"/>
              </a:spcBef>
              <a:spcAft>
                <a:spcPts val="0"/>
              </a:spcAft>
            </a:pPr>
            <a:r>
              <a:rPr lang="en-US" sz="1100" i="1">
                <a:solidFill>
                  <a:srgbClr val="131313"/>
                </a:solidFill>
                <a:effectLst/>
                <a:latin typeface="Times New Roman" panose="02020603050405020304" pitchFamily="18" charset="0"/>
                <a:ea typeface="Times New Roman" panose="02020603050405020304" pitchFamily="18" charset="0"/>
              </a:rPr>
              <a:t>Revenue</a:t>
            </a:r>
            <a:r>
              <a:rPr lang="en-US" sz="1100" i="1" spc="35">
                <a:solidFill>
                  <a:srgbClr val="131313"/>
                </a:solidFill>
                <a:effectLst/>
                <a:latin typeface="Times New Roman" panose="02020603050405020304" pitchFamily="18" charset="0"/>
                <a:ea typeface="Times New Roman" panose="02020603050405020304" pitchFamily="18" charset="0"/>
              </a:rPr>
              <a:t> </a:t>
            </a:r>
            <a:r>
              <a:rPr lang="en-US" sz="1100" i="1">
                <a:solidFill>
                  <a:srgbClr val="131313"/>
                </a:solidFill>
                <a:effectLst/>
                <a:latin typeface="Times New Roman" panose="02020603050405020304" pitchFamily="18" charset="0"/>
                <a:ea typeface="Times New Roman" panose="02020603050405020304" pitchFamily="18" charset="0"/>
              </a:rPr>
              <a:t>and</a:t>
            </a:r>
            <a:r>
              <a:rPr lang="en-US" sz="1100" i="1" spc="45">
                <a:solidFill>
                  <a:srgbClr val="131313"/>
                </a:solidFill>
                <a:effectLst/>
                <a:latin typeface="Times New Roman" panose="02020603050405020304" pitchFamily="18" charset="0"/>
                <a:ea typeface="Times New Roman" panose="02020603050405020304" pitchFamily="18" charset="0"/>
              </a:rPr>
              <a:t> </a:t>
            </a:r>
            <a:r>
              <a:rPr lang="en-US" sz="1100" i="1">
                <a:solidFill>
                  <a:srgbClr val="131313"/>
                </a:solidFill>
                <a:effectLst/>
                <a:latin typeface="Times New Roman" panose="02020603050405020304" pitchFamily="18" charset="0"/>
                <a:ea typeface="Times New Roman" panose="02020603050405020304" pitchFamily="18" charset="0"/>
              </a:rPr>
              <a:t>Cost</a:t>
            </a:r>
            <a:endParaRPr lang="en-US" sz="11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1049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73579"/>
            <a:ext cx="9144000" cy="1155468"/>
          </a:xfrm>
        </p:spPr>
        <p:txBody>
          <a:bodyPr>
            <a:normAutofit/>
          </a:bodyPr>
          <a:lstStyle/>
          <a:p>
            <a:pPr lvl="0" algn="l"/>
            <a:r>
              <a:rPr lang="en-US" sz="2400" i="1" dirty="0" smtClean="0"/>
              <a:t>1.MC </a:t>
            </a:r>
            <a:r>
              <a:rPr lang="en-US" sz="2400" dirty="0"/>
              <a:t>= </a:t>
            </a:r>
            <a:r>
              <a:rPr lang="en-US" sz="2400" i="1" dirty="0"/>
              <a:t>MR </a:t>
            </a:r>
            <a:r>
              <a:rPr lang="en-US" sz="2400" dirty="0"/>
              <a:t>= Price</a:t>
            </a:r>
            <a:br>
              <a:rPr lang="en-US" sz="2400" dirty="0"/>
            </a:br>
            <a:r>
              <a:rPr lang="en-US" sz="2400" dirty="0" smtClean="0"/>
              <a:t>2.</a:t>
            </a:r>
            <a:r>
              <a:rPr lang="en-US" sz="2400" i="1" dirty="0" smtClean="0"/>
              <a:t>MC </a:t>
            </a:r>
            <a:r>
              <a:rPr lang="en-US" sz="2400" i="1" dirty="0"/>
              <a:t>curve must be rising at the point of equilibrium</a:t>
            </a:r>
            <a:r>
              <a:rPr lang="en-US" sz="2400" dirty="0"/>
              <a:t>.</a:t>
            </a:r>
            <a:br>
              <a:rPr lang="en-US" sz="2400" dirty="0"/>
            </a:br>
            <a:endParaRPr lang="en-US" sz="2400" dirty="0"/>
          </a:p>
        </p:txBody>
      </p:sp>
      <p:sp>
        <p:nvSpPr>
          <p:cNvPr id="3" name="Subtitle 2"/>
          <p:cNvSpPr>
            <a:spLocks noGrp="1"/>
          </p:cNvSpPr>
          <p:nvPr>
            <p:ph type="subTitle" idx="1"/>
          </p:nvPr>
        </p:nvSpPr>
        <p:spPr>
          <a:xfrm>
            <a:off x="1352214" y="1906543"/>
            <a:ext cx="9087186" cy="4496094"/>
          </a:xfrm>
        </p:spPr>
        <p:txBody>
          <a:bodyPr/>
          <a:lstStyle/>
          <a:p>
            <a:pPr algn="l"/>
            <a:r>
              <a:rPr lang="en-US" dirty="0" smtClean="0"/>
              <a:t>    a) Profit                                                            b) Loss </a:t>
            </a:r>
            <a:endParaRPr lang="en-US" dirty="0"/>
          </a:p>
        </p:txBody>
      </p:sp>
      <p:sp>
        <p:nvSpPr>
          <p:cNvPr id="4" name="Rectangle 24"/>
          <p:cNvSpPr>
            <a:spLocks noChangeArrowheads="1"/>
          </p:cNvSpPr>
          <p:nvPr/>
        </p:nvSpPr>
        <p:spPr bwMode="auto">
          <a:xfrm>
            <a:off x="0" y="0"/>
            <a:ext cx="1234084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pSp>
        <p:nvGrpSpPr>
          <p:cNvPr id="5" name="Group 1"/>
          <p:cNvGrpSpPr>
            <a:grpSpLocks/>
          </p:cNvGrpSpPr>
          <p:nvPr/>
        </p:nvGrpSpPr>
        <p:grpSpPr bwMode="auto">
          <a:xfrm>
            <a:off x="2003366" y="3039533"/>
            <a:ext cx="3573763" cy="3134653"/>
            <a:chOff x="3009" y="103"/>
            <a:chExt cx="4309" cy="3488"/>
          </a:xfrm>
        </p:grpSpPr>
        <p:sp>
          <p:nvSpPr>
            <p:cNvPr id="6" name="Rectangle 23"/>
            <p:cNvSpPr>
              <a:spLocks noChangeArrowheads="1"/>
            </p:cNvSpPr>
            <p:nvPr/>
          </p:nvSpPr>
          <p:spPr bwMode="auto">
            <a:xfrm>
              <a:off x="3014" y="1552"/>
              <a:ext cx="2568" cy="723"/>
            </a:xfrm>
            <a:prstGeom prst="rect">
              <a:avLst/>
            </a:prstGeom>
            <a:solidFill>
              <a:srgbClr val="A9A9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2"/>
            <p:cNvSpPr>
              <a:spLocks noChangeArrowheads="1"/>
            </p:cNvSpPr>
            <p:nvPr/>
          </p:nvSpPr>
          <p:spPr bwMode="auto">
            <a:xfrm>
              <a:off x="3014" y="1552"/>
              <a:ext cx="2579" cy="720"/>
            </a:xfrm>
            <a:prstGeom prst="rect">
              <a:avLst/>
            </a:prstGeom>
            <a:noFill/>
            <a:ln w="9137">
              <a:solidFill>
                <a:srgbClr val="131313"/>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21"/>
            <p:cNvSpPr>
              <a:spLocks/>
            </p:cNvSpPr>
            <p:nvPr/>
          </p:nvSpPr>
          <p:spPr bwMode="auto">
            <a:xfrm>
              <a:off x="3014" y="103"/>
              <a:ext cx="4304" cy="3488"/>
            </a:xfrm>
            <a:custGeom>
              <a:avLst/>
              <a:gdLst>
                <a:gd name="T0" fmla="+- 0 3014 3014"/>
                <a:gd name="T1" fmla="*/ T0 w 4304"/>
                <a:gd name="T2" fmla="+- 0 3590 103"/>
                <a:gd name="T3" fmla="*/ 3590 h 3488"/>
                <a:gd name="T4" fmla="+- 0 3014 3014"/>
                <a:gd name="T5" fmla="*/ T4 w 4304"/>
                <a:gd name="T6" fmla="+- 0 103 103"/>
                <a:gd name="T7" fmla="*/ 103 h 3488"/>
                <a:gd name="T8" fmla="+- 0 3014 3014"/>
                <a:gd name="T9" fmla="*/ T8 w 4304"/>
                <a:gd name="T10" fmla="+- 0 3590 103"/>
                <a:gd name="T11" fmla="*/ 3590 h 3488"/>
                <a:gd name="T12" fmla="+- 0 7318 3014"/>
                <a:gd name="T13" fmla="*/ T12 w 4304"/>
                <a:gd name="T14" fmla="+- 0 3590 103"/>
                <a:gd name="T15" fmla="*/ 3590 h 3488"/>
              </a:gdLst>
              <a:ahLst/>
              <a:cxnLst>
                <a:cxn ang="0">
                  <a:pos x="T1" y="T3"/>
                </a:cxn>
                <a:cxn ang="0">
                  <a:pos x="T5" y="T7"/>
                </a:cxn>
                <a:cxn ang="0">
                  <a:pos x="T9" y="T11"/>
                </a:cxn>
                <a:cxn ang="0">
                  <a:pos x="T13" y="T15"/>
                </a:cxn>
              </a:cxnLst>
              <a:rect l="0" t="0" r="r" b="b"/>
              <a:pathLst>
                <a:path w="4304" h="3488">
                  <a:moveTo>
                    <a:pt x="0" y="3487"/>
                  </a:moveTo>
                  <a:lnTo>
                    <a:pt x="0" y="0"/>
                  </a:lnTo>
                  <a:moveTo>
                    <a:pt x="0" y="3487"/>
                  </a:moveTo>
                  <a:lnTo>
                    <a:pt x="4304" y="3487"/>
                  </a:lnTo>
                </a:path>
              </a:pathLst>
            </a:custGeom>
            <a:noFill/>
            <a:ln w="9106">
              <a:solidFill>
                <a:srgbClr val="131313"/>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Freeform 20"/>
            <p:cNvSpPr>
              <a:spLocks/>
            </p:cNvSpPr>
            <p:nvPr/>
          </p:nvSpPr>
          <p:spPr bwMode="auto">
            <a:xfrm>
              <a:off x="3009" y="1548"/>
              <a:ext cx="2568" cy="2043"/>
            </a:xfrm>
            <a:custGeom>
              <a:avLst/>
              <a:gdLst>
                <a:gd name="T0" fmla="+- 0 3010 3010"/>
                <a:gd name="T1" fmla="*/ T0 w 2568"/>
                <a:gd name="T2" fmla="+- 0 1548 1548"/>
                <a:gd name="T3" fmla="*/ 1548 h 2043"/>
                <a:gd name="T4" fmla="+- 0 5588 3010"/>
                <a:gd name="T5" fmla="*/ T4 w 2568"/>
                <a:gd name="T6" fmla="+- 0 1548 1548"/>
                <a:gd name="T7" fmla="*/ 1548 h 2043"/>
                <a:gd name="T8" fmla="+- 0 5588 3010"/>
                <a:gd name="T9" fmla="*/ T8 w 2568"/>
                <a:gd name="T10" fmla="+- 0 3582 1548"/>
                <a:gd name="T11" fmla="*/ 3582 h 2043"/>
              </a:gdLst>
              <a:ahLst/>
              <a:cxnLst>
                <a:cxn ang="0">
                  <a:pos x="T1" y="T3"/>
                </a:cxn>
                <a:cxn ang="0">
                  <a:pos x="T5" y="T7"/>
                </a:cxn>
                <a:cxn ang="0">
                  <a:pos x="T9" y="T11"/>
                </a:cxn>
              </a:cxnLst>
              <a:rect l="0" t="0" r="r" b="b"/>
              <a:pathLst>
                <a:path w="2568" h="2043">
                  <a:moveTo>
                    <a:pt x="0" y="0"/>
                  </a:moveTo>
                  <a:lnTo>
                    <a:pt x="2578" y="0"/>
                  </a:lnTo>
                  <a:lnTo>
                    <a:pt x="2578" y="2034"/>
                  </a:lnTo>
                </a:path>
              </a:pathLst>
            </a:custGeom>
            <a:noFill/>
            <a:ln w="9114">
              <a:solidFill>
                <a:srgbClr val="131313"/>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19"/>
            <p:cNvSpPr>
              <a:spLocks noChangeShapeType="1"/>
            </p:cNvSpPr>
            <p:nvPr/>
          </p:nvSpPr>
          <p:spPr bwMode="auto">
            <a:xfrm>
              <a:off x="5578" y="1548"/>
              <a:ext cx="1330" cy="5"/>
            </a:xfrm>
            <a:prstGeom prst="line">
              <a:avLst/>
            </a:prstGeom>
            <a:noFill/>
            <a:ln w="9142">
              <a:solidFill>
                <a:srgbClr val="13131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auto">
            <a:xfrm>
              <a:off x="5539" y="1523"/>
              <a:ext cx="72" cy="68"/>
            </a:xfrm>
            <a:custGeom>
              <a:avLst/>
              <a:gdLst>
                <a:gd name="T0" fmla="+- 0 5578 5539"/>
                <a:gd name="T1" fmla="*/ T0 w 72"/>
                <a:gd name="T2" fmla="+- 0 1524 1524"/>
                <a:gd name="T3" fmla="*/ 1524 h 68"/>
                <a:gd name="T4" fmla="+- 0 5563 5539"/>
                <a:gd name="T5" fmla="*/ T4 w 72"/>
                <a:gd name="T6" fmla="+- 0 1529 1524"/>
                <a:gd name="T7" fmla="*/ 1529 h 68"/>
                <a:gd name="T8" fmla="+- 0 5554 5539"/>
                <a:gd name="T9" fmla="*/ T8 w 72"/>
                <a:gd name="T10" fmla="+- 0 1533 1524"/>
                <a:gd name="T11" fmla="*/ 1533 h 68"/>
                <a:gd name="T12" fmla="+- 0 5544 5539"/>
                <a:gd name="T13" fmla="*/ T12 w 72"/>
                <a:gd name="T14" fmla="+- 0 1548 1524"/>
                <a:gd name="T15" fmla="*/ 1548 h 68"/>
                <a:gd name="T16" fmla="+- 0 5539 5539"/>
                <a:gd name="T17" fmla="*/ T16 w 72"/>
                <a:gd name="T18" fmla="+- 0 1557 1524"/>
                <a:gd name="T19" fmla="*/ 1557 h 68"/>
                <a:gd name="T20" fmla="+- 0 5544 5539"/>
                <a:gd name="T21" fmla="*/ T20 w 72"/>
                <a:gd name="T22" fmla="+- 0 1572 1524"/>
                <a:gd name="T23" fmla="*/ 1572 h 68"/>
                <a:gd name="T24" fmla="+- 0 5563 5539"/>
                <a:gd name="T25" fmla="*/ T24 w 72"/>
                <a:gd name="T26" fmla="+- 0 1591 1524"/>
                <a:gd name="T27" fmla="*/ 1591 h 68"/>
                <a:gd name="T28" fmla="+- 0 5592 5539"/>
                <a:gd name="T29" fmla="*/ T28 w 72"/>
                <a:gd name="T30" fmla="+- 0 1591 1524"/>
                <a:gd name="T31" fmla="*/ 1591 h 68"/>
                <a:gd name="T32" fmla="+- 0 5611 5539"/>
                <a:gd name="T33" fmla="*/ T32 w 72"/>
                <a:gd name="T34" fmla="+- 0 1572 1524"/>
                <a:gd name="T35" fmla="*/ 1572 h 68"/>
                <a:gd name="T36" fmla="+- 0 5611 5539"/>
                <a:gd name="T37" fmla="*/ T36 w 72"/>
                <a:gd name="T38" fmla="+- 0 1557 1524"/>
                <a:gd name="T39" fmla="*/ 1557 h 68"/>
                <a:gd name="T40" fmla="+- 0 5611 5539"/>
                <a:gd name="T41" fmla="*/ T40 w 72"/>
                <a:gd name="T42" fmla="+- 0 1548 1524"/>
                <a:gd name="T43" fmla="*/ 1548 h 68"/>
                <a:gd name="T44" fmla="+- 0 5602 5539"/>
                <a:gd name="T45" fmla="*/ T44 w 72"/>
                <a:gd name="T46" fmla="+- 0 1533 1524"/>
                <a:gd name="T47" fmla="*/ 1533 h 68"/>
                <a:gd name="T48" fmla="+- 0 5592 5539"/>
                <a:gd name="T49" fmla="*/ T48 w 72"/>
                <a:gd name="T50" fmla="+- 0 1529 1524"/>
                <a:gd name="T51" fmla="*/ 1529 h 68"/>
                <a:gd name="T52" fmla="+- 0 5578 5539"/>
                <a:gd name="T53" fmla="*/ T52 w 72"/>
                <a:gd name="T54" fmla="+- 0 1524 1524"/>
                <a:gd name="T55" fmla="*/ 1524 h 6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72" h="68">
                  <a:moveTo>
                    <a:pt x="39" y="0"/>
                  </a:moveTo>
                  <a:lnTo>
                    <a:pt x="24" y="5"/>
                  </a:lnTo>
                  <a:lnTo>
                    <a:pt x="15" y="9"/>
                  </a:lnTo>
                  <a:lnTo>
                    <a:pt x="5" y="24"/>
                  </a:lnTo>
                  <a:lnTo>
                    <a:pt x="0" y="33"/>
                  </a:lnTo>
                  <a:lnTo>
                    <a:pt x="5" y="48"/>
                  </a:lnTo>
                  <a:lnTo>
                    <a:pt x="24" y="67"/>
                  </a:lnTo>
                  <a:lnTo>
                    <a:pt x="53" y="67"/>
                  </a:lnTo>
                  <a:lnTo>
                    <a:pt x="72" y="48"/>
                  </a:lnTo>
                  <a:lnTo>
                    <a:pt x="72" y="33"/>
                  </a:lnTo>
                  <a:lnTo>
                    <a:pt x="72" y="24"/>
                  </a:lnTo>
                  <a:lnTo>
                    <a:pt x="63" y="9"/>
                  </a:lnTo>
                  <a:lnTo>
                    <a:pt x="53" y="5"/>
                  </a:lnTo>
                  <a:lnTo>
                    <a:pt x="39"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7"/>
            <p:cNvSpPr>
              <a:spLocks/>
            </p:cNvSpPr>
            <p:nvPr/>
          </p:nvSpPr>
          <p:spPr bwMode="auto">
            <a:xfrm>
              <a:off x="5539" y="1524"/>
              <a:ext cx="73" cy="68"/>
            </a:xfrm>
            <a:custGeom>
              <a:avLst/>
              <a:gdLst>
                <a:gd name="T0" fmla="+- 0 5611 5539"/>
                <a:gd name="T1" fmla="*/ T0 w 73"/>
                <a:gd name="T2" fmla="+- 0 1558 1524"/>
                <a:gd name="T3" fmla="*/ 1558 h 68"/>
                <a:gd name="T4" fmla="+- 0 5611 5539"/>
                <a:gd name="T5" fmla="*/ T4 w 73"/>
                <a:gd name="T6" fmla="+- 0 1548 1524"/>
                <a:gd name="T7" fmla="*/ 1548 h 68"/>
                <a:gd name="T8" fmla="+- 0 5602 5539"/>
                <a:gd name="T9" fmla="*/ T8 w 73"/>
                <a:gd name="T10" fmla="+- 0 1534 1524"/>
                <a:gd name="T11" fmla="*/ 1534 h 68"/>
                <a:gd name="T12" fmla="+- 0 5592 5539"/>
                <a:gd name="T13" fmla="*/ T12 w 73"/>
                <a:gd name="T14" fmla="+- 0 1529 1524"/>
                <a:gd name="T15" fmla="*/ 1529 h 68"/>
                <a:gd name="T16" fmla="+- 0 5578 5539"/>
                <a:gd name="T17" fmla="*/ T16 w 73"/>
                <a:gd name="T18" fmla="+- 0 1524 1524"/>
                <a:gd name="T19" fmla="*/ 1524 h 68"/>
                <a:gd name="T20" fmla="+- 0 5563 5539"/>
                <a:gd name="T21" fmla="*/ T20 w 73"/>
                <a:gd name="T22" fmla="+- 0 1529 1524"/>
                <a:gd name="T23" fmla="*/ 1529 h 68"/>
                <a:gd name="T24" fmla="+- 0 5554 5539"/>
                <a:gd name="T25" fmla="*/ T24 w 73"/>
                <a:gd name="T26" fmla="+- 0 1534 1524"/>
                <a:gd name="T27" fmla="*/ 1534 h 68"/>
                <a:gd name="T28" fmla="+- 0 5544 5539"/>
                <a:gd name="T29" fmla="*/ T28 w 73"/>
                <a:gd name="T30" fmla="+- 0 1548 1524"/>
                <a:gd name="T31" fmla="*/ 1548 h 68"/>
                <a:gd name="T32" fmla="+- 0 5539 5539"/>
                <a:gd name="T33" fmla="*/ T32 w 73"/>
                <a:gd name="T34" fmla="+- 0 1558 1524"/>
                <a:gd name="T35" fmla="*/ 1558 h 68"/>
                <a:gd name="T36" fmla="+- 0 5544 5539"/>
                <a:gd name="T37" fmla="*/ T36 w 73"/>
                <a:gd name="T38" fmla="+- 0 1572 1524"/>
                <a:gd name="T39" fmla="*/ 1572 h 68"/>
                <a:gd name="T40" fmla="+- 0 5563 5539"/>
                <a:gd name="T41" fmla="*/ T40 w 73"/>
                <a:gd name="T42" fmla="+- 0 1591 1524"/>
                <a:gd name="T43" fmla="*/ 1591 h 68"/>
                <a:gd name="T44" fmla="+- 0 5592 5539"/>
                <a:gd name="T45" fmla="*/ T44 w 73"/>
                <a:gd name="T46" fmla="+- 0 1591 1524"/>
                <a:gd name="T47" fmla="*/ 1591 h 68"/>
                <a:gd name="T48" fmla="+- 0 5611 5539"/>
                <a:gd name="T49" fmla="*/ T48 w 73"/>
                <a:gd name="T50" fmla="+- 0 1572 1524"/>
                <a:gd name="T51" fmla="*/ 1572 h 68"/>
                <a:gd name="T52" fmla="+- 0 5611 5539"/>
                <a:gd name="T53" fmla="*/ T52 w 73"/>
                <a:gd name="T54" fmla="+- 0 1558 1524"/>
                <a:gd name="T55" fmla="*/ 1558 h 6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73" h="68">
                  <a:moveTo>
                    <a:pt x="72" y="34"/>
                  </a:moveTo>
                  <a:lnTo>
                    <a:pt x="72" y="24"/>
                  </a:lnTo>
                  <a:lnTo>
                    <a:pt x="63" y="10"/>
                  </a:lnTo>
                  <a:lnTo>
                    <a:pt x="53" y="5"/>
                  </a:lnTo>
                  <a:lnTo>
                    <a:pt x="39" y="0"/>
                  </a:lnTo>
                  <a:lnTo>
                    <a:pt x="24" y="5"/>
                  </a:lnTo>
                  <a:lnTo>
                    <a:pt x="15" y="10"/>
                  </a:lnTo>
                  <a:lnTo>
                    <a:pt x="5" y="24"/>
                  </a:lnTo>
                  <a:lnTo>
                    <a:pt x="0" y="34"/>
                  </a:lnTo>
                  <a:lnTo>
                    <a:pt x="5" y="48"/>
                  </a:lnTo>
                  <a:lnTo>
                    <a:pt x="24" y="67"/>
                  </a:lnTo>
                  <a:lnTo>
                    <a:pt x="53" y="67"/>
                  </a:lnTo>
                  <a:lnTo>
                    <a:pt x="72" y="48"/>
                  </a:lnTo>
                  <a:lnTo>
                    <a:pt x="72" y="34"/>
                  </a:lnTo>
                </a:path>
              </a:pathLst>
            </a:custGeom>
            <a:noFill/>
            <a:ln w="9108">
              <a:solidFill>
                <a:srgbClr val="131313"/>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6"/>
            <p:cNvSpPr>
              <a:spLocks noChangeShapeType="1"/>
            </p:cNvSpPr>
            <p:nvPr/>
          </p:nvSpPr>
          <p:spPr bwMode="auto">
            <a:xfrm>
              <a:off x="3014" y="2275"/>
              <a:ext cx="2579" cy="0"/>
            </a:xfrm>
            <a:prstGeom prst="line">
              <a:avLst/>
            </a:prstGeom>
            <a:noFill/>
            <a:ln w="9142">
              <a:solidFill>
                <a:srgbClr val="13131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p:cNvSpPr>
            <p:nvPr/>
          </p:nvSpPr>
          <p:spPr bwMode="auto">
            <a:xfrm>
              <a:off x="3201" y="1005"/>
              <a:ext cx="934" cy="1280"/>
            </a:xfrm>
            <a:custGeom>
              <a:avLst/>
              <a:gdLst>
                <a:gd name="T0" fmla="+- 0 4135 3202"/>
                <a:gd name="T1" fmla="*/ T0 w 934"/>
                <a:gd name="T2" fmla="+- 0 2265 1005"/>
                <a:gd name="T3" fmla="*/ 2265 h 1280"/>
                <a:gd name="T4" fmla="+- 0 4106 3202"/>
                <a:gd name="T5" fmla="*/ T4 w 934"/>
                <a:gd name="T6" fmla="+- 0 2241 1005"/>
                <a:gd name="T7" fmla="*/ 2241 h 1280"/>
                <a:gd name="T8" fmla="+- 0 4010 3202"/>
                <a:gd name="T9" fmla="*/ T8 w 934"/>
                <a:gd name="T10" fmla="+- 0 2150 1005"/>
                <a:gd name="T11" fmla="*/ 2150 h 1280"/>
                <a:gd name="T12" fmla="+- 0 4008 3202"/>
                <a:gd name="T13" fmla="*/ T12 w 934"/>
                <a:gd name="T14" fmla="+- 0 2153 1005"/>
                <a:gd name="T15" fmla="*/ 2153 h 1280"/>
                <a:gd name="T16" fmla="+- 0 3922 3202"/>
                <a:gd name="T17" fmla="*/ T16 w 934"/>
                <a:gd name="T18" fmla="+- 0 2059 1005"/>
                <a:gd name="T19" fmla="*/ 2059 h 1280"/>
                <a:gd name="T20" fmla="+- 0 3835 3202"/>
                <a:gd name="T21" fmla="*/ T20 w 934"/>
                <a:gd name="T22" fmla="+- 0 1968 1005"/>
                <a:gd name="T23" fmla="*/ 1968 h 1280"/>
                <a:gd name="T24" fmla="+- 0 3749 3202"/>
                <a:gd name="T25" fmla="*/ T24 w 934"/>
                <a:gd name="T26" fmla="+- 0 1872 1005"/>
                <a:gd name="T27" fmla="*/ 1872 h 1280"/>
                <a:gd name="T28" fmla="+- 0 3672 3202"/>
                <a:gd name="T29" fmla="*/ T28 w 934"/>
                <a:gd name="T30" fmla="+- 0 1769 1005"/>
                <a:gd name="T31" fmla="*/ 1769 h 1280"/>
                <a:gd name="T32" fmla="+- 0 3598 3202"/>
                <a:gd name="T33" fmla="*/ T32 w 934"/>
                <a:gd name="T34" fmla="+- 0 1668 1005"/>
                <a:gd name="T35" fmla="*/ 1668 h 1280"/>
                <a:gd name="T36" fmla="+- 0 3526 3202"/>
                <a:gd name="T37" fmla="*/ T36 w 934"/>
                <a:gd name="T38" fmla="+- 0 1562 1005"/>
                <a:gd name="T39" fmla="*/ 1562 h 1280"/>
                <a:gd name="T40" fmla="+- 0 3458 3202"/>
                <a:gd name="T41" fmla="*/ T40 w 934"/>
                <a:gd name="T42" fmla="+- 0 1464 1005"/>
                <a:gd name="T43" fmla="*/ 1464 h 1280"/>
                <a:gd name="T44" fmla="+- 0 3458 3202"/>
                <a:gd name="T45" fmla="*/ T44 w 934"/>
                <a:gd name="T46" fmla="+- 0 1457 1005"/>
                <a:gd name="T47" fmla="*/ 1457 h 1280"/>
                <a:gd name="T48" fmla="+- 0 3391 3202"/>
                <a:gd name="T49" fmla="*/ T48 w 934"/>
                <a:gd name="T50" fmla="+- 0 1346 1005"/>
                <a:gd name="T51" fmla="*/ 1346 h 1280"/>
                <a:gd name="T52" fmla="+- 0 3334 3202"/>
                <a:gd name="T53" fmla="*/ T52 w 934"/>
                <a:gd name="T54" fmla="+- 0 1236 1005"/>
                <a:gd name="T55" fmla="*/ 1236 h 1280"/>
                <a:gd name="T56" fmla="+- 0 3278 3202"/>
                <a:gd name="T57" fmla="*/ T56 w 934"/>
                <a:gd name="T58" fmla="+- 0 1121 1005"/>
                <a:gd name="T59" fmla="*/ 1121 h 1280"/>
                <a:gd name="T60" fmla="+- 0 3226 3202"/>
                <a:gd name="T61" fmla="*/ T60 w 934"/>
                <a:gd name="T62" fmla="+- 0 1005 1005"/>
                <a:gd name="T63" fmla="*/ 1005 h 1280"/>
                <a:gd name="T64" fmla="+- 0 3202 3202"/>
                <a:gd name="T65" fmla="*/ T64 w 934"/>
                <a:gd name="T66" fmla="+- 0 1015 1005"/>
                <a:gd name="T67" fmla="*/ 1015 h 1280"/>
                <a:gd name="T68" fmla="+- 0 3254 3202"/>
                <a:gd name="T69" fmla="*/ T68 w 934"/>
                <a:gd name="T70" fmla="+- 0 1135 1005"/>
                <a:gd name="T71" fmla="*/ 1135 h 1280"/>
                <a:gd name="T72" fmla="+- 0 3312 3202"/>
                <a:gd name="T73" fmla="*/ T72 w 934"/>
                <a:gd name="T74" fmla="+- 0 1245 1005"/>
                <a:gd name="T75" fmla="*/ 1245 h 1280"/>
                <a:gd name="T76" fmla="+- 0 3314 3202"/>
                <a:gd name="T77" fmla="*/ T76 w 934"/>
                <a:gd name="T78" fmla="+- 0 1255 1005"/>
                <a:gd name="T79" fmla="*/ 1255 h 1280"/>
                <a:gd name="T80" fmla="+- 0 3317 3202"/>
                <a:gd name="T81" fmla="*/ T80 w 934"/>
                <a:gd name="T82" fmla="+- 0 1255 1005"/>
                <a:gd name="T83" fmla="*/ 1255 h 1280"/>
                <a:gd name="T84" fmla="+- 0 3367 3202"/>
                <a:gd name="T85" fmla="*/ T84 w 934"/>
                <a:gd name="T86" fmla="+- 0 1361 1005"/>
                <a:gd name="T87" fmla="*/ 1361 h 1280"/>
                <a:gd name="T88" fmla="+- 0 3434 3202"/>
                <a:gd name="T89" fmla="*/ T88 w 934"/>
                <a:gd name="T90" fmla="+- 0 1471 1005"/>
                <a:gd name="T91" fmla="*/ 1471 h 1280"/>
                <a:gd name="T92" fmla="+- 0 3502 3202"/>
                <a:gd name="T93" fmla="*/ T92 w 934"/>
                <a:gd name="T94" fmla="+- 0 1577 1005"/>
                <a:gd name="T95" fmla="*/ 1577 h 1280"/>
                <a:gd name="T96" fmla="+- 0 3574 3202"/>
                <a:gd name="T97" fmla="*/ T96 w 934"/>
                <a:gd name="T98" fmla="+- 0 1682 1005"/>
                <a:gd name="T99" fmla="*/ 1682 h 1280"/>
                <a:gd name="T100" fmla="+- 0 3581 3202"/>
                <a:gd name="T101" fmla="*/ T100 w 934"/>
                <a:gd name="T102" fmla="+- 0 1686 1005"/>
                <a:gd name="T103" fmla="*/ 1686 h 1280"/>
                <a:gd name="T104" fmla="+- 0 3648 3202"/>
                <a:gd name="T105" fmla="*/ T104 w 934"/>
                <a:gd name="T106" fmla="+- 0 1783 1005"/>
                <a:gd name="T107" fmla="*/ 1783 h 1280"/>
                <a:gd name="T108" fmla="+- 0 3730 3202"/>
                <a:gd name="T109" fmla="*/ T108 w 934"/>
                <a:gd name="T110" fmla="+- 0 1886 1005"/>
                <a:gd name="T111" fmla="*/ 1886 h 1280"/>
                <a:gd name="T112" fmla="+- 0 3816 3202"/>
                <a:gd name="T113" fmla="*/ T112 w 934"/>
                <a:gd name="T114" fmla="+- 0 1982 1005"/>
                <a:gd name="T115" fmla="*/ 1982 h 1280"/>
                <a:gd name="T116" fmla="+- 0 3819 3202"/>
                <a:gd name="T117" fmla="*/ T116 w 934"/>
                <a:gd name="T118" fmla="+- 0 1984 1005"/>
                <a:gd name="T119" fmla="*/ 1984 h 1280"/>
                <a:gd name="T120" fmla="+- 0 3816 3202"/>
                <a:gd name="T121" fmla="*/ T120 w 934"/>
                <a:gd name="T122" fmla="+- 0 1987 1005"/>
                <a:gd name="T123" fmla="*/ 1987 h 1280"/>
                <a:gd name="T124" fmla="+- 0 3902 3202"/>
                <a:gd name="T125" fmla="*/ T124 w 934"/>
                <a:gd name="T126" fmla="+- 0 2078 1005"/>
                <a:gd name="T127" fmla="*/ 2078 h 1280"/>
                <a:gd name="T128" fmla="+- 0 3991 3202"/>
                <a:gd name="T129" fmla="*/ T128 w 934"/>
                <a:gd name="T130" fmla="+- 0 2169 1005"/>
                <a:gd name="T131" fmla="*/ 2169 h 1280"/>
                <a:gd name="T132" fmla="+- 0 4087 3202"/>
                <a:gd name="T133" fmla="*/ T132 w 934"/>
                <a:gd name="T134" fmla="+- 0 2261 1005"/>
                <a:gd name="T135" fmla="*/ 2261 h 1280"/>
                <a:gd name="T136" fmla="+- 0 4116 3202"/>
                <a:gd name="T137" fmla="*/ T136 w 934"/>
                <a:gd name="T138" fmla="+- 0 2285 1005"/>
                <a:gd name="T139" fmla="*/ 2285 h 1280"/>
                <a:gd name="T140" fmla="+- 0 4135 3202"/>
                <a:gd name="T141" fmla="*/ T140 w 934"/>
                <a:gd name="T142" fmla="+- 0 2265 1005"/>
                <a:gd name="T143" fmla="*/ 2265 h 128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Lst>
              <a:rect l="0" t="0" r="r" b="b"/>
              <a:pathLst>
                <a:path w="934" h="1280">
                  <a:moveTo>
                    <a:pt x="933" y="1260"/>
                  </a:moveTo>
                  <a:lnTo>
                    <a:pt x="904" y="1236"/>
                  </a:lnTo>
                  <a:lnTo>
                    <a:pt x="808" y="1145"/>
                  </a:lnTo>
                  <a:lnTo>
                    <a:pt x="806" y="1148"/>
                  </a:lnTo>
                  <a:lnTo>
                    <a:pt x="720" y="1054"/>
                  </a:lnTo>
                  <a:lnTo>
                    <a:pt x="633" y="963"/>
                  </a:lnTo>
                  <a:lnTo>
                    <a:pt x="547" y="867"/>
                  </a:lnTo>
                  <a:lnTo>
                    <a:pt x="470" y="764"/>
                  </a:lnTo>
                  <a:lnTo>
                    <a:pt x="396" y="663"/>
                  </a:lnTo>
                  <a:lnTo>
                    <a:pt x="324" y="557"/>
                  </a:lnTo>
                  <a:lnTo>
                    <a:pt x="256" y="459"/>
                  </a:lnTo>
                  <a:lnTo>
                    <a:pt x="256" y="452"/>
                  </a:lnTo>
                  <a:lnTo>
                    <a:pt x="189" y="341"/>
                  </a:lnTo>
                  <a:lnTo>
                    <a:pt x="132" y="231"/>
                  </a:lnTo>
                  <a:lnTo>
                    <a:pt x="76" y="116"/>
                  </a:lnTo>
                  <a:lnTo>
                    <a:pt x="24" y="0"/>
                  </a:lnTo>
                  <a:lnTo>
                    <a:pt x="0" y="10"/>
                  </a:lnTo>
                  <a:lnTo>
                    <a:pt x="52" y="130"/>
                  </a:lnTo>
                  <a:lnTo>
                    <a:pt x="110" y="240"/>
                  </a:lnTo>
                  <a:lnTo>
                    <a:pt x="112" y="250"/>
                  </a:lnTo>
                  <a:lnTo>
                    <a:pt x="115" y="250"/>
                  </a:lnTo>
                  <a:lnTo>
                    <a:pt x="165" y="356"/>
                  </a:lnTo>
                  <a:lnTo>
                    <a:pt x="232" y="466"/>
                  </a:lnTo>
                  <a:lnTo>
                    <a:pt x="300" y="572"/>
                  </a:lnTo>
                  <a:lnTo>
                    <a:pt x="372" y="677"/>
                  </a:lnTo>
                  <a:lnTo>
                    <a:pt x="379" y="681"/>
                  </a:lnTo>
                  <a:lnTo>
                    <a:pt x="446" y="778"/>
                  </a:lnTo>
                  <a:lnTo>
                    <a:pt x="528" y="881"/>
                  </a:lnTo>
                  <a:lnTo>
                    <a:pt x="614" y="977"/>
                  </a:lnTo>
                  <a:lnTo>
                    <a:pt x="617" y="979"/>
                  </a:lnTo>
                  <a:lnTo>
                    <a:pt x="614" y="982"/>
                  </a:lnTo>
                  <a:lnTo>
                    <a:pt x="700" y="1073"/>
                  </a:lnTo>
                  <a:lnTo>
                    <a:pt x="789" y="1164"/>
                  </a:lnTo>
                  <a:lnTo>
                    <a:pt x="885" y="1256"/>
                  </a:lnTo>
                  <a:lnTo>
                    <a:pt x="914" y="1280"/>
                  </a:lnTo>
                  <a:lnTo>
                    <a:pt x="933" y="126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AutoShape 11"/>
            <p:cNvSpPr>
              <a:spLocks/>
            </p:cNvSpPr>
            <p:nvPr/>
          </p:nvSpPr>
          <p:spPr bwMode="auto">
            <a:xfrm>
              <a:off x="3328" y="2034"/>
              <a:ext cx="154" cy="327"/>
            </a:xfrm>
            <a:custGeom>
              <a:avLst/>
              <a:gdLst>
                <a:gd name="T0" fmla="+- 0 3391 3329"/>
                <a:gd name="T1" fmla="*/ T0 w 154"/>
                <a:gd name="T2" fmla="+- 0 2165 2035"/>
                <a:gd name="T3" fmla="*/ 2165 h 327"/>
                <a:gd name="T4" fmla="+- 0 3377 3329"/>
                <a:gd name="T5" fmla="*/ T4 w 154"/>
                <a:gd name="T6" fmla="+- 0 2117 2035"/>
                <a:gd name="T7" fmla="*/ 2117 h 327"/>
                <a:gd name="T8" fmla="+- 0 3358 3329"/>
                <a:gd name="T9" fmla="*/ T8 w 154"/>
                <a:gd name="T10" fmla="+- 0 2035 2035"/>
                <a:gd name="T11" fmla="*/ 2035 h 327"/>
                <a:gd name="T12" fmla="+- 0 3329 3329"/>
                <a:gd name="T13" fmla="*/ T12 w 154"/>
                <a:gd name="T14" fmla="+- 0 2045 2035"/>
                <a:gd name="T15" fmla="*/ 2045 h 327"/>
                <a:gd name="T16" fmla="+- 0 3353 3329"/>
                <a:gd name="T17" fmla="*/ T16 w 154"/>
                <a:gd name="T18" fmla="+- 0 2126 2035"/>
                <a:gd name="T19" fmla="*/ 2126 h 327"/>
                <a:gd name="T20" fmla="+- 0 3367 3329"/>
                <a:gd name="T21" fmla="*/ T20 w 154"/>
                <a:gd name="T22" fmla="+- 0 2169 2035"/>
                <a:gd name="T23" fmla="*/ 2169 h 327"/>
                <a:gd name="T24" fmla="+- 0 3391 3329"/>
                <a:gd name="T25" fmla="*/ T24 w 154"/>
                <a:gd name="T26" fmla="+- 0 2165 2035"/>
                <a:gd name="T27" fmla="*/ 2165 h 327"/>
                <a:gd name="T28" fmla="+- 0 3482 3329"/>
                <a:gd name="T29" fmla="*/ T28 w 154"/>
                <a:gd name="T30" fmla="+- 0 2347 2035"/>
                <a:gd name="T31" fmla="*/ 2347 h 327"/>
                <a:gd name="T32" fmla="+- 0 3478 3329"/>
                <a:gd name="T33" fmla="*/ T32 w 154"/>
                <a:gd name="T34" fmla="+- 0 2337 2035"/>
                <a:gd name="T35" fmla="*/ 2337 h 327"/>
                <a:gd name="T36" fmla="+- 0 3439 3329"/>
                <a:gd name="T37" fmla="*/ T36 w 154"/>
                <a:gd name="T38" fmla="+- 0 2265 2035"/>
                <a:gd name="T39" fmla="*/ 2265 h 327"/>
                <a:gd name="T40" fmla="+- 0 3425 3329"/>
                <a:gd name="T41" fmla="*/ T40 w 154"/>
                <a:gd name="T42" fmla="+- 0 2237 2035"/>
                <a:gd name="T43" fmla="*/ 2237 h 327"/>
                <a:gd name="T44" fmla="+- 0 3396 3329"/>
                <a:gd name="T45" fmla="*/ T44 w 154"/>
                <a:gd name="T46" fmla="+- 0 2246 2035"/>
                <a:gd name="T47" fmla="*/ 2246 h 327"/>
                <a:gd name="T48" fmla="+- 0 3415 3329"/>
                <a:gd name="T49" fmla="*/ T48 w 154"/>
                <a:gd name="T50" fmla="+- 0 2280 2035"/>
                <a:gd name="T51" fmla="*/ 2280 h 327"/>
                <a:gd name="T52" fmla="+- 0 3454 3329"/>
                <a:gd name="T53" fmla="*/ T52 w 154"/>
                <a:gd name="T54" fmla="+- 0 2352 2035"/>
                <a:gd name="T55" fmla="*/ 2352 h 327"/>
                <a:gd name="T56" fmla="+- 0 3463 3329"/>
                <a:gd name="T57" fmla="*/ T56 w 154"/>
                <a:gd name="T58" fmla="+- 0 2361 2035"/>
                <a:gd name="T59" fmla="*/ 2361 h 327"/>
                <a:gd name="T60" fmla="+- 0 3482 3329"/>
                <a:gd name="T61" fmla="*/ T60 w 154"/>
                <a:gd name="T62" fmla="+- 0 2347 2035"/>
                <a:gd name="T63" fmla="*/ 2347 h 32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54" h="327">
                  <a:moveTo>
                    <a:pt x="62" y="130"/>
                  </a:moveTo>
                  <a:lnTo>
                    <a:pt x="48" y="82"/>
                  </a:lnTo>
                  <a:lnTo>
                    <a:pt x="29" y="0"/>
                  </a:lnTo>
                  <a:lnTo>
                    <a:pt x="0" y="10"/>
                  </a:lnTo>
                  <a:lnTo>
                    <a:pt x="24" y="91"/>
                  </a:lnTo>
                  <a:lnTo>
                    <a:pt x="38" y="134"/>
                  </a:lnTo>
                  <a:lnTo>
                    <a:pt x="62" y="130"/>
                  </a:lnTo>
                  <a:close/>
                  <a:moveTo>
                    <a:pt x="153" y="312"/>
                  </a:moveTo>
                  <a:lnTo>
                    <a:pt x="149" y="302"/>
                  </a:lnTo>
                  <a:lnTo>
                    <a:pt x="110" y="230"/>
                  </a:lnTo>
                  <a:lnTo>
                    <a:pt x="96" y="202"/>
                  </a:lnTo>
                  <a:lnTo>
                    <a:pt x="67" y="211"/>
                  </a:lnTo>
                  <a:lnTo>
                    <a:pt x="86" y="245"/>
                  </a:lnTo>
                  <a:lnTo>
                    <a:pt x="125" y="317"/>
                  </a:lnTo>
                  <a:lnTo>
                    <a:pt x="134" y="326"/>
                  </a:lnTo>
                  <a:lnTo>
                    <a:pt x="153" y="312"/>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513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6" y="2414"/>
              <a:ext cx="106" cy="116"/>
            </a:xfrm>
            <a:prstGeom prst="rect">
              <a:avLst/>
            </a:prstGeom>
            <a:noFill/>
            <a:extLst>
              <a:ext uri="{909E8E84-426E-40DD-AFC4-6F175D3DCCD1}">
                <a14:hiddenFill xmlns:a14="http://schemas.microsoft.com/office/drawing/2010/main">
                  <a:solidFill>
                    <a:srgbClr val="FFFFFF"/>
                  </a:solidFill>
                </a14:hiddenFill>
              </a:ext>
            </a:extLst>
          </p:spPr>
        </p:pic>
        <p:pic>
          <p:nvPicPr>
            <p:cNvPr id="512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8" y="2567"/>
              <a:ext cx="120" cy="101"/>
            </a:xfrm>
            <a:prstGeom prst="rect">
              <a:avLst/>
            </a:prstGeom>
            <a:noFill/>
            <a:extLst>
              <a:ext uri="{909E8E84-426E-40DD-AFC4-6F175D3DCCD1}">
                <a14:hiddenFill xmlns:a14="http://schemas.microsoft.com/office/drawing/2010/main">
                  <a:solidFill>
                    <a:srgbClr val="FFFFFF"/>
                  </a:solidFill>
                </a14:hiddenFill>
              </a:ext>
            </a:extLst>
          </p:spPr>
        </p:pic>
        <p:sp>
          <p:nvSpPr>
            <p:cNvPr id="19" name="AutoShape 8"/>
            <p:cNvSpPr>
              <a:spLocks/>
            </p:cNvSpPr>
            <p:nvPr/>
          </p:nvSpPr>
          <p:spPr bwMode="auto">
            <a:xfrm>
              <a:off x="3820" y="2687"/>
              <a:ext cx="992" cy="178"/>
            </a:xfrm>
            <a:custGeom>
              <a:avLst/>
              <a:gdLst>
                <a:gd name="T0" fmla="+- 0 3948 3821"/>
                <a:gd name="T1" fmla="*/ T0 w 992"/>
                <a:gd name="T2" fmla="+- 0 2750 2688"/>
                <a:gd name="T3" fmla="*/ 2750 h 178"/>
                <a:gd name="T4" fmla="+- 0 3893 3821"/>
                <a:gd name="T5" fmla="*/ T4 w 992"/>
                <a:gd name="T6" fmla="+- 0 2721 2688"/>
                <a:gd name="T7" fmla="*/ 2721 h 178"/>
                <a:gd name="T8" fmla="+- 0 3835 3821"/>
                <a:gd name="T9" fmla="*/ T8 w 992"/>
                <a:gd name="T10" fmla="+- 0 2688 2688"/>
                <a:gd name="T11" fmla="*/ 2688 h 178"/>
                <a:gd name="T12" fmla="+- 0 3821 3821"/>
                <a:gd name="T13" fmla="*/ T12 w 992"/>
                <a:gd name="T14" fmla="+- 0 2712 2688"/>
                <a:gd name="T15" fmla="*/ 2712 h 178"/>
                <a:gd name="T16" fmla="+- 0 3878 3821"/>
                <a:gd name="T17" fmla="*/ T16 w 992"/>
                <a:gd name="T18" fmla="+- 0 2745 2688"/>
                <a:gd name="T19" fmla="*/ 2745 h 178"/>
                <a:gd name="T20" fmla="+- 0 3936 3821"/>
                <a:gd name="T21" fmla="*/ T20 w 992"/>
                <a:gd name="T22" fmla="+- 0 2774 2688"/>
                <a:gd name="T23" fmla="*/ 2774 h 178"/>
                <a:gd name="T24" fmla="+- 0 3948 3821"/>
                <a:gd name="T25" fmla="*/ T24 w 992"/>
                <a:gd name="T26" fmla="+- 0 2750 2688"/>
                <a:gd name="T27" fmla="*/ 2750 h 178"/>
                <a:gd name="T28" fmla="+- 0 4145 3821"/>
                <a:gd name="T29" fmla="*/ T28 w 992"/>
                <a:gd name="T30" fmla="+- 0 2817 2688"/>
                <a:gd name="T31" fmla="*/ 2817 h 178"/>
                <a:gd name="T32" fmla="+- 0 4121 3821"/>
                <a:gd name="T33" fmla="*/ T32 w 992"/>
                <a:gd name="T34" fmla="+- 0 2813 2688"/>
                <a:gd name="T35" fmla="*/ 2813 h 178"/>
                <a:gd name="T36" fmla="+- 0 4044 3821"/>
                <a:gd name="T37" fmla="*/ T36 w 992"/>
                <a:gd name="T38" fmla="+- 0 2789 2688"/>
                <a:gd name="T39" fmla="*/ 2789 h 178"/>
                <a:gd name="T40" fmla="+- 0 4020 3821"/>
                <a:gd name="T41" fmla="*/ T40 w 992"/>
                <a:gd name="T42" fmla="+- 0 2779 2688"/>
                <a:gd name="T43" fmla="*/ 2779 h 178"/>
                <a:gd name="T44" fmla="+- 0 4010 3821"/>
                <a:gd name="T45" fmla="*/ T44 w 992"/>
                <a:gd name="T46" fmla="+- 0 2803 2688"/>
                <a:gd name="T47" fmla="*/ 2803 h 178"/>
                <a:gd name="T48" fmla="+- 0 4034 3821"/>
                <a:gd name="T49" fmla="*/ T48 w 992"/>
                <a:gd name="T50" fmla="+- 0 2813 2688"/>
                <a:gd name="T51" fmla="*/ 2813 h 178"/>
                <a:gd name="T52" fmla="+- 0 4116 3821"/>
                <a:gd name="T53" fmla="*/ T52 w 992"/>
                <a:gd name="T54" fmla="+- 0 2837 2688"/>
                <a:gd name="T55" fmla="*/ 2837 h 178"/>
                <a:gd name="T56" fmla="+- 0 4135 3821"/>
                <a:gd name="T57" fmla="*/ T56 w 992"/>
                <a:gd name="T58" fmla="+- 0 2841 2688"/>
                <a:gd name="T59" fmla="*/ 2841 h 178"/>
                <a:gd name="T60" fmla="+- 0 4145 3821"/>
                <a:gd name="T61" fmla="*/ T60 w 992"/>
                <a:gd name="T62" fmla="+- 0 2817 2688"/>
                <a:gd name="T63" fmla="*/ 2817 h 178"/>
                <a:gd name="T64" fmla="+- 0 4416 3821"/>
                <a:gd name="T65" fmla="*/ T64 w 992"/>
                <a:gd name="T66" fmla="+- 0 2851 2688"/>
                <a:gd name="T67" fmla="*/ 2851 h 178"/>
                <a:gd name="T68" fmla="+- 0 4411 3821"/>
                <a:gd name="T69" fmla="*/ T68 w 992"/>
                <a:gd name="T70" fmla="+- 0 2827 2688"/>
                <a:gd name="T71" fmla="*/ 2827 h 178"/>
                <a:gd name="T72" fmla="+- 0 4354 3821"/>
                <a:gd name="T73" fmla="*/ T72 w 992"/>
                <a:gd name="T74" fmla="+- 0 2837 2688"/>
                <a:gd name="T75" fmla="*/ 2837 h 178"/>
                <a:gd name="T76" fmla="+- 0 4285 3821"/>
                <a:gd name="T77" fmla="*/ T76 w 992"/>
                <a:gd name="T78" fmla="+- 0 2841 2688"/>
                <a:gd name="T79" fmla="*/ 2841 h 178"/>
                <a:gd name="T80" fmla="+- 0 4222 3821"/>
                <a:gd name="T81" fmla="*/ T80 w 992"/>
                <a:gd name="T82" fmla="+- 0 2832 2688"/>
                <a:gd name="T83" fmla="*/ 2832 h 178"/>
                <a:gd name="T84" fmla="+- 0 4217 3821"/>
                <a:gd name="T85" fmla="*/ T84 w 992"/>
                <a:gd name="T86" fmla="+- 0 2856 2688"/>
                <a:gd name="T87" fmla="*/ 2856 h 178"/>
                <a:gd name="T88" fmla="+- 0 4282 3821"/>
                <a:gd name="T89" fmla="*/ T88 w 992"/>
                <a:gd name="T90" fmla="+- 0 2865 2688"/>
                <a:gd name="T91" fmla="*/ 2865 h 178"/>
                <a:gd name="T92" fmla="+- 0 4282 3821"/>
                <a:gd name="T93" fmla="*/ T92 w 992"/>
                <a:gd name="T94" fmla="+- 0 2865 2688"/>
                <a:gd name="T95" fmla="*/ 2865 h 178"/>
                <a:gd name="T96" fmla="+- 0 4285 3821"/>
                <a:gd name="T97" fmla="*/ T96 w 992"/>
                <a:gd name="T98" fmla="+- 0 2865 2688"/>
                <a:gd name="T99" fmla="*/ 2865 h 178"/>
                <a:gd name="T100" fmla="+- 0 4286 3821"/>
                <a:gd name="T101" fmla="*/ T100 w 992"/>
                <a:gd name="T102" fmla="+- 0 2865 2688"/>
                <a:gd name="T103" fmla="*/ 2865 h 178"/>
                <a:gd name="T104" fmla="+- 0 4286 3821"/>
                <a:gd name="T105" fmla="*/ T104 w 992"/>
                <a:gd name="T106" fmla="+- 0 2865 2688"/>
                <a:gd name="T107" fmla="*/ 2865 h 178"/>
                <a:gd name="T108" fmla="+- 0 4358 3821"/>
                <a:gd name="T109" fmla="*/ T108 w 992"/>
                <a:gd name="T110" fmla="+- 0 2861 2688"/>
                <a:gd name="T111" fmla="*/ 2861 h 178"/>
                <a:gd name="T112" fmla="+- 0 4416 3821"/>
                <a:gd name="T113" fmla="*/ T112 w 992"/>
                <a:gd name="T114" fmla="+- 0 2851 2688"/>
                <a:gd name="T115" fmla="*/ 2851 h 178"/>
                <a:gd name="T116" fmla="+- 0 4620 3821"/>
                <a:gd name="T117" fmla="*/ T116 w 992"/>
                <a:gd name="T118" fmla="+- 0 2798 2688"/>
                <a:gd name="T119" fmla="*/ 2798 h 178"/>
                <a:gd name="T120" fmla="+- 0 4610 3821"/>
                <a:gd name="T121" fmla="*/ T120 w 992"/>
                <a:gd name="T122" fmla="+- 0 2774 2688"/>
                <a:gd name="T123" fmla="*/ 2774 h 178"/>
                <a:gd name="T124" fmla="+- 0 4570 3821"/>
                <a:gd name="T125" fmla="*/ T124 w 992"/>
                <a:gd name="T126" fmla="+- 0 2793 2688"/>
                <a:gd name="T127" fmla="*/ 2793 h 178"/>
                <a:gd name="T128" fmla="+- 0 4498 3821"/>
                <a:gd name="T129" fmla="*/ T128 w 992"/>
                <a:gd name="T130" fmla="+- 0 2813 2688"/>
                <a:gd name="T131" fmla="*/ 2813 h 178"/>
                <a:gd name="T132" fmla="+- 0 4488 3821"/>
                <a:gd name="T133" fmla="*/ T132 w 992"/>
                <a:gd name="T134" fmla="+- 0 2813 2688"/>
                <a:gd name="T135" fmla="*/ 2813 h 178"/>
                <a:gd name="T136" fmla="+- 0 4493 3821"/>
                <a:gd name="T137" fmla="*/ T136 w 992"/>
                <a:gd name="T138" fmla="+- 0 2837 2688"/>
                <a:gd name="T139" fmla="*/ 2837 h 178"/>
                <a:gd name="T140" fmla="+- 0 4502 3821"/>
                <a:gd name="T141" fmla="*/ T140 w 992"/>
                <a:gd name="T142" fmla="+- 0 2837 2688"/>
                <a:gd name="T143" fmla="*/ 2837 h 178"/>
                <a:gd name="T144" fmla="+- 0 4572 3821"/>
                <a:gd name="T145" fmla="*/ T144 w 992"/>
                <a:gd name="T146" fmla="+- 0 2817 2688"/>
                <a:gd name="T147" fmla="*/ 2817 h 178"/>
                <a:gd name="T148" fmla="+- 0 4620 3821"/>
                <a:gd name="T149" fmla="*/ T148 w 992"/>
                <a:gd name="T150" fmla="+- 0 2798 2688"/>
                <a:gd name="T151" fmla="*/ 2798 h 178"/>
                <a:gd name="T152" fmla="+- 0 4812 3821"/>
                <a:gd name="T153" fmla="*/ T152 w 992"/>
                <a:gd name="T154" fmla="+- 0 2712 2688"/>
                <a:gd name="T155" fmla="*/ 2712 h 178"/>
                <a:gd name="T156" fmla="+- 0 4802 3821"/>
                <a:gd name="T157" fmla="*/ T156 w 992"/>
                <a:gd name="T158" fmla="+- 0 2688 2688"/>
                <a:gd name="T159" fmla="*/ 2688 h 178"/>
                <a:gd name="T160" fmla="+- 0 4687 3821"/>
                <a:gd name="T161" fmla="*/ T160 w 992"/>
                <a:gd name="T162" fmla="+- 0 2745 2688"/>
                <a:gd name="T163" fmla="*/ 2745 h 178"/>
                <a:gd name="T164" fmla="+- 0 4692 3821"/>
                <a:gd name="T165" fmla="*/ T164 w 992"/>
                <a:gd name="T166" fmla="+- 0 2769 2688"/>
                <a:gd name="T167" fmla="*/ 2769 h 178"/>
                <a:gd name="T168" fmla="+- 0 4711 3821"/>
                <a:gd name="T169" fmla="*/ T168 w 992"/>
                <a:gd name="T170" fmla="+- 0 2765 2688"/>
                <a:gd name="T171" fmla="*/ 2765 h 178"/>
                <a:gd name="T172" fmla="+- 0 4774 3821"/>
                <a:gd name="T173" fmla="*/ T172 w 992"/>
                <a:gd name="T174" fmla="+- 0 2731 2688"/>
                <a:gd name="T175" fmla="*/ 2731 h 178"/>
                <a:gd name="T176" fmla="+- 0 4812 3821"/>
                <a:gd name="T177" fmla="*/ T176 w 992"/>
                <a:gd name="T178" fmla="+- 0 2712 2688"/>
                <a:gd name="T179" fmla="*/ 2712 h 17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Lst>
              <a:rect l="0" t="0" r="r" b="b"/>
              <a:pathLst>
                <a:path w="992" h="178">
                  <a:moveTo>
                    <a:pt x="127" y="62"/>
                  </a:moveTo>
                  <a:lnTo>
                    <a:pt x="72" y="33"/>
                  </a:lnTo>
                  <a:lnTo>
                    <a:pt x="14" y="0"/>
                  </a:lnTo>
                  <a:lnTo>
                    <a:pt x="0" y="24"/>
                  </a:lnTo>
                  <a:lnTo>
                    <a:pt x="57" y="57"/>
                  </a:lnTo>
                  <a:lnTo>
                    <a:pt x="115" y="86"/>
                  </a:lnTo>
                  <a:lnTo>
                    <a:pt x="127" y="62"/>
                  </a:lnTo>
                  <a:close/>
                  <a:moveTo>
                    <a:pt x="324" y="129"/>
                  </a:moveTo>
                  <a:lnTo>
                    <a:pt x="300" y="125"/>
                  </a:lnTo>
                  <a:lnTo>
                    <a:pt x="223" y="101"/>
                  </a:lnTo>
                  <a:lnTo>
                    <a:pt x="199" y="91"/>
                  </a:lnTo>
                  <a:lnTo>
                    <a:pt x="189" y="115"/>
                  </a:lnTo>
                  <a:lnTo>
                    <a:pt x="213" y="125"/>
                  </a:lnTo>
                  <a:lnTo>
                    <a:pt x="295" y="149"/>
                  </a:lnTo>
                  <a:lnTo>
                    <a:pt x="314" y="153"/>
                  </a:lnTo>
                  <a:lnTo>
                    <a:pt x="324" y="129"/>
                  </a:lnTo>
                  <a:close/>
                  <a:moveTo>
                    <a:pt x="595" y="163"/>
                  </a:moveTo>
                  <a:lnTo>
                    <a:pt x="590" y="139"/>
                  </a:lnTo>
                  <a:lnTo>
                    <a:pt x="533" y="149"/>
                  </a:lnTo>
                  <a:lnTo>
                    <a:pt x="464" y="153"/>
                  </a:lnTo>
                  <a:lnTo>
                    <a:pt x="401" y="144"/>
                  </a:lnTo>
                  <a:lnTo>
                    <a:pt x="396" y="168"/>
                  </a:lnTo>
                  <a:lnTo>
                    <a:pt x="461" y="177"/>
                  </a:lnTo>
                  <a:lnTo>
                    <a:pt x="464" y="177"/>
                  </a:lnTo>
                  <a:lnTo>
                    <a:pt x="465" y="177"/>
                  </a:lnTo>
                  <a:lnTo>
                    <a:pt x="537" y="173"/>
                  </a:lnTo>
                  <a:lnTo>
                    <a:pt x="595" y="163"/>
                  </a:lnTo>
                  <a:close/>
                  <a:moveTo>
                    <a:pt x="799" y="110"/>
                  </a:moveTo>
                  <a:lnTo>
                    <a:pt x="789" y="86"/>
                  </a:lnTo>
                  <a:lnTo>
                    <a:pt x="749" y="105"/>
                  </a:lnTo>
                  <a:lnTo>
                    <a:pt x="677" y="125"/>
                  </a:lnTo>
                  <a:lnTo>
                    <a:pt x="667" y="125"/>
                  </a:lnTo>
                  <a:lnTo>
                    <a:pt x="672" y="149"/>
                  </a:lnTo>
                  <a:lnTo>
                    <a:pt x="681" y="149"/>
                  </a:lnTo>
                  <a:lnTo>
                    <a:pt x="751" y="129"/>
                  </a:lnTo>
                  <a:lnTo>
                    <a:pt x="799" y="110"/>
                  </a:lnTo>
                  <a:close/>
                  <a:moveTo>
                    <a:pt x="991" y="24"/>
                  </a:moveTo>
                  <a:lnTo>
                    <a:pt x="981" y="0"/>
                  </a:lnTo>
                  <a:lnTo>
                    <a:pt x="866" y="57"/>
                  </a:lnTo>
                  <a:lnTo>
                    <a:pt x="871" y="81"/>
                  </a:lnTo>
                  <a:lnTo>
                    <a:pt x="890" y="77"/>
                  </a:lnTo>
                  <a:lnTo>
                    <a:pt x="953" y="43"/>
                  </a:lnTo>
                  <a:lnTo>
                    <a:pt x="991" y="24"/>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512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9" y="2567"/>
              <a:ext cx="118" cy="10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5" y="2418"/>
              <a:ext cx="106" cy="116"/>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0" y="2154"/>
              <a:ext cx="137" cy="216"/>
            </a:xfrm>
            <a:prstGeom prst="rect">
              <a:avLst/>
            </a:prstGeom>
            <a:noFill/>
            <a:extLst>
              <a:ext uri="{909E8E84-426E-40DD-AFC4-6F175D3DCCD1}">
                <a14:hiddenFill xmlns:a14="http://schemas.microsoft.com/office/drawing/2010/main">
                  <a:solidFill>
                    <a:srgbClr val="FFFFFF"/>
                  </a:solidFill>
                </a14:hiddenFill>
              </a:ext>
            </a:extLst>
          </p:spPr>
        </p:pic>
        <p:sp>
          <p:nvSpPr>
            <p:cNvPr id="20" name="AutoShape 4"/>
            <p:cNvSpPr>
              <a:spLocks/>
            </p:cNvSpPr>
            <p:nvPr/>
          </p:nvSpPr>
          <p:spPr bwMode="auto">
            <a:xfrm>
              <a:off x="5311" y="712"/>
              <a:ext cx="600" cy="1385"/>
            </a:xfrm>
            <a:custGeom>
              <a:avLst/>
              <a:gdLst>
                <a:gd name="T0" fmla="+- 0 5393 5311"/>
                <a:gd name="T1" fmla="*/ T0 w 600"/>
                <a:gd name="T2" fmla="+- 0 1979 713"/>
                <a:gd name="T3" fmla="*/ 1979 h 1385"/>
                <a:gd name="T4" fmla="+- 0 5388 5311"/>
                <a:gd name="T5" fmla="*/ T4 w 600"/>
                <a:gd name="T6" fmla="+- 0 1968 713"/>
                <a:gd name="T7" fmla="*/ 1968 h 1385"/>
                <a:gd name="T8" fmla="+- 0 5374 5311"/>
                <a:gd name="T9" fmla="*/ T8 w 600"/>
                <a:gd name="T10" fmla="+- 0 1968 713"/>
                <a:gd name="T11" fmla="*/ 1968 h 1385"/>
                <a:gd name="T12" fmla="+- 0 5330 5311"/>
                <a:gd name="T13" fmla="*/ T12 w 600"/>
                <a:gd name="T14" fmla="+- 0 2045 713"/>
                <a:gd name="T15" fmla="*/ 2045 h 1385"/>
                <a:gd name="T16" fmla="+- 0 5335 5311"/>
                <a:gd name="T17" fmla="*/ T16 w 600"/>
                <a:gd name="T18" fmla="+- 0 2097 713"/>
                <a:gd name="T19" fmla="*/ 2097 h 1385"/>
                <a:gd name="T20" fmla="+- 0 5393 5311"/>
                <a:gd name="T21" fmla="*/ T20 w 600"/>
                <a:gd name="T22" fmla="+- 0 1982 713"/>
                <a:gd name="T23" fmla="*/ 1982 h 1385"/>
                <a:gd name="T24" fmla="+- 0 5494 5311"/>
                <a:gd name="T25" fmla="*/ T24 w 600"/>
                <a:gd name="T26" fmla="+- 0 1793 713"/>
                <a:gd name="T27" fmla="*/ 1793 h 1385"/>
                <a:gd name="T28" fmla="+- 0 5460 5311"/>
                <a:gd name="T29" fmla="*/ T28 w 600"/>
                <a:gd name="T30" fmla="+- 0 1807 713"/>
                <a:gd name="T31" fmla="*/ 1807 h 1385"/>
                <a:gd name="T32" fmla="+- 0 5412 5311"/>
                <a:gd name="T33" fmla="*/ T32 w 600"/>
                <a:gd name="T34" fmla="+- 0 1901 713"/>
                <a:gd name="T35" fmla="*/ 1901 h 1385"/>
                <a:gd name="T36" fmla="+- 0 5460 5311"/>
                <a:gd name="T37" fmla="*/ T36 w 600"/>
                <a:gd name="T38" fmla="+- 0 1862 713"/>
                <a:gd name="T39" fmla="*/ 1862 h 1385"/>
                <a:gd name="T40" fmla="+- 0 5484 5311"/>
                <a:gd name="T41" fmla="*/ T40 w 600"/>
                <a:gd name="T42" fmla="+- 0 1809 713"/>
                <a:gd name="T43" fmla="*/ 1809 h 1385"/>
                <a:gd name="T44" fmla="+- 0 5573 5311"/>
                <a:gd name="T45" fmla="*/ T44 w 600"/>
                <a:gd name="T46" fmla="+- 0 1596 713"/>
                <a:gd name="T47" fmla="*/ 1596 h 1385"/>
                <a:gd name="T48" fmla="+- 0 5544 5311"/>
                <a:gd name="T49" fmla="*/ T48 w 600"/>
                <a:gd name="T50" fmla="+- 0 1605 713"/>
                <a:gd name="T51" fmla="*/ 1605 h 1385"/>
                <a:gd name="T52" fmla="+- 0 5527 5311"/>
                <a:gd name="T53" fmla="*/ T52 w 600"/>
                <a:gd name="T54" fmla="+- 0 1648 713"/>
                <a:gd name="T55" fmla="*/ 1648 h 1385"/>
                <a:gd name="T56" fmla="+- 0 5508 5311"/>
                <a:gd name="T57" fmla="*/ T56 w 600"/>
                <a:gd name="T58" fmla="+- 0 1697 713"/>
                <a:gd name="T59" fmla="*/ 1697 h 1385"/>
                <a:gd name="T60" fmla="+- 0 5525 5311"/>
                <a:gd name="T61" fmla="*/ T60 w 600"/>
                <a:gd name="T62" fmla="+- 0 1721 713"/>
                <a:gd name="T63" fmla="*/ 1721 h 1385"/>
                <a:gd name="T64" fmla="+- 0 5530 5311"/>
                <a:gd name="T65" fmla="*/ T64 w 600"/>
                <a:gd name="T66" fmla="+- 0 1711 713"/>
                <a:gd name="T67" fmla="*/ 1711 h 1385"/>
                <a:gd name="T68" fmla="+- 0 5551 5311"/>
                <a:gd name="T69" fmla="*/ T68 w 600"/>
                <a:gd name="T70" fmla="+- 0 1658 713"/>
                <a:gd name="T71" fmla="*/ 1658 h 1385"/>
                <a:gd name="T72" fmla="+- 0 5568 5311"/>
                <a:gd name="T73" fmla="*/ T72 w 600"/>
                <a:gd name="T74" fmla="+- 0 1615 713"/>
                <a:gd name="T75" fmla="*/ 1615 h 1385"/>
                <a:gd name="T76" fmla="+- 0 5659 5311"/>
                <a:gd name="T77" fmla="*/ T76 w 600"/>
                <a:gd name="T78" fmla="+- 0 1399 713"/>
                <a:gd name="T79" fmla="*/ 1399 h 1385"/>
                <a:gd name="T80" fmla="+- 0 5640 5311"/>
                <a:gd name="T81" fmla="*/ T80 w 600"/>
                <a:gd name="T82" fmla="+- 0 1394 713"/>
                <a:gd name="T83" fmla="*/ 1394 h 1385"/>
                <a:gd name="T84" fmla="+- 0 5635 5311"/>
                <a:gd name="T85" fmla="*/ T84 w 600"/>
                <a:gd name="T86" fmla="+- 0 1394 713"/>
                <a:gd name="T87" fmla="*/ 1394 h 1385"/>
                <a:gd name="T88" fmla="+- 0 5619 5311"/>
                <a:gd name="T89" fmla="*/ T88 w 600"/>
                <a:gd name="T90" fmla="+- 0 1439 713"/>
                <a:gd name="T91" fmla="*/ 1439 h 1385"/>
                <a:gd name="T92" fmla="+- 0 5587 5311"/>
                <a:gd name="T93" fmla="*/ T92 w 600"/>
                <a:gd name="T94" fmla="+- 0 1495 713"/>
                <a:gd name="T95" fmla="*/ 1495 h 1385"/>
                <a:gd name="T96" fmla="+- 0 5587 5311"/>
                <a:gd name="T97" fmla="*/ T96 w 600"/>
                <a:gd name="T98" fmla="+- 0 1500 713"/>
                <a:gd name="T99" fmla="*/ 1500 h 1385"/>
                <a:gd name="T100" fmla="+- 0 5606 5311"/>
                <a:gd name="T101" fmla="*/ T100 w 600"/>
                <a:gd name="T102" fmla="+- 0 1524 713"/>
                <a:gd name="T103" fmla="*/ 1524 h 1385"/>
                <a:gd name="T104" fmla="+- 0 5635 5311"/>
                <a:gd name="T105" fmla="*/ T104 w 600"/>
                <a:gd name="T106" fmla="+- 0 1457 713"/>
                <a:gd name="T107" fmla="*/ 1457 h 1385"/>
                <a:gd name="T108" fmla="+- 0 5640 5311"/>
                <a:gd name="T109" fmla="*/ T108 w 600"/>
                <a:gd name="T110" fmla="+- 0 1457 713"/>
                <a:gd name="T111" fmla="*/ 1457 h 1385"/>
                <a:gd name="T112" fmla="+- 0 5659 5311"/>
                <a:gd name="T113" fmla="*/ T112 w 600"/>
                <a:gd name="T114" fmla="+- 0 1404 713"/>
                <a:gd name="T115" fmla="*/ 1404 h 1385"/>
                <a:gd name="T116" fmla="+- 0 5736 5311"/>
                <a:gd name="T117" fmla="*/ T116 w 600"/>
                <a:gd name="T118" fmla="+- 0 1207 713"/>
                <a:gd name="T119" fmla="*/ 1207 h 1385"/>
                <a:gd name="T120" fmla="+- 0 5698 5311"/>
                <a:gd name="T121" fmla="*/ T120 w 600"/>
                <a:gd name="T122" fmla="+- 0 1231 713"/>
                <a:gd name="T123" fmla="*/ 1231 h 1385"/>
                <a:gd name="T124" fmla="+- 0 5664 5311"/>
                <a:gd name="T125" fmla="*/ T124 w 600"/>
                <a:gd name="T126" fmla="+- 0 1322 713"/>
                <a:gd name="T127" fmla="*/ 1322 h 1385"/>
                <a:gd name="T128" fmla="+- 0 5707 5311"/>
                <a:gd name="T129" fmla="*/ T128 w 600"/>
                <a:gd name="T130" fmla="+- 0 1293 713"/>
                <a:gd name="T131" fmla="*/ 1293 h 1385"/>
                <a:gd name="T132" fmla="+- 0 5736 5311"/>
                <a:gd name="T133" fmla="*/ T132 w 600"/>
                <a:gd name="T134" fmla="+- 0 1207 713"/>
                <a:gd name="T135" fmla="*/ 1207 h 1385"/>
                <a:gd name="T136" fmla="+- 0 5784 5311"/>
                <a:gd name="T137" fmla="*/ T136 w 600"/>
                <a:gd name="T138" fmla="+- 0 1001 713"/>
                <a:gd name="T139" fmla="*/ 1001 h 1385"/>
                <a:gd name="T140" fmla="+- 0 5779 5311"/>
                <a:gd name="T141" fmla="*/ T140 w 600"/>
                <a:gd name="T142" fmla="+- 0 1021 713"/>
                <a:gd name="T143" fmla="*/ 1021 h 1385"/>
                <a:gd name="T144" fmla="+- 0 5736 5311"/>
                <a:gd name="T145" fmla="*/ T144 w 600"/>
                <a:gd name="T146" fmla="+- 0 1125 713"/>
                <a:gd name="T147" fmla="*/ 1125 h 1385"/>
                <a:gd name="T148" fmla="+- 0 5779 5311"/>
                <a:gd name="T149" fmla="*/ T148 w 600"/>
                <a:gd name="T150" fmla="+- 0 1082 713"/>
                <a:gd name="T151" fmla="*/ 1082 h 1385"/>
                <a:gd name="T152" fmla="+- 0 5808 5311"/>
                <a:gd name="T153" fmla="*/ T152 w 600"/>
                <a:gd name="T154" fmla="+- 0 1010 713"/>
                <a:gd name="T155" fmla="*/ 1010 h 1385"/>
                <a:gd name="T156" fmla="+- 0 5854 5311"/>
                <a:gd name="T157" fmla="*/ T156 w 600"/>
                <a:gd name="T158" fmla="+- 0 804 713"/>
                <a:gd name="T159" fmla="*/ 804 h 1385"/>
                <a:gd name="T160" fmla="+- 0 5813 5311"/>
                <a:gd name="T161" fmla="*/ T160 w 600"/>
                <a:gd name="T162" fmla="+- 0 919 713"/>
                <a:gd name="T163" fmla="*/ 919 h 1385"/>
                <a:gd name="T164" fmla="+- 0 5813 5311"/>
                <a:gd name="T165" fmla="*/ T164 w 600"/>
                <a:gd name="T166" fmla="+- 0 924 713"/>
                <a:gd name="T167" fmla="*/ 924 h 1385"/>
                <a:gd name="T168" fmla="+- 0 5839 5311"/>
                <a:gd name="T169" fmla="*/ T168 w 600"/>
                <a:gd name="T170" fmla="+- 0 929 713"/>
                <a:gd name="T171" fmla="*/ 929 h 1385"/>
                <a:gd name="T172" fmla="+- 0 5854 5311"/>
                <a:gd name="T173" fmla="*/ T172 w 600"/>
                <a:gd name="T174" fmla="+- 0 871 713"/>
                <a:gd name="T175" fmla="*/ 871 h 1385"/>
                <a:gd name="T176" fmla="+- 0 5911 5311"/>
                <a:gd name="T177" fmla="*/ T176 w 600"/>
                <a:gd name="T178" fmla="+- 0 722 713"/>
                <a:gd name="T179" fmla="*/ 722 h 1385"/>
                <a:gd name="T180" fmla="+- 0 5882 5311"/>
                <a:gd name="T181" fmla="*/ T180 w 600"/>
                <a:gd name="T182" fmla="+- 0 727 713"/>
                <a:gd name="T183" fmla="*/ 727 h 1385"/>
                <a:gd name="T184" fmla="+- 0 5911 5311"/>
                <a:gd name="T185" fmla="*/ T184 w 600"/>
                <a:gd name="T186" fmla="+- 0 722 713"/>
                <a:gd name="T187" fmla="*/ 722 h 138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Lst>
              <a:rect l="0" t="0" r="r" b="b"/>
              <a:pathLst>
                <a:path w="600" h="1385">
                  <a:moveTo>
                    <a:pt x="87" y="1269"/>
                  </a:moveTo>
                  <a:lnTo>
                    <a:pt x="82" y="1266"/>
                  </a:lnTo>
                  <a:lnTo>
                    <a:pt x="82" y="1260"/>
                  </a:lnTo>
                  <a:lnTo>
                    <a:pt x="77" y="1255"/>
                  </a:lnTo>
                  <a:lnTo>
                    <a:pt x="67" y="1250"/>
                  </a:lnTo>
                  <a:lnTo>
                    <a:pt x="63" y="1255"/>
                  </a:lnTo>
                  <a:lnTo>
                    <a:pt x="58" y="1260"/>
                  </a:lnTo>
                  <a:lnTo>
                    <a:pt x="19" y="1332"/>
                  </a:lnTo>
                  <a:lnTo>
                    <a:pt x="0" y="1370"/>
                  </a:lnTo>
                  <a:lnTo>
                    <a:pt x="24" y="1384"/>
                  </a:lnTo>
                  <a:lnTo>
                    <a:pt x="43" y="1346"/>
                  </a:lnTo>
                  <a:lnTo>
                    <a:pt x="82" y="1269"/>
                  </a:lnTo>
                  <a:lnTo>
                    <a:pt x="87" y="1269"/>
                  </a:lnTo>
                  <a:close/>
                  <a:moveTo>
                    <a:pt x="183" y="1080"/>
                  </a:moveTo>
                  <a:lnTo>
                    <a:pt x="159" y="1065"/>
                  </a:lnTo>
                  <a:lnTo>
                    <a:pt x="149" y="1094"/>
                  </a:lnTo>
                  <a:lnTo>
                    <a:pt x="125" y="1140"/>
                  </a:lnTo>
                  <a:lnTo>
                    <a:pt x="101" y="1188"/>
                  </a:lnTo>
                  <a:lnTo>
                    <a:pt x="120" y="1197"/>
                  </a:lnTo>
                  <a:lnTo>
                    <a:pt x="149" y="1149"/>
                  </a:lnTo>
                  <a:lnTo>
                    <a:pt x="173" y="1104"/>
                  </a:lnTo>
                  <a:lnTo>
                    <a:pt x="173" y="1096"/>
                  </a:lnTo>
                  <a:lnTo>
                    <a:pt x="183" y="1080"/>
                  </a:lnTo>
                  <a:close/>
                  <a:moveTo>
                    <a:pt x="262" y="883"/>
                  </a:moveTo>
                  <a:lnTo>
                    <a:pt x="238" y="873"/>
                  </a:lnTo>
                  <a:lnTo>
                    <a:pt x="233" y="892"/>
                  </a:lnTo>
                  <a:lnTo>
                    <a:pt x="228" y="897"/>
                  </a:lnTo>
                  <a:lnTo>
                    <a:pt x="216" y="935"/>
                  </a:lnTo>
                  <a:lnTo>
                    <a:pt x="214" y="936"/>
                  </a:lnTo>
                  <a:lnTo>
                    <a:pt x="197" y="984"/>
                  </a:lnTo>
                  <a:lnTo>
                    <a:pt x="192" y="998"/>
                  </a:lnTo>
                  <a:lnTo>
                    <a:pt x="214" y="1008"/>
                  </a:lnTo>
                  <a:lnTo>
                    <a:pt x="217" y="997"/>
                  </a:lnTo>
                  <a:lnTo>
                    <a:pt x="219" y="998"/>
                  </a:lnTo>
                  <a:lnTo>
                    <a:pt x="238" y="950"/>
                  </a:lnTo>
                  <a:lnTo>
                    <a:pt x="240" y="945"/>
                  </a:lnTo>
                  <a:lnTo>
                    <a:pt x="243" y="945"/>
                  </a:lnTo>
                  <a:lnTo>
                    <a:pt x="257" y="902"/>
                  </a:lnTo>
                  <a:lnTo>
                    <a:pt x="262" y="883"/>
                  </a:lnTo>
                  <a:close/>
                  <a:moveTo>
                    <a:pt x="348" y="686"/>
                  </a:moveTo>
                  <a:lnTo>
                    <a:pt x="339" y="681"/>
                  </a:lnTo>
                  <a:lnTo>
                    <a:pt x="329" y="681"/>
                  </a:lnTo>
                  <a:lnTo>
                    <a:pt x="328" y="683"/>
                  </a:lnTo>
                  <a:lnTo>
                    <a:pt x="324" y="681"/>
                  </a:lnTo>
                  <a:lnTo>
                    <a:pt x="324" y="686"/>
                  </a:lnTo>
                  <a:lnTo>
                    <a:pt x="308" y="726"/>
                  </a:lnTo>
                  <a:lnTo>
                    <a:pt x="305" y="729"/>
                  </a:lnTo>
                  <a:lnTo>
                    <a:pt x="276" y="782"/>
                  </a:lnTo>
                  <a:lnTo>
                    <a:pt x="279" y="784"/>
                  </a:lnTo>
                  <a:lnTo>
                    <a:pt x="276" y="787"/>
                  </a:lnTo>
                  <a:lnTo>
                    <a:pt x="271" y="801"/>
                  </a:lnTo>
                  <a:lnTo>
                    <a:pt x="295" y="811"/>
                  </a:lnTo>
                  <a:lnTo>
                    <a:pt x="300" y="796"/>
                  </a:lnTo>
                  <a:lnTo>
                    <a:pt x="324" y="744"/>
                  </a:lnTo>
                  <a:lnTo>
                    <a:pt x="325" y="742"/>
                  </a:lnTo>
                  <a:lnTo>
                    <a:pt x="329" y="744"/>
                  </a:lnTo>
                  <a:lnTo>
                    <a:pt x="348" y="696"/>
                  </a:lnTo>
                  <a:lnTo>
                    <a:pt x="348" y="691"/>
                  </a:lnTo>
                  <a:lnTo>
                    <a:pt x="348" y="686"/>
                  </a:lnTo>
                  <a:close/>
                  <a:moveTo>
                    <a:pt x="425" y="494"/>
                  </a:moveTo>
                  <a:lnTo>
                    <a:pt x="401" y="484"/>
                  </a:lnTo>
                  <a:lnTo>
                    <a:pt x="387" y="518"/>
                  </a:lnTo>
                  <a:lnTo>
                    <a:pt x="367" y="571"/>
                  </a:lnTo>
                  <a:lnTo>
                    <a:pt x="353" y="609"/>
                  </a:lnTo>
                  <a:lnTo>
                    <a:pt x="382" y="619"/>
                  </a:lnTo>
                  <a:lnTo>
                    <a:pt x="396" y="580"/>
                  </a:lnTo>
                  <a:lnTo>
                    <a:pt x="415" y="528"/>
                  </a:lnTo>
                  <a:lnTo>
                    <a:pt x="425" y="494"/>
                  </a:lnTo>
                  <a:close/>
                  <a:moveTo>
                    <a:pt x="497" y="297"/>
                  </a:moveTo>
                  <a:lnTo>
                    <a:pt x="473" y="288"/>
                  </a:lnTo>
                  <a:lnTo>
                    <a:pt x="463" y="307"/>
                  </a:lnTo>
                  <a:lnTo>
                    <a:pt x="468" y="308"/>
                  </a:lnTo>
                  <a:lnTo>
                    <a:pt x="444" y="360"/>
                  </a:lnTo>
                  <a:lnTo>
                    <a:pt x="425" y="412"/>
                  </a:lnTo>
                  <a:lnTo>
                    <a:pt x="454" y="422"/>
                  </a:lnTo>
                  <a:lnTo>
                    <a:pt x="468" y="369"/>
                  </a:lnTo>
                  <a:lnTo>
                    <a:pt x="492" y="316"/>
                  </a:lnTo>
                  <a:lnTo>
                    <a:pt x="497" y="297"/>
                  </a:lnTo>
                  <a:close/>
                  <a:moveTo>
                    <a:pt x="567" y="100"/>
                  </a:moveTo>
                  <a:lnTo>
                    <a:pt x="543" y="91"/>
                  </a:lnTo>
                  <a:lnTo>
                    <a:pt x="519" y="148"/>
                  </a:lnTo>
                  <a:lnTo>
                    <a:pt x="502" y="206"/>
                  </a:lnTo>
                  <a:lnTo>
                    <a:pt x="506" y="207"/>
                  </a:lnTo>
                  <a:lnTo>
                    <a:pt x="502" y="211"/>
                  </a:lnTo>
                  <a:lnTo>
                    <a:pt x="523" y="220"/>
                  </a:lnTo>
                  <a:lnTo>
                    <a:pt x="528" y="216"/>
                  </a:lnTo>
                  <a:lnTo>
                    <a:pt x="528" y="211"/>
                  </a:lnTo>
                  <a:lnTo>
                    <a:pt x="543" y="158"/>
                  </a:lnTo>
                  <a:lnTo>
                    <a:pt x="567" y="100"/>
                  </a:lnTo>
                  <a:close/>
                  <a:moveTo>
                    <a:pt x="600" y="9"/>
                  </a:moveTo>
                  <a:lnTo>
                    <a:pt x="576" y="0"/>
                  </a:lnTo>
                  <a:lnTo>
                    <a:pt x="571" y="14"/>
                  </a:lnTo>
                  <a:lnTo>
                    <a:pt x="595" y="24"/>
                  </a:lnTo>
                  <a:lnTo>
                    <a:pt x="600" y="9"/>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3"/>
            <p:cNvSpPr>
              <a:spLocks/>
            </p:cNvSpPr>
            <p:nvPr/>
          </p:nvSpPr>
          <p:spPr bwMode="auto">
            <a:xfrm>
              <a:off x="4140" y="2265"/>
              <a:ext cx="1443" cy="250"/>
            </a:xfrm>
            <a:custGeom>
              <a:avLst/>
              <a:gdLst>
                <a:gd name="T0" fmla="+- 0 5582 4140"/>
                <a:gd name="T1" fmla="*/ T0 w 1443"/>
                <a:gd name="T2" fmla="+- 0 2285 2265"/>
                <a:gd name="T3" fmla="*/ 2285 h 250"/>
                <a:gd name="T4" fmla="+- 0 5568 4140"/>
                <a:gd name="T5" fmla="*/ T4 w 1443"/>
                <a:gd name="T6" fmla="+- 0 2265 2265"/>
                <a:gd name="T7" fmla="*/ 2265 h 250"/>
                <a:gd name="T8" fmla="+- 0 5489 4140"/>
                <a:gd name="T9" fmla="*/ T8 w 1443"/>
                <a:gd name="T10" fmla="+- 0 2318 2265"/>
                <a:gd name="T11" fmla="*/ 2318 h 250"/>
                <a:gd name="T12" fmla="+- 0 5407 4140"/>
                <a:gd name="T13" fmla="*/ T12 w 1443"/>
                <a:gd name="T14" fmla="+- 0 2361 2265"/>
                <a:gd name="T15" fmla="*/ 2361 h 250"/>
                <a:gd name="T16" fmla="+- 0 5321 4140"/>
                <a:gd name="T17" fmla="*/ T16 w 1443"/>
                <a:gd name="T18" fmla="+- 0 2400 2265"/>
                <a:gd name="T19" fmla="*/ 2400 h 250"/>
                <a:gd name="T20" fmla="+- 0 5230 4140"/>
                <a:gd name="T21" fmla="*/ T20 w 1443"/>
                <a:gd name="T22" fmla="+- 0 2429 2265"/>
                <a:gd name="T23" fmla="*/ 2429 h 250"/>
                <a:gd name="T24" fmla="+- 0 5141 4140"/>
                <a:gd name="T25" fmla="*/ T24 w 1443"/>
                <a:gd name="T26" fmla="+- 0 2457 2265"/>
                <a:gd name="T27" fmla="*/ 2457 h 250"/>
                <a:gd name="T28" fmla="+- 0 5050 4140"/>
                <a:gd name="T29" fmla="*/ T28 w 1443"/>
                <a:gd name="T30" fmla="+- 0 2477 2265"/>
                <a:gd name="T31" fmla="*/ 2477 h 250"/>
                <a:gd name="T32" fmla="+- 0 4954 4140"/>
                <a:gd name="T33" fmla="*/ T32 w 1443"/>
                <a:gd name="T34" fmla="+- 0 2486 2265"/>
                <a:gd name="T35" fmla="*/ 2486 h 250"/>
                <a:gd name="T36" fmla="+- 0 4860 4140"/>
                <a:gd name="T37" fmla="*/ T36 w 1443"/>
                <a:gd name="T38" fmla="+- 0 2491 2265"/>
                <a:gd name="T39" fmla="*/ 2491 h 250"/>
                <a:gd name="T40" fmla="+- 0 4764 4140"/>
                <a:gd name="T41" fmla="*/ T40 w 1443"/>
                <a:gd name="T42" fmla="+- 0 2486 2265"/>
                <a:gd name="T43" fmla="*/ 2486 h 250"/>
                <a:gd name="T44" fmla="+- 0 4673 4140"/>
                <a:gd name="T45" fmla="*/ T44 w 1443"/>
                <a:gd name="T46" fmla="+- 0 2477 2265"/>
                <a:gd name="T47" fmla="*/ 2477 h 250"/>
                <a:gd name="T48" fmla="+- 0 4577 4140"/>
                <a:gd name="T49" fmla="*/ T48 w 1443"/>
                <a:gd name="T50" fmla="+- 0 2457 2265"/>
                <a:gd name="T51" fmla="*/ 2457 h 250"/>
                <a:gd name="T52" fmla="+- 0 4488 4140"/>
                <a:gd name="T53" fmla="*/ T52 w 1443"/>
                <a:gd name="T54" fmla="+- 0 2429 2265"/>
                <a:gd name="T55" fmla="*/ 2429 h 250"/>
                <a:gd name="T56" fmla="+- 0 4397 4140"/>
                <a:gd name="T57" fmla="*/ T56 w 1443"/>
                <a:gd name="T58" fmla="+- 0 2400 2265"/>
                <a:gd name="T59" fmla="*/ 2400 h 250"/>
                <a:gd name="T60" fmla="+- 0 4310 4140"/>
                <a:gd name="T61" fmla="*/ T60 w 1443"/>
                <a:gd name="T62" fmla="+- 0 2361 2265"/>
                <a:gd name="T63" fmla="*/ 2361 h 250"/>
                <a:gd name="T64" fmla="+- 0 4231 4140"/>
                <a:gd name="T65" fmla="*/ T64 w 1443"/>
                <a:gd name="T66" fmla="+- 0 2318 2265"/>
                <a:gd name="T67" fmla="*/ 2318 h 250"/>
                <a:gd name="T68" fmla="+- 0 4154 4140"/>
                <a:gd name="T69" fmla="*/ T68 w 1443"/>
                <a:gd name="T70" fmla="+- 0 2265 2265"/>
                <a:gd name="T71" fmla="*/ 2265 h 250"/>
                <a:gd name="T72" fmla="+- 0 4140 4140"/>
                <a:gd name="T73" fmla="*/ T72 w 1443"/>
                <a:gd name="T74" fmla="+- 0 2285 2265"/>
                <a:gd name="T75" fmla="*/ 2285 h 250"/>
                <a:gd name="T76" fmla="+- 0 4217 4140"/>
                <a:gd name="T77" fmla="*/ T76 w 1443"/>
                <a:gd name="T78" fmla="+- 0 2337 2265"/>
                <a:gd name="T79" fmla="*/ 2337 h 250"/>
                <a:gd name="T80" fmla="+- 0 4301 4140"/>
                <a:gd name="T81" fmla="*/ T80 w 1443"/>
                <a:gd name="T82" fmla="+- 0 2385 2265"/>
                <a:gd name="T83" fmla="*/ 2385 h 250"/>
                <a:gd name="T84" fmla="+- 0 4387 4140"/>
                <a:gd name="T85" fmla="*/ T84 w 1443"/>
                <a:gd name="T86" fmla="+- 0 2424 2265"/>
                <a:gd name="T87" fmla="*/ 2424 h 250"/>
                <a:gd name="T88" fmla="+- 0 4478 4140"/>
                <a:gd name="T89" fmla="*/ T88 w 1443"/>
                <a:gd name="T90" fmla="+- 0 2457 2265"/>
                <a:gd name="T91" fmla="*/ 2457 h 250"/>
                <a:gd name="T92" fmla="+- 0 4572 4140"/>
                <a:gd name="T93" fmla="*/ T92 w 1443"/>
                <a:gd name="T94" fmla="+- 0 2481 2265"/>
                <a:gd name="T95" fmla="*/ 2481 h 250"/>
                <a:gd name="T96" fmla="+- 0 4668 4140"/>
                <a:gd name="T97" fmla="*/ T96 w 1443"/>
                <a:gd name="T98" fmla="+- 0 2501 2265"/>
                <a:gd name="T99" fmla="*/ 2501 h 250"/>
                <a:gd name="T100" fmla="+- 0 4764 4140"/>
                <a:gd name="T101" fmla="*/ T100 w 1443"/>
                <a:gd name="T102" fmla="+- 0 2510 2265"/>
                <a:gd name="T103" fmla="*/ 2510 h 250"/>
                <a:gd name="T104" fmla="+- 0 4860 4140"/>
                <a:gd name="T105" fmla="*/ T104 w 1443"/>
                <a:gd name="T106" fmla="+- 0 2515 2265"/>
                <a:gd name="T107" fmla="*/ 2515 h 250"/>
                <a:gd name="T108" fmla="+- 0 4954 4140"/>
                <a:gd name="T109" fmla="*/ T108 w 1443"/>
                <a:gd name="T110" fmla="+- 0 2510 2265"/>
                <a:gd name="T111" fmla="*/ 2510 h 250"/>
                <a:gd name="T112" fmla="+- 0 5054 4140"/>
                <a:gd name="T113" fmla="*/ T112 w 1443"/>
                <a:gd name="T114" fmla="+- 0 2501 2265"/>
                <a:gd name="T115" fmla="*/ 2501 h 250"/>
                <a:gd name="T116" fmla="+- 0 5146 4140"/>
                <a:gd name="T117" fmla="*/ T116 w 1443"/>
                <a:gd name="T118" fmla="+- 0 2481 2265"/>
                <a:gd name="T119" fmla="*/ 2481 h 250"/>
                <a:gd name="T120" fmla="+- 0 5239 4140"/>
                <a:gd name="T121" fmla="*/ T120 w 1443"/>
                <a:gd name="T122" fmla="+- 0 2457 2265"/>
                <a:gd name="T123" fmla="*/ 2457 h 250"/>
                <a:gd name="T124" fmla="+- 0 5330 4140"/>
                <a:gd name="T125" fmla="*/ T124 w 1443"/>
                <a:gd name="T126" fmla="+- 0 2424 2265"/>
                <a:gd name="T127" fmla="*/ 2424 h 250"/>
                <a:gd name="T128" fmla="+- 0 5417 4140"/>
                <a:gd name="T129" fmla="*/ T128 w 1443"/>
                <a:gd name="T130" fmla="+- 0 2385 2265"/>
                <a:gd name="T131" fmla="*/ 2385 h 250"/>
                <a:gd name="T132" fmla="+- 0 5503 4140"/>
                <a:gd name="T133" fmla="*/ T132 w 1443"/>
                <a:gd name="T134" fmla="+- 0 2337 2265"/>
                <a:gd name="T135" fmla="*/ 2337 h 250"/>
                <a:gd name="T136" fmla="+- 0 5582 4140"/>
                <a:gd name="T137" fmla="*/ T136 w 1443"/>
                <a:gd name="T138" fmla="+- 0 2285 2265"/>
                <a:gd name="T139" fmla="*/ 2285 h 2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Lst>
              <a:rect l="0" t="0" r="r" b="b"/>
              <a:pathLst>
                <a:path w="1443" h="250">
                  <a:moveTo>
                    <a:pt x="1442" y="20"/>
                  </a:moveTo>
                  <a:lnTo>
                    <a:pt x="1428" y="0"/>
                  </a:lnTo>
                  <a:lnTo>
                    <a:pt x="1349" y="53"/>
                  </a:lnTo>
                  <a:lnTo>
                    <a:pt x="1267" y="96"/>
                  </a:lnTo>
                  <a:lnTo>
                    <a:pt x="1181" y="135"/>
                  </a:lnTo>
                  <a:lnTo>
                    <a:pt x="1090" y="164"/>
                  </a:lnTo>
                  <a:lnTo>
                    <a:pt x="1001" y="192"/>
                  </a:lnTo>
                  <a:lnTo>
                    <a:pt x="910" y="212"/>
                  </a:lnTo>
                  <a:lnTo>
                    <a:pt x="814" y="221"/>
                  </a:lnTo>
                  <a:lnTo>
                    <a:pt x="720" y="226"/>
                  </a:lnTo>
                  <a:lnTo>
                    <a:pt x="624" y="221"/>
                  </a:lnTo>
                  <a:lnTo>
                    <a:pt x="533" y="212"/>
                  </a:lnTo>
                  <a:lnTo>
                    <a:pt x="437" y="192"/>
                  </a:lnTo>
                  <a:lnTo>
                    <a:pt x="348" y="164"/>
                  </a:lnTo>
                  <a:lnTo>
                    <a:pt x="257" y="135"/>
                  </a:lnTo>
                  <a:lnTo>
                    <a:pt x="170" y="96"/>
                  </a:lnTo>
                  <a:lnTo>
                    <a:pt x="91" y="53"/>
                  </a:lnTo>
                  <a:lnTo>
                    <a:pt x="14" y="0"/>
                  </a:lnTo>
                  <a:lnTo>
                    <a:pt x="0" y="20"/>
                  </a:lnTo>
                  <a:lnTo>
                    <a:pt x="77" y="72"/>
                  </a:lnTo>
                  <a:lnTo>
                    <a:pt x="161" y="120"/>
                  </a:lnTo>
                  <a:lnTo>
                    <a:pt x="247" y="159"/>
                  </a:lnTo>
                  <a:lnTo>
                    <a:pt x="338" y="192"/>
                  </a:lnTo>
                  <a:lnTo>
                    <a:pt x="432" y="216"/>
                  </a:lnTo>
                  <a:lnTo>
                    <a:pt x="528" y="236"/>
                  </a:lnTo>
                  <a:lnTo>
                    <a:pt x="624" y="245"/>
                  </a:lnTo>
                  <a:lnTo>
                    <a:pt x="720" y="250"/>
                  </a:lnTo>
                  <a:lnTo>
                    <a:pt x="814" y="245"/>
                  </a:lnTo>
                  <a:lnTo>
                    <a:pt x="914" y="236"/>
                  </a:lnTo>
                  <a:lnTo>
                    <a:pt x="1006" y="216"/>
                  </a:lnTo>
                  <a:lnTo>
                    <a:pt x="1099" y="192"/>
                  </a:lnTo>
                  <a:lnTo>
                    <a:pt x="1190" y="159"/>
                  </a:lnTo>
                  <a:lnTo>
                    <a:pt x="1277" y="120"/>
                  </a:lnTo>
                  <a:lnTo>
                    <a:pt x="1363" y="72"/>
                  </a:lnTo>
                  <a:lnTo>
                    <a:pt x="1442" y="2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
            <p:cNvSpPr>
              <a:spLocks/>
            </p:cNvSpPr>
            <p:nvPr/>
          </p:nvSpPr>
          <p:spPr bwMode="auto">
            <a:xfrm>
              <a:off x="5563" y="909"/>
              <a:ext cx="1220" cy="1376"/>
            </a:xfrm>
            <a:custGeom>
              <a:avLst/>
              <a:gdLst>
                <a:gd name="T0" fmla="+- 0 6782 5563"/>
                <a:gd name="T1" fmla="*/ T0 w 1220"/>
                <a:gd name="T2" fmla="+- 0 924 909"/>
                <a:gd name="T3" fmla="*/ 924 h 1376"/>
                <a:gd name="T4" fmla="+- 0 6761 5563"/>
                <a:gd name="T5" fmla="*/ T4 w 1220"/>
                <a:gd name="T6" fmla="+- 0 909 909"/>
                <a:gd name="T7" fmla="*/ 909 h 1376"/>
                <a:gd name="T8" fmla="+- 0 6713 5563"/>
                <a:gd name="T9" fmla="*/ T8 w 1220"/>
                <a:gd name="T10" fmla="+- 0 996 909"/>
                <a:gd name="T11" fmla="*/ 996 h 1376"/>
                <a:gd name="T12" fmla="+- 0 6636 5563"/>
                <a:gd name="T13" fmla="*/ T12 w 1220"/>
                <a:gd name="T14" fmla="+- 0 1116 909"/>
                <a:gd name="T15" fmla="*/ 1116 h 1376"/>
                <a:gd name="T16" fmla="+- 0 6559 5563"/>
                <a:gd name="T17" fmla="*/ T16 w 1220"/>
                <a:gd name="T18" fmla="+- 0 1229 909"/>
                <a:gd name="T19" fmla="*/ 1229 h 1376"/>
                <a:gd name="T20" fmla="+- 0 6554 5563"/>
                <a:gd name="T21" fmla="*/ T20 w 1220"/>
                <a:gd name="T22" fmla="+- 0 1231 909"/>
                <a:gd name="T23" fmla="*/ 1231 h 1376"/>
                <a:gd name="T24" fmla="+- 0 6473 5563"/>
                <a:gd name="T25" fmla="*/ T24 w 1220"/>
                <a:gd name="T26" fmla="+- 0 1351 909"/>
                <a:gd name="T27" fmla="*/ 1351 h 1376"/>
                <a:gd name="T28" fmla="+- 0 6384 5563"/>
                <a:gd name="T29" fmla="*/ T28 w 1220"/>
                <a:gd name="T30" fmla="+- 0 1461 909"/>
                <a:gd name="T31" fmla="*/ 1461 h 1376"/>
                <a:gd name="T32" fmla="+- 0 6298 5563"/>
                <a:gd name="T33" fmla="*/ T32 w 1220"/>
                <a:gd name="T34" fmla="+- 0 1572 909"/>
                <a:gd name="T35" fmla="*/ 1572 h 1376"/>
                <a:gd name="T36" fmla="+- 0 6202 5563"/>
                <a:gd name="T37" fmla="*/ T36 w 1220"/>
                <a:gd name="T38" fmla="+- 0 1682 909"/>
                <a:gd name="T39" fmla="*/ 1682 h 1376"/>
                <a:gd name="T40" fmla="+- 0 6103 5563"/>
                <a:gd name="T41" fmla="*/ T40 w 1220"/>
                <a:gd name="T42" fmla="+- 0 1788 909"/>
                <a:gd name="T43" fmla="*/ 1788 h 1376"/>
                <a:gd name="T44" fmla="+- 0 6002 5563"/>
                <a:gd name="T45" fmla="*/ T44 w 1220"/>
                <a:gd name="T46" fmla="+- 0 1891 909"/>
                <a:gd name="T47" fmla="*/ 1891 h 1376"/>
                <a:gd name="T48" fmla="+- 0 5902 5563"/>
                <a:gd name="T49" fmla="*/ T48 w 1220"/>
                <a:gd name="T50" fmla="+- 0 1987 909"/>
                <a:gd name="T51" fmla="*/ 1987 h 1376"/>
                <a:gd name="T52" fmla="+- 0 5897 5563"/>
                <a:gd name="T53" fmla="*/ T52 w 1220"/>
                <a:gd name="T54" fmla="+- 0 1987 909"/>
                <a:gd name="T55" fmla="*/ 1987 h 1376"/>
                <a:gd name="T56" fmla="+- 0 5789 5563"/>
                <a:gd name="T57" fmla="*/ T56 w 1220"/>
                <a:gd name="T58" fmla="+- 0 2083 909"/>
                <a:gd name="T59" fmla="*/ 2083 h 1376"/>
                <a:gd name="T60" fmla="+- 0 5791 5563"/>
                <a:gd name="T61" fmla="*/ T60 w 1220"/>
                <a:gd name="T62" fmla="+- 0 2085 909"/>
                <a:gd name="T63" fmla="*/ 2085 h 1376"/>
                <a:gd name="T64" fmla="+- 0 5678 5563"/>
                <a:gd name="T65" fmla="*/ T64 w 1220"/>
                <a:gd name="T66" fmla="+- 0 2174 909"/>
                <a:gd name="T67" fmla="*/ 2174 h 1376"/>
                <a:gd name="T68" fmla="+- 0 5563 5563"/>
                <a:gd name="T69" fmla="*/ T68 w 1220"/>
                <a:gd name="T70" fmla="+- 0 2265 909"/>
                <a:gd name="T71" fmla="*/ 2265 h 1376"/>
                <a:gd name="T72" fmla="+- 0 5582 5563"/>
                <a:gd name="T73" fmla="*/ T72 w 1220"/>
                <a:gd name="T74" fmla="+- 0 2285 909"/>
                <a:gd name="T75" fmla="*/ 2285 h 1376"/>
                <a:gd name="T76" fmla="+- 0 5698 5563"/>
                <a:gd name="T77" fmla="*/ T76 w 1220"/>
                <a:gd name="T78" fmla="+- 0 2198 909"/>
                <a:gd name="T79" fmla="*/ 2198 h 1376"/>
                <a:gd name="T80" fmla="+- 0 5808 5563"/>
                <a:gd name="T81" fmla="*/ T80 w 1220"/>
                <a:gd name="T82" fmla="+- 0 2107 909"/>
                <a:gd name="T83" fmla="*/ 2107 h 1376"/>
                <a:gd name="T84" fmla="+- 0 5812 5563"/>
                <a:gd name="T85" fmla="*/ T84 w 1220"/>
                <a:gd name="T86" fmla="+- 0 2099 909"/>
                <a:gd name="T87" fmla="*/ 2099 h 1376"/>
                <a:gd name="T88" fmla="+- 0 5916 5563"/>
                <a:gd name="T89" fmla="*/ T88 w 1220"/>
                <a:gd name="T90" fmla="+- 0 2011 909"/>
                <a:gd name="T91" fmla="*/ 2011 h 1376"/>
                <a:gd name="T92" fmla="+- 0 6022 5563"/>
                <a:gd name="T93" fmla="*/ T92 w 1220"/>
                <a:gd name="T94" fmla="+- 0 1910 909"/>
                <a:gd name="T95" fmla="*/ 1910 h 1376"/>
                <a:gd name="T96" fmla="+- 0 6122 5563"/>
                <a:gd name="T97" fmla="*/ T96 w 1220"/>
                <a:gd name="T98" fmla="+- 0 1802 909"/>
                <a:gd name="T99" fmla="*/ 1802 h 1376"/>
                <a:gd name="T100" fmla="+- 0 6221 5563"/>
                <a:gd name="T101" fmla="*/ T100 w 1220"/>
                <a:gd name="T102" fmla="+- 0 1701 909"/>
                <a:gd name="T103" fmla="*/ 1701 h 1376"/>
                <a:gd name="T104" fmla="+- 0 6223 5563"/>
                <a:gd name="T105" fmla="*/ T104 w 1220"/>
                <a:gd name="T106" fmla="+- 0 1694 909"/>
                <a:gd name="T107" fmla="*/ 1694 h 1376"/>
                <a:gd name="T108" fmla="+- 0 6317 5563"/>
                <a:gd name="T109" fmla="*/ T108 w 1220"/>
                <a:gd name="T110" fmla="+- 0 1591 909"/>
                <a:gd name="T111" fmla="*/ 1591 h 1376"/>
                <a:gd name="T112" fmla="+- 0 6408 5563"/>
                <a:gd name="T113" fmla="*/ T112 w 1220"/>
                <a:gd name="T114" fmla="+- 0 1481 909"/>
                <a:gd name="T115" fmla="*/ 1481 h 1376"/>
                <a:gd name="T116" fmla="+- 0 6492 5563"/>
                <a:gd name="T117" fmla="*/ T116 w 1220"/>
                <a:gd name="T118" fmla="+- 0 1365 909"/>
                <a:gd name="T119" fmla="*/ 1365 h 1376"/>
                <a:gd name="T120" fmla="+- 0 6578 5563"/>
                <a:gd name="T121" fmla="*/ T120 w 1220"/>
                <a:gd name="T122" fmla="+- 0 1250 909"/>
                <a:gd name="T123" fmla="*/ 1250 h 1376"/>
                <a:gd name="T124" fmla="+- 0 6660 5563"/>
                <a:gd name="T125" fmla="*/ T124 w 1220"/>
                <a:gd name="T126" fmla="+- 0 1130 909"/>
                <a:gd name="T127" fmla="*/ 1130 h 1376"/>
                <a:gd name="T128" fmla="+- 0 6732 5563"/>
                <a:gd name="T129" fmla="*/ T128 w 1220"/>
                <a:gd name="T130" fmla="+- 0 1010 909"/>
                <a:gd name="T131" fmla="*/ 1010 h 1376"/>
                <a:gd name="T132" fmla="+- 0 6733 5563"/>
                <a:gd name="T133" fmla="*/ T132 w 1220"/>
                <a:gd name="T134" fmla="+- 0 1008 909"/>
                <a:gd name="T135" fmla="*/ 1008 h 1376"/>
                <a:gd name="T136" fmla="+- 0 6737 5563"/>
                <a:gd name="T137" fmla="*/ T136 w 1220"/>
                <a:gd name="T138" fmla="+- 0 1010 909"/>
                <a:gd name="T139" fmla="*/ 1010 h 1376"/>
                <a:gd name="T140" fmla="+- 0 6782 5563"/>
                <a:gd name="T141" fmla="*/ T140 w 1220"/>
                <a:gd name="T142" fmla="+- 0 924 909"/>
                <a:gd name="T143" fmla="*/ 924 h 13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Lst>
              <a:rect l="0" t="0" r="r" b="b"/>
              <a:pathLst>
                <a:path w="1220" h="1376">
                  <a:moveTo>
                    <a:pt x="1219" y="15"/>
                  </a:moveTo>
                  <a:lnTo>
                    <a:pt x="1198" y="0"/>
                  </a:lnTo>
                  <a:lnTo>
                    <a:pt x="1150" y="87"/>
                  </a:lnTo>
                  <a:lnTo>
                    <a:pt x="1073" y="207"/>
                  </a:lnTo>
                  <a:lnTo>
                    <a:pt x="996" y="320"/>
                  </a:lnTo>
                  <a:lnTo>
                    <a:pt x="991" y="322"/>
                  </a:lnTo>
                  <a:lnTo>
                    <a:pt x="910" y="442"/>
                  </a:lnTo>
                  <a:lnTo>
                    <a:pt x="821" y="552"/>
                  </a:lnTo>
                  <a:lnTo>
                    <a:pt x="735" y="663"/>
                  </a:lnTo>
                  <a:lnTo>
                    <a:pt x="639" y="773"/>
                  </a:lnTo>
                  <a:lnTo>
                    <a:pt x="540" y="879"/>
                  </a:lnTo>
                  <a:lnTo>
                    <a:pt x="439" y="982"/>
                  </a:lnTo>
                  <a:lnTo>
                    <a:pt x="339" y="1078"/>
                  </a:lnTo>
                  <a:lnTo>
                    <a:pt x="334" y="1078"/>
                  </a:lnTo>
                  <a:lnTo>
                    <a:pt x="226" y="1174"/>
                  </a:lnTo>
                  <a:lnTo>
                    <a:pt x="228" y="1176"/>
                  </a:lnTo>
                  <a:lnTo>
                    <a:pt x="115" y="1265"/>
                  </a:lnTo>
                  <a:lnTo>
                    <a:pt x="0" y="1356"/>
                  </a:lnTo>
                  <a:lnTo>
                    <a:pt x="19" y="1376"/>
                  </a:lnTo>
                  <a:lnTo>
                    <a:pt x="135" y="1289"/>
                  </a:lnTo>
                  <a:lnTo>
                    <a:pt x="245" y="1198"/>
                  </a:lnTo>
                  <a:lnTo>
                    <a:pt x="249" y="1190"/>
                  </a:lnTo>
                  <a:lnTo>
                    <a:pt x="353" y="1102"/>
                  </a:lnTo>
                  <a:lnTo>
                    <a:pt x="459" y="1001"/>
                  </a:lnTo>
                  <a:lnTo>
                    <a:pt x="559" y="893"/>
                  </a:lnTo>
                  <a:lnTo>
                    <a:pt x="658" y="792"/>
                  </a:lnTo>
                  <a:lnTo>
                    <a:pt x="660" y="785"/>
                  </a:lnTo>
                  <a:lnTo>
                    <a:pt x="754" y="682"/>
                  </a:lnTo>
                  <a:lnTo>
                    <a:pt x="845" y="572"/>
                  </a:lnTo>
                  <a:lnTo>
                    <a:pt x="929" y="456"/>
                  </a:lnTo>
                  <a:lnTo>
                    <a:pt x="1015" y="341"/>
                  </a:lnTo>
                  <a:lnTo>
                    <a:pt x="1097" y="221"/>
                  </a:lnTo>
                  <a:lnTo>
                    <a:pt x="1169" y="101"/>
                  </a:lnTo>
                  <a:lnTo>
                    <a:pt x="1170" y="99"/>
                  </a:lnTo>
                  <a:lnTo>
                    <a:pt x="1174" y="101"/>
                  </a:lnTo>
                  <a:lnTo>
                    <a:pt x="1219" y="15"/>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 name="Rectangle 25"/>
          <p:cNvSpPr>
            <a:spLocks noChangeArrowheads="1"/>
          </p:cNvSpPr>
          <p:nvPr/>
        </p:nvSpPr>
        <p:spPr bwMode="auto">
          <a:xfrm>
            <a:off x="333375" y="469985"/>
            <a:ext cx="12340848"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smtClean="0">
                <a:ln>
                  <a:noFill/>
                </a:ln>
                <a:solidFill>
                  <a:srgbClr val="131313"/>
                </a:solidFill>
                <a:effectLst/>
                <a:latin typeface="Arial" panose="020B0604020202020204" pitchFamily="34" charset="0"/>
                <a:ea typeface="Times New Roman" panose="02020603050405020304" pitchFamily="18" charset="0"/>
              </a:rPr>
              <a:t>Y</a:t>
            </a:r>
            <a:endParaRPr kumimoji="0" lang="en-US" altLang="en-US" sz="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4" name="Rectangle 54"/>
          <p:cNvSpPr>
            <a:spLocks noChangeArrowheads="1"/>
          </p:cNvSpPr>
          <p:nvPr/>
        </p:nvSpPr>
        <p:spPr bwMode="auto">
          <a:xfrm>
            <a:off x="-279013" y="0"/>
            <a:ext cx="11380392" cy="384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pSp>
        <p:nvGrpSpPr>
          <p:cNvPr id="25" name="Group 26"/>
          <p:cNvGrpSpPr>
            <a:grpSpLocks/>
          </p:cNvGrpSpPr>
          <p:nvPr/>
        </p:nvGrpSpPr>
        <p:grpSpPr bwMode="auto">
          <a:xfrm>
            <a:off x="6536267" y="3217333"/>
            <a:ext cx="3335866" cy="2963334"/>
            <a:chOff x="5758" y="43"/>
            <a:chExt cx="4424" cy="3658"/>
          </a:xfrm>
        </p:grpSpPr>
        <p:sp>
          <p:nvSpPr>
            <p:cNvPr id="26" name="Freeform 53"/>
            <p:cNvSpPr>
              <a:spLocks/>
            </p:cNvSpPr>
            <p:nvPr/>
          </p:nvSpPr>
          <p:spPr bwMode="auto">
            <a:xfrm>
              <a:off x="5836" y="1602"/>
              <a:ext cx="1956" cy="401"/>
            </a:xfrm>
            <a:custGeom>
              <a:avLst/>
              <a:gdLst>
                <a:gd name="T0" fmla="+- 0 7793 5837"/>
                <a:gd name="T1" fmla="*/ T0 w 1956"/>
                <a:gd name="T2" fmla="+- 0 1603 1603"/>
                <a:gd name="T3" fmla="*/ 1603 h 401"/>
                <a:gd name="T4" fmla="+- 0 5837 5837"/>
                <a:gd name="T5" fmla="*/ T4 w 1956"/>
                <a:gd name="T6" fmla="+- 0 1608 1603"/>
                <a:gd name="T7" fmla="*/ 1608 h 401"/>
                <a:gd name="T8" fmla="+- 0 5837 5837"/>
                <a:gd name="T9" fmla="*/ T8 w 1956"/>
                <a:gd name="T10" fmla="+- 0 2004 1603"/>
                <a:gd name="T11" fmla="*/ 2004 h 401"/>
                <a:gd name="T12" fmla="+- 0 7793 5837"/>
                <a:gd name="T13" fmla="*/ T12 w 1956"/>
                <a:gd name="T14" fmla="+- 0 2004 1603"/>
                <a:gd name="T15" fmla="*/ 2004 h 401"/>
                <a:gd name="T16" fmla="+- 0 7793 5837"/>
                <a:gd name="T17" fmla="*/ T16 w 1956"/>
                <a:gd name="T18" fmla="+- 0 1603 1603"/>
                <a:gd name="T19" fmla="*/ 1603 h 401"/>
              </a:gdLst>
              <a:ahLst/>
              <a:cxnLst>
                <a:cxn ang="0">
                  <a:pos x="T1" y="T3"/>
                </a:cxn>
                <a:cxn ang="0">
                  <a:pos x="T5" y="T7"/>
                </a:cxn>
                <a:cxn ang="0">
                  <a:pos x="T9" y="T11"/>
                </a:cxn>
                <a:cxn ang="0">
                  <a:pos x="T13" y="T15"/>
                </a:cxn>
                <a:cxn ang="0">
                  <a:pos x="T17" y="T19"/>
                </a:cxn>
              </a:cxnLst>
              <a:rect l="0" t="0" r="r" b="b"/>
              <a:pathLst>
                <a:path w="1956" h="401">
                  <a:moveTo>
                    <a:pt x="1956" y="0"/>
                  </a:moveTo>
                  <a:lnTo>
                    <a:pt x="0" y="5"/>
                  </a:lnTo>
                  <a:lnTo>
                    <a:pt x="0" y="401"/>
                  </a:lnTo>
                  <a:lnTo>
                    <a:pt x="1956" y="401"/>
                  </a:lnTo>
                  <a:lnTo>
                    <a:pt x="1956" y="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52"/>
            <p:cNvSpPr>
              <a:spLocks/>
            </p:cNvSpPr>
            <p:nvPr/>
          </p:nvSpPr>
          <p:spPr bwMode="auto">
            <a:xfrm>
              <a:off x="5827" y="1592"/>
              <a:ext cx="1976" cy="416"/>
            </a:xfrm>
            <a:custGeom>
              <a:avLst/>
              <a:gdLst>
                <a:gd name="T0" fmla="+- 0 7802 5827"/>
                <a:gd name="T1" fmla="*/ T0 w 1976"/>
                <a:gd name="T2" fmla="+- 0 1603 1593"/>
                <a:gd name="T3" fmla="*/ 1603 h 416"/>
                <a:gd name="T4" fmla="+- 0 7800 5827"/>
                <a:gd name="T5" fmla="*/ T4 w 1976"/>
                <a:gd name="T6" fmla="+- 0 1603 1593"/>
                <a:gd name="T7" fmla="*/ 1603 h 416"/>
                <a:gd name="T8" fmla="+- 0 7800 5827"/>
                <a:gd name="T9" fmla="*/ T8 w 1976"/>
                <a:gd name="T10" fmla="+- 0 1599 1593"/>
                <a:gd name="T11" fmla="*/ 1599 h 416"/>
                <a:gd name="T12" fmla="+- 0 7795 5827"/>
                <a:gd name="T13" fmla="*/ T12 w 1976"/>
                <a:gd name="T14" fmla="+- 0 1599 1593"/>
                <a:gd name="T15" fmla="*/ 1599 h 416"/>
                <a:gd name="T16" fmla="+- 0 7795 5827"/>
                <a:gd name="T17" fmla="*/ T16 w 1976"/>
                <a:gd name="T18" fmla="+- 0 1593 1593"/>
                <a:gd name="T19" fmla="*/ 1593 h 416"/>
                <a:gd name="T20" fmla="+- 0 7788 5827"/>
                <a:gd name="T21" fmla="*/ T20 w 1976"/>
                <a:gd name="T22" fmla="+- 0 1593 1593"/>
                <a:gd name="T23" fmla="*/ 1593 h 416"/>
                <a:gd name="T24" fmla="+- 0 7788 5827"/>
                <a:gd name="T25" fmla="*/ T24 w 1976"/>
                <a:gd name="T26" fmla="+- 0 1607 1593"/>
                <a:gd name="T27" fmla="*/ 1607 h 416"/>
                <a:gd name="T28" fmla="+- 0 7788 5827"/>
                <a:gd name="T29" fmla="*/ T28 w 1976"/>
                <a:gd name="T30" fmla="+- 0 2000 1593"/>
                <a:gd name="T31" fmla="*/ 2000 h 416"/>
                <a:gd name="T32" fmla="+- 0 6896 5827"/>
                <a:gd name="T33" fmla="*/ T32 w 1976"/>
                <a:gd name="T34" fmla="+- 0 2000 1593"/>
                <a:gd name="T35" fmla="*/ 2000 h 416"/>
                <a:gd name="T36" fmla="+- 0 6896 5827"/>
                <a:gd name="T37" fmla="*/ T36 w 1976"/>
                <a:gd name="T38" fmla="+- 0 1994 1593"/>
                <a:gd name="T39" fmla="*/ 1994 h 416"/>
                <a:gd name="T40" fmla="+- 0 5842 5827"/>
                <a:gd name="T41" fmla="*/ T40 w 1976"/>
                <a:gd name="T42" fmla="+- 0 1994 1593"/>
                <a:gd name="T43" fmla="*/ 1994 h 416"/>
                <a:gd name="T44" fmla="+- 0 5842 5827"/>
                <a:gd name="T45" fmla="*/ T44 w 1976"/>
                <a:gd name="T46" fmla="+- 0 1613 1593"/>
                <a:gd name="T47" fmla="*/ 1613 h 416"/>
                <a:gd name="T48" fmla="+- 0 6896 5827"/>
                <a:gd name="T49" fmla="*/ T48 w 1976"/>
                <a:gd name="T50" fmla="+- 0 1613 1593"/>
                <a:gd name="T51" fmla="*/ 1613 h 416"/>
                <a:gd name="T52" fmla="+- 0 6896 5827"/>
                <a:gd name="T53" fmla="*/ T52 w 1976"/>
                <a:gd name="T54" fmla="+- 0 1607 1593"/>
                <a:gd name="T55" fmla="*/ 1607 h 416"/>
                <a:gd name="T56" fmla="+- 0 7788 5827"/>
                <a:gd name="T57" fmla="*/ T56 w 1976"/>
                <a:gd name="T58" fmla="+- 0 1607 1593"/>
                <a:gd name="T59" fmla="*/ 1607 h 416"/>
                <a:gd name="T60" fmla="+- 0 7788 5827"/>
                <a:gd name="T61" fmla="*/ T60 w 1976"/>
                <a:gd name="T62" fmla="+- 0 1593 1593"/>
                <a:gd name="T63" fmla="*/ 1593 h 416"/>
                <a:gd name="T64" fmla="+- 0 6733 5827"/>
                <a:gd name="T65" fmla="*/ T64 w 1976"/>
                <a:gd name="T66" fmla="+- 0 1593 1593"/>
                <a:gd name="T67" fmla="*/ 1593 h 416"/>
                <a:gd name="T68" fmla="+- 0 6733 5827"/>
                <a:gd name="T69" fmla="*/ T68 w 1976"/>
                <a:gd name="T70" fmla="+- 0 1599 1593"/>
                <a:gd name="T71" fmla="*/ 1599 h 416"/>
                <a:gd name="T72" fmla="+- 0 5837 5827"/>
                <a:gd name="T73" fmla="*/ T72 w 1976"/>
                <a:gd name="T74" fmla="+- 0 1599 1593"/>
                <a:gd name="T75" fmla="*/ 1599 h 416"/>
                <a:gd name="T76" fmla="+- 0 5837 5827"/>
                <a:gd name="T77" fmla="*/ T76 w 1976"/>
                <a:gd name="T78" fmla="+- 0 1598 1593"/>
                <a:gd name="T79" fmla="*/ 1598 h 416"/>
                <a:gd name="T80" fmla="+- 0 5827 5827"/>
                <a:gd name="T81" fmla="*/ T80 w 1976"/>
                <a:gd name="T82" fmla="+- 0 1608 1593"/>
                <a:gd name="T83" fmla="*/ 1608 h 416"/>
                <a:gd name="T84" fmla="+- 0 5827 5827"/>
                <a:gd name="T85" fmla="*/ T84 w 1976"/>
                <a:gd name="T86" fmla="+- 0 2004 1593"/>
                <a:gd name="T87" fmla="*/ 2004 h 416"/>
                <a:gd name="T88" fmla="+- 0 5829 5827"/>
                <a:gd name="T89" fmla="*/ T88 w 1976"/>
                <a:gd name="T90" fmla="+- 0 2004 1593"/>
                <a:gd name="T91" fmla="*/ 2004 h 416"/>
                <a:gd name="T92" fmla="+- 0 5831 5827"/>
                <a:gd name="T93" fmla="*/ T92 w 1976"/>
                <a:gd name="T94" fmla="+- 0 2004 1593"/>
                <a:gd name="T95" fmla="*/ 2004 h 416"/>
                <a:gd name="T96" fmla="+- 0 5831 5827"/>
                <a:gd name="T97" fmla="*/ T96 w 1976"/>
                <a:gd name="T98" fmla="+- 0 2008 1593"/>
                <a:gd name="T99" fmla="*/ 2008 h 416"/>
                <a:gd name="T100" fmla="+- 0 7791 5827"/>
                <a:gd name="T101" fmla="*/ T100 w 1976"/>
                <a:gd name="T102" fmla="+- 0 2008 1593"/>
                <a:gd name="T103" fmla="*/ 2008 h 416"/>
                <a:gd name="T104" fmla="+- 0 7791 5827"/>
                <a:gd name="T105" fmla="*/ T104 w 1976"/>
                <a:gd name="T106" fmla="+- 0 2009 1593"/>
                <a:gd name="T107" fmla="*/ 2009 h 416"/>
                <a:gd name="T108" fmla="+- 0 7797 5827"/>
                <a:gd name="T109" fmla="*/ T108 w 1976"/>
                <a:gd name="T110" fmla="+- 0 2009 1593"/>
                <a:gd name="T111" fmla="*/ 2009 h 416"/>
                <a:gd name="T112" fmla="+- 0 7797 5827"/>
                <a:gd name="T113" fmla="*/ T112 w 1976"/>
                <a:gd name="T114" fmla="+- 0 2005 1593"/>
                <a:gd name="T115" fmla="*/ 2005 h 416"/>
                <a:gd name="T116" fmla="+- 0 7802 5827"/>
                <a:gd name="T117" fmla="*/ T116 w 1976"/>
                <a:gd name="T118" fmla="+- 0 2005 1593"/>
                <a:gd name="T119" fmla="*/ 2005 h 416"/>
                <a:gd name="T120" fmla="+- 0 7802 5827"/>
                <a:gd name="T121" fmla="*/ T120 w 1976"/>
                <a:gd name="T122" fmla="+- 0 1603 1593"/>
                <a:gd name="T123" fmla="*/ 1603 h 41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Lst>
              <a:rect l="0" t="0" r="r" b="b"/>
              <a:pathLst>
                <a:path w="1976" h="416">
                  <a:moveTo>
                    <a:pt x="1975" y="10"/>
                  </a:moveTo>
                  <a:lnTo>
                    <a:pt x="1973" y="10"/>
                  </a:lnTo>
                  <a:lnTo>
                    <a:pt x="1973" y="6"/>
                  </a:lnTo>
                  <a:lnTo>
                    <a:pt x="1968" y="6"/>
                  </a:lnTo>
                  <a:lnTo>
                    <a:pt x="1968" y="0"/>
                  </a:lnTo>
                  <a:lnTo>
                    <a:pt x="1961" y="0"/>
                  </a:lnTo>
                  <a:lnTo>
                    <a:pt x="1961" y="14"/>
                  </a:lnTo>
                  <a:lnTo>
                    <a:pt x="1961" y="407"/>
                  </a:lnTo>
                  <a:lnTo>
                    <a:pt x="1069" y="407"/>
                  </a:lnTo>
                  <a:lnTo>
                    <a:pt x="1069" y="401"/>
                  </a:lnTo>
                  <a:lnTo>
                    <a:pt x="15" y="401"/>
                  </a:lnTo>
                  <a:lnTo>
                    <a:pt x="15" y="20"/>
                  </a:lnTo>
                  <a:lnTo>
                    <a:pt x="1069" y="20"/>
                  </a:lnTo>
                  <a:lnTo>
                    <a:pt x="1069" y="14"/>
                  </a:lnTo>
                  <a:lnTo>
                    <a:pt x="1961" y="14"/>
                  </a:lnTo>
                  <a:lnTo>
                    <a:pt x="1961" y="0"/>
                  </a:lnTo>
                  <a:lnTo>
                    <a:pt x="906" y="0"/>
                  </a:lnTo>
                  <a:lnTo>
                    <a:pt x="906" y="6"/>
                  </a:lnTo>
                  <a:lnTo>
                    <a:pt x="10" y="6"/>
                  </a:lnTo>
                  <a:lnTo>
                    <a:pt x="10" y="5"/>
                  </a:lnTo>
                  <a:lnTo>
                    <a:pt x="0" y="15"/>
                  </a:lnTo>
                  <a:lnTo>
                    <a:pt x="0" y="411"/>
                  </a:lnTo>
                  <a:lnTo>
                    <a:pt x="2" y="411"/>
                  </a:lnTo>
                  <a:lnTo>
                    <a:pt x="4" y="411"/>
                  </a:lnTo>
                  <a:lnTo>
                    <a:pt x="4" y="415"/>
                  </a:lnTo>
                  <a:lnTo>
                    <a:pt x="1964" y="415"/>
                  </a:lnTo>
                  <a:lnTo>
                    <a:pt x="1964" y="416"/>
                  </a:lnTo>
                  <a:lnTo>
                    <a:pt x="1970" y="416"/>
                  </a:lnTo>
                  <a:lnTo>
                    <a:pt x="1970" y="412"/>
                  </a:lnTo>
                  <a:lnTo>
                    <a:pt x="1975" y="412"/>
                  </a:lnTo>
                  <a:lnTo>
                    <a:pt x="1975" y="1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AutoShape 51"/>
            <p:cNvSpPr>
              <a:spLocks/>
            </p:cNvSpPr>
            <p:nvPr/>
          </p:nvSpPr>
          <p:spPr bwMode="auto">
            <a:xfrm>
              <a:off x="5832" y="42"/>
              <a:ext cx="4349" cy="3545"/>
            </a:xfrm>
            <a:custGeom>
              <a:avLst/>
              <a:gdLst>
                <a:gd name="T0" fmla="+- 0 5832 5832"/>
                <a:gd name="T1" fmla="*/ T0 w 4349"/>
                <a:gd name="T2" fmla="+- 0 3588 43"/>
                <a:gd name="T3" fmla="*/ 3588 h 3545"/>
                <a:gd name="T4" fmla="+- 0 5832 5832"/>
                <a:gd name="T5" fmla="*/ T4 w 4349"/>
                <a:gd name="T6" fmla="+- 0 43 43"/>
                <a:gd name="T7" fmla="*/ 43 h 3545"/>
                <a:gd name="T8" fmla="+- 0 5832 5832"/>
                <a:gd name="T9" fmla="*/ T8 w 4349"/>
                <a:gd name="T10" fmla="+- 0 3588 43"/>
                <a:gd name="T11" fmla="*/ 3588 h 3545"/>
                <a:gd name="T12" fmla="+- 0 10181 5832"/>
                <a:gd name="T13" fmla="*/ T12 w 4349"/>
                <a:gd name="T14" fmla="+- 0 3588 43"/>
                <a:gd name="T15" fmla="*/ 3588 h 3545"/>
              </a:gdLst>
              <a:ahLst/>
              <a:cxnLst>
                <a:cxn ang="0">
                  <a:pos x="T1" y="T3"/>
                </a:cxn>
                <a:cxn ang="0">
                  <a:pos x="T5" y="T7"/>
                </a:cxn>
                <a:cxn ang="0">
                  <a:pos x="T9" y="T11"/>
                </a:cxn>
                <a:cxn ang="0">
                  <a:pos x="T13" y="T15"/>
                </a:cxn>
              </a:cxnLst>
              <a:rect l="0" t="0" r="r" b="b"/>
              <a:pathLst>
                <a:path w="4349" h="3545">
                  <a:moveTo>
                    <a:pt x="0" y="3545"/>
                  </a:moveTo>
                  <a:lnTo>
                    <a:pt x="0" y="0"/>
                  </a:lnTo>
                  <a:moveTo>
                    <a:pt x="0" y="3545"/>
                  </a:moveTo>
                  <a:lnTo>
                    <a:pt x="4349" y="3545"/>
                  </a:lnTo>
                </a:path>
              </a:pathLst>
            </a:custGeom>
            <a:noFill/>
            <a:ln w="9131">
              <a:solidFill>
                <a:srgbClr val="131313"/>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50"/>
            <p:cNvSpPr>
              <a:spLocks noChangeShapeType="1"/>
            </p:cNvSpPr>
            <p:nvPr/>
          </p:nvSpPr>
          <p:spPr bwMode="auto">
            <a:xfrm>
              <a:off x="5832" y="2004"/>
              <a:ext cx="3324" cy="0"/>
            </a:xfrm>
            <a:prstGeom prst="line">
              <a:avLst/>
            </a:prstGeom>
            <a:noFill/>
            <a:ln w="9131">
              <a:solidFill>
                <a:srgbClr val="13131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49"/>
            <p:cNvSpPr>
              <a:spLocks noChangeShapeType="1"/>
            </p:cNvSpPr>
            <p:nvPr/>
          </p:nvSpPr>
          <p:spPr bwMode="auto">
            <a:xfrm>
              <a:off x="7793" y="1608"/>
              <a:ext cx="0" cy="1980"/>
            </a:xfrm>
            <a:prstGeom prst="line">
              <a:avLst/>
            </a:prstGeom>
            <a:noFill/>
            <a:ln w="9131">
              <a:solidFill>
                <a:srgbClr val="13131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68" name="Picture 4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35" y="1312"/>
              <a:ext cx="300" cy="485"/>
            </a:xfrm>
            <a:prstGeom prst="rect">
              <a:avLst/>
            </a:prstGeom>
            <a:noFill/>
            <a:extLst>
              <a:ext uri="{909E8E84-426E-40DD-AFC4-6F175D3DCCD1}">
                <a14:hiddenFill xmlns:a14="http://schemas.microsoft.com/office/drawing/2010/main">
                  <a:solidFill>
                    <a:srgbClr val="FFFFFF"/>
                  </a:solidFill>
                </a14:hiddenFill>
              </a:ext>
            </a:extLst>
          </p:spPr>
        </p:pic>
        <p:sp>
          <p:nvSpPr>
            <p:cNvPr id="31" name="Line 47"/>
            <p:cNvSpPr>
              <a:spLocks noChangeShapeType="1"/>
            </p:cNvSpPr>
            <p:nvPr/>
          </p:nvSpPr>
          <p:spPr bwMode="auto">
            <a:xfrm>
              <a:off x="5765" y="1593"/>
              <a:ext cx="19" cy="0"/>
            </a:xfrm>
            <a:prstGeom prst="line">
              <a:avLst/>
            </a:prstGeom>
            <a:noFill/>
            <a:ln w="9131">
              <a:solidFill>
                <a:srgbClr val="13131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46"/>
            <p:cNvSpPr>
              <a:spLocks noChangeShapeType="1"/>
            </p:cNvSpPr>
            <p:nvPr/>
          </p:nvSpPr>
          <p:spPr bwMode="auto">
            <a:xfrm>
              <a:off x="7884" y="1469"/>
              <a:ext cx="24" cy="0"/>
            </a:xfrm>
            <a:prstGeom prst="line">
              <a:avLst/>
            </a:prstGeom>
            <a:noFill/>
            <a:ln w="9131">
              <a:solidFill>
                <a:srgbClr val="13131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45"/>
            <p:cNvSpPr>
              <a:spLocks noChangeShapeType="1"/>
            </p:cNvSpPr>
            <p:nvPr/>
          </p:nvSpPr>
          <p:spPr bwMode="auto">
            <a:xfrm>
              <a:off x="7894" y="3693"/>
              <a:ext cx="24" cy="0"/>
            </a:xfrm>
            <a:prstGeom prst="line">
              <a:avLst/>
            </a:prstGeom>
            <a:noFill/>
            <a:ln w="9131">
              <a:solidFill>
                <a:srgbClr val="13131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64" name="Picture 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50" y="1893"/>
              <a:ext cx="106" cy="120"/>
            </a:xfrm>
            <a:prstGeom prst="rect">
              <a:avLst/>
            </a:prstGeom>
            <a:noFill/>
            <a:extLst>
              <a:ext uri="{909E8E84-426E-40DD-AFC4-6F175D3DCCD1}">
                <a14:hiddenFill xmlns:a14="http://schemas.microsoft.com/office/drawing/2010/main">
                  <a:solidFill>
                    <a:srgbClr val="FFFFFF"/>
                  </a:solidFill>
                </a14:hiddenFill>
              </a:ext>
            </a:extLst>
          </p:spPr>
        </p:pic>
        <p:sp>
          <p:nvSpPr>
            <p:cNvPr id="34" name="Freeform 43"/>
            <p:cNvSpPr>
              <a:spLocks/>
            </p:cNvSpPr>
            <p:nvPr/>
          </p:nvSpPr>
          <p:spPr bwMode="auto">
            <a:xfrm>
              <a:off x="6244" y="1703"/>
              <a:ext cx="87" cy="142"/>
            </a:xfrm>
            <a:custGeom>
              <a:avLst/>
              <a:gdLst>
                <a:gd name="T0" fmla="+- 0 6331 6245"/>
                <a:gd name="T1" fmla="*/ T0 w 87"/>
                <a:gd name="T2" fmla="+- 0 1831 1704"/>
                <a:gd name="T3" fmla="*/ 1831 h 142"/>
                <a:gd name="T4" fmla="+- 0 6323 6245"/>
                <a:gd name="T5" fmla="*/ T4 w 87"/>
                <a:gd name="T6" fmla="+- 0 1823 1704"/>
                <a:gd name="T7" fmla="*/ 1823 h 142"/>
                <a:gd name="T8" fmla="+- 0 6326 6245"/>
                <a:gd name="T9" fmla="*/ T8 w 87"/>
                <a:gd name="T10" fmla="+- 0 1821 1704"/>
                <a:gd name="T11" fmla="*/ 1821 h 142"/>
                <a:gd name="T12" fmla="+- 0 6298 6245"/>
                <a:gd name="T13" fmla="*/ T12 w 87"/>
                <a:gd name="T14" fmla="+- 0 1771 1704"/>
                <a:gd name="T15" fmla="*/ 1771 h 142"/>
                <a:gd name="T16" fmla="+- 0 6269 6245"/>
                <a:gd name="T17" fmla="*/ T16 w 87"/>
                <a:gd name="T18" fmla="+- 0 1713 1704"/>
                <a:gd name="T19" fmla="*/ 1713 h 142"/>
                <a:gd name="T20" fmla="+- 0 6259 6245"/>
                <a:gd name="T21" fmla="*/ T20 w 87"/>
                <a:gd name="T22" fmla="+- 0 1704 1704"/>
                <a:gd name="T23" fmla="*/ 1704 h 142"/>
                <a:gd name="T24" fmla="+- 0 6250 6245"/>
                <a:gd name="T25" fmla="*/ T24 w 87"/>
                <a:gd name="T26" fmla="+- 0 1709 1704"/>
                <a:gd name="T27" fmla="*/ 1709 h 142"/>
                <a:gd name="T28" fmla="+- 0 6245 6245"/>
                <a:gd name="T29" fmla="*/ T28 w 87"/>
                <a:gd name="T30" fmla="+- 0 1713 1704"/>
                <a:gd name="T31" fmla="*/ 1713 h 142"/>
                <a:gd name="T32" fmla="+- 0 6245 6245"/>
                <a:gd name="T33" fmla="*/ T32 w 87"/>
                <a:gd name="T34" fmla="+- 0 1723 1704"/>
                <a:gd name="T35" fmla="*/ 1723 h 142"/>
                <a:gd name="T36" fmla="+- 0 6274 6245"/>
                <a:gd name="T37" fmla="*/ T36 w 87"/>
                <a:gd name="T38" fmla="+- 0 1785 1704"/>
                <a:gd name="T39" fmla="*/ 1785 h 142"/>
                <a:gd name="T40" fmla="+- 0 6302 6245"/>
                <a:gd name="T41" fmla="*/ T40 w 87"/>
                <a:gd name="T42" fmla="+- 0 1836 1704"/>
                <a:gd name="T43" fmla="*/ 1836 h 142"/>
                <a:gd name="T44" fmla="+- 0 6307 6245"/>
                <a:gd name="T45" fmla="*/ T44 w 87"/>
                <a:gd name="T46" fmla="+- 0 1845 1704"/>
                <a:gd name="T47" fmla="*/ 1845 h 142"/>
                <a:gd name="T48" fmla="+- 0 6331 6245"/>
                <a:gd name="T49" fmla="*/ T48 w 87"/>
                <a:gd name="T50" fmla="+- 0 1831 1704"/>
                <a:gd name="T51" fmla="*/ 1831 h 14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87" h="142">
                  <a:moveTo>
                    <a:pt x="86" y="127"/>
                  </a:moveTo>
                  <a:lnTo>
                    <a:pt x="78" y="119"/>
                  </a:lnTo>
                  <a:lnTo>
                    <a:pt x="81" y="117"/>
                  </a:lnTo>
                  <a:lnTo>
                    <a:pt x="53" y="67"/>
                  </a:lnTo>
                  <a:lnTo>
                    <a:pt x="24" y="9"/>
                  </a:lnTo>
                  <a:lnTo>
                    <a:pt x="14" y="0"/>
                  </a:lnTo>
                  <a:lnTo>
                    <a:pt x="5" y="5"/>
                  </a:lnTo>
                  <a:lnTo>
                    <a:pt x="0" y="9"/>
                  </a:lnTo>
                  <a:lnTo>
                    <a:pt x="0" y="19"/>
                  </a:lnTo>
                  <a:lnTo>
                    <a:pt x="29" y="81"/>
                  </a:lnTo>
                  <a:lnTo>
                    <a:pt x="57" y="132"/>
                  </a:lnTo>
                  <a:lnTo>
                    <a:pt x="62" y="141"/>
                  </a:lnTo>
                  <a:lnTo>
                    <a:pt x="86" y="127"/>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42"/>
            <p:cNvSpPr>
              <a:spLocks/>
            </p:cNvSpPr>
            <p:nvPr/>
          </p:nvSpPr>
          <p:spPr bwMode="auto">
            <a:xfrm>
              <a:off x="6727" y="599"/>
              <a:ext cx="1076" cy="1013"/>
            </a:xfrm>
            <a:custGeom>
              <a:avLst/>
              <a:gdLst>
                <a:gd name="T0" fmla="+- 0 6751 6727"/>
                <a:gd name="T1" fmla="*/ T0 w 1076"/>
                <a:gd name="T2" fmla="+- 0 600 600"/>
                <a:gd name="T3" fmla="*/ 600 h 1013"/>
                <a:gd name="T4" fmla="+- 0 6770 6727"/>
                <a:gd name="T5" fmla="*/ T4 w 1076"/>
                <a:gd name="T6" fmla="+- 0 691 600"/>
                <a:gd name="T7" fmla="*/ 691 h 1013"/>
                <a:gd name="T8" fmla="+- 0 6818 6727"/>
                <a:gd name="T9" fmla="*/ T8 w 1076"/>
                <a:gd name="T10" fmla="+- 0 768 600"/>
                <a:gd name="T11" fmla="*/ 768 h 1013"/>
                <a:gd name="T12" fmla="+- 0 6871 6727"/>
                <a:gd name="T13" fmla="*/ T12 w 1076"/>
                <a:gd name="T14" fmla="+- 0 845 600"/>
                <a:gd name="T15" fmla="*/ 845 h 1013"/>
                <a:gd name="T16" fmla="+- 0 6929 6727"/>
                <a:gd name="T17" fmla="*/ T16 w 1076"/>
                <a:gd name="T18" fmla="+- 0 921 600"/>
                <a:gd name="T19" fmla="*/ 921 h 1013"/>
                <a:gd name="T20" fmla="+- 0 6986 6727"/>
                <a:gd name="T21" fmla="*/ T20 w 1076"/>
                <a:gd name="T22" fmla="+- 0 993 600"/>
                <a:gd name="T23" fmla="*/ 993 h 1013"/>
                <a:gd name="T24" fmla="+- 0 7044 6727"/>
                <a:gd name="T25" fmla="*/ T24 w 1076"/>
                <a:gd name="T26" fmla="+- 0 1061 600"/>
                <a:gd name="T27" fmla="*/ 1061 h 1013"/>
                <a:gd name="T28" fmla="+- 0 7111 6727"/>
                <a:gd name="T29" fmla="*/ T28 w 1076"/>
                <a:gd name="T30" fmla="+- 0 1133 600"/>
                <a:gd name="T31" fmla="*/ 1133 h 1013"/>
                <a:gd name="T32" fmla="+- 0 7246 6727"/>
                <a:gd name="T33" fmla="*/ T32 w 1076"/>
                <a:gd name="T34" fmla="+- 0 1257 600"/>
                <a:gd name="T35" fmla="*/ 1257 h 1013"/>
                <a:gd name="T36" fmla="+- 0 7318 6727"/>
                <a:gd name="T37" fmla="*/ T36 w 1076"/>
                <a:gd name="T38" fmla="+- 0 1320 600"/>
                <a:gd name="T39" fmla="*/ 1320 h 1013"/>
                <a:gd name="T40" fmla="+- 0 7390 6727"/>
                <a:gd name="T41" fmla="*/ T40 w 1076"/>
                <a:gd name="T42" fmla="+- 0 1377 600"/>
                <a:gd name="T43" fmla="*/ 1377 h 1013"/>
                <a:gd name="T44" fmla="+- 0 7543 6727"/>
                <a:gd name="T45" fmla="*/ T44 w 1076"/>
                <a:gd name="T46" fmla="+- 0 1483 600"/>
                <a:gd name="T47" fmla="*/ 1483 h 1013"/>
                <a:gd name="T48" fmla="+- 0 7625 6727"/>
                <a:gd name="T49" fmla="*/ T48 w 1076"/>
                <a:gd name="T50" fmla="+- 0 1531 600"/>
                <a:gd name="T51" fmla="*/ 1531 h 1013"/>
                <a:gd name="T52" fmla="+- 0 7706 6727"/>
                <a:gd name="T53" fmla="*/ T52 w 1076"/>
                <a:gd name="T54" fmla="+- 0 1574 600"/>
                <a:gd name="T55" fmla="*/ 1574 h 1013"/>
                <a:gd name="T56" fmla="+- 0 7788 6727"/>
                <a:gd name="T57" fmla="*/ T56 w 1076"/>
                <a:gd name="T58" fmla="+- 0 1613 600"/>
                <a:gd name="T59" fmla="*/ 1613 h 1013"/>
                <a:gd name="T60" fmla="+- 0 7802 6727"/>
                <a:gd name="T61" fmla="*/ T60 w 1076"/>
                <a:gd name="T62" fmla="+- 0 1589 600"/>
                <a:gd name="T63" fmla="*/ 1589 h 1013"/>
                <a:gd name="T64" fmla="+- 0 7721 6727"/>
                <a:gd name="T65" fmla="*/ T64 w 1076"/>
                <a:gd name="T66" fmla="+- 0 1550 600"/>
                <a:gd name="T67" fmla="*/ 1550 h 1013"/>
                <a:gd name="T68" fmla="+- 0 7639 6727"/>
                <a:gd name="T69" fmla="*/ T68 w 1076"/>
                <a:gd name="T70" fmla="+- 0 1507 600"/>
                <a:gd name="T71" fmla="*/ 1507 h 1013"/>
                <a:gd name="T72" fmla="+- 0 7558 6727"/>
                <a:gd name="T73" fmla="*/ T72 w 1076"/>
                <a:gd name="T74" fmla="+- 0 1459 600"/>
                <a:gd name="T75" fmla="*/ 1459 h 1013"/>
                <a:gd name="T76" fmla="+- 0 7481 6727"/>
                <a:gd name="T77" fmla="*/ T76 w 1076"/>
                <a:gd name="T78" fmla="+- 0 1411 600"/>
                <a:gd name="T79" fmla="*/ 1411 h 1013"/>
                <a:gd name="T80" fmla="+- 0 7409 6727"/>
                <a:gd name="T81" fmla="*/ T80 w 1076"/>
                <a:gd name="T82" fmla="+- 0 1358 600"/>
                <a:gd name="T83" fmla="*/ 1358 h 1013"/>
                <a:gd name="T84" fmla="+- 0 7332 6727"/>
                <a:gd name="T85" fmla="*/ T84 w 1076"/>
                <a:gd name="T86" fmla="+- 0 1301 600"/>
                <a:gd name="T87" fmla="*/ 1301 h 1013"/>
                <a:gd name="T88" fmla="+- 0 7265 6727"/>
                <a:gd name="T89" fmla="*/ T88 w 1076"/>
                <a:gd name="T90" fmla="+- 0 1238 600"/>
                <a:gd name="T91" fmla="*/ 1238 h 1013"/>
                <a:gd name="T92" fmla="+- 0 7193 6727"/>
                <a:gd name="T93" fmla="*/ T92 w 1076"/>
                <a:gd name="T94" fmla="+- 0 1176 600"/>
                <a:gd name="T95" fmla="*/ 1176 h 1013"/>
                <a:gd name="T96" fmla="+- 0 7130 6727"/>
                <a:gd name="T97" fmla="*/ T96 w 1076"/>
                <a:gd name="T98" fmla="+- 0 1113 600"/>
                <a:gd name="T99" fmla="*/ 1113 h 1013"/>
                <a:gd name="T100" fmla="+- 0 7068 6727"/>
                <a:gd name="T101" fmla="*/ T100 w 1076"/>
                <a:gd name="T102" fmla="+- 0 1046 600"/>
                <a:gd name="T103" fmla="*/ 1046 h 1013"/>
                <a:gd name="T104" fmla="+- 0 7006 6727"/>
                <a:gd name="T105" fmla="*/ T104 w 1076"/>
                <a:gd name="T106" fmla="+- 0 974 600"/>
                <a:gd name="T107" fmla="*/ 974 h 1013"/>
                <a:gd name="T108" fmla="+- 0 6948 6727"/>
                <a:gd name="T109" fmla="*/ T108 w 1076"/>
                <a:gd name="T110" fmla="+- 0 902 600"/>
                <a:gd name="T111" fmla="*/ 902 h 1013"/>
                <a:gd name="T112" fmla="+- 0 6895 6727"/>
                <a:gd name="T113" fmla="*/ T112 w 1076"/>
                <a:gd name="T114" fmla="+- 0 830 600"/>
                <a:gd name="T115" fmla="*/ 830 h 1013"/>
                <a:gd name="T116" fmla="+- 0 6842 6727"/>
                <a:gd name="T117" fmla="*/ T116 w 1076"/>
                <a:gd name="T118" fmla="+- 0 753 600"/>
                <a:gd name="T119" fmla="*/ 753 h 1013"/>
                <a:gd name="T120" fmla="+- 0 6794 6727"/>
                <a:gd name="T121" fmla="*/ T120 w 1076"/>
                <a:gd name="T122" fmla="+- 0 677 600"/>
                <a:gd name="T123" fmla="*/ 677 h 1013"/>
                <a:gd name="T124" fmla="+- 0 6751 6727"/>
                <a:gd name="T125" fmla="*/ T124 w 1076"/>
                <a:gd name="T126" fmla="+- 0 600 600"/>
                <a:gd name="T127" fmla="*/ 600 h 101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076" h="1013">
                  <a:moveTo>
                    <a:pt x="24" y="0"/>
                  </a:moveTo>
                  <a:lnTo>
                    <a:pt x="43" y="91"/>
                  </a:lnTo>
                  <a:lnTo>
                    <a:pt x="91" y="168"/>
                  </a:lnTo>
                  <a:lnTo>
                    <a:pt x="144" y="245"/>
                  </a:lnTo>
                  <a:lnTo>
                    <a:pt x="202" y="321"/>
                  </a:lnTo>
                  <a:lnTo>
                    <a:pt x="259" y="393"/>
                  </a:lnTo>
                  <a:lnTo>
                    <a:pt x="317" y="461"/>
                  </a:lnTo>
                  <a:lnTo>
                    <a:pt x="384" y="533"/>
                  </a:lnTo>
                  <a:lnTo>
                    <a:pt x="519" y="657"/>
                  </a:lnTo>
                  <a:lnTo>
                    <a:pt x="591" y="720"/>
                  </a:lnTo>
                  <a:lnTo>
                    <a:pt x="663" y="777"/>
                  </a:lnTo>
                  <a:lnTo>
                    <a:pt x="816" y="883"/>
                  </a:lnTo>
                  <a:lnTo>
                    <a:pt x="898" y="931"/>
                  </a:lnTo>
                  <a:lnTo>
                    <a:pt x="979" y="974"/>
                  </a:lnTo>
                  <a:lnTo>
                    <a:pt x="1061" y="1013"/>
                  </a:lnTo>
                  <a:lnTo>
                    <a:pt x="1075" y="989"/>
                  </a:lnTo>
                  <a:lnTo>
                    <a:pt x="994" y="950"/>
                  </a:lnTo>
                  <a:lnTo>
                    <a:pt x="912" y="907"/>
                  </a:lnTo>
                  <a:lnTo>
                    <a:pt x="831" y="859"/>
                  </a:lnTo>
                  <a:lnTo>
                    <a:pt x="754" y="811"/>
                  </a:lnTo>
                  <a:lnTo>
                    <a:pt x="682" y="758"/>
                  </a:lnTo>
                  <a:lnTo>
                    <a:pt x="605" y="701"/>
                  </a:lnTo>
                  <a:lnTo>
                    <a:pt x="538" y="638"/>
                  </a:lnTo>
                  <a:lnTo>
                    <a:pt x="466" y="576"/>
                  </a:lnTo>
                  <a:lnTo>
                    <a:pt x="403" y="513"/>
                  </a:lnTo>
                  <a:lnTo>
                    <a:pt x="341" y="446"/>
                  </a:lnTo>
                  <a:lnTo>
                    <a:pt x="279" y="374"/>
                  </a:lnTo>
                  <a:lnTo>
                    <a:pt x="221" y="302"/>
                  </a:lnTo>
                  <a:lnTo>
                    <a:pt x="168" y="230"/>
                  </a:lnTo>
                  <a:lnTo>
                    <a:pt x="115" y="153"/>
                  </a:lnTo>
                  <a:lnTo>
                    <a:pt x="67" y="77"/>
                  </a:lnTo>
                  <a:lnTo>
                    <a:pt x="24"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5161" name="Picture 4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32" y="1989"/>
              <a:ext cx="111" cy="116"/>
            </a:xfrm>
            <a:prstGeom prst="rect">
              <a:avLst/>
            </a:prstGeom>
            <a:noFill/>
            <a:extLst>
              <a:ext uri="{909E8E84-426E-40DD-AFC4-6F175D3DCCD1}">
                <a14:hiddenFill xmlns:a14="http://schemas.microsoft.com/office/drawing/2010/main">
                  <a:solidFill>
                    <a:srgbClr val="FFFFFF"/>
                  </a:solidFill>
                </a14:hiddenFill>
              </a:ext>
            </a:extLst>
          </p:spPr>
        </p:pic>
        <p:sp>
          <p:nvSpPr>
            <p:cNvPr id="36" name="AutoShape 40"/>
            <p:cNvSpPr>
              <a:spLocks/>
            </p:cNvSpPr>
            <p:nvPr/>
          </p:nvSpPr>
          <p:spPr bwMode="auto">
            <a:xfrm>
              <a:off x="6585" y="2133"/>
              <a:ext cx="934" cy="197"/>
            </a:xfrm>
            <a:custGeom>
              <a:avLst/>
              <a:gdLst>
                <a:gd name="T0" fmla="+- 0 6708 6586"/>
                <a:gd name="T1" fmla="*/ T0 w 934"/>
                <a:gd name="T2" fmla="+- 0 2205 2133"/>
                <a:gd name="T3" fmla="*/ 2205 h 197"/>
                <a:gd name="T4" fmla="+- 0 6698 6586"/>
                <a:gd name="T5" fmla="*/ T4 w 934"/>
                <a:gd name="T6" fmla="+- 0 2201 2133"/>
                <a:gd name="T7" fmla="*/ 2201 h 197"/>
                <a:gd name="T8" fmla="+- 0 6660 6586"/>
                <a:gd name="T9" fmla="*/ T8 w 934"/>
                <a:gd name="T10" fmla="+- 0 2177 2133"/>
                <a:gd name="T11" fmla="*/ 2177 h 197"/>
                <a:gd name="T12" fmla="+- 0 6624 6586"/>
                <a:gd name="T13" fmla="*/ T12 w 934"/>
                <a:gd name="T14" fmla="+- 0 2153 2133"/>
                <a:gd name="T15" fmla="*/ 2153 h 197"/>
                <a:gd name="T16" fmla="+- 0 6600 6586"/>
                <a:gd name="T17" fmla="*/ T16 w 934"/>
                <a:gd name="T18" fmla="+- 0 2133 2133"/>
                <a:gd name="T19" fmla="*/ 2133 h 197"/>
                <a:gd name="T20" fmla="+- 0 6586 6586"/>
                <a:gd name="T21" fmla="*/ T20 w 934"/>
                <a:gd name="T22" fmla="+- 0 2157 2133"/>
                <a:gd name="T23" fmla="*/ 2157 h 197"/>
                <a:gd name="T24" fmla="+- 0 6610 6586"/>
                <a:gd name="T25" fmla="*/ T24 w 934"/>
                <a:gd name="T26" fmla="+- 0 2172 2133"/>
                <a:gd name="T27" fmla="*/ 2172 h 197"/>
                <a:gd name="T28" fmla="+- 0 6646 6586"/>
                <a:gd name="T29" fmla="*/ T28 w 934"/>
                <a:gd name="T30" fmla="+- 0 2201 2133"/>
                <a:gd name="T31" fmla="*/ 2201 h 197"/>
                <a:gd name="T32" fmla="+- 0 6689 6586"/>
                <a:gd name="T33" fmla="*/ T32 w 934"/>
                <a:gd name="T34" fmla="+- 0 2225 2133"/>
                <a:gd name="T35" fmla="*/ 2225 h 197"/>
                <a:gd name="T36" fmla="+- 0 6694 6586"/>
                <a:gd name="T37" fmla="*/ T36 w 934"/>
                <a:gd name="T38" fmla="+- 0 2229 2133"/>
                <a:gd name="T39" fmla="*/ 2229 h 197"/>
                <a:gd name="T40" fmla="+- 0 6708 6586"/>
                <a:gd name="T41" fmla="*/ T40 w 934"/>
                <a:gd name="T42" fmla="+- 0 2205 2133"/>
                <a:gd name="T43" fmla="*/ 2205 h 197"/>
                <a:gd name="T44" fmla="+- 0 6900 6586"/>
                <a:gd name="T45" fmla="*/ T44 w 934"/>
                <a:gd name="T46" fmla="+- 0 2277 2133"/>
                <a:gd name="T47" fmla="*/ 2277 h 197"/>
                <a:gd name="T48" fmla="+- 0 6876 6586"/>
                <a:gd name="T49" fmla="*/ T48 w 934"/>
                <a:gd name="T50" fmla="+- 0 2273 2133"/>
                <a:gd name="T51" fmla="*/ 2273 h 197"/>
                <a:gd name="T52" fmla="+- 0 6828 6586"/>
                <a:gd name="T53" fmla="*/ T52 w 934"/>
                <a:gd name="T54" fmla="+- 0 2258 2133"/>
                <a:gd name="T55" fmla="*/ 2258 h 197"/>
                <a:gd name="T56" fmla="+- 0 6785 6586"/>
                <a:gd name="T57" fmla="*/ T56 w 934"/>
                <a:gd name="T58" fmla="+- 0 2244 2133"/>
                <a:gd name="T59" fmla="*/ 2244 h 197"/>
                <a:gd name="T60" fmla="+- 0 6780 6586"/>
                <a:gd name="T61" fmla="*/ T60 w 934"/>
                <a:gd name="T62" fmla="+- 0 2239 2133"/>
                <a:gd name="T63" fmla="*/ 2239 h 197"/>
                <a:gd name="T64" fmla="+- 0 6766 6586"/>
                <a:gd name="T65" fmla="*/ T64 w 934"/>
                <a:gd name="T66" fmla="+- 0 2263 2133"/>
                <a:gd name="T67" fmla="*/ 2263 h 197"/>
                <a:gd name="T68" fmla="+- 0 6775 6586"/>
                <a:gd name="T69" fmla="*/ T68 w 934"/>
                <a:gd name="T70" fmla="+- 0 2268 2133"/>
                <a:gd name="T71" fmla="*/ 2268 h 197"/>
                <a:gd name="T72" fmla="+- 0 6823 6586"/>
                <a:gd name="T73" fmla="*/ T72 w 934"/>
                <a:gd name="T74" fmla="+- 0 2282 2133"/>
                <a:gd name="T75" fmla="*/ 2282 h 197"/>
                <a:gd name="T76" fmla="+- 0 6895 6586"/>
                <a:gd name="T77" fmla="*/ T76 w 934"/>
                <a:gd name="T78" fmla="+- 0 2306 2133"/>
                <a:gd name="T79" fmla="*/ 2306 h 197"/>
                <a:gd name="T80" fmla="+- 0 6900 6586"/>
                <a:gd name="T81" fmla="*/ T80 w 934"/>
                <a:gd name="T82" fmla="+- 0 2277 2133"/>
                <a:gd name="T83" fmla="*/ 2277 h 197"/>
                <a:gd name="T84" fmla="+- 0 7106 6586"/>
                <a:gd name="T85" fmla="*/ T84 w 934"/>
                <a:gd name="T86" fmla="+- 0 2306 2133"/>
                <a:gd name="T87" fmla="*/ 2306 h 197"/>
                <a:gd name="T88" fmla="+- 0 7063 6586"/>
                <a:gd name="T89" fmla="*/ T88 w 934"/>
                <a:gd name="T90" fmla="+- 0 2306 2133"/>
                <a:gd name="T91" fmla="*/ 2306 h 197"/>
                <a:gd name="T92" fmla="+- 0 7015 6586"/>
                <a:gd name="T93" fmla="*/ T92 w 934"/>
                <a:gd name="T94" fmla="+- 0 2301 2133"/>
                <a:gd name="T95" fmla="*/ 2301 h 197"/>
                <a:gd name="T96" fmla="+- 0 6977 6586"/>
                <a:gd name="T97" fmla="*/ T96 w 934"/>
                <a:gd name="T98" fmla="+- 0 2297 2133"/>
                <a:gd name="T99" fmla="*/ 2297 h 197"/>
                <a:gd name="T100" fmla="+- 0 6972 6586"/>
                <a:gd name="T101" fmla="*/ T100 w 934"/>
                <a:gd name="T102" fmla="+- 0 2321 2133"/>
                <a:gd name="T103" fmla="*/ 2321 h 197"/>
                <a:gd name="T104" fmla="+- 0 7015 6586"/>
                <a:gd name="T105" fmla="*/ T104 w 934"/>
                <a:gd name="T106" fmla="+- 0 2325 2133"/>
                <a:gd name="T107" fmla="*/ 2325 h 197"/>
                <a:gd name="T108" fmla="+- 0 7063 6586"/>
                <a:gd name="T109" fmla="*/ T108 w 934"/>
                <a:gd name="T110" fmla="+- 0 2330 2133"/>
                <a:gd name="T111" fmla="*/ 2330 h 197"/>
                <a:gd name="T112" fmla="+- 0 7106 6586"/>
                <a:gd name="T113" fmla="*/ T112 w 934"/>
                <a:gd name="T114" fmla="+- 0 2330 2133"/>
                <a:gd name="T115" fmla="*/ 2330 h 197"/>
                <a:gd name="T116" fmla="+- 0 7106 6586"/>
                <a:gd name="T117" fmla="*/ T116 w 934"/>
                <a:gd name="T118" fmla="+- 0 2306 2133"/>
                <a:gd name="T119" fmla="*/ 2306 h 197"/>
                <a:gd name="T120" fmla="+- 0 7318 6586"/>
                <a:gd name="T121" fmla="*/ T120 w 934"/>
                <a:gd name="T122" fmla="+- 0 2306 2133"/>
                <a:gd name="T123" fmla="*/ 2306 h 197"/>
                <a:gd name="T124" fmla="+- 0 7313 6586"/>
                <a:gd name="T125" fmla="*/ T124 w 934"/>
                <a:gd name="T126" fmla="+- 0 2282 2133"/>
                <a:gd name="T127" fmla="*/ 2282 h 197"/>
                <a:gd name="T128" fmla="+- 0 7303 6586"/>
                <a:gd name="T129" fmla="*/ T128 w 934"/>
                <a:gd name="T130" fmla="+- 0 2282 2133"/>
                <a:gd name="T131" fmla="*/ 2282 h 197"/>
                <a:gd name="T132" fmla="+- 0 7260 6586"/>
                <a:gd name="T133" fmla="*/ T132 w 934"/>
                <a:gd name="T134" fmla="+- 0 2292 2133"/>
                <a:gd name="T135" fmla="*/ 2292 h 197"/>
                <a:gd name="T136" fmla="+- 0 7212 6586"/>
                <a:gd name="T137" fmla="*/ T136 w 934"/>
                <a:gd name="T138" fmla="+- 0 2301 2133"/>
                <a:gd name="T139" fmla="*/ 2301 h 197"/>
                <a:gd name="T140" fmla="+- 0 7183 6586"/>
                <a:gd name="T141" fmla="*/ T140 w 934"/>
                <a:gd name="T142" fmla="+- 0 2301 2133"/>
                <a:gd name="T143" fmla="*/ 2301 h 197"/>
                <a:gd name="T144" fmla="+- 0 7188 6586"/>
                <a:gd name="T145" fmla="*/ T144 w 934"/>
                <a:gd name="T146" fmla="+- 0 2330 2133"/>
                <a:gd name="T147" fmla="*/ 2330 h 197"/>
                <a:gd name="T148" fmla="+- 0 7212 6586"/>
                <a:gd name="T149" fmla="*/ T148 w 934"/>
                <a:gd name="T150" fmla="+- 0 2325 2133"/>
                <a:gd name="T151" fmla="*/ 2325 h 197"/>
                <a:gd name="T152" fmla="+- 0 7260 6586"/>
                <a:gd name="T153" fmla="*/ T152 w 934"/>
                <a:gd name="T154" fmla="+- 0 2321 2133"/>
                <a:gd name="T155" fmla="*/ 2321 h 197"/>
                <a:gd name="T156" fmla="+- 0 7313 6586"/>
                <a:gd name="T157" fmla="*/ T156 w 934"/>
                <a:gd name="T158" fmla="+- 0 2311 2133"/>
                <a:gd name="T159" fmla="*/ 2311 h 197"/>
                <a:gd name="T160" fmla="+- 0 7318 6586"/>
                <a:gd name="T161" fmla="*/ T160 w 934"/>
                <a:gd name="T162" fmla="+- 0 2306 2133"/>
                <a:gd name="T163" fmla="*/ 2306 h 197"/>
                <a:gd name="T164" fmla="+- 0 7519 6586"/>
                <a:gd name="T165" fmla="*/ T164 w 934"/>
                <a:gd name="T166" fmla="+- 0 2234 2133"/>
                <a:gd name="T167" fmla="*/ 2234 h 197"/>
                <a:gd name="T168" fmla="+- 0 7505 6586"/>
                <a:gd name="T169" fmla="*/ T168 w 934"/>
                <a:gd name="T170" fmla="+- 0 2210 2133"/>
                <a:gd name="T171" fmla="*/ 2210 h 197"/>
                <a:gd name="T172" fmla="+- 0 7486 6586"/>
                <a:gd name="T173" fmla="*/ T172 w 934"/>
                <a:gd name="T174" fmla="+- 0 2220 2133"/>
                <a:gd name="T175" fmla="*/ 2220 h 197"/>
                <a:gd name="T176" fmla="+- 0 7399 6586"/>
                <a:gd name="T177" fmla="*/ T176 w 934"/>
                <a:gd name="T178" fmla="+- 0 2258 2133"/>
                <a:gd name="T179" fmla="*/ 2258 h 197"/>
                <a:gd name="T180" fmla="+- 0 7390 6586"/>
                <a:gd name="T181" fmla="*/ T180 w 934"/>
                <a:gd name="T182" fmla="+- 0 2263 2133"/>
                <a:gd name="T183" fmla="*/ 2263 h 197"/>
                <a:gd name="T184" fmla="+- 0 7394 6586"/>
                <a:gd name="T185" fmla="*/ T184 w 934"/>
                <a:gd name="T186" fmla="+- 0 2287 2133"/>
                <a:gd name="T187" fmla="*/ 2287 h 197"/>
                <a:gd name="T188" fmla="+- 0 7404 6586"/>
                <a:gd name="T189" fmla="*/ T188 w 934"/>
                <a:gd name="T190" fmla="+- 0 2282 2133"/>
                <a:gd name="T191" fmla="*/ 2282 h 197"/>
                <a:gd name="T192" fmla="+- 0 7452 6586"/>
                <a:gd name="T193" fmla="*/ T192 w 934"/>
                <a:gd name="T194" fmla="+- 0 2263 2133"/>
                <a:gd name="T195" fmla="*/ 2263 h 197"/>
                <a:gd name="T196" fmla="+- 0 7495 6586"/>
                <a:gd name="T197" fmla="*/ T196 w 934"/>
                <a:gd name="T198" fmla="+- 0 2244 2133"/>
                <a:gd name="T199" fmla="*/ 2244 h 197"/>
                <a:gd name="T200" fmla="+- 0 7519 6586"/>
                <a:gd name="T201" fmla="*/ T200 w 934"/>
                <a:gd name="T202" fmla="+- 0 2234 2133"/>
                <a:gd name="T203" fmla="*/ 2234 h 19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Lst>
              <a:rect l="0" t="0" r="r" b="b"/>
              <a:pathLst>
                <a:path w="934" h="197">
                  <a:moveTo>
                    <a:pt x="122" y="72"/>
                  </a:moveTo>
                  <a:lnTo>
                    <a:pt x="112" y="68"/>
                  </a:lnTo>
                  <a:lnTo>
                    <a:pt x="74" y="44"/>
                  </a:lnTo>
                  <a:lnTo>
                    <a:pt x="38" y="20"/>
                  </a:lnTo>
                  <a:lnTo>
                    <a:pt x="14" y="0"/>
                  </a:lnTo>
                  <a:lnTo>
                    <a:pt x="0" y="24"/>
                  </a:lnTo>
                  <a:lnTo>
                    <a:pt x="24" y="39"/>
                  </a:lnTo>
                  <a:lnTo>
                    <a:pt x="60" y="68"/>
                  </a:lnTo>
                  <a:lnTo>
                    <a:pt x="103" y="92"/>
                  </a:lnTo>
                  <a:lnTo>
                    <a:pt x="108" y="96"/>
                  </a:lnTo>
                  <a:lnTo>
                    <a:pt x="122" y="72"/>
                  </a:lnTo>
                  <a:close/>
                  <a:moveTo>
                    <a:pt x="314" y="144"/>
                  </a:moveTo>
                  <a:lnTo>
                    <a:pt x="290" y="140"/>
                  </a:lnTo>
                  <a:lnTo>
                    <a:pt x="242" y="125"/>
                  </a:lnTo>
                  <a:lnTo>
                    <a:pt x="199" y="111"/>
                  </a:lnTo>
                  <a:lnTo>
                    <a:pt x="194" y="106"/>
                  </a:lnTo>
                  <a:lnTo>
                    <a:pt x="180" y="130"/>
                  </a:lnTo>
                  <a:lnTo>
                    <a:pt x="189" y="135"/>
                  </a:lnTo>
                  <a:lnTo>
                    <a:pt x="237" y="149"/>
                  </a:lnTo>
                  <a:lnTo>
                    <a:pt x="309" y="173"/>
                  </a:lnTo>
                  <a:lnTo>
                    <a:pt x="314" y="144"/>
                  </a:lnTo>
                  <a:close/>
                  <a:moveTo>
                    <a:pt x="520" y="173"/>
                  </a:moveTo>
                  <a:lnTo>
                    <a:pt x="477" y="173"/>
                  </a:lnTo>
                  <a:lnTo>
                    <a:pt x="429" y="168"/>
                  </a:lnTo>
                  <a:lnTo>
                    <a:pt x="391" y="164"/>
                  </a:lnTo>
                  <a:lnTo>
                    <a:pt x="386" y="188"/>
                  </a:lnTo>
                  <a:lnTo>
                    <a:pt x="429" y="192"/>
                  </a:lnTo>
                  <a:lnTo>
                    <a:pt x="477" y="197"/>
                  </a:lnTo>
                  <a:lnTo>
                    <a:pt x="520" y="197"/>
                  </a:lnTo>
                  <a:lnTo>
                    <a:pt x="520" y="173"/>
                  </a:lnTo>
                  <a:close/>
                  <a:moveTo>
                    <a:pt x="732" y="173"/>
                  </a:moveTo>
                  <a:lnTo>
                    <a:pt x="727" y="149"/>
                  </a:lnTo>
                  <a:lnTo>
                    <a:pt x="717" y="149"/>
                  </a:lnTo>
                  <a:lnTo>
                    <a:pt x="674" y="159"/>
                  </a:lnTo>
                  <a:lnTo>
                    <a:pt x="626" y="168"/>
                  </a:lnTo>
                  <a:lnTo>
                    <a:pt x="597" y="168"/>
                  </a:lnTo>
                  <a:lnTo>
                    <a:pt x="602" y="197"/>
                  </a:lnTo>
                  <a:lnTo>
                    <a:pt x="626" y="192"/>
                  </a:lnTo>
                  <a:lnTo>
                    <a:pt x="674" y="188"/>
                  </a:lnTo>
                  <a:lnTo>
                    <a:pt x="727" y="178"/>
                  </a:lnTo>
                  <a:lnTo>
                    <a:pt x="732" y="173"/>
                  </a:lnTo>
                  <a:close/>
                  <a:moveTo>
                    <a:pt x="933" y="101"/>
                  </a:moveTo>
                  <a:lnTo>
                    <a:pt x="919" y="77"/>
                  </a:lnTo>
                  <a:lnTo>
                    <a:pt x="900" y="87"/>
                  </a:lnTo>
                  <a:lnTo>
                    <a:pt x="813" y="125"/>
                  </a:lnTo>
                  <a:lnTo>
                    <a:pt x="804" y="130"/>
                  </a:lnTo>
                  <a:lnTo>
                    <a:pt x="808" y="154"/>
                  </a:lnTo>
                  <a:lnTo>
                    <a:pt x="818" y="149"/>
                  </a:lnTo>
                  <a:lnTo>
                    <a:pt x="866" y="130"/>
                  </a:lnTo>
                  <a:lnTo>
                    <a:pt x="909" y="111"/>
                  </a:lnTo>
                  <a:lnTo>
                    <a:pt x="933" y="101"/>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5159" name="Picture 3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72" y="2094"/>
              <a:ext cx="125" cy="101"/>
            </a:xfrm>
            <a:prstGeom prst="rect">
              <a:avLst/>
            </a:prstGeom>
            <a:noFill/>
            <a:extLst>
              <a:ext uri="{909E8E84-426E-40DD-AFC4-6F175D3DCCD1}">
                <a14:hiddenFill xmlns:a14="http://schemas.microsoft.com/office/drawing/2010/main">
                  <a:solidFill>
                    <a:srgbClr val="FFFFFF"/>
                  </a:solidFill>
                </a14:hiddenFill>
              </a:ext>
            </a:extLst>
          </p:spPr>
        </p:pic>
        <p:sp>
          <p:nvSpPr>
            <p:cNvPr id="37" name="AutoShape 38"/>
            <p:cNvSpPr>
              <a:spLocks/>
            </p:cNvSpPr>
            <p:nvPr/>
          </p:nvSpPr>
          <p:spPr bwMode="auto">
            <a:xfrm>
              <a:off x="7735" y="1410"/>
              <a:ext cx="1143" cy="651"/>
            </a:xfrm>
            <a:custGeom>
              <a:avLst/>
              <a:gdLst>
                <a:gd name="T0" fmla="+- 0 7802 7735"/>
                <a:gd name="T1" fmla="*/ T0 w 1143"/>
                <a:gd name="T2" fmla="+- 0 2004 1411"/>
                <a:gd name="T3" fmla="*/ 2004 h 651"/>
                <a:gd name="T4" fmla="+- 0 7783 7735"/>
                <a:gd name="T5" fmla="*/ T4 w 1143"/>
                <a:gd name="T6" fmla="+- 0 1989 1411"/>
                <a:gd name="T7" fmla="*/ 1989 h 651"/>
                <a:gd name="T8" fmla="+- 0 7750 7735"/>
                <a:gd name="T9" fmla="*/ T8 w 1143"/>
                <a:gd name="T10" fmla="+- 0 2023 1411"/>
                <a:gd name="T11" fmla="*/ 2023 h 651"/>
                <a:gd name="T12" fmla="+- 0 7735 7735"/>
                <a:gd name="T13" fmla="*/ T12 w 1143"/>
                <a:gd name="T14" fmla="+- 0 2042 1411"/>
                <a:gd name="T15" fmla="*/ 2042 h 651"/>
                <a:gd name="T16" fmla="+- 0 7754 7735"/>
                <a:gd name="T17" fmla="*/ T16 w 1143"/>
                <a:gd name="T18" fmla="+- 0 2061 1411"/>
                <a:gd name="T19" fmla="*/ 2061 h 651"/>
                <a:gd name="T20" fmla="+- 0 7769 7735"/>
                <a:gd name="T21" fmla="*/ T20 w 1143"/>
                <a:gd name="T22" fmla="+- 0 2042 1411"/>
                <a:gd name="T23" fmla="*/ 2042 h 651"/>
                <a:gd name="T24" fmla="+- 0 7802 7735"/>
                <a:gd name="T25" fmla="*/ T24 w 1143"/>
                <a:gd name="T26" fmla="+- 0 2004 1411"/>
                <a:gd name="T27" fmla="*/ 2004 h 651"/>
                <a:gd name="T28" fmla="+- 0 8878 7735"/>
                <a:gd name="T29" fmla="*/ T28 w 1143"/>
                <a:gd name="T30" fmla="+- 0 1430 1411"/>
                <a:gd name="T31" fmla="*/ 1430 h 651"/>
                <a:gd name="T32" fmla="+- 0 8854 7735"/>
                <a:gd name="T33" fmla="*/ T32 w 1143"/>
                <a:gd name="T34" fmla="+- 0 1411 1411"/>
                <a:gd name="T35" fmla="*/ 1411 h 651"/>
                <a:gd name="T36" fmla="+- 0 8825 7735"/>
                <a:gd name="T37" fmla="*/ T36 w 1143"/>
                <a:gd name="T38" fmla="+- 0 1445 1411"/>
                <a:gd name="T39" fmla="*/ 1445 h 651"/>
                <a:gd name="T40" fmla="+- 0 8724 7735"/>
                <a:gd name="T41" fmla="*/ T40 w 1143"/>
                <a:gd name="T42" fmla="+- 0 1531 1411"/>
                <a:gd name="T43" fmla="*/ 1531 h 651"/>
                <a:gd name="T44" fmla="+- 0 8647 7735"/>
                <a:gd name="T45" fmla="*/ T44 w 1143"/>
                <a:gd name="T46" fmla="+- 0 1579 1411"/>
                <a:gd name="T47" fmla="*/ 1579 h 651"/>
                <a:gd name="T48" fmla="+- 0 8566 7735"/>
                <a:gd name="T49" fmla="*/ T48 w 1143"/>
                <a:gd name="T50" fmla="+- 0 1622 1411"/>
                <a:gd name="T51" fmla="*/ 1622 h 651"/>
                <a:gd name="T52" fmla="+- 0 8484 7735"/>
                <a:gd name="T53" fmla="*/ T52 w 1143"/>
                <a:gd name="T54" fmla="+- 0 1651 1411"/>
                <a:gd name="T55" fmla="*/ 1651 h 651"/>
                <a:gd name="T56" fmla="+- 0 8393 7735"/>
                <a:gd name="T57" fmla="*/ T56 w 1143"/>
                <a:gd name="T58" fmla="+- 0 1675 1411"/>
                <a:gd name="T59" fmla="*/ 1675 h 651"/>
                <a:gd name="T60" fmla="+- 0 8350 7735"/>
                <a:gd name="T61" fmla="*/ T60 w 1143"/>
                <a:gd name="T62" fmla="+- 0 1685 1411"/>
                <a:gd name="T63" fmla="*/ 1685 h 651"/>
                <a:gd name="T64" fmla="+- 0 8306 7735"/>
                <a:gd name="T65" fmla="*/ T64 w 1143"/>
                <a:gd name="T66" fmla="+- 0 1689 1411"/>
                <a:gd name="T67" fmla="*/ 1689 h 651"/>
                <a:gd name="T68" fmla="+- 0 8258 7735"/>
                <a:gd name="T69" fmla="*/ T68 w 1143"/>
                <a:gd name="T70" fmla="+- 0 1694 1411"/>
                <a:gd name="T71" fmla="*/ 1694 h 651"/>
                <a:gd name="T72" fmla="+- 0 8210 7735"/>
                <a:gd name="T73" fmla="*/ T72 w 1143"/>
                <a:gd name="T74" fmla="+- 0 1694 1411"/>
                <a:gd name="T75" fmla="*/ 1694 h 651"/>
                <a:gd name="T76" fmla="+- 0 8158 7735"/>
                <a:gd name="T77" fmla="*/ T76 w 1143"/>
                <a:gd name="T78" fmla="+- 0 1694 1411"/>
                <a:gd name="T79" fmla="*/ 1694 h 651"/>
                <a:gd name="T80" fmla="+- 0 8105 7735"/>
                <a:gd name="T81" fmla="*/ T80 w 1143"/>
                <a:gd name="T82" fmla="+- 0 1689 1411"/>
                <a:gd name="T83" fmla="*/ 1689 h 651"/>
                <a:gd name="T84" fmla="+- 0 8052 7735"/>
                <a:gd name="T85" fmla="*/ T84 w 1143"/>
                <a:gd name="T86" fmla="+- 0 1680 1411"/>
                <a:gd name="T87" fmla="*/ 1680 h 651"/>
                <a:gd name="T88" fmla="+- 0 7994 7735"/>
                <a:gd name="T89" fmla="*/ T88 w 1143"/>
                <a:gd name="T90" fmla="+- 0 1670 1411"/>
                <a:gd name="T91" fmla="*/ 1670 h 651"/>
                <a:gd name="T92" fmla="+- 0 7946 7735"/>
                <a:gd name="T93" fmla="*/ T92 w 1143"/>
                <a:gd name="T94" fmla="+- 0 1656 1411"/>
                <a:gd name="T95" fmla="*/ 1656 h 651"/>
                <a:gd name="T96" fmla="+- 0 7894 7735"/>
                <a:gd name="T97" fmla="*/ T96 w 1143"/>
                <a:gd name="T98" fmla="+- 0 1637 1411"/>
                <a:gd name="T99" fmla="*/ 1637 h 651"/>
                <a:gd name="T100" fmla="+- 0 7846 7735"/>
                <a:gd name="T101" fmla="*/ T100 w 1143"/>
                <a:gd name="T102" fmla="+- 0 1617 1411"/>
                <a:gd name="T103" fmla="*/ 1617 h 651"/>
                <a:gd name="T104" fmla="+- 0 7798 7735"/>
                <a:gd name="T105" fmla="*/ T104 w 1143"/>
                <a:gd name="T106" fmla="+- 0 1593 1411"/>
                <a:gd name="T107" fmla="*/ 1593 h 651"/>
                <a:gd name="T108" fmla="+- 0 7783 7735"/>
                <a:gd name="T109" fmla="*/ T108 w 1143"/>
                <a:gd name="T110" fmla="+- 0 1617 1411"/>
                <a:gd name="T111" fmla="*/ 1617 h 651"/>
                <a:gd name="T112" fmla="+- 0 7831 7735"/>
                <a:gd name="T113" fmla="*/ T112 w 1143"/>
                <a:gd name="T114" fmla="+- 0 1641 1411"/>
                <a:gd name="T115" fmla="*/ 1641 h 651"/>
                <a:gd name="T116" fmla="+- 0 7937 7735"/>
                <a:gd name="T117" fmla="*/ T116 w 1143"/>
                <a:gd name="T118" fmla="+- 0 1680 1411"/>
                <a:gd name="T119" fmla="*/ 1680 h 651"/>
                <a:gd name="T120" fmla="+- 0 7990 7735"/>
                <a:gd name="T121" fmla="*/ T120 w 1143"/>
                <a:gd name="T122" fmla="+- 0 1694 1411"/>
                <a:gd name="T123" fmla="*/ 1694 h 651"/>
                <a:gd name="T124" fmla="+- 0 8047 7735"/>
                <a:gd name="T125" fmla="*/ T124 w 1143"/>
                <a:gd name="T126" fmla="+- 0 1704 1411"/>
                <a:gd name="T127" fmla="*/ 1704 h 651"/>
                <a:gd name="T128" fmla="+- 0 8100 7735"/>
                <a:gd name="T129" fmla="*/ T128 w 1143"/>
                <a:gd name="T130" fmla="+- 0 1713 1411"/>
                <a:gd name="T131" fmla="*/ 1713 h 651"/>
                <a:gd name="T132" fmla="+- 0 8158 7735"/>
                <a:gd name="T133" fmla="*/ T132 w 1143"/>
                <a:gd name="T134" fmla="+- 0 1718 1411"/>
                <a:gd name="T135" fmla="*/ 1718 h 651"/>
                <a:gd name="T136" fmla="+- 0 8210 7735"/>
                <a:gd name="T137" fmla="*/ T136 w 1143"/>
                <a:gd name="T138" fmla="+- 0 1723 1411"/>
                <a:gd name="T139" fmla="*/ 1723 h 651"/>
                <a:gd name="T140" fmla="+- 0 8258 7735"/>
                <a:gd name="T141" fmla="*/ T140 w 1143"/>
                <a:gd name="T142" fmla="+- 0 1723 1411"/>
                <a:gd name="T143" fmla="*/ 1723 h 651"/>
                <a:gd name="T144" fmla="+- 0 8306 7735"/>
                <a:gd name="T145" fmla="*/ T144 w 1143"/>
                <a:gd name="T146" fmla="+- 0 1718 1411"/>
                <a:gd name="T147" fmla="*/ 1718 h 651"/>
                <a:gd name="T148" fmla="+- 0 8354 7735"/>
                <a:gd name="T149" fmla="*/ T148 w 1143"/>
                <a:gd name="T150" fmla="+- 0 1709 1411"/>
                <a:gd name="T151" fmla="*/ 1709 h 651"/>
                <a:gd name="T152" fmla="+- 0 8402 7735"/>
                <a:gd name="T153" fmla="*/ T152 w 1143"/>
                <a:gd name="T154" fmla="+- 0 1704 1411"/>
                <a:gd name="T155" fmla="*/ 1704 h 651"/>
                <a:gd name="T156" fmla="+- 0 8489 7735"/>
                <a:gd name="T157" fmla="*/ T156 w 1143"/>
                <a:gd name="T158" fmla="+- 0 1680 1411"/>
                <a:gd name="T159" fmla="*/ 1680 h 651"/>
                <a:gd name="T160" fmla="+- 0 8575 7735"/>
                <a:gd name="T161" fmla="*/ T160 w 1143"/>
                <a:gd name="T162" fmla="+- 0 1646 1411"/>
                <a:gd name="T163" fmla="*/ 1646 h 651"/>
                <a:gd name="T164" fmla="+- 0 8662 7735"/>
                <a:gd name="T165" fmla="*/ T164 w 1143"/>
                <a:gd name="T166" fmla="+- 0 1603 1411"/>
                <a:gd name="T167" fmla="*/ 1603 h 651"/>
                <a:gd name="T168" fmla="+- 0 8738 7735"/>
                <a:gd name="T169" fmla="*/ T168 w 1143"/>
                <a:gd name="T170" fmla="+- 0 1555 1411"/>
                <a:gd name="T171" fmla="*/ 1555 h 651"/>
                <a:gd name="T172" fmla="+- 0 8777 7735"/>
                <a:gd name="T173" fmla="*/ T172 w 1143"/>
                <a:gd name="T174" fmla="+- 0 1526 1411"/>
                <a:gd name="T175" fmla="*/ 1526 h 651"/>
                <a:gd name="T176" fmla="+- 0 8810 7735"/>
                <a:gd name="T177" fmla="*/ T176 w 1143"/>
                <a:gd name="T178" fmla="+- 0 1493 1411"/>
                <a:gd name="T179" fmla="*/ 1493 h 651"/>
                <a:gd name="T180" fmla="+- 0 8844 7735"/>
                <a:gd name="T181" fmla="*/ T180 w 1143"/>
                <a:gd name="T182" fmla="+- 0 1464 1411"/>
                <a:gd name="T183" fmla="*/ 1464 h 651"/>
                <a:gd name="T184" fmla="+- 0 8878 7735"/>
                <a:gd name="T185" fmla="*/ T184 w 1143"/>
                <a:gd name="T186" fmla="+- 0 1430 1411"/>
                <a:gd name="T187" fmla="*/ 1430 h 65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Lst>
              <a:rect l="0" t="0" r="r" b="b"/>
              <a:pathLst>
                <a:path w="1143" h="651">
                  <a:moveTo>
                    <a:pt x="67" y="593"/>
                  </a:moveTo>
                  <a:lnTo>
                    <a:pt x="48" y="578"/>
                  </a:lnTo>
                  <a:lnTo>
                    <a:pt x="15" y="612"/>
                  </a:lnTo>
                  <a:lnTo>
                    <a:pt x="0" y="631"/>
                  </a:lnTo>
                  <a:lnTo>
                    <a:pt x="19" y="650"/>
                  </a:lnTo>
                  <a:lnTo>
                    <a:pt x="34" y="631"/>
                  </a:lnTo>
                  <a:lnTo>
                    <a:pt x="67" y="593"/>
                  </a:lnTo>
                  <a:close/>
                  <a:moveTo>
                    <a:pt x="1143" y="19"/>
                  </a:moveTo>
                  <a:lnTo>
                    <a:pt x="1119" y="0"/>
                  </a:lnTo>
                  <a:lnTo>
                    <a:pt x="1090" y="34"/>
                  </a:lnTo>
                  <a:lnTo>
                    <a:pt x="989" y="120"/>
                  </a:lnTo>
                  <a:lnTo>
                    <a:pt x="912" y="168"/>
                  </a:lnTo>
                  <a:lnTo>
                    <a:pt x="831" y="211"/>
                  </a:lnTo>
                  <a:lnTo>
                    <a:pt x="749" y="240"/>
                  </a:lnTo>
                  <a:lnTo>
                    <a:pt x="658" y="264"/>
                  </a:lnTo>
                  <a:lnTo>
                    <a:pt x="615" y="274"/>
                  </a:lnTo>
                  <a:lnTo>
                    <a:pt x="571" y="278"/>
                  </a:lnTo>
                  <a:lnTo>
                    <a:pt x="523" y="283"/>
                  </a:lnTo>
                  <a:lnTo>
                    <a:pt x="475" y="283"/>
                  </a:lnTo>
                  <a:lnTo>
                    <a:pt x="423" y="283"/>
                  </a:lnTo>
                  <a:lnTo>
                    <a:pt x="370" y="278"/>
                  </a:lnTo>
                  <a:lnTo>
                    <a:pt x="317" y="269"/>
                  </a:lnTo>
                  <a:lnTo>
                    <a:pt x="259" y="259"/>
                  </a:lnTo>
                  <a:lnTo>
                    <a:pt x="211" y="245"/>
                  </a:lnTo>
                  <a:lnTo>
                    <a:pt x="159" y="226"/>
                  </a:lnTo>
                  <a:lnTo>
                    <a:pt x="111" y="206"/>
                  </a:lnTo>
                  <a:lnTo>
                    <a:pt x="63" y="182"/>
                  </a:lnTo>
                  <a:lnTo>
                    <a:pt x="48" y="206"/>
                  </a:lnTo>
                  <a:lnTo>
                    <a:pt x="96" y="230"/>
                  </a:lnTo>
                  <a:lnTo>
                    <a:pt x="202" y="269"/>
                  </a:lnTo>
                  <a:lnTo>
                    <a:pt x="255" y="283"/>
                  </a:lnTo>
                  <a:lnTo>
                    <a:pt x="312" y="293"/>
                  </a:lnTo>
                  <a:lnTo>
                    <a:pt x="365" y="302"/>
                  </a:lnTo>
                  <a:lnTo>
                    <a:pt x="423" y="307"/>
                  </a:lnTo>
                  <a:lnTo>
                    <a:pt x="475" y="312"/>
                  </a:lnTo>
                  <a:lnTo>
                    <a:pt x="523" y="312"/>
                  </a:lnTo>
                  <a:lnTo>
                    <a:pt x="571" y="307"/>
                  </a:lnTo>
                  <a:lnTo>
                    <a:pt x="619" y="298"/>
                  </a:lnTo>
                  <a:lnTo>
                    <a:pt x="667" y="293"/>
                  </a:lnTo>
                  <a:lnTo>
                    <a:pt x="754" y="269"/>
                  </a:lnTo>
                  <a:lnTo>
                    <a:pt x="840" y="235"/>
                  </a:lnTo>
                  <a:lnTo>
                    <a:pt x="927" y="192"/>
                  </a:lnTo>
                  <a:lnTo>
                    <a:pt x="1003" y="144"/>
                  </a:lnTo>
                  <a:lnTo>
                    <a:pt x="1042" y="115"/>
                  </a:lnTo>
                  <a:lnTo>
                    <a:pt x="1075" y="82"/>
                  </a:lnTo>
                  <a:lnTo>
                    <a:pt x="1109" y="53"/>
                  </a:lnTo>
                  <a:lnTo>
                    <a:pt x="114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Line 37"/>
            <p:cNvSpPr>
              <a:spLocks noChangeShapeType="1"/>
            </p:cNvSpPr>
            <p:nvPr/>
          </p:nvSpPr>
          <p:spPr bwMode="auto">
            <a:xfrm>
              <a:off x="5770" y="1965"/>
              <a:ext cx="19" cy="0"/>
            </a:xfrm>
            <a:prstGeom prst="line">
              <a:avLst/>
            </a:prstGeom>
            <a:noFill/>
            <a:ln w="9131">
              <a:solidFill>
                <a:srgbClr val="13131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Line 36"/>
            <p:cNvSpPr>
              <a:spLocks noChangeShapeType="1"/>
            </p:cNvSpPr>
            <p:nvPr/>
          </p:nvSpPr>
          <p:spPr bwMode="auto">
            <a:xfrm>
              <a:off x="9821" y="1980"/>
              <a:ext cx="24" cy="0"/>
            </a:xfrm>
            <a:prstGeom prst="line">
              <a:avLst/>
            </a:prstGeom>
            <a:noFill/>
            <a:ln w="9131">
              <a:solidFill>
                <a:srgbClr val="13131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35"/>
            <p:cNvSpPr>
              <a:spLocks noChangeShapeType="1"/>
            </p:cNvSpPr>
            <p:nvPr/>
          </p:nvSpPr>
          <p:spPr bwMode="auto">
            <a:xfrm>
              <a:off x="7788" y="1603"/>
              <a:ext cx="0" cy="0"/>
            </a:xfrm>
            <a:prstGeom prst="line">
              <a:avLst/>
            </a:prstGeom>
            <a:noFill/>
            <a:ln w="9131">
              <a:solidFill>
                <a:srgbClr val="13131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54" name="Picture 3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858" y="1036"/>
              <a:ext cx="370" cy="394"/>
            </a:xfrm>
            <a:prstGeom prst="rect">
              <a:avLst/>
            </a:prstGeom>
            <a:noFill/>
            <a:extLst>
              <a:ext uri="{909E8E84-426E-40DD-AFC4-6F175D3DCCD1}">
                <a14:hiddenFill xmlns:a14="http://schemas.microsoft.com/office/drawing/2010/main">
                  <a:solidFill>
                    <a:srgbClr val="FFFFFF"/>
                  </a:solidFill>
                </a14:hiddenFill>
              </a:ext>
            </a:extLst>
          </p:spPr>
        </p:pic>
        <p:sp>
          <p:nvSpPr>
            <p:cNvPr id="41" name="Freeform 33"/>
            <p:cNvSpPr>
              <a:spLocks/>
            </p:cNvSpPr>
            <p:nvPr/>
          </p:nvSpPr>
          <p:spPr bwMode="auto">
            <a:xfrm>
              <a:off x="9204" y="585"/>
              <a:ext cx="416" cy="471"/>
            </a:xfrm>
            <a:custGeom>
              <a:avLst/>
              <a:gdLst>
                <a:gd name="T0" fmla="+- 0 9600 9204"/>
                <a:gd name="T1" fmla="*/ T0 w 416"/>
                <a:gd name="T2" fmla="+- 0 585 585"/>
                <a:gd name="T3" fmla="*/ 585 h 471"/>
                <a:gd name="T4" fmla="+- 0 9204 9204"/>
                <a:gd name="T5" fmla="*/ T4 w 416"/>
                <a:gd name="T6" fmla="+- 0 1041 585"/>
                <a:gd name="T7" fmla="*/ 1041 h 471"/>
                <a:gd name="T8" fmla="+- 0 9223 9204"/>
                <a:gd name="T9" fmla="*/ T8 w 416"/>
                <a:gd name="T10" fmla="+- 0 1056 585"/>
                <a:gd name="T11" fmla="*/ 1056 h 471"/>
                <a:gd name="T12" fmla="+- 0 9619 9204"/>
                <a:gd name="T13" fmla="*/ T12 w 416"/>
                <a:gd name="T14" fmla="+- 0 605 585"/>
                <a:gd name="T15" fmla="*/ 605 h 471"/>
                <a:gd name="T16" fmla="+- 0 9600 9204"/>
                <a:gd name="T17" fmla="*/ T16 w 416"/>
                <a:gd name="T18" fmla="+- 0 585 585"/>
                <a:gd name="T19" fmla="*/ 585 h 471"/>
              </a:gdLst>
              <a:ahLst/>
              <a:cxnLst>
                <a:cxn ang="0">
                  <a:pos x="T1" y="T3"/>
                </a:cxn>
                <a:cxn ang="0">
                  <a:pos x="T5" y="T7"/>
                </a:cxn>
                <a:cxn ang="0">
                  <a:pos x="T9" y="T11"/>
                </a:cxn>
                <a:cxn ang="0">
                  <a:pos x="T13" y="T15"/>
                </a:cxn>
                <a:cxn ang="0">
                  <a:pos x="T17" y="T19"/>
                </a:cxn>
              </a:cxnLst>
              <a:rect l="0" t="0" r="r" b="b"/>
              <a:pathLst>
                <a:path w="416" h="471">
                  <a:moveTo>
                    <a:pt x="396" y="0"/>
                  </a:moveTo>
                  <a:lnTo>
                    <a:pt x="0" y="456"/>
                  </a:lnTo>
                  <a:lnTo>
                    <a:pt x="19" y="471"/>
                  </a:lnTo>
                  <a:lnTo>
                    <a:pt x="415" y="20"/>
                  </a:lnTo>
                  <a:lnTo>
                    <a:pt x="396"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5152" name="Picture 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83" y="1902"/>
              <a:ext cx="116" cy="106"/>
            </a:xfrm>
            <a:prstGeom prst="rect">
              <a:avLst/>
            </a:prstGeom>
            <a:noFill/>
            <a:extLst>
              <a:ext uri="{909E8E84-426E-40DD-AFC4-6F175D3DCCD1}">
                <a14:hiddenFill xmlns:a14="http://schemas.microsoft.com/office/drawing/2010/main">
                  <a:solidFill>
                    <a:srgbClr val="FFFFFF"/>
                  </a:solidFill>
                </a14:hiddenFill>
              </a:ext>
            </a:extLst>
          </p:spPr>
        </p:pic>
        <p:pic>
          <p:nvPicPr>
            <p:cNvPr id="5151" name="Picture 3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936" y="1751"/>
              <a:ext cx="111" cy="113"/>
            </a:xfrm>
            <a:prstGeom prst="rect">
              <a:avLst/>
            </a:prstGeom>
            <a:noFill/>
            <a:extLst>
              <a:ext uri="{909E8E84-426E-40DD-AFC4-6F175D3DCCD1}">
                <a14:hiddenFill xmlns:a14="http://schemas.microsoft.com/office/drawing/2010/main">
                  <a:solidFill>
                    <a:srgbClr val="FFFFFF"/>
                  </a:solidFill>
                </a14:hiddenFill>
              </a:ext>
            </a:extLst>
          </p:spPr>
        </p:pic>
        <p:pic>
          <p:nvPicPr>
            <p:cNvPr id="5150" name="Picture 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085" y="1598"/>
              <a:ext cx="111" cy="116"/>
            </a:xfrm>
            <a:prstGeom prst="rect">
              <a:avLst/>
            </a:prstGeom>
            <a:noFill/>
            <a:extLst>
              <a:ext uri="{909E8E84-426E-40DD-AFC4-6F175D3DCCD1}">
                <a14:hiddenFill xmlns:a14="http://schemas.microsoft.com/office/drawing/2010/main">
                  <a:solidFill>
                    <a:srgbClr val="FFFFFF"/>
                  </a:solidFill>
                </a14:hiddenFill>
              </a:ext>
            </a:extLst>
          </p:spPr>
        </p:pic>
        <p:pic>
          <p:nvPicPr>
            <p:cNvPr id="5149" name="Picture 2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229" y="1444"/>
              <a:ext cx="106" cy="116"/>
            </a:xfrm>
            <a:prstGeom prst="rect">
              <a:avLst/>
            </a:prstGeom>
            <a:noFill/>
            <a:extLst>
              <a:ext uri="{909E8E84-426E-40DD-AFC4-6F175D3DCCD1}">
                <a14:hiddenFill xmlns:a14="http://schemas.microsoft.com/office/drawing/2010/main">
                  <a:solidFill>
                    <a:srgbClr val="FFFFFF"/>
                  </a:solidFill>
                </a14:hiddenFill>
              </a:ext>
            </a:extLst>
          </p:spPr>
        </p:pic>
        <p:pic>
          <p:nvPicPr>
            <p:cNvPr id="5148" name="Picture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59" y="1266"/>
              <a:ext cx="101" cy="125"/>
            </a:xfrm>
            <a:prstGeom prst="rect">
              <a:avLst/>
            </a:prstGeom>
            <a:noFill/>
            <a:extLst>
              <a:ext uri="{909E8E84-426E-40DD-AFC4-6F175D3DCCD1}">
                <a14:hiddenFill xmlns:a14="http://schemas.microsoft.com/office/drawing/2010/main">
                  <a:solidFill>
                    <a:srgbClr val="FFFFFF"/>
                  </a:solidFill>
                </a14:hiddenFill>
              </a:ext>
            </a:extLst>
          </p:spPr>
        </p:pic>
        <p:sp>
          <p:nvSpPr>
            <p:cNvPr id="42" name="AutoShape 27"/>
            <p:cNvSpPr>
              <a:spLocks/>
            </p:cNvSpPr>
            <p:nvPr/>
          </p:nvSpPr>
          <p:spPr bwMode="auto">
            <a:xfrm>
              <a:off x="8484" y="450"/>
              <a:ext cx="418" cy="773"/>
            </a:xfrm>
            <a:custGeom>
              <a:avLst/>
              <a:gdLst>
                <a:gd name="T0" fmla="+- 0 8580 8484"/>
                <a:gd name="T1" fmla="*/ T0 w 418"/>
                <a:gd name="T2" fmla="+- 0 1113 451"/>
                <a:gd name="T3" fmla="*/ 1113 h 773"/>
                <a:gd name="T4" fmla="+- 0 8556 8484"/>
                <a:gd name="T5" fmla="*/ T4 w 418"/>
                <a:gd name="T6" fmla="+- 0 1099 451"/>
                <a:gd name="T7" fmla="*/ 1099 h 773"/>
                <a:gd name="T8" fmla="+- 0 8537 8484"/>
                <a:gd name="T9" fmla="*/ T8 w 418"/>
                <a:gd name="T10" fmla="+- 0 1133 451"/>
                <a:gd name="T11" fmla="*/ 1133 h 773"/>
                <a:gd name="T12" fmla="+- 0 8503 8484"/>
                <a:gd name="T13" fmla="*/ T12 w 418"/>
                <a:gd name="T14" fmla="+- 0 1181 451"/>
                <a:gd name="T15" fmla="*/ 1181 h 773"/>
                <a:gd name="T16" fmla="+- 0 8484 8484"/>
                <a:gd name="T17" fmla="*/ T16 w 418"/>
                <a:gd name="T18" fmla="+- 0 1209 451"/>
                <a:gd name="T19" fmla="*/ 1209 h 773"/>
                <a:gd name="T20" fmla="+- 0 8503 8484"/>
                <a:gd name="T21" fmla="*/ T20 w 418"/>
                <a:gd name="T22" fmla="+- 0 1224 451"/>
                <a:gd name="T23" fmla="*/ 1224 h 773"/>
                <a:gd name="T24" fmla="+- 0 8522 8484"/>
                <a:gd name="T25" fmla="*/ T24 w 418"/>
                <a:gd name="T26" fmla="+- 0 1195 451"/>
                <a:gd name="T27" fmla="*/ 1195 h 773"/>
                <a:gd name="T28" fmla="+- 0 8556 8484"/>
                <a:gd name="T29" fmla="*/ T28 w 418"/>
                <a:gd name="T30" fmla="+- 0 1147 451"/>
                <a:gd name="T31" fmla="*/ 1147 h 773"/>
                <a:gd name="T32" fmla="+- 0 8580 8484"/>
                <a:gd name="T33" fmla="*/ T32 w 418"/>
                <a:gd name="T34" fmla="+- 0 1113 451"/>
                <a:gd name="T35" fmla="*/ 1113 h 773"/>
                <a:gd name="T36" fmla="+- 0 8686 8484"/>
                <a:gd name="T37" fmla="*/ T36 w 418"/>
                <a:gd name="T38" fmla="+- 0 931 451"/>
                <a:gd name="T39" fmla="*/ 931 h 773"/>
                <a:gd name="T40" fmla="+- 0 8662 8484"/>
                <a:gd name="T41" fmla="*/ T40 w 418"/>
                <a:gd name="T42" fmla="+- 0 917 451"/>
                <a:gd name="T43" fmla="*/ 917 h 773"/>
                <a:gd name="T44" fmla="+- 0 8652 8484"/>
                <a:gd name="T45" fmla="*/ T44 w 418"/>
                <a:gd name="T46" fmla="+- 0 945 451"/>
                <a:gd name="T47" fmla="*/ 945 h 773"/>
                <a:gd name="T48" fmla="+- 0 8614 8484"/>
                <a:gd name="T49" fmla="*/ T48 w 418"/>
                <a:gd name="T50" fmla="+- 0 1013 451"/>
                <a:gd name="T51" fmla="*/ 1013 h 773"/>
                <a:gd name="T52" fmla="+- 0 8599 8484"/>
                <a:gd name="T53" fmla="*/ T52 w 418"/>
                <a:gd name="T54" fmla="+- 0 1032 451"/>
                <a:gd name="T55" fmla="*/ 1032 h 773"/>
                <a:gd name="T56" fmla="+- 0 8623 8484"/>
                <a:gd name="T57" fmla="*/ T56 w 418"/>
                <a:gd name="T58" fmla="+- 0 1046 451"/>
                <a:gd name="T59" fmla="*/ 1046 h 773"/>
                <a:gd name="T60" fmla="+- 0 8633 8484"/>
                <a:gd name="T61" fmla="*/ T60 w 418"/>
                <a:gd name="T62" fmla="+- 0 1027 451"/>
                <a:gd name="T63" fmla="*/ 1027 h 773"/>
                <a:gd name="T64" fmla="+- 0 8676 8484"/>
                <a:gd name="T65" fmla="*/ T64 w 418"/>
                <a:gd name="T66" fmla="+- 0 955 451"/>
                <a:gd name="T67" fmla="*/ 955 h 773"/>
                <a:gd name="T68" fmla="+- 0 8686 8484"/>
                <a:gd name="T69" fmla="*/ T68 w 418"/>
                <a:gd name="T70" fmla="+- 0 931 451"/>
                <a:gd name="T71" fmla="*/ 931 h 773"/>
                <a:gd name="T72" fmla="+- 0 8777 8484"/>
                <a:gd name="T73" fmla="*/ T72 w 418"/>
                <a:gd name="T74" fmla="+- 0 739 451"/>
                <a:gd name="T75" fmla="*/ 739 h 773"/>
                <a:gd name="T76" fmla="+- 0 8753 8484"/>
                <a:gd name="T77" fmla="*/ T76 w 418"/>
                <a:gd name="T78" fmla="+- 0 729 451"/>
                <a:gd name="T79" fmla="*/ 729 h 773"/>
                <a:gd name="T80" fmla="+- 0 8729 8484"/>
                <a:gd name="T81" fmla="*/ T80 w 418"/>
                <a:gd name="T82" fmla="+- 0 782 451"/>
                <a:gd name="T83" fmla="*/ 782 h 773"/>
                <a:gd name="T84" fmla="+- 0 8700 8484"/>
                <a:gd name="T85" fmla="*/ T84 w 418"/>
                <a:gd name="T86" fmla="+- 0 849 451"/>
                <a:gd name="T87" fmla="*/ 849 h 773"/>
                <a:gd name="T88" fmla="+- 0 8724 8484"/>
                <a:gd name="T89" fmla="*/ T88 w 418"/>
                <a:gd name="T90" fmla="+- 0 859 451"/>
                <a:gd name="T91" fmla="*/ 859 h 773"/>
                <a:gd name="T92" fmla="+- 0 8753 8484"/>
                <a:gd name="T93" fmla="*/ T92 w 418"/>
                <a:gd name="T94" fmla="+- 0 792 451"/>
                <a:gd name="T95" fmla="*/ 792 h 773"/>
                <a:gd name="T96" fmla="+- 0 8777 8484"/>
                <a:gd name="T97" fmla="*/ T96 w 418"/>
                <a:gd name="T98" fmla="+- 0 739 451"/>
                <a:gd name="T99" fmla="*/ 739 h 773"/>
                <a:gd name="T100" fmla="+- 0 8863 8484"/>
                <a:gd name="T101" fmla="*/ T100 w 418"/>
                <a:gd name="T102" fmla="+- 0 547 451"/>
                <a:gd name="T103" fmla="*/ 547 h 773"/>
                <a:gd name="T104" fmla="+- 0 8839 8484"/>
                <a:gd name="T105" fmla="*/ T104 w 418"/>
                <a:gd name="T106" fmla="+- 0 537 451"/>
                <a:gd name="T107" fmla="*/ 537 h 773"/>
                <a:gd name="T108" fmla="+- 0 8786 8484"/>
                <a:gd name="T109" fmla="*/ T108 w 418"/>
                <a:gd name="T110" fmla="+- 0 657 451"/>
                <a:gd name="T111" fmla="*/ 657 h 773"/>
                <a:gd name="T112" fmla="+- 0 8810 8484"/>
                <a:gd name="T113" fmla="*/ T112 w 418"/>
                <a:gd name="T114" fmla="+- 0 667 451"/>
                <a:gd name="T115" fmla="*/ 667 h 773"/>
                <a:gd name="T116" fmla="+- 0 8863 8484"/>
                <a:gd name="T117" fmla="*/ T116 w 418"/>
                <a:gd name="T118" fmla="+- 0 547 451"/>
                <a:gd name="T119" fmla="*/ 547 h 773"/>
                <a:gd name="T120" fmla="+- 0 8902 8484"/>
                <a:gd name="T121" fmla="*/ T120 w 418"/>
                <a:gd name="T122" fmla="+- 0 461 451"/>
                <a:gd name="T123" fmla="*/ 461 h 773"/>
                <a:gd name="T124" fmla="+- 0 8878 8484"/>
                <a:gd name="T125" fmla="*/ T124 w 418"/>
                <a:gd name="T126" fmla="+- 0 451 451"/>
                <a:gd name="T127" fmla="*/ 451 h 773"/>
                <a:gd name="T128" fmla="+- 0 8873 8484"/>
                <a:gd name="T129" fmla="*/ T128 w 418"/>
                <a:gd name="T130" fmla="+- 0 465 451"/>
                <a:gd name="T131" fmla="*/ 465 h 773"/>
                <a:gd name="T132" fmla="+- 0 8897 8484"/>
                <a:gd name="T133" fmla="*/ T132 w 418"/>
                <a:gd name="T134" fmla="+- 0 475 451"/>
                <a:gd name="T135" fmla="*/ 475 h 773"/>
                <a:gd name="T136" fmla="+- 0 8902 8484"/>
                <a:gd name="T137" fmla="*/ T136 w 418"/>
                <a:gd name="T138" fmla="+- 0 461 451"/>
                <a:gd name="T139" fmla="*/ 461 h 77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Lst>
              <a:rect l="0" t="0" r="r" b="b"/>
              <a:pathLst>
                <a:path w="418" h="773">
                  <a:moveTo>
                    <a:pt x="96" y="662"/>
                  </a:moveTo>
                  <a:lnTo>
                    <a:pt x="72" y="648"/>
                  </a:lnTo>
                  <a:lnTo>
                    <a:pt x="53" y="682"/>
                  </a:lnTo>
                  <a:lnTo>
                    <a:pt x="19" y="730"/>
                  </a:lnTo>
                  <a:lnTo>
                    <a:pt x="0" y="758"/>
                  </a:lnTo>
                  <a:lnTo>
                    <a:pt x="19" y="773"/>
                  </a:lnTo>
                  <a:lnTo>
                    <a:pt x="38" y="744"/>
                  </a:lnTo>
                  <a:lnTo>
                    <a:pt x="72" y="696"/>
                  </a:lnTo>
                  <a:lnTo>
                    <a:pt x="96" y="662"/>
                  </a:lnTo>
                  <a:close/>
                  <a:moveTo>
                    <a:pt x="202" y="480"/>
                  </a:moveTo>
                  <a:lnTo>
                    <a:pt x="178" y="466"/>
                  </a:lnTo>
                  <a:lnTo>
                    <a:pt x="168" y="494"/>
                  </a:lnTo>
                  <a:lnTo>
                    <a:pt x="130" y="562"/>
                  </a:lnTo>
                  <a:lnTo>
                    <a:pt x="115" y="581"/>
                  </a:lnTo>
                  <a:lnTo>
                    <a:pt x="139" y="595"/>
                  </a:lnTo>
                  <a:lnTo>
                    <a:pt x="149" y="576"/>
                  </a:lnTo>
                  <a:lnTo>
                    <a:pt x="192" y="504"/>
                  </a:lnTo>
                  <a:lnTo>
                    <a:pt x="202" y="480"/>
                  </a:lnTo>
                  <a:close/>
                  <a:moveTo>
                    <a:pt x="293" y="288"/>
                  </a:moveTo>
                  <a:lnTo>
                    <a:pt x="269" y="278"/>
                  </a:lnTo>
                  <a:lnTo>
                    <a:pt x="245" y="331"/>
                  </a:lnTo>
                  <a:lnTo>
                    <a:pt x="216" y="398"/>
                  </a:lnTo>
                  <a:lnTo>
                    <a:pt x="240" y="408"/>
                  </a:lnTo>
                  <a:lnTo>
                    <a:pt x="269" y="341"/>
                  </a:lnTo>
                  <a:lnTo>
                    <a:pt x="293" y="288"/>
                  </a:lnTo>
                  <a:close/>
                  <a:moveTo>
                    <a:pt x="379" y="96"/>
                  </a:moveTo>
                  <a:lnTo>
                    <a:pt x="355" y="86"/>
                  </a:lnTo>
                  <a:lnTo>
                    <a:pt x="302" y="206"/>
                  </a:lnTo>
                  <a:lnTo>
                    <a:pt x="326" y="216"/>
                  </a:lnTo>
                  <a:lnTo>
                    <a:pt x="379" y="96"/>
                  </a:lnTo>
                  <a:close/>
                  <a:moveTo>
                    <a:pt x="418" y="10"/>
                  </a:moveTo>
                  <a:lnTo>
                    <a:pt x="394" y="0"/>
                  </a:lnTo>
                  <a:lnTo>
                    <a:pt x="389" y="14"/>
                  </a:lnTo>
                  <a:lnTo>
                    <a:pt x="413" y="24"/>
                  </a:lnTo>
                  <a:lnTo>
                    <a:pt x="418" y="1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3" name="Rectangle 55"/>
          <p:cNvSpPr>
            <a:spLocks noChangeArrowheads="1"/>
          </p:cNvSpPr>
          <p:nvPr/>
        </p:nvSpPr>
        <p:spPr bwMode="auto">
          <a:xfrm>
            <a:off x="71825" y="390183"/>
            <a:ext cx="11380392"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smtClean="0">
                <a:ln>
                  <a:noFill/>
                </a:ln>
                <a:solidFill>
                  <a:srgbClr val="131313"/>
                </a:solidFill>
                <a:effectLst/>
                <a:latin typeface="Arial" panose="020B0604020202020204" pitchFamily="34" charset="0"/>
                <a:ea typeface="Times New Roman" panose="02020603050405020304" pitchFamily="18" charset="0"/>
              </a:rPr>
              <a:t>Y</a:t>
            </a:r>
            <a:endParaRPr kumimoji="0" lang="en-US" altLang="en-US" sz="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4726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465368"/>
          </a:xfrm>
        </p:spPr>
        <p:txBody>
          <a:bodyPr>
            <a:normAutofit fontScale="90000"/>
          </a:bodyPr>
          <a:lstStyle/>
          <a:p>
            <a:pPr algn="l"/>
            <a:r>
              <a:rPr lang="en-US" sz="2800" b="1" dirty="0"/>
              <a:t>Deciding to Shut Down</a:t>
            </a:r>
            <a:endParaRPr lang="en-US" sz="2800" dirty="0"/>
          </a:p>
        </p:txBody>
      </p:sp>
      <p:sp>
        <p:nvSpPr>
          <p:cNvPr id="3" name="Subtitle 2"/>
          <p:cNvSpPr>
            <a:spLocks noGrp="1"/>
          </p:cNvSpPr>
          <p:nvPr>
            <p:ph type="subTitle" idx="1"/>
          </p:nvPr>
        </p:nvSpPr>
        <p:spPr>
          <a:xfrm>
            <a:off x="1524000" y="1795549"/>
            <a:ext cx="9144000" cy="4364182"/>
          </a:xfrm>
        </p:spPr>
        <p:txBody>
          <a:bodyPr/>
          <a:lstStyle/>
          <a:p>
            <a:pPr algn="l"/>
            <a:r>
              <a:rPr lang="en-US" i="1" dirty="0"/>
              <a:t>When a firm stops production, that is, </a:t>
            </a:r>
            <a:r>
              <a:rPr lang="en-US" b="1" i="1" u="sng" dirty="0"/>
              <a:t>shuts down </a:t>
            </a:r>
            <a:r>
              <a:rPr lang="en-US" i="1" dirty="0"/>
              <a:t>in the short run, it will have to bear losses equal to the fixed </a:t>
            </a:r>
            <a:r>
              <a:rPr lang="en-US" i="1" dirty="0" smtClean="0"/>
              <a:t>costs.</a:t>
            </a:r>
          </a:p>
          <a:p>
            <a:pPr algn="l"/>
            <a:r>
              <a:rPr lang="en-US" dirty="0"/>
              <a:t>To make our analysis simple, we examine the question in two </a:t>
            </a:r>
            <a:r>
              <a:rPr lang="en-US" dirty="0" smtClean="0"/>
              <a:t>parts.</a:t>
            </a:r>
          </a:p>
          <a:p>
            <a:pPr algn="l"/>
            <a:r>
              <a:rPr lang="en-US" dirty="0" smtClean="0"/>
              <a:t>1. Situation </a:t>
            </a:r>
            <a:r>
              <a:rPr lang="en-US" dirty="0"/>
              <a:t>when a firm decides to continue operating in the short run even when incurring </a:t>
            </a:r>
            <a:r>
              <a:rPr lang="en-US" dirty="0" smtClean="0"/>
              <a:t>losses.</a:t>
            </a:r>
          </a:p>
          <a:p>
            <a:pPr algn="l"/>
            <a:r>
              <a:rPr lang="en-US" dirty="0" smtClean="0"/>
              <a:t>2. Situation </a:t>
            </a:r>
            <a:r>
              <a:rPr lang="en-US" dirty="0"/>
              <a:t>when a firm decides to shut down in the short run</a:t>
            </a:r>
            <a:endParaRPr lang="en-US" dirty="0"/>
          </a:p>
        </p:txBody>
      </p:sp>
    </p:spTree>
    <p:extLst>
      <p:ext uri="{BB962C8B-B14F-4D97-AF65-F5344CB8AC3E}">
        <p14:creationId xmlns:p14="http://schemas.microsoft.com/office/powerpoint/2010/main" val="3010951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6024"/>
          </a:xfrm>
        </p:spPr>
        <p:txBody>
          <a:bodyPr>
            <a:normAutofit fontScale="90000"/>
          </a:bodyPr>
          <a:lstStyle/>
          <a:p>
            <a:r>
              <a:rPr lang="en-US" sz="2800" dirty="0" smtClean="0"/>
              <a:t>Situation 1</a:t>
            </a:r>
            <a:r>
              <a:rPr lang="en-US" dirty="0" smtClean="0"/>
              <a:t> </a:t>
            </a:r>
            <a:endParaRPr lang="en-US" dirty="0"/>
          </a:p>
        </p:txBody>
      </p:sp>
      <p:sp>
        <p:nvSpPr>
          <p:cNvPr id="3" name="Content Placeholder 2"/>
          <p:cNvSpPr>
            <a:spLocks noGrp="1"/>
          </p:cNvSpPr>
          <p:nvPr>
            <p:ph idx="1"/>
          </p:nvPr>
        </p:nvSpPr>
        <p:spPr>
          <a:xfrm>
            <a:off x="838200" y="1479665"/>
            <a:ext cx="10515600" cy="4639109"/>
          </a:xfrm>
        </p:spPr>
        <p:txBody>
          <a:bodyPr/>
          <a:lstStyle/>
          <a:p>
            <a:pPr marL="0" indent="0">
              <a:buNone/>
            </a:pPr>
            <a:r>
              <a:rPr lang="en-US" sz="2400" i="1" dirty="0" smtClean="0"/>
              <a:t>The </a:t>
            </a:r>
            <a:r>
              <a:rPr lang="en-US" sz="2400" i="1" dirty="0"/>
              <a:t>firm will continue operating in the short run at a loss when </a:t>
            </a:r>
            <a:r>
              <a:rPr lang="en-US" sz="2400" b="1" i="1" u="sng" dirty="0"/>
              <a:t>total revenue exceeds total variable costs.</a:t>
            </a:r>
            <a:r>
              <a:rPr lang="en-US" sz="2400" i="1" dirty="0"/>
              <a:t> This enables the firm to earn revenue to recover a part of the fixed costs</a:t>
            </a:r>
            <a:r>
              <a:rPr lang="en-US" sz="2400" dirty="0" smtClean="0"/>
              <a:t>.</a:t>
            </a:r>
          </a:p>
          <a:p>
            <a:r>
              <a:rPr lang="en-US" sz="2400" i="1" dirty="0"/>
              <a:t>TR </a:t>
            </a:r>
            <a:r>
              <a:rPr lang="en-US" sz="2400" dirty="0"/>
              <a:t>&gt; </a:t>
            </a:r>
            <a:r>
              <a:rPr lang="en-US" sz="2400" i="1" dirty="0"/>
              <a:t>TVC</a:t>
            </a:r>
            <a:endParaRPr lang="en-US" sz="2400" dirty="0"/>
          </a:p>
          <a:p>
            <a:r>
              <a:rPr lang="en-US" sz="2400" dirty="0" smtClean="0"/>
              <a:t>Since </a:t>
            </a:r>
            <a:r>
              <a:rPr lang="en-US" sz="2400" i="1" dirty="0" smtClean="0"/>
              <a:t>TR </a:t>
            </a:r>
            <a:r>
              <a:rPr lang="en-US" sz="2400" dirty="0"/>
              <a:t>= </a:t>
            </a:r>
            <a:r>
              <a:rPr lang="en-US" sz="2400" i="1" dirty="0"/>
              <a:t>P.Q</a:t>
            </a:r>
            <a:r>
              <a:rPr lang="en-US" sz="2400" dirty="0"/>
              <a:t>, and </a:t>
            </a:r>
            <a:r>
              <a:rPr lang="en-US" sz="2400" i="1" dirty="0"/>
              <a:t>TVC </a:t>
            </a:r>
            <a:r>
              <a:rPr lang="en-US" sz="2400" dirty="0"/>
              <a:t>= </a:t>
            </a:r>
            <a:r>
              <a:rPr lang="en-US" sz="2400" i="1" dirty="0"/>
              <a:t>AVC.Q</a:t>
            </a:r>
            <a:endParaRPr lang="en-US" sz="2400" dirty="0"/>
          </a:p>
          <a:p>
            <a:r>
              <a:rPr lang="en-US" sz="2400" dirty="0"/>
              <a:t>Therefore,	</a:t>
            </a:r>
            <a:r>
              <a:rPr lang="en-US" sz="2400" i="1" dirty="0"/>
              <a:t>P.Q </a:t>
            </a:r>
            <a:r>
              <a:rPr lang="en-US" sz="2400" dirty="0"/>
              <a:t>&gt; </a:t>
            </a:r>
            <a:r>
              <a:rPr lang="en-US" sz="2400" i="1" dirty="0"/>
              <a:t>AVC.Q </a:t>
            </a:r>
            <a:r>
              <a:rPr lang="en-US" sz="2400" i="1" dirty="0" smtClean="0"/>
              <a:t>= P </a:t>
            </a:r>
            <a:r>
              <a:rPr lang="en-US" sz="2400" dirty="0"/>
              <a:t>&gt; </a:t>
            </a:r>
            <a:r>
              <a:rPr lang="en-US" sz="2400" i="1" dirty="0" smtClean="0"/>
              <a:t>AVC</a:t>
            </a:r>
          </a:p>
          <a:p>
            <a:endParaRPr lang="en-US" dirty="0"/>
          </a:p>
        </p:txBody>
      </p:sp>
      <p:grpSp>
        <p:nvGrpSpPr>
          <p:cNvPr id="4" name="Group 3"/>
          <p:cNvGrpSpPr>
            <a:grpSpLocks/>
          </p:cNvGrpSpPr>
          <p:nvPr/>
        </p:nvGrpSpPr>
        <p:grpSpPr bwMode="auto">
          <a:xfrm>
            <a:off x="6001789" y="2776451"/>
            <a:ext cx="4671752" cy="3217025"/>
            <a:chOff x="5952" y="701"/>
            <a:chExt cx="4521" cy="3746"/>
          </a:xfrm>
        </p:grpSpPr>
        <p:sp>
          <p:nvSpPr>
            <p:cNvPr id="5" name="Freeform 4"/>
            <p:cNvSpPr>
              <a:spLocks/>
            </p:cNvSpPr>
            <p:nvPr/>
          </p:nvSpPr>
          <p:spPr bwMode="auto">
            <a:xfrm>
              <a:off x="6307" y="720"/>
              <a:ext cx="3994" cy="3516"/>
            </a:xfrm>
            <a:custGeom>
              <a:avLst/>
              <a:gdLst>
                <a:gd name="T0" fmla="+- 0 10301 6307"/>
                <a:gd name="T1" fmla="*/ T0 w 3994"/>
                <a:gd name="T2" fmla="+- 0 4183 720"/>
                <a:gd name="T3" fmla="*/ 4183 h 3516"/>
                <a:gd name="T4" fmla="+- 0 10205 6307"/>
                <a:gd name="T5" fmla="*/ T4 w 3994"/>
                <a:gd name="T6" fmla="+- 0 4131 720"/>
                <a:gd name="T7" fmla="*/ 4131 h 3516"/>
                <a:gd name="T8" fmla="+- 0 10205 6307"/>
                <a:gd name="T9" fmla="*/ T8 w 3994"/>
                <a:gd name="T10" fmla="+- 0 4179 720"/>
                <a:gd name="T11" fmla="*/ 4179 h 3516"/>
                <a:gd name="T12" fmla="+- 0 6365 6307"/>
                <a:gd name="T13" fmla="*/ T12 w 3994"/>
                <a:gd name="T14" fmla="+- 0 4179 720"/>
                <a:gd name="T15" fmla="*/ 4179 h 3516"/>
                <a:gd name="T16" fmla="+- 0 6365 6307"/>
                <a:gd name="T17" fmla="*/ T16 w 3994"/>
                <a:gd name="T18" fmla="+- 0 816 720"/>
                <a:gd name="T19" fmla="*/ 816 h 3516"/>
                <a:gd name="T20" fmla="+- 0 6413 6307"/>
                <a:gd name="T21" fmla="*/ T20 w 3994"/>
                <a:gd name="T22" fmla="+- 0 816 720"/>
                <a:gd name="T23" fmla="*/ 816 h 3516"/>
                <a:gd name="T24" fmla="+- 0 6360 6307"/>
                <a:gd name="T25" fmla="*/ T24 w 3994"/>
                <a:gd name="T26" fmla="+- 0 720 720"/>
                <a:gd name="T27" fmla="*/ 720 h 3516"/>
                <a:gd name="T28" fmla="+- 0 6358 6307"/>
                <a:gd name="T29" fmla="*/ T28 w 3994"/>
                <a:gd name="T30" fmla="+- 0 724 720"/>
                <a:gd name="T31" fmla="*/ 724 h 3516"/>
                <a:gd name="T32" fmla="+- 0 6358 6307"/>
                <a:gd name="T33" fmla="*/ T32 w 3994"/>
                <a:gd name="T34" fmla="+- 0 4184 720"/>
                <a:gd name="T35" fmla="*/ 4184 h 3516"/>
                <a:gd name="T36" fmla="+- 0 6358 6307"/>
                <a:gd name="T37" fmla="*/ T36 w 3994"/>
                <a:gd name="T38" fmla="+- 0 4186 720"/>
                <a:gd name="T39" fmla="*/ 4186 h 3516"/>
                <a:gd name="T40" fmla="+- 0 6356 6307"/>
                <a:gd name="T41" fmla="*/ T40 w 3994"/>
                <a:gd name="T42" fmla="+- 0 4184 720"/>
                <a:gd name="T43" fmla="*/ 4184 h 3516"/>
                <a:gd name="T44" fmla="+- 0 6358 6307"/>
                <a:gd name="T45" fmla="*/ T44 w 3994"/>
                <a:gd name="T46" fmla="+- 0 4184 720"/>
                <a:gd name="T47" fmla="*/ 4184 h 3516"/>
                <a:gd name="T48" fmla="+- 0 6358 6307"/>
                <a:gd name="T49" fmla="*/ T48 w 3994"/>
                <a:gd name="T50" fmla="+- 0 724 720"/>
                <a:gd name="T51" fmla="*/ 724 h 3516"/>
                <a:gd name="T52" fmla="+- 0 6307 6307"/>
                <a:gd name="T53" fmla="*/ T52 w 3994"/>
                <a:gd name="T54" fmla="+- 0 816 720"/>
                <a:gd name="T55" fmla="*/ 816 h 3516"/>
                <a:gd name="T56" fmla="+- 0 6355 6307"/>
                <a:gd name="T57" fmla="*/ T56 w 3994"/>
                <a:gd name="T58" fmla="+- 0 816 720"/>
                <a:gd name="T59" fmla="*/ 816 h 3516"/>
                <a:gd name="T60" fmla="+- 0 6355 6307"/>
                <a:gd name="T61" fmla="*/ T60 w 3994"/>
                <a:gd name="T62" fmla="+- 0 4183 720"/>
                <a:gd name="T63" fmla="*/ 4183 h 3516"/>
                <a:gd name="T64" fmla="+- 0 6355 6307"/>
                <a:gd name="T65" fmla="*/ T64 w 3994"/>
                <a:gd name="T66" fmla="+- 0 4184 720"/>
                <a:gd name="T67" fmla="*/ 4184 h 3516"/>
                <a:gd name="T68" fmla="+- 0 6355 6307"/>
                <a:gd name="T69" fmla="*/ T68 w 3994"/>
                <a:gd name="T70" fmla="+- 0 4188 720"/>
                <a:gd name="T71" fmla="*/ 4188 h 3516"/>
                <a:gd name="T72" fmla="+- 0 6358 6307"/>
                <a:gd name="T73" fmla="*/ T72 w 3994"/>
                <a:gd name="T74" fmla="+- 0 4188 720"/>
                <a:gd name="T75" fmla="*/ 4188 h 3516"/>
                <a:gd name="T76" fmla="+- 0 6360 6307"/>
                <a:gd name="T77" fmla="*/ T76 w 3994"/>
                <a:gd name="T78" fmla="+- 0 4188 720"/>
                <a:gd name="T79" fmla="*/ 4188 h 3516"/>
                <a:gd name="T80" fmla="+- 0 6362 6307"/>
                <a:gd name="T81" fmla="*/ T80 w 3994"/>
                <a:gd name="T82" fmla="+- 0 4188 720"/>
                <a:gd name="T83" fmla="*/ 4188 h 3516"/>
                <a:gd name="T84" fmla="+- 0 10205 6307"/>
                <a:gd name="T85" fmla="*/ T84 w 3994"/>
                <a:gd name="T86" fmla="+- 0 4188 720"/>
                <a:gd name="T87" fmla="*/ 4188 h 3516"/>
                <a:gd name="T88" fmla="+- 0 10205 6307"/>
                <a:gd name="T89" fmla="*/ T88 w 3994"/>
                <a:gd name="T90" fmla="+- 0 4236 720"/>
                <a:gd name="T91" fmla="*/ 4236 h 3516"/>
                <a:gd name="T92" fmla="+- 0 10301 6307"/>
                <a:gd name="T93" fmla="*/ T92 w 3994"/>
                <a:gd name="T94" fmla="+- 0 4183 720"/>
                <a:gd name="T95" fmla="*/ 4183 h 351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Lst>
              <a:rect l="0" t="0" r="r" b="b"/>
              <a:pathLst>
                <a:path w="3994" h="3516">
                  <a:moveTo>
                    <a:pt x="3994" y="3463"/>
                  </a:moveTo>
                  <a:lnTo>
                    <a:pt x="3898" y="3411"/>
                  </a:lnTo>
                  <a:lnTo>
                    <a:pt x="3898" y="3459"/>
                  </a:lnTo>
                  <a:lnTo>
                    <a:pt x="58" y="3459"/>
                  </a:lnTo>
                  <a:lnTo>
                    <a:pt x="58" y="96"/>
                  </a:lnTo>
                  <a:lnTo>
                    <a:pt x="106" y="96"/>
                  </a:lnTo>
                  <a:lnTo>
                    <a:pt x="53" y="0"/>
                  </a:lnTo>
                  <a:lnTo>
                    <a:pt x="51" y="4"/>
                  </a:lnTo>
                  <a:lnTo>
                    <a:pt x="51" y="3464"/>
                  </a:lnTo>
                  <a:lnTo>
                    <a:pt x="51" y="3466"/>
                  </a:lnTo>
                  <a:lnTo>
                    <a:pt x="49" y="3464"/>
                  </a:lnTo>
                  <a:lnTo>
                    <a:pt x="51" y="3464"/>
                  </a:lnTo>
                  <a:lnTo>
                    <a:pt x="51" y="4"/>
                  </a:lnTo>
                  <a:lnTo>
                    <a:pt x="0" y="96"/>
                  </a:lnTo>
                  <a:lnTo>
                    <a:pt x="48" y="96"/>
                  </a:lnTo>
                  <a:lnTo>
                    <a:pt x="48" y="3463"/>
                  </a:lnTo>
                  <a:lnTo>
                    <a:pt x="48" y="3464"/>
                  </a:lnTo>
                  <a:lnTo>
                    <a:pt x="48" y="3468"/>
                  </a:lnTo>
                  <a:lnTo>
                    <a:pt x="51" y="3468"/>
                  </a:lnTo>
                  <a:lnTo>
                    <a:pt x="53" y="3468"/>
                  </a:lnTo>
                  <a:lnTo>
                    <a:pt x="55" y="3468"/>
                  </a:lnTo>
                  <a:lnTo>
                    <a:pt x="3898" y="3468"/>
                  </a:lnTo>
                  <a:lnTo>
                    <a:pt x="3898" y="3516"/>
                  </a:lnTo>
                  <a:lnTo>
                    <a:pt x="3994" y="3463"/>
                  </a:lnTo>
                  <a:close/>
                </a:path>
              </a:pathLst>
            </a:custGeom>
            <a:solidFill>
              <a:srgbClr val="23232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8" y="1276"/>
              <a:ext cx="4037" cy="317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6" y="1737"/>
              <a:ext cx="125" cy="10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3" y="4140"/>
              <a:ext cx="120" cy="11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3" y="724"/>
              <a:ext cx="101" cy="12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Line 22"/>
            <p:cNvCxnSpPr>
              <a:cxnSpLocks noChangeShapeType="1"/>
            </p:cNvCxnSpPr>
            <p:nvPr/>
          </p:nvCxnSpPr>
          <p:spPr bwMode="auto">
            <a:xfrm>
              <a:off x="5952" y="701"/>
              <a:ext cx="0"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468198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0468"/>
          </a:xfrm>
        </p:spPr>
        <p:txBody>
          <a:bodyPr>
            <a:normAutofit fontScale="90000"/>
          </a:bodyPr>
          <a:lstStyle/>
          <a:p>
            <a:r>
              <a:rPr lang="en-US" sz="2800" b="1" dirty="0" smtClean="0"/>
              <a:t>Situation 2  </a:t>
            </a:r>
            <a:r>
              <a:rPr lang="en-US" sz="2800" b="1" dirty="0"/>
              <a:t>when a firm decides to shut down in the short </a:t>
            </a:r>
            <a:r>
              <a:rPr lang="en-US" sz="2800" b="1" dirty="0" smtClean="0"/>
              <a:t>run</a:t>
            </a:r>
            <a:br>
              <a:rPr lang="en-US" sz="2800" b="1" dirty="0" smtClean="0"/>
            </a:br>
            <a:r>
              <a:rPr lang="en-US" sz="3100" b="1" dirty="0" smtClean="0"/>
              <a:t>Situation 3 </a:t>
            </a:r>
            <a:r>
              <a:rPr lang="en-US" sz="3100" b="1" dirty="0"/>
              <a:t>when firm actually shut down and does not operate</a:t>
            </a:r>
            <a:endParaRPr lang="en-US" sz="3100" dirty="0"/>
          </a:p>
        </p:txBody>
      </p:sp>
      <p:sp>
        <p:nvSpPr>
          <p:cNvPr id="3" name="Content Placeholder 2"/>
          <p:cNvSpPr>
            <a:spLocks noGrp="1"/>
          </p:cNvSpPr>
          <p:nvPr>
            <p:ph idx="1"/>
          </p:nvPr>
        </p:nvSpPr>
        <p:spPr>
          <a:xfrm>
            <a:off x="730134" y="1470720"/>
            <a:ext cx="10515600" cy="13340574"/>
          </a:xfrm>
        </p:spPr>
        <p:txBody>
          <a:bodyPr>
            <a:normAutofit/>
          </a:bodyPr>
          <a:lstStyle/>
          <a:p>
            <a:pPr marL="0" indent="0">
              <a:buNone/>
            </a:pPr>
            <a:r>
              <a:rPr lang="en-US" i="1" dirty="0"/>
              <a:t>When Price (P) = minimum AVC, losses are equal to total fixed costs. </a:t>
            </a:r>
            <a:endParaRPr lang="en-US" i="1" dirty="0" smtClean="0"/>
          </a:p>
          <a:p>
            <a:pPr marL="0" indent="0">
              <a:buNone/>
            </a:pPr>
            <a:r>
              <a:rPr lang="en-US" i="1" dirty="0" smtClean="0"/>
              <a:t>If </a:t>
            </a:r>
            <a:r>
              <a:rPr lang="en-US" i="1" dirty="0"/>
              <a:t>price falls below it, the firm will shut down</a:t>
            </a:r>
            <a:endParaRPr lang="en-US" sz="2400" dirty="0"/>
          </a:p>
        </p:txBody>
      </p:sp>
      <p:grpSp>
        <p:nvGrpSpPr>
          <p:cNvPr id="4" name="Group 3"/>
          <p:cNvGrpSpPr>
            <a:grpSpLocks/>
          </p:cNvGrpSpPr>
          <p:nvPr/>
        </p:nvGrpSpPr>
        <p:grpSpPr bwMode="auto">
          <a:xfrm>
            <a:off x="3832166" y="2668385"/>
            <a:ext cx="5594467" cy="2751514"/>
            <a:chOff x="6789" y="309"/>
            <a:chExt cx="3629" cy="3231"/>
          </a:xfrm>
        </p:grpSpPr>
        <p:sp>
          <p:nvSpPr>
            <p:cNvPr id="5" name="Freeform 4"/>
            <p:cNvSpPr>
              <a:spLocks/>
            </p:cNvSpPr>
            <p:nvPr/>
          </p:nvSpPr>
          <p:spPr bwMode="auto">
            <a:xfrm>
              <a:off x="6957" y="333"/>
              <a:ext cx="3303" cy="2996"/>
            </a:xfrm>
            <a:custGeom>
              <a:avLst/>
              <a:gdLst>
                <a:gd name="T0" fmla="+- 0 10260 6958"/>
                <a:gd name="T1" fmla="*/ T0 w 3303"/>
                <a:gd name="T2" fmla="+- 0 3276 333"/>
                <a:gd name="T3" fmla="*/ 3276 h 2996"/>
                <a:gd name="T4" fmla="+- 0 10246 6958"/>
                <a:gd name="T5" fmla="*/ T4 w 3303"/>
                <a:gd name="T6" fmla="+- 0 3268 333"/>
                <a:gd name="T7" fmla="*/ 3268 h 2996"/>
                <a:gd name="T8" fmla="+- 0 10246 6958"/>
                <a:gd name="T9" fmla="*/ T8 w 3303"/>
                <a:gd name="T10" fmla="+- 0 3266 333"/>
                <a:gd name="T11" fmla="*/ 3266 h 2996"/>
                <a:gd name="T12" fmla="+- 0 10242 6958"/>
                <a:gd name="T13" fmla="*/ T12 w 3303"/>
                <a:gd name="T14" fmla="+- 0 3266 333"/>
                <a:gd name="T15" fmla="*/ 3266 h 2996"/>
                <a:gd name="T16" fmla="+- 0 10162 6958"/>
                <a:gd name="T17" fmla="*/ T16 w 3303"/>
                <a:gd name="T18" fmla="+- 0 3223 333"/>
                <a:gd name="T19" fmla="*/ 3223 h 2996"/>
                <a:gd name="T20" fmla="+- 0 10162 6958"/>
                <a:gd name="T21" fmla="*/ T20 w 3303"/>
                <a:gd name="T22" fmla="+- 0 3266 333"/>
                <a:gd name="T23" fmla="*/ 3266 h 2996"/>
                <a:gd name="T24" fmla="+- 0 7015 6958"/>
                <a:gd name="T25" fmla="*/ T24 w 3303"/>
                <a:gd name="T26" fmla="+- 0 3266 333"/>
                <a:gd name="T27" fmla="*/ 3266 h 2996"/>
                <a:gd name="T28" fmla="+- 0 7015 6958"/>
                <a:gd name="T29" fmla="*/ T28 w 3303"/>
                <a:gd name="T30" fmla="+- 0 429 333"/>
                <a:gd name="T31" fmla="*/ 429 h 2996"/>
                <a:gd name="T32" fmla="+- 0 7063 6958"/>
                <a:gd name="T33" fmla="*/ T32 w 3303"/>
                <a:gd name="T34" fmla="+- 0 429 333"/>
                <a:gd name="T35" fmla="*/ 429 h 2996"/>
                <a:gd name="T36" fmla="+- 0 7010 6958"/>
                <a:gd name="T37" fmla="*/ T36 w 3303"/>
                <a:gd name="T38" fmla="+- 0 333 333"/>
                <a:gd name="T39" fmla="*/ 333 h 2996"/>
                <a:gd name="T40" fmla="+- 0 7006 6958"/>
                <a:gd name="T41" fmla="*/ T40 w 3303"/>
                <a:gd name="T42" fmla="+- 0 340 333"/>
                <a:gd name="T43" fmla="*/ 340 h 2996"/>
                <a:gd name="T44" fmla="+- 0 7006 6958"/>
                <a:gd name="T45" fmla="*/ T44 w 3303"/>
                <a:gd name="T46" fmla="+- 0 3276 333"/>
                <a:gd name="T47" fmla="*/ 3276 h 2996"/>
                <a:gd name="T48" fmla="+- 0 7006 6958"/>
                <a:gd name="T49" fmla="*/ T48 w 3303"/>
                <a:gd name="T50" fmla="+- 0 3278 333"/>
                <a:gd name="T51" fmla="*/ 3278 h 2996"/>
                <a:gd name="T52" fmla="+- 0 7002 6958"/>
                <a:gd name="T53" fmla="*/ T52 w 3303"/>
                <a:gd name="T54" fmla="+- 0 3276 333"/>
                <a:gd name="T55" fmla="*/ 3276 h 2996"/>
                <a:gd name="T56" fmla="+- 0 7006 6958"/>
                <a:gd name="T57" fmla="*/ T56 w 3303"/>
                <a:gd name="T58" fmla="+- 0 3276 333"/>
                <a:gd name="T59" fmla="*/ 3276 h 2996"/>
                <a:gd name="T60" fmla="+- 0 7006 6958"/>
                <a:gd name="T61" fmla="*/ T60 w 3303"/>
                <a:gd name="T62" fmla="+- 0 340 333"/>
                <a:gd name="T63" fmla="*/ 340 h 2996"/>
                <a:gd name="T64" fmla="+- 0 7002 6958"/>
                <a:gd name="T65" fmla="*/ T64 w 3303"/>
                <a:gd name="T66" fmla="+- 0 348 333"/>
                <a:gd name="T67" fmla="*/ 348 h 2996"/>
                <a:gd name="T68" fmla="+- 0 7001 6958"/>
                <a:gd name="T69" fmla="*/ T68 w 3303"/>
                <a:gd name="T70" fmla="+- 0 348 333"/>
                <a:gd name="T71" fmla="*/ 348 h 2996"/>
                <a:gd name="T72" fmla="+- 0 7001 6958"/>
                <a:gd name="T73" fmla="*/ T72 w 3303"/>
                <a:gd name="T74" fmla="+- 0 351 333"/>
                <a:gd name="T75" fmla="*/ 351 h 2996"/>
                <a:gd name="T76" fmla="+- 0 6958 6958"/>
                <a:gd name="T77" fmla="*/ T76 w 3303"/>
                <a:gd name="T78" fmla="+- 0 429 333"/>
                <a:gd name="T79" fmla="*/ 429 h 2996"/>
                <a:gd name="T80" fmla="+- 0 7001 6958"/>
                <a:gd name="T81" fmla="*/ T80 w 3303"/>
                <a:gd name="T82" fmla="+- 0 429 333"/>
                <a:gd name="T83" fmla="*/ 429 h 2996"/>
                <a:gd name="T84" fmla="+- 0 7001 6958"/>
                <a:gd name="T85" fmla="*/ T84 w 3303"/>
                <a:gd name="T86" fmla="+- 0 3276 333"/>
                <a:gd name="T87" fmla="*/ 3276 h 2996"/>
                <a:gd name="T88" fmla="+- 0 7001 6958"/>
                <a:gd name="T89" fmla="*/ T88 w 3303"/>
                <a:gd name="T90" fmla="+- 0 3276 333"/>
                <a:gd name="T91" fmla="*/ 3276 h 2996"/>
                <a:gd name="T92" fmla="+- 0 7001 6958"/>
                <a:gd name="T93" fmla="*/ T92 w 3303"/>
                <a:gd name="T94" fmla="+- 0 3280 333"/>
                <a:gd name="T95" fmla="*/ 3280 h 2996"/>
                <a:gd name="T96" fmla="+- 0 7006 6958"/>
                <a:gd name="T97" fmla="*/ T96 w 3303"/>
                <a:gd name="T98" fmla="+- 0 3280 333"/>
                <a:gd name="T99" fmla="*/ 3280 h 2996"/>
                <a:gd name="T100" fmla="+- 0 7010 6958"/>
                <a:gd name="T101" fmla="*/ T100 w 3303"/>
                <a:gd name="T102" fmla="+- 0 3280 333"/>
                <a:gd name="T103" fmla="*/ 3280 h 2996"/>
                <a:gd name="T104" fmla="+- 0 7012 6958"/>
                <a:gd name="T105" fmla="*/ T104 w 3303"/>
                <a:gd name="T106" fmla="+- 0 3280 333"/>
                <a:gd name="T107" fmla="*/ 3280 h 2996"/>
                <a:gd name="T108" fmla="+- 0 10162 6958"/>
                <a:gd name="T109" fmla="*/ T108 w 3303"/>
                <a:gd name="T110" fmla="+- 0 3280 333"/>
                <a:gd name="T111" fmla="*/ 3280 h 2996"/>
                <a:gd name="T112" fmla="+- 0 10162 6958"/>
                <a:gd name="T113" fmla="*/ T112 w 3303"/>
                <a:gd name="T114" fmla="+- 0 3328 333"/>
                <a:gd name="T115" fmla="*/ 3328 h 2996"/>
                <a:gd name="T116" fmla="+- 0 10260 6958"/>
                <a:gd name="T117" fmla="*/ T116 w 3303"/>
                <a:gd name="T118" fmla="+- 0 3276 333"/>
                <a:gd name="T119" fmla="*/ 3276 h 29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3303" h="2996">
                  <a:moveTo>
                    <a:pt x="3302" y="2943"/>
                  </a:moveTo>
                  <a:lnTo>
                    <a:pt x="3288" y="2935"/>
                  </a:lnTo>
                  <a:lnTo>
                    <a:pt x="3288" y="2933"/>
                  </a:lnTo>
                  <a:lnTo>
                    <a:pt x="3284" y="2933"/>
                  </a:lnTo>
                  <a:lnTo>
                    <a:pt x="3204" y="2890"/>
                  </a:lnTo>
                  <a:lnTo>
                    <a:pt x="3204" y="2933"/>
                  </a:lnTo>
                  <a:lnTo>
                    <a:pt x="57" y="2933"/>
                  </a:lnTo>
                  <a:lnTo>
                    <a:pt x="57" y="96"/>
                  </a:lnTo>
                  <a:lnTo>
                    <a:pt x="105" y="96"/>
                  </a:lnTo>
                  <a:lnTo>
                    <a:pt x="52" y="0"/>
                  </a:lnTo>
                  <a:lnTo>
                    <a:pt x="48" y="7"/>
                  </a:lnTo>
                  <a:lnTo>
                    <a:pt x="48" y="2943"/>
                  </a:lnTo>
                  <a:lnTo>
                    <a:pt x="48" y="2945"/>
                  </a:lnTo>
                  <a:lnTo>
                    <a:pt x="44" y="2943"/>
                  </a:lnTo>
                  <a:lnTo>
                    <a:pt x="48" y="2943"/>
                  </a:lnTo>
                  <a:lnTo>
                    <a:pt x="48" y="7"/>
                  </a:lnTo>
                  <a:lnTo>
                    <a:pt x="44" y="15"/>
                  </a:lnTo>
                  <a:lnTo>
                    <a:pt x="43" y="15"/>
                  </a:lnTo>
                  <a:lnTo>
                    <a:pt x="43" y="18"/>
                  </a:lnTo>
                  <a:lnTo>
                    <a:pt x="0" y="96"/>
                  </a:lnTo>
                  <a:lnTo>
                    <a:pt x="43" y="96"/>
                  </a:lnTo>
                  <a:lnTo>
                    <a:pt x="43" y="2943"/>
                  </a:lnTo>
                  <a:lnTo>
                    <a:pt x="43" y="2947"/>
                  </a:lnTo>
                  <a:lnTo>
                    <a:pt x="48" y="2947"/>
                  </a:lnTo>
                  <a:lnTo>
                    <a:pt x="52" y="2947"/>
                  </a:lnTo>
                  <a:lnTo>
                    <a:pt x="54" y="2947"/>
                  </a:lnTo>
                  <a:lnTo>
                    <a:pt x="3204" y="2947"/>
                  </a:lnTo>
                  <a:lnTo>
                    <a:pt x="3204" y="2995"/>
                  </a:lnTo>
                  <a:lnTo>
                    <a:pt x="3302" y="2943"/>
                  </a:lnTo>
                  <a:close/>
                </a:path>
              </a:pathLst>
            </a:custGeom>
            <a:solidFill>
              <a:srgbClr val="23232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4" y="3261"/>
              <a:ext cx="120" cy="1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1" y="3376"/>
              <a:ext cx="492" cy="16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69" y="3222"/>
              <a:ext cx="149" cy="120"/>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28"/>
            <p:cNvSpPr>
              <a:spLocks/>
            </p:cNvSpPr>
            <p:nvPr/>
          </p:nvSpPr>
          <p:spPr bwMode="auto">
            <a:xfrm>
              <a:off x="6789" y="337"/>
              <a:ext cx="96" cy="120"/>
            </a:xfrm>
            <a:custGeom>
              <a:avLst/>
              <a:gdLst>
                <a:gd name="T0" fmla="+- 0 6823 6790"/>
                <a:gd name="T1" fmla="*/ T0 w 96"/>
                <a:gd name="T2" fmla="+- 0 453 338"/>
                <a:gd name="T3" fmla="*/ 453 h 120"/>
                <a:gd name="T4" fmla="+- 0 6794 6790"/>
                <a:gd name="T5" fmla="*/ T4 w 96"/>
                <a:gd name="T6" fmla="+- 0 453 338"/>
                <a:gd name="T7" fmla="*/ 453 h 120"/>
                <a:gd name="T8" fmla="+- 0 6790 6790"/>
                <a:gd name="T9" fmla="*/ T8 w 96"/>
                <a:gd name="T10" fmla="+- 0 458 338"/>
                <a:gd name="T11" fmla="*/ 458 h 120"/>
                <a:gd name="T12" fmla="+- 0 6828 6790"/>
                <a:gd name="T13" fmla="*/ T12 w 96"/>
                <a:gd name="T14" fmla="+- 0 458 338"/>
                <a:gd name="T15" fmla="*/ 458 h 120"/>
                <a:gd name="T16" fmla="+- 0 6823 6790"/>
                <a:gd name="T17" fmla="*/ T16 w 96"/>
                <a:gd name="T18" fmla="+- 0 453 338"/>
                <a:gd name="T19" fmla="*/ 453 h 120"/>
                <a:gd name="T20" fmla="+- 0 6823 6790"/>
                <a:gd name="T21" fmla="*/ T20 w 96"/>
                <a:gd name="T22" fmla="+- 0 343 338"/>
                <a:gd name="T23" fmla="*/ 343 h 120"/>
                <a:gd name="T24" fmla="+- 0 6794 6790"/>
                <a:gd name="T25" fmla="*/ T24 w 96"/>
                <a:gd name="T26" fmla="+- 0 343 338"/>
                <a:gd name="T27" fmla="*/ 343 h 120"/>
                <a:gd name="T28" fmla="+- 0 6799 6790"/>
                <a:gd name="T29" fmla="*/ T28 w 96"/>
                <a:gd name="T30" fmla="+- 0 348 338"/>
                <a:gd name="T31" fmla="*/ 348 h 120"/>
                <a:gd name="T32" fmla="+- 0 6799 6790"/>
                <a:gd name="T33" fmla="*/ T32 w 96"/>
                <a:gd name="T34" fmla="+- 0 352 338"/>
                <a:gd name="T35" fmla="*/ 352 h 120"/>
                <a:gd name="T36" fmla="+- 0 6804 6790"/>
                <a:gd name="T37" fmla="*/ T36 w 96"/>
                <a:gd name="T38" fmla="+- 0 362 338"/>
                <a:gd name="T39" fmla="*/ 362 h 120"/>
                <a:gd name="T40" fmla="+- 0 6818 6790"/>
                <a:gd name="T41" fmla="*/ T40 w 96"/>
                <a:gd name="T42" fmla="+- 0 400 338"/>
                <a:gd name="T43" fmla="*/ 400 h 120"/>
                <a:gd name="T44" fmla="+- 0 6804 6790"/>
                <a:gd name="T45" fmla="*/ T44 w 96"/>
                <a:gd name="T46" fmla="+- 0 434 338"/>
                <a:gd name="T47" fmla="*/ 434 h 120"/>
                <a:gd name="T48" fmla="+- 0 6804 6790"/>
                <a:gd name="T49" fmla="*/ T48 w 96"/>
                <a:gd name="T50" fmla="+- 0 444 338"/>
                <a:gd name="T51" fmla="*/ 444 h 120"/>
                <a:gd name="T52" fmla="+- 0 6799 6790"/>
                <a:gd name="T53" fmla="*/ T52 w 96"/>
                <a:gd name="T54" fmla="+- 0 448 338"/>
                <a:gd name="T55" fmla="*/ 448 h 120"/>
                <a:gd name="T56" fmla="+- 0 6799 6790"/>
                <a:gd name="T57" fmla="*/ T56 w 96"/>
                <a:gd name="T58" fmla="+- 0 453 338"/>
                <a:gd name="T59" fmla="*/ 453 h 120"/>
                <a:gd name="T60" fmla="+- 0 6818 6790"/>
                <a:gd name="T61" fmla="*/ T60 w 96"/>
                <a:gd name="T62" fmla="+- 0 453 338"/>
                <a:gd name="T63" fmla="*/ 453 h 120"/>
                <a:gd name="T64" fmla="+- 0 6818 6790"/>
                <a:gd name="T65" fmla="*/ T64 w 96"/>
                <a:gd name="T66" fmla="+- 0 444 338"/>
                <a:gd name="T67" fmla="*/ 444 h 120"/>
                <a:gd name="T68" fmla="+- 0 6823 6790"/>
                <a:gd name="T69" fmla="*/ T68 w 96"/>
                <a:gd name="T70" fmla="+- 0 434 338"/>
                <a:gd name="T71" fmla="*/ 434 h 120"/>
                <a:gd name="T72" fmla="+- 0 6833 6790"/>
                <a:gd name="T73" fmla="*/ T72 w 96"/>
                <a:gd name="T74" fmla="+- 0 405 338"/>
                <a:gd name="T75" fmla="*/ 405 h 120"/>
                <a:gd name="T76" fmla="+- 0 6839 6790"/>
                <a:gd name="T77" fmla="*/ T76 w 96"/>
                <a:gd name="T78" fmla="+- 0 396 338"/>
                <a:gd name="T79" fmla="*/ 396 h 120"/>
                <a:gd name="T80" fmla="+- 0 6828 6790"/>
                <a:gd name="T81" fmla="*/ T80 w 96"/>
                <a:gd name="T82" fmla="+- 0 396 338"/>
                <a:gd name="T83" fmla="*/ 396 h 120"/>
                <a:gd name="T84" fmla="+- 0 6818 6790"/>
                <a:gd name="T85" fmla="*/ T84 w 96"/>
                <a:gd name="T86" fmla="+- 0 362 338"/>
                <a:gd name="T87" fmla="*/ 362 h 120"/>
                <a:gd name="T88" fmla="+- 0 6818 6790"/>
                <a:gd name="T89" fmla="*/ T88 w 96"/>
                <a:gd name="T90" fmla="+- 0 348 338"/>
                <a:gd name="T91" fmla="*/ 348 h 120"/>
                <a:gd name="T92" fmla="+- 0 6823 6790"/>
                <a:gd name="T93" fmla="*/ T92 w 96"/>
                <a:gd name="T94" fmla="+- 0 343 338"/>
                <a:gd name="T95" fmla="*/ 343 h 120"/>
                <a:gd name="T96" fmla="+- 0 6881 6790"/>
                <a:gd name="T97" fmla="*/ T96 w 96"/>
                <a:gd name="T98" fmla="+- 0 343 338"/>
                <a:gd name="T99" fmla="*/ 343 h 120"/>
                <a:gd name="T100" fmla="+- 0 6857 6790"/>
                <a:gd name="T101" fmla="*/ T100 w 96"/>
                <a:gd name="T102" fmla="+- 0 343 338"/>
                <a:gd name="T103" fmla="*/ 343 h 120"/>
                <a:gd name="T104" fmla="+- 0 6862 6790"/>
                <a:gd name="T105" fmla="*/ T104 w 96"/>
                <a:gd name="T106" fmla="+- 0 348 338"/>
                <a:gd name="T107" fmla="*/ 348 h 120"/>
                <a:gd name="T108" fmla="+- 0 6862 6790"/>
                <a:gd name="T109" fmla="*/ T108 w 96"/>
                <a:gd name="T110" fmla="+- 0 352 338"/>
                <a:gd name="T111" fmla="*/ 352 h 120"/>
                <a:gd name="T112" fmla="+- 0 6852 6790"/>
                <a:gd name="T113" fmla="*/ T112 w 96"/>
                <a:gd name="T114" fmla="+- 0 362 338"/>
                <a:gd name="T115" fmla="*/ 362 h 120"/>
                <a:gd name="T116" fmla="+- 0 6828 6790"/>
                <a:gd name="T117" fmla="*/ T116 w 96"/>
                <a:gd name="T118" fmla="+- 0 396 338"/>
                <a:gd name="T119" fmla="*/ 396 h 120"/>
                <a:gd name="T120" fmla="+- 0 6839 6790"/>
                <a:gd name="T121" fmla="*/ T120 w 96"/>
                <a:gd name="T122" fmla="+- 0 396 338"/>
                <a:gd name="T123" fmla="*/ 396 h 120"/>
                <a:gd name="T124" fmla="+- 0 6862 6790"/>
                <a:gd name="T125" fmla="*/ T124 w 96"/>
                <a:gd name="T126" fmla="+- 0 362 338"/>
                <a:gd name="T127" fmla="*/ 362 h 120"/>
                <a:gd name="T128" fmla="+- 0 6866 6790"/>
                <a:gd name="T129" fmla="*/ T128 w 96"/>
                <a:gd name="T130" fmla="+- 0 352 338"/>
                <a:gd name="T131" fmla="*/ 352 h 120"/>
                <a:gd name="T132" fmla="+- 0 6871 6790"/>
                <a:gd name="T133" fmla="*/ T132 w 96"/>
                <a:gd name="T134" fmla="+- 0 348 338"/>
                <a:gd name="T135" fmla="*/ 348 h 120"/>
                <a:gd name="T136" fmla="+- 0 6876 6790"/>
                <a:gd name="T137" fmla="*/ T136 w 96"/>
                <a:gd name="T138" fmla="+- 0 348 338"/>
                <a:gd name="T139" fmla="*/ 348 h 120"/>
                <a:gd name="T140" fmla="+- 0 6881 6790"/>
                <a:gd name="T141" fmla="*/ T140 w 96"/>
                <a:gd name="T142" fmla="+- 0 343 338"/>
                <a:gd name="T143" fmla="*/ 343 h 120"/>
                <a:gd name="T144" fmla="+- 0 6833 6790"/>
                <a:gd name="T145" fmla="*/ T144 w 96"/>
                <a:gd name="T146" fmla="+- 0 338 338"/>
                <a:gd name="T147" fmla="*/ 338 h 120"/>
                <a:gd name="T148" fmla="+- 0 6790 6790"/>
                <a:gd name="T149" fmla="*/ T148 w 96"/>
                <a:gd name="T150" fmla="+- 0 338 338"/>
                <a:gd name="T151" fmla="*/ 338 h 120"/>
                <a:gd name="T152" fmla="+- 0 6790 6790"/>
                <a:gd name="T153" fmla="*/ T152 w 96"/>
                <a:gd name="T154" fmla="+- 0 343 338"/>
                <a:gd name="T155" fmla="*/ 343 h 120"/>
                <a:gd name="T156" fmla="+- 0 6833 6790"/>
                <a:gd name="T157" fmla="*/ T156 w 96"/>
                <a:gd name="T158" fmla="+- 0 343 338"/>
                <a:gd name="T159" fmla="*/ 343 h 120"/>
                <a:gd name="T160" fmla="+- 0 6833 6790"/>
                <a:gd name="T161" fmla="*/ T160 w 96"/>
                <a:gd name="T162" fmla="+- 0 338 338"/>
                <a:gd name="T163" fmla="*/ 338 h 120"/>
                <a:gd name="T164" fmla="+- 0 6886 6790"/>
                <a:gd name="T165" fmla="*/ T164 w 96"/>
                <a:gd name="T166" fmla="+- 0 338 338"/>
                <a:gd name="T167" fmla="*/ 338 h 120"/>
                <a:gd name="T168" fmla="+- 0 6852 6790"/>
                <a:gd name="T169" fmla="*/ T168 w 96"/>
                <a:gd name="T170" fmla="+- 0 338 338"/>
                <a:gd name="T171" fmla="*/ 338 h 120"/>
                <a:gd name="T172" fmla="+- 0 6847 6790"/>
                <a:gd name="T173" fmla="*/ T172 w 96"/>
                <a:gd name="T174" fmla="+- 0 343 338"/>
                <a:gd name="T175" fmla="*/ 343 h 120"/>
                <a:gd name="T176" fmla="+- 0 6886 6790"/>
                <a:gd name="T177" fmla="*/ T176 w 96"/>
                <a:gd name="T178" fmla="+- 0 343 338"/>
                <a:gd name="T179" fmla="*/ 343 h 120"/>
                <a:gd name="T180" fmla="+- 0 6886 6790"/>
                <a:gd name="T181" fmla="*/ T180 w 96"/>
                <a:gd name="T182" fmla="+- 0 338 338"/>
                <a:gd name="T183" fmla="*/ 338 h 1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96" h="120">
                  <a:moveTo>
                    <a:pt x="33" y="115"/>
                  </a:moveTo>
                  <a:lnTo>
                    <a:pt x="4" y="115"/>
                  </a:lnTo>
                  <a:lnTo>
                    <a:pt x="0" y="120"/>
                  </a:lnTo>
                  <a:lnTo>
                    <a:pt x="38" y="120"/>
                  </a:lnTo>
                  <a:lnTo>
                    <a:pt x="33" y="115"/>
                  </a:lnTo>
                  <a:close/>
                  <a:moveTo>
                    <a:pt x="33" y="5"/>
                  </a:moveTo>
                  <a:lnTo>
                    <a:pt x="4" y="5"/>
                  </a:lnTo>
                  <a:lnTo>
                    <a:pt x="9" y="10"/>
                  </a:lnTo>
                  <a:lnTo>
                    <a:pt x="9" y="14"/>
                  </a:lnTo>
                  <a:lnTo>
                    <a:pt x="14" y="24"/>
                  </a:lnTo>
                  <a:lnTo>
                    <a:pt x="28" y="62"/>
                  </a:lnTo>
                  <a:lnTo>
                    <a:pt x="14" y="96"/>
                  </a:lnTo>
                  <a:lnTo>
                    <a:pt x="14" y="106"/>
                  </a:lnTo>
                  <a:lnTo>
                    <a:pt x="9" y="110"/>
                  </a:lnTo>
                  <a:lnTo>
                    <a:pt x="9" y="115"/>
                  </a:lnTo>
                  <a:lnTo>
                    <a:pt x="28" y="115"/>
                  </a:lnTo>
                  <a:lnTo>
                    <a:pt x="28" y="106"/>
                  </a:lnTo>
                  <a:lnTo>
                    <a:pt x="33" y="96"/>
                  </a:lnTo>
                  <a:lnTo>
                    <a:pt x="43" y="67"/>
                  </a:lnTo>
                  <a:lnTo>
                    <a:pt x="49" y="58"/>
                  </a:lnTo>
                  <a:lnTo>
                    <a:pt x="38" y="58"/>
                  </a:lnTo>
                  <a:lnTo>
                    <a:pt x="28" y="24"/>
                  </a:lnTo>
                  <a:lnTo>
                    <a:pt x="28" y="10"/>
                  </a:lnTo>
                  <a:lnTo>
                    <a:pt x="33" y="5"/>
                  </a:lnTo>
                  <a:close/>
                  <a:moveTo>
                    <a:pt x="91" y="5"/>
                  </a:moveTo>
                  <a:lnTo>
                    <a:pt x="67" y="5"/>
                  </a:lnTo>
                  <a:lnTo>
                    <a:pt x="72" y="10"/>
                  </a:lnTo>
                  <a:lnTo>
                    <a:pt x="72" y="14"/>
                  </a:lnTo>
                  <a:lnTo>
                    <a:pt x="62" y="24"/>
                  </a:lnTo>
                  <a:lnTo>
                    <a:pt x="38" y="58"/>
                  </a:lnTo>
                  <a:lnTo>
                    <a:pt x="49" y="58"/>
                  </a:lnTo>
                  <a:lnTo>
                    <a:pt x="72" y="24"/>
                  </a:lnTo>
                  <a:lnTo>
                    <a:pt x="76" y="14"/>
                  </a:lnTo>
                  <a:lnTo>
                    <a:pt x="81" y="10"/>
                  </a:lnTo>
                  <a:lnTo>
                    <a:pt x="86" y="10"/>
                  </a:lnTo>
                  <a:lnTo>
                    <a:pt x="91" y="5"/>
                  </a:lnTo>
                  <a:close/>
                  <a:moveTo>
                    <a:pt x="43" y="0"/>
                  </a:moveTo>
                  <a:lnTo>
                    <a:pt x="0" y="0"/>
                  </a:lnTo>
                  <a:lnTo>
                    <a:pt x="0" y="5"/>
                  </a:lnTo>
                  <a:lnTo>
                    <a:pt x="43" y="5"/>
                  </a:lnTo>
                  <a:lnTo>
                    <a:pt x="43" y="0"/>
                  </a:lnTo>
                  <a:close/>
                  <a:moveTo>
                    <a:pt x="96" y="0"/>
                  </a:moveTo>
                  <a:lnTo>
                    <a:pt x="62" y="0"/>
                  </a:lnTo>
                  <a:lnTo>
                    <a:pt x="57" y="5"/>
                  </a:lnTo>
                  <a:lnTo>
                    <a:pt x="96" y="5"/>
                  </a:lnTo>
                  <a:lnTo>
                    <a:pt x="96" y="0"/>
                  </a:lnTo>
                  <a:close/>
                </a:path>
              </a:pathLst>
            </a:custGeom>
            <a:solidFill>
              <a:srgbClr val="23232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pic>
          <p:nvPicPr>
            <p:cNvPr id="1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9" y="309"/>
              <a:ext cx="3485" cy="3188"/>
            </a:xfrm>
            <a:prstGeom prst="rect">
              <a:avLst/>
            </a:prstGeom>
            <a:noFill/>
            <a:extLst>
              <a:ext uri="{909E8E84-426E-40DD-AFC4-6F175D3DCCD1}">
                <a14:hiddenFill xmlns:a14="http://schemas.microsoft.com/office/drawing/2010/main">
                  <a:solidFill>
                    <a:srgbClr val="FFFFFF"/>
                  </a:solidFill>
                </a14:hiddenFill>
              </a:ext>
            </a:extLst>
          </p:spPr>
        </p:pic>
      </p:grpSp>
      <p:pic>
        <p:nvPicPr>
          <p:cNvPr id="2049" name="image35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42706" y="3250276"/>
            <a:ext cx="315883" cy="120534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9"/>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443540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796</Words>
  <Application>Microsoft Office PowerPoint</Application>
  <PresentationFormat>Widescreen</PresentationFormat>
  <Paragraphs>94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EQUILIBRIUM OF THE FIRM AND INDUSTRY UNDER PERFECT COMPETITION</vt:lpstr>
      <vt:lpstr>Characteristic of Perfect completion </vt:lpstr>
      <vt:lpstr>The Demand Curve of a Product Facing a Perfectly Competitive Firm </vt:lpstr>
      <vt:lpstr>PROFIT MAXIMIZATION BY A COMPETITIVE FIRM : TR-TC APPROACH </vt:lpstr>
      <vt:lpstr>EQUILIBRIUM OF THE FIRM UNDER PERFECT COMPETITION </vt:lpstr>
      <vt:lpstr>1.MC = MR = Price 2.MC curve must be rising at the point of equilibrium. </vt:lpstr>
      <vt:lpstr>Deciding to Shut Down</vt:lpstr>
      <vt:lpstr>Situation 1 </vt:lpstr>
      <vt:lpstr>Situation 2  when a firm decides to shut down in the short run Situation 3 when firm actually shut down and does not operate</vt:lpstr>
      <vt:lpstr>Gresham's Law</vt:lpstr>
      <vt:lpstr>Market for lemons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EQUILIBRIUM OF THE FIRM AND INDUSTRY UNDER PERFECT COMPETITION</dc:title>
  <dc:creator>Administrator</dc:creator>
  <cp:lastModifiedBy>Administrator</cp:lastModifiedBy>
  <cp:revision>14</cp:revision>
  <dcterms:created xsi:type="dcterms:W3CDTF">2024-10-14T04:26:29Z</dcterms:created>
  <dcterms:modified xsi:type="dcterms:W3CDTF">2024-10-16T05:11:54Z</dcterms:modified>
</cp:coreProperties>
</file>