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2"/>
  </p:notesMasterIdLst>
  <p:sldIdLst>
    <p:sldId id="256" r:id="rId2"/>
    <p:sldId id="315" r:id="rId3"/>
    <p:sldId id="329" r:id="rId4"/>
    <p:sldId id="327" r:id="rId5"/>
    <p:sldId id="328" r:id="rId6"/>
    <p:sldId id="317" r:id="rId7"/>
    <p:sldId id="326" r:id="rId8"/>
    <p:sldId id="318" r:id="rId9"/>
    <p:sldId id="356" r:id="rId10"/>
    <p:sldId id="358" r:id="rId11"/>
    <p:sldId id="357" r:id="rId12"/>
    <p:sldId id="338" r:id="rId13"/>
    <p:sldId id="316" r:id="rId14"/>
    <p:sldId id="341" r:id="rId15"/>
    <p:sldId id="333" r:id="rId16"/>
    <p:sldId id="334" r:id="rId17"/>
    <p:sldId id="335" r:id="rId18"/>
    <p:sldId id="339" r:id="rId19"/>
    <p:sldId id="336" r:id="rId20"/>
    <p:sldId id="337" r:id="rId21"/>
    <p:sldId id="332" r:id="rId22"/>
    <p:sldId id="359" r:id="rId23"/>
    <p:sldId id="360" r:id="rId24"/>
    <p:sldId id="361" r:id="rId25"/>
    <p:sldId id="362" r:id="rId26"/>
    <p:sldId id="319" r:id="rId27"/>
    <p:sldId id="330" r:id="rId28"/>
    <p:sldId id="331" r:id="rId29"/>
    <p:sldId id="321" r:id="rId30"/>
    <p:sldId id="322" r:id="rId31"/>
    <p:sldId id="320" r:id="rId32"/>
    <p:sldId id="350" r:id="rId33"/>
    <p:sldId id="349" r:id="rId34"/>
    <p:sldId id="351" r:id="rId35"/>
    <p:sldId id="352" r:id="rId36"/>
    <p:sldId id="353" r:id="rId37"/>
    <p:sldId id="354" r:id="rId38"/>
    <p:sldId id="355" r:id="rId39"/>
    <p:sldId id="323" r:id="rId40"/>
    <p:sldId id="324" r:id="rId41"/>
    <p:sldId id="325" r:id="rId42"/>
    <p:sldId id="314" r:id="rId43"/>
    <p:sldId id="342" r:id="rId44"/>
    <p:sldId id="348" r:id="rId45"/>
    <p:sldId id="343" r:id="rId46"/>
    <p:sldId id="344" r:id="rId47"/>
    <p:sldId id="345" r:id="rId48"/>
    <p:sldId id="346" r:id="rId49"/>
    <p:sldId id="347" r:id="rId50"/>
    <p:sldId id="283" r:id="rId51"/>
  </p:sldIdLst>
  <p:sldSz cx="12192000" cy="6858000"/>
  <p:notesSz cx="6858000" cy="9144000"/>
  <p:embeddedFontLst>
    <p:embeddedFont>
      <p:font typeface="Play" panose="020B0604020202020204" charset="0"/>
      <p:regular r:id="rId53"/>
      <p:bold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5" roundtripDataSignature="AMtx7mj2GURnwsCBBywJT6mr/DXGUWAX7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65" d="100"/>
          <a:sy n="65" d="100"/>
        </p:scale>
        <p:origin x="72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76422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13419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17333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244dd84147_0_1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244dd84147_0_1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g2244dd84147_0_13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50</a:t>
            </a:fld>
            <a:endParaRPr/>
          </a:p>
        </p:txBody>
      </p:sp>
    </p:spTree>
    <p:extLst>
      <p:ext uri="{BB962C8B-B14F-4D97-AF65-F5344CB8AC3E}">
        <p14:creationId xmlns:p14="http://schemas.microsoft.com/office/powerpoint/2010/main" val="1214959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2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41" name="Google Shape;4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7"/>
          <p:cNvSpPr>
            <a:spLocks noGrp="1"/>
          </p:cNvSpPr>
          <p:nvPr>
            <p:ph type="pic" idx="2"/>
          </p:nvPr>
        </p:nvSpPr>
        <p:spPr>
          <a:xfrm>
            <a:off x="5183188" y="987425"/>
            <a:ext cx="6172200" cy="4873625"/>
          </a:xfrm>
          <a:prstGeom prst="rect">
            <a:avLst/>
          </a:prstGeom>
          <a:noFill/>
          <a:ln>
            <a:noFill/>
          </a:ln>
        </p:spPr>
      </p:sp>
      <p:sp>
        <p:nvSpPr>
          <p:cNvPr id="68" name="Google Shape;68;p2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757575"/>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757575"/>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afia.shaikh@nu.edu.p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Play"/>
              <a:buNone/>
            </a:pPr>
            <a:r>
              <a:rPr lang="en-US" dirty="0" smtClean="0"/>
              <a:t>Week#04</a:t>
            </a:r>
            <a:endParaRPr dirty="0"/>
          </a:p>
        </p:txBody>
      </p:sp>
      <p:sp>
        <p:nvSpPr>
          <p:cNvPr id="89" name="Google Shape;89;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Data Structures </a:t>
            </a:r>
            <a:endParaRPr/>
          </a:p>
          <a:p>
            <a:pPr marL="0" lvl="0" indent="0" algn="ctr" rtl="0">
              <a:lnSpc>
                <a:spcPct val="90000"/>
              </a:lnSpc>
              <a:spcBef>
                <a:spcPts val="0"/>
              </a:spcBef>
              <a:spcAft>
                <a:spcPts val="0"/>
              </a:spcAft>
              <a:buClr>
                <a:schemeClr val="dk1"/>
              </a:buClr>
              <a:buSzPts val="2400"/>
              <a:buNone/>
            </a:pPr>
            <a:r>
              <a:rPr lang="en-US"/>
              <a:t>CS2001</a:t>
            </a:r>
            <a:endParaRPr/>
          </a:p>
          <a:p>
            <a:pPr marL="0" lvl="0" indent="0" algn="ctr" rtl="0">
              <a:lnSpc>
                <a:spcPct val="90000"/>
              </a:lnSpc>
              <a:spcBef>
                <a:spcPts val="1000"/>
              </a:spcBef>
              <a:spcAft>
                <a:spcPts val="0"/>
              </a:spcAft>
              <a:buClr>
                <a:schemeClr val="dk1"/>
              </a:buClr>
              <a:buSzPts val="2400"/>
              <a:buNone/>
            </a:pPr>
            <a:r>
              <a:rPr lang="en-US"/>
              <a:t>Email: </a:t>
            </a:r>
            <a:r>
              <a:rPr lang="en-US" u="sng">
                <a:solidFill>
                  <a:schemeClr val="hlink"/>
                </a:solidFill>
                <a:hlinkClick r:id="rId3"/>
              </a:rPr>
              <a:t>rafia.shaikh@nu.edu.pk</a:t>
            </a:r>
            <a:r>
              <a:rPr lang="en-US"/>
              <a:t> </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resizing-array implementation</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rotWithShape="1">
          <a:blip r:embed="rId2"/>
          <a:srcRect b="65706"/>
          <a:stretch/>
        </p:blipFill>
        <p:spPr>
          <a:xfrm>
            <a:off x="1037256" y="3672512"/>
            <a:ext cx="9488224" cy="1587746"/>
          </a:xfrm>
          <a:prstGeom prst="rect">
            <a:avLst/>
          </a:prstGeom>
        </p:spPr>
      </p:pic>
    </p:spTree>
    <p:extLst>
      <p:ext uri="{BB962C8B-B14F-4D97-AF65-F5344CB8AC3E}">
        <p14:creationId xmlns:p14="http://schemas.microsoft.com/office/powerpoint/2010/main" val="17882941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of Stack in Data Structure are as following:</a:t>
            </a:r>
          </a:p>
        </p:txBody>
      </p:sp>
      <p:sp>
        <p:nvSpPr>
          <p:cNvPr id="3" name="Text Placeholder 2"/>
          <p:cNvSpPr>
            <a:spLocks noGrp="1"/>
          </p:cNvSpPr>
          <p:nvPr>
            <p:ph type="body" idx="1"/>
          </p:nvPr>
        </p:nvSpPr>
        <p:spPr/>
        <p:txBody>
          <a:bodyPr>
            <a:normAutofit lnSpcReduction="10000"/>
          </a:bodyPr>
          <a:lstStyle/>
          <a:p>
            <a:r>
              <a:rPr lang="en-US" dirty="0"/>
              <a:t>Recursion.</a:t>
            </a:r>
          </a:p>
          <a:p>
            <a:r>
              <a:rPr lang="en-US" dirty="0"/>
              <a:t>Expression Evaluation and Parsing.</a:t>
            </a:r>
          </a:p>
          <a:p>
            <a:r>
              <a:rPr lang="en-US" dirty="0" smtClean="0"/>
              <a:t>Undo/Redo </a:t>
            </a:r>
            <a:r>
              <a:rPr lang="en-US" dirty="0"/>
              <a:t>Operations.</a:t>
            </a:r>
          </a:p>
          <a:p>
            <a:r>
              <a:rPr lang="en-US" dirty="0"/>
              <a:t>Browser History.</a:t>
            </a:r>
          </a:p>
          <a:p>
            <a:r>
              <a:rPr lang="en-US" dirty="0"/>
              <a:t>Function Calls</a:t>
            </a:r>
            <a:r>
              <a:rPr lang="en-US" dirty="0" smtClean="0"/>
              <a:t>.</a:t>
            </a:r>
          </a:p>
          <a:p>
            <a:r>
              <a:rPr lang="en-US" dirty="0"/>
              <a:t>Depth-First Search (DFS)</a:t>
            </a:r>
          </a:p>
          <a:p>
            <a:r>
              <a:rPr lang="en-US" dirty="0"/>
              <a:t>Backtracking</a:t>
            </a:r>
          </a:p>
          <a:p>
            <a:r>
              <a:rPr lang="en-US" dirty="0"/>
              <a:t>Delimiter Checking</a:t>
            </a:r>
          </a:p>
          <a:p>
            <a:r>
              <a:rPr lang="en-US" dirty="0"/>
              <a:t>Reverse a Data</a:t>
            </a:r>
          </a:p>
          <a:p>
            <a:endParaRPr lang="en-US" dirty="0"/>
          </a:p>
        </p:txBody>
      </p:sp>
    </p:spTree>
    <p:extLst>
      <p:ext uri="{BB962C8B-B14F-4D97-AF65-F5344CB8AC3E}">
        <p14:creationId xmlns:p14="http://schemas.microsoft.com/office/powerpoint/2010/main" val="26822716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a:t>
            </a:r>
            <a:endParaRPr lang="en-US" dirty="0"/>
          </a:p>
        </p:txBody>
      </p:sp>
      <p:sp>
        <p:nvSpPr>
          <p:cNvPr id="3" name="Text Placeholder 2"/>
          <p:cNvSpPr>
            <a:spLocks noGrp="1"/>
          </p:cNvSpPr>
          <p:nvPr>
            <p:ph type="body" idx="1"/>
          </p:nvPr>
        </p:nvSpPr>
        <p:spPr/>
        <p:txBody>
          <a:bodyPr/>
          <a:lstStyle/>
          <a:p>
            <a:r>
              <a:rPr lang="en-US" dirty="0"/>
              <a:t>Reverse </a:t>
            </a:r>
            <a:r>
              <a:rPr lang="en-US" dirty="0" smtClean="0"/>
              <a:t>a string using stack </a:t>
            </a:r>
            <a:endParaRPr lang="en-US" dirty="0"/>
          </a:p>
        </p:txBody>
      </p:sp>
    </p:spTree>
    <p:extLst>
      <p:ext uri="{BB962C8B-B14F-4D97-AF65-F5344CB8AC3E}">
        <p14:creationId xmlns:p14="http://schemas.microsoft.com/office/powerpoint/2010/main" val="3019421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a:t>
            </a:r>
            <a:endParaRPr lang="en-US" dirty="0"/>
          </a:p>
        </p:txBody>
      </p:sp>
      <p:sp>
        <p:nvSpPr>
          <p:cNvPr id="3" name="Text Placeholder 2"/>
          <p:cNvSpPr>
            <a:spLocks noGrp="1"/>
          </p:cNvSpPr>
          <p:nvPr>
            <p:ph type="body" idx="1"/>
          </p:nvPr>
        </p:nvSpPr>
        <p:spPr/>
        <p:txBody>
          <a:bodyPr/>
          <a:lstStyle/>
          <a:p>
            <a:r>
              <a:rPr lang="en-US" dirty="0"/>
              <a:t>Reverse sequence of strings from standard </a:t>
            </a:r>
            <a:r>
              <a:rPr lang="en-US" dirty="0" smtClean="0"/>
              <a:t>input</a:t>
            </a:r>
          </a:p>
          <a:p>
            <a:endParaRPr lang="en-US" dirty="0"/>
          </a:p>
        </p:txBody>
      </p:sp>
      <p:pic>
        <p:nvPicPr>
          <p:cNvPr id="1026" name="Picture 2" descr="Reverse a String -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388" y="2451151"/>
            <a:ext cx="7563464" cy="4254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349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pic>
        <p:nvPicPr>
          <p:cNvPr id="3" name="Picture 2"/>
          <p:cNvPicPr>
            <a:picLocks noChangeAspect="1"/>
          </p:cNvPicPr>
          <p:nvPr/>
        </p:nvPicPr>
        <p:blipFill>
          <a:blip r:embed="rId2"/>
          <a:stretch>
            <a:fillRect/>
          </a:stretch>
        </p:blipFill>
        <p:spPr>
          <a:xfrm>
            <a:off x="2095592" y="2055813"/>
            <a:ext cx="5287113" cy="4382112"/>
          </a:xfrm>
          <a:prstGeom prst="rect">
            <a:avLst/>
          </a:prstGeom>
        </p:spPr>
      </p:pic>
      <p:pic>
        <p:nvPicPr>
          <p:cNvPr id="4" name="Picture 3"/>
          <p:cNvPicPr>
            <a:picLocks noChangeAspect="1"/>
          </p:cNvPicPr>
          <p:nvPr/>
        </p:nvPicPr>
        <p:blipFill>
          <a:blip r:embed="rId3"/>
          <a:stretch>
            <a:fillRect/>
          </a:stretch>
        </p:blipFill>
        <p:spPr>
          <a:xfrm>
            <a:off x="2867662" y="0"/>
            <a:ext cx="4077269" cy="1448002"/>
          </a:xfrm>
          <a:prstGeom prst="rect">
            <a:avLst/>
          </a:prstGeom>
        </p:spPr>
      </p:pic>
      <p:pic>
        <p:nvPicPr>
          <p:cNvPr id="5" name="Picture 4"/>
          <p:cNvPicPr>
            <a:picLocks noChangeAspect="1"/>
          </p:cNvPicPr>
          <p:nvPr/>
        </p:nvPicPr>
        <p:blipFill>
          <a:blip r:embed="rId4"/>
          <a:stretch>
            <a:fillRect/>
          </a:stretch>
        </p:blipFill>
        <p:spPr>
          <a:xfrm>
            <a:off x="8374381" y="365125"/>
            <a:ext cx="3505689" cy="5925377"/>
          </a:xfrm>
          <a:prstGeom prst="rect">
            <a:avLst/>
          </a:prstGeom>
        </p:spPr>
      </p:pic>
    </p:spTree>
    <p:extLst>
      <p:ext uri="{BB962C8B-B14F-4D97-AF65-F5344CB8AC3E}">
        <p14:creationId xmlns:p14="http://schemas.microsoft.com/office/powerpoint/2010/main" val="2514011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Balanced Brackets</a:t>
            </a:r>
          </a:p>
        </p:txBody>
      </p:sp>
      <p:sp>
        <p:nvSpPr>
          <p:cNvPr id="3" name="Text Placeholder 2"/>
          <p:cNvSpPr>
            <a:spLocks noGrp="1"/>
          </p:cNvSpPr>
          <p:nvPr>
            <p:ph type="body" idx="1"/>
          </p:nvPr>
        </p:nvSpPr>
        <p:spPr/>
        <p:txBody>
          <a:bodyPr/>
          <a:lstStyle/>
          <a:p>
            <a:r>
              <a:rPr lang="en-US" b="1" dirty="0"/>
              <a:t>Input:</a:t>
            </a:r>
            <a:r>
              <a:rPr lang="en-US" dirty="0"/>
              <a:t> A string </a:t>
            </a:r>
            <a:r>
              <a:rPr lang="en-US" dirty="0" err="1"/>
              <a:t>str</a:t>
            </a:r>
            <a:r>
              <a:rPr lang="en-US" dirty="0"/>
              <a:t> consisting of ‘(‘, ‘)’, ‘[‘, ‘]’ characters. </a:t>
            </a:r>
            <a:endParaRPr lang="en-US" dirty="0" smtClean="0"/>
          </a:p>
          <a:p>
            <a:r>
              <a:rPr lang="en-US" b="1" dirty="0" smtClean="0"/>
              <a:t>Output</a:t>
            </a:r>
            <a:r>
              <a:rPr lang="en-US" b="1" dirty="0"/>
              <a:t>:</a:t>
            </a:r>
            <a:r>
              <a:rPr lang="en-US" dirty="0"/>
              <a:t> Return whether or not the string’s parentheses and square brackets are balanced. </a:t>
            </a:r>
          </a:p>
        </p:txBody>
      </p:sp>
    </p:spTree>
    <p:extLst>
      <p:ext uri="{BB962C8B-B14F-4D97-AF65-F5344CB8AC3E}">
        <p14:creationId xmlns:p14="http://schemas.microsoft.com/office/powerpoint/2010/main" val="754146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Balanced Brackets</a:t>
            </a:r>
          </a:p>
        </p:txBody>
      </p:sp>
      <p:pic>
        <p:nvPicPr>
          <p:cNvPr id="3074" name="Picture 2" descr="Valid Multiple Parenthe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8672" y="2235917"/>
            <a:ext cx="6949581" cy="3941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868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Balanced </a:t>
            </a:r>
            <a:r>
              <a:rPr lang="en-US" dirty="0" smtClean="0"/>
              <a:t>Brackets Algorithm </a:t>
            </a:r>
            <a:endParaRPr lang="en-US" dirty="0"/>
          </a:p>
        </p:txBody>
      </p:sp>
      <p:pic>
        <p:nvPicPr>
          <p:cNvPr id="4" name="Picture 3"/>
          <p:cNvPicPr>
            <a:picLocks noChangeAspect="1"/>
          </p:cNvPicPr>
          <p:nvPr/>
        </p:nvPicPr>
        <p:blipFill>
          <a:blip r:embed="rId2"/>
          <a:stretch>
            <a:fillRect/>
          </a:stretch>
        </p:blipFill>
        <p:spPr>
          <a:xfrm>
            <a:off x="423814" y="1846494"/>
            <a:ext cx="11698333" cy="4010585"/>
          </a:xfrm>
          <a:prstGeom prst="rect">
            <a:avLst/>
          </a:prstGeom>
        </p:spPr>
      </p:pic>
    </p:spTree>
    <p:extLst>
      <p:ext uri="{BB962C8B-B14F-4D97-AF65-F5344CB8AC3E}">
        <p14:creationId xmlns:p14="http://schemas.microsoft.com/office/powerpoint/2010/main" val="893699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1416" y="0"/>
            <a:ext cx="6333744" cy="1325563"/>
          </a:xfrm>
        </p:spPr>
        <p:txBody>
          <a:bodyPr/>
          <a:lstStyle/>
          <a:p>
            <a:r>
              <a:rPr lang="en-US" dirty="0" smtClean="0"/>
              <a:t>Code</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342079" y="3257508"/>
            <a:ext cx="3026476" cy="3237234"/>
          </a:xfrm>
          <a:prstGeom prst="rect">
            <a:avLst/>
          </a:prstGeom>
        </p:spPr>
      </p:pic>
      <p:pic>
        <p:nvPicPr>
          <p:cNvPr id="5" name="Picture 4"/>
          <p:cNvPicPr>
            <a:picLocks noChangeAspect="1"/>
          </p:cNvPicPr>
          <p:nvPr/>
        </p:nvPicPr>
        <p:blipFill>
          <a:blip r:embed="rId3"/>
          <a:stretch>
            <a:fillRect/>
          </a:stretch>
        </p:blipFill>
        <p:spPr>
          <a:xfrm>
            <a:off x="3399035" y="1152144"/>
            <a:ext cx="3803650" cy="5342598"/>
          </a:xfrm>
          <a:prstGeom prst="rect">
            <a:avLst/>
          </a:prstGeom>
        </p:spPr>
      </p:pic>
      <p:pic>
        <p:nvPicPr>
          <p:cNvPr id="6" name="Picture 5"/>
          <p:cNvPicPr>
            <a:picLocks noChangeAspect="1"/>
          </p:cNvPicPr>
          <p:nvPr/>
        </p:nvPicPr>
        <p:blipFill>
          <a:blip r:embed="rId4"/>
          <a:stretch>
            <a:fillRect/>
          </a:stretch>
        </p:blipFill>
        <p:spPr>
          <a:xfrm>
            <a:off x="7233165" y="1457750"/>
            <a:ext cx="4412850" cy="4936408"/>
          </a:xfrm>
          <a:prstGeom prst="rect">
            <a:avLst/>
          </a:prstGeom>
        </p:spPr>
      </p:pic>
      <p:pic>
        <p:nvPicPr>
          <p:cNvPr id="7" name="Picture 6"/>
          <p:cNvPicPr>
            <a:picLocks noChangeAspect="1"/>
          </p:cNvPicPr>
          <p:nvPr/>
        </p:nvPicPr>
        <p:blipFill>
          <a:blip r:embed="rId5"/>
          <a:stretch>
            <a:fillRect/>
          </a:stretch>
        </p:blipFill>
        <p:spPr>
          <a:xfrm>
            <a:off x="155923" y="116059"/>
            <a:ext cx="3702845" cy="2072169"/>
          </a:xfrm>
          <a:prstGeom prst="rect">
            <a:avLst/>
          </a:prstGeom>
        </p:spPr>
      </p:pic>
    </p:spTree>
    <p:extLst>
      <p:ext uri="{BB962C8B-B14F-4D97-AF65-F5344CB8AC3E}">
        <p14:creationId xmlns:p14="http://schemas.microsoft.com/office/powerpoint/2010/main" val="3452614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Text Placeholder 2"/>
          <p:cNvSpPr>
            <a:spLocks noGrp="1"/>
          </p:cNvSpPr>
          <p:nvPr>
            <p:ph type="body" idx="1"/>
          </p:nvPr>
        </p:nvSpPr>
        <p:spPr/>
        <p:txBody>
          <a:bodyPr/>
          <a:lstStyle/>
          <a:p>
            <a:r>
              <a:rPr lang="en-US" dirty="0"/>
              <a:t>Given the unbalanced string "()([]", what character is on the top of the stack when the for loop is finished?</a:t>
            </a:r>
          </a:p>
        </p:txBody>
      </p:sp>
    </p:spTree>
    <p:extLst>
      <p:ext uri="{BB962C8B-B14F-4D97-AF65-F5344CB8AC3E}">
        <p14:creationId xmlns:p14="http://schemas.microsoft.com/office/powerpoint/2010/main" val="2818638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a:t>
            </a:r>
            <a:endParaRPr lang="en-US" dirty="0"/>
          </a:p>
        </p:txBody>
      </p:sp>
      <p:sp>
        <p:nvSpPr>
          <p:cNvPr id="3" name="Text Placeholder 2"/>
          <p:cNvSpPr>
            <a:spLocks noGrp="1"/>
          </p:cNvSpPr>
          <p:nvPr>
            <p:ph type="body" idx="1"/>
          </p:nvPr>
        </p:nvSpPr>
        <p:spPr>
          <a:xfrm>
            <a:off x="838200" y="1825625"/>
            <a:ext cx="10515600" cy="2618556"/>
          </a:xfrm>
        </p:spPr>
        <p:txBody>
          <a:bodyPr>
            <a:normAutofit fontScale="85000" lnSpcReduction="10000"/>
          </a:bodyPr>
          <a:lstStyle/>
          <a:p>
            <a:r>
              <a:rPr lang="en-US" dirty="0"/>
              <a:t>A stack is a linear data structure that follows the </a:t>
            </a:r>
            <a:r>
              <a:rPr lang="en-US" b="1" dirty="0"/>
              <a:t>Last-In-First-Out (LIFO) </a:t>
            </a:r>
            <a:r>
              <a:rPr lang="en-US" dirty="0"/>
              <a:t>principle. It behaves like a stack of plates, where the last plate added is the first one to be removed.</a:t>
            </a:r>
            <a:endParaRPr lang="en-US" dirty="0" smtClean="0"/>
          </a:p>
          <a:p>
            <a:r>
              <a:rPr lang="en-US" dirty="0" smtClean="0"/>
              <a:t>A stack </a:t>
            </a:r>
            <a:r>
              <a:rPr lang="en-US" dirty="0"/>
              <a:t>is an ADT that comprises two </a:t>
            </a:r>
            <a:r>
              <a:rPr lang="en-US" dirty="0" smtClean="0"/>
              <a:t>basic operations</a:t>
            </a:r>
            <a:r>
              <a:rPr lang="en-US" dirty="0"/>
              <a:t>: insert (push) a new item, and remove (pop) the item that </a:t>
            </a:r>
            <a:r>
              <a:rPr lang="en-US" dirty="0" smtClean="0"/>
              <a:t>was most </a:t>
            </a:r>
            <a:r>
              <a:rPr lang="en-US" dirty="0"/>
              <a:t>recently inserted</a:t>
            </a:r>
            <a:r>
              <a:rPr lang="en-US" dirty="0" smtClean="0"/>
              <a:t>.</a:t>
            </a:r>
          </a:p>
          <a:p>
            <a:r>
              <a:rPr lang="en-US" dirty="0"/>
              <a:t>Stack. Examine the item most recently added</a:t>
            </a:r>
            <a:r>
              <a:rPr lang="en-US" dirty="0" smtClean="0"/>
              <a:t>.</a:t>
            </a:r>
          </a:p>
          <a:p>
            <a:pPr lvl="1"/>
            <a:r>
              <a:rPr lang="en-US" dirty="0"/>
              <a:t>LIFO = "last in first out"</a:t>
            </a:r>
          </a:p>
        </p:txBody>
      </p:sp>
      <p:pic>
        <p:nvPicPr>
          <p:cNvPr id="4" name="Picture 3"/>
          <p:cNvPicPr>
            <a:picLocks noChangeAspect="1"/>
          </p:cNvPicPr>
          <p:nvPr/>
        </p:nvPicPr>
        <p:blipFill>
          <a:blip r:embed="rId2"/>
          <a:stretch>
            <a:fillRect/>
          </a:stretch>
        </p:blipFill>
        <p:spPr>
          <a:xfrm>
            <a:off x="3022403" y="4983329"/>
            <a:ext cx="5753903" cy="1276528"/>
          </a:xfrm>
          <a:prstGeom prst="rect">
            <a:avLst/>
          </a:prstGeom>
        </p:spPr>
      </p:pic>
    </p:spTree>
    <p:extLst>
      <p:ext uri="{BB962C8B-B14F-4D97-AF65-F5344CB8AC3E}">
        <p14:creationId xmlns:p14="http://schemas.microsoft.com/office/powerpoint/2010/main" val="17586491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Text Placeholder 2"/>
          <p:cNvSpPr>
            <a:spLocks noGrp="1"/>
          </p:cNvSpPr>
          <p:nvPr>
            <p:ph type="body" idx="1"/>
          </p:nvPr>
        </p:nvSpPr>
        <p:spPr/>
        <p:txBody>
          <a:bodyPr/>
          <a:lstStyle/>
          <a:p>
            <a:r>
              <a:rPr lang="en-US" dirty="0"/>
              <a:t>The stack will contain a single value: '(', The procedure will push the initial '(', and then pop it off to match the ')'. It'll then push the next '(', and the '[', and then pop off the '[' to match the ']'. What remains will the </a:t>
            </a:r>
            <a:r>
              <a:rPr lang="en-US" dirty="0" err="1"/>
              <a:t>the</a:t>
            </a:r>
            <a:r>
              <a:rPr lang="en-US" dirty="0"/>
              <a:t> '('.</a:t>
            </a:r>
          </a:p>
        </p:txBody>
      </p:sp>
    </p:spTree>
    <p:extLst>
      <p:ext uri="{BB962C8B-B14F-4D97-AF65-F5344CB8AC3E}">
        <p14:creationId xmlns:p14="http://schemas.microsoft.com/office/powerpoint/2010/main" val="2324927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r>
              <a:rPr lang="en-US" dirty="0" smtClean="0"/>
              <a:t>We will continue this stack topic </a:t>
            </a:r>
          </a:p>
          <a:p>
            <a:endParaRPr lang="en-US" dirty="0"/>
          </a:p>
          <a:p>
            <a:pPr marL="114300" indent="0">
              <a:buNone/>
            </a:pPr>
            <a:r>
              <a:rPr lang="en-US" dirty="0" smtClean="0"/>
              <a:t>One of the stack application is recursion let’s have a look to this topic first</a:t>
            </a:r>
          </a:p>
          <a:p>
            <a:pPr marL="114300" indent="0">
              <a:buNone/>
            </a:pPr>
            <a:endParaRPr lang="en-US" dirty="0"/>
          </a:p>
        </p:txBody>
      </p:sp>
    </p:spTree>
    <p:extLst>
      <p:ext uri="{BB962C8B-B14F-4D97-AF65-F5344CB8AC3E}">
        <p14:creationId xmlns:p14="http://schemas.microsoft.com/office/powerpoint/2010/main" val="2503577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 Evaluation</a:t>
            </a:r>
          </a:p>
        </p:txBody>
      </p:sp>
      <p:sp>
        <p:nvSpPr>
          <p:cNvPr id="3" name="Text Placeholder 2"/>
          <p:cNvSpPr>
            <a:spLocks noGrp="1"/>
          </p:cNvSpPr>
          <p:nvPr>
            <p:ph type="body" idx="1"/>
          </p:nvPr>
        </p:nvSpPr>
        <p:spPr/>
        <p:txBody>
          <a:bodyPr/>
          <a:lstStyle/>
          <a:p>
            <a:r>
              <a:rPr lang="en-US" b="1" dirty="0"/>
              <a:t>Infix Notation: </a:t>
            </a:r>
            <a:r>
              <a:rPr lang="en-US" dirty="0"/>
              <a:t>Operators are written between the operands they operate on, e.g. 3 + 4.</a:t>
            </a:r>
          </a:p>
          <a:p>
            <a:r>
              <a:rPr lang="en-US" b="1" dirty="0"/>
              <a:t>Prefix Notation: </a:t>
            </a:r>
            <a:r>
              <a:rPr lang="en-US" dirty="0"/>
              <a:t>Operators are written before the operands, </a:t>
            </a:r>
            <a:r>
              <a:rPr lang="en-US" dirty="0" err="1"/>
              <a:t>e.g</a:t>
            </a:r>
            <a:r>
              <a:rPr lang="en-US" dirty="0"/>
              <a:t> + 3 4</a:t>
            </a:r>
          </a:p>
          <a:p>
            <a:r>
              <a:rPr lang="en-US" b="1" dirty="0"/>
              <a:t>Postfix Notation: </a:t>
            </a:r>
            <a:r>
              <a:rPr lang="en-US" dirty="0"/>
              <a:t>Operators are written after operands.</a:t>
            </a:r>
          </a:p>
        </p:txBody>
      </p:sp>
      <p:pic>
        <p:nvPicPr>
          <p:cNvPr id="5" name="Picture 4"/>
          <p:cNvPicPr>
            <a:picLocks noChangeAspect="1"/>
          </p:cNvPicPr>
          <p:nvPr/>
        </p:nvPicPr>
        <p:blipFill>
          <a:blip r:embed="rId2"/>
          <a:stretch>
            <a:fillRect/>
          </a:stretch>
        </p:blipFill>
        <p:spPr>
          <a:xfrm>
            <a:off x="3584011" y="4803058"/>
            <a:ext cx="4276725" cy="1066800"/>
          </a:xfrm>
          <a:prstGeom prst="rect">
            <a:avLst/>
          </a:prstGeom>
        </p:spPr>
      </p:pic>
    </p:spTree>
    <p:extLst>
      <p:ext uri="{BB962C8B-B14F-4D97-AF65-F5344CB8AC3E}">
        <p14:creationId xmlns:p14="http://schemas.microsoft.com/office/powerpoint/2010/main" val="3539947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441723" cy="1119546"/>
          </a:xfrm>
        </p:spPr>
        <p:txBody>
          <a:bodyPr>
            <a:normAutofit fontScale="90000"/>
          </a:bodyPr>
          <a:lstStyle/>
          <a:p>
            <a:r>
              <a:rPr lang="en-US" dirty="0"/>
              <a:t>Convert Infix expression to Postfix expression</a:t>
            </a:r>
          </a:p>
        </p:txBody>
      </p:sp>
      <p:sp>
        <p:nvSpPr>
          <p:cNvPr id="3" name="Text Placeholder 2"/>
          <p:cNvSpPr>
            <a:spLocks noGrp="1"/>
          </p:cNvSpPr>
          <p:nvPr>
            <p:ph type="body" idx="1"/>
          </p:nvPr>
        </p:nvSpPr>
        <p:spPr>
          <a:xfrm>
            <a:off x="5751872" y="114811"/>
            <a:ext cx="6066504" cy="6462969"/>
          </a:xfrm>
        </p:spPr>
        <p:txBody>
          <a:bodyPr>
            <a:normAutofit fontScale="92500" lnSpcReduction="20000"/>
          </a:bodyPr>
          <a:lstStyle/>
          <a:p>
            <a:pPr marL="628650" indent="-514350">
              <a:buFont typeface="+mj-lt"/>
              <a:buAutoNum type="arabicPeriod"/>
            </a:pPr>
            <a:r>
              <a:rPr lang="en-US" dirty="0"/>
              <a:t>Create an empty stack S and an empty list output.</a:t>
            </a:r>
          </a:p>
          <a:p>
            <a:pPr marL="628650" indent="-514350">
              <a:buFont typeface="+mj-lt"/>
              <a:buAutoNum type="arabicPeriod"/>
            </a:pPr>
            <a:r>
              <a:rPr lang="en-US" dirty="0"/>
              <a:t>Iterate through each character </a:t>
            </a:r>
            <a:r>
              <a:rPr lang="en-US" dirty="0" err="1"/>
              <a:t>ch</a:t>
            </a:r>
            <a:r>
              <a:rPr lang="en-US" dirty="0"/>
              <a:t> in the infix expression:</a:t>
            </a:r>
          </a:p>
          <a:p>
            <a:pPr marL="1028700" lvl="1" indent="-457200">
              <a:buFont typeface="+mj-lt"/>
              <a:buAutoNum type="arabicPeriod"/>
            </a:pPr>
            <a:r>
              <a:rPr lang="en-US" dirty="0"/>
              <a:t>Operand: If </a:t>
            </a:r>
            <a:r>
              <a:rPr lang="en-US" dirty="0" err="1"/>
              <a:t>ch</a:t>
            </a:r>
            <a:r>
              <a:rPr lang="en-US" dirty="0"/>
              <a:t> is an operand (number/variable), append it to output.</a:t>
            </a:r>
          </a:p>
          <a:p>
            <a:pPr marL="1028700" lvl="1" indent="-457200">
              <a:buFont typeface="+mj-lt"/>
              <a:buAutoNum type="arabicPeriod"/>
            </a:pPr>
            <a:r>
              <a:rPr lang="en-US" dirty="0"/>
              <a:t>Left Parenthesis (: Push it onto the stack.</a:t>
            </a:r>
          </a:p>
          <a:p>
            <a:pPr marL="1028700" lvl="1" indent="-457200">
              <a:buFont typeface="+mj-lt"/>
              <a:buAutoNum type="arabicPeriod"/>
            </a:pPr>
            <a:r>
              <a:rPr lang="en-US" dirty="0"/>
              <a:t>Right Parenthesis ):Pop from the stack to output until encountering a left parenthesis (.Discard the left parenthesis</a:t>
            </a:r>
            <a:r>
              <a:rPr lang="en-US" dirty="0" smtClean="0"/>
              <a:t>.</a:t>
            </a:r>
          </a:p>
          <a:p>
            <a:pPr marL="1028700" lvl="1" indent="-457200">
              <a:buFont typeface="+mj-lt"/>
              <a:buAutoNum type="arabicPeriod"/>
            </a:pPr>
            <a:r>
              <a:rPr lang="en-US" dirty="0" smtClean="0"/>
              <a:t>Operator </a:t>
            </a:r>
            <a:r>
              <a:rPr lang="en-US" dirty="0"/>
              <a:t>(+, -, *, /, </a:t>
            </a:r>
            <a:r>
              <a:rPr lang="en-US" dirty="0" smtClean="0"/>
              <a:t>^):</a:t>
            </a:r>
          </a:p>
          <a:p>
            <a:pPr lvl="2"/>
            <a:r>
              <a:rPr lang="en-US" dirty="0" smtClean="0"/>
              <a:t>While there is an operator on the stack with higher or equal precedence than </a:t>
            </a:r>
            <a:r>
              <a:rPr lang="en-US" dirty="0" err="1" smtClean="0"/>
              <a:t>ch</a:t>
            </a:r>
            <a:r>
              <a:rPr lang="en-US" dirty="0" smtClean="0"/>
              <a:t>:</a:t>
            </a:r>
          </a:p>
          <a:p>
            <a:pPr lvl="3"/>
            <a:r>
              <a:rPr lang="en-US" dirty="0" smtClean="0"/>
              <a:t>Pop from the stack to output.</a:t>
            </a:r>
          </a:p>
          <a:p>
            <a:pPr lvl="2"/>
            <a:r>
              <a:rPr lang="en-US" dirty="0" smtClean="0"/>
              <a:t>Push </a:t>
            </a:r>
            <a:r>
              <a:rPr lang="en-US" dirty="0" err="1" smtClean="0"/>
              <a:t>ch</a:t>
            </a:r>
            <a:r>
              <a:rPr lang="en-US" dirty="0" smtClean="0"/>
              <a:t> onto the stack.</a:t>
            </a:r>
          </a:p>
          <a:p>
            <a:pPr marL="571500" indent="-457200">
              <a:buFont typeface="+mj-lt"/>
              <a:buAutoNum type="arabicPeriod"/>
            </a:pPr>
            <a:r>
              <a:rPr lang="en-US" dirty="0" smtClean="0"/>
              <a:t>After the loop, pop all operators from the stack to output.</a:t>
            </a:r>
          </a:p>
          <a:p>
            <a:pPr marL="571500" indent="-457200">
              <a:buFont typeface="+mj-lt"/>
              <a:buAutoNum type="arabicPeriod"/>
            </a:pPr>
            <a:r>
              <a:rPr lang="en-US" dirty="0" smtClean="0"/>
              <a:t>Return </a:t>
            </a:r>
            <a:r>
              <a:rPr lang="en-US" dirty="0"/>
              <a:t>the joined output list as the postfix expression</a:t>
            </a:r>
          </a:p>
        </p:txBody>
      </p:sp>
      <p:pic>
        <p:nvPicPr>
          <p:cNvPr id="2050" name="Picture 2" descr="Infix to Postfix Using Stack | Data Structure - Online Free Education in  India - vrakshacadem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156" y="2233255"/>
            <a:ext cx="3810000" cy="3248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5287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2347389" y="1204602"/>
            <a:ext cx="7497221" cy="4448796"/>
          </a:xfrm>
          <a:prstGeom prst="rect">
            <a:avLst/>
          </a:prstGeom>
        </p:spPr>
      </p:pic>
    </p:spTree>
    <p:extLst>
      <p:ext uri="{BB962C8B-B14F-4D97-AF65-F5344CB8AC3E}">
        <p14:creationId xmlns:p14="http://schemas.microsoft.com/office/powerpoint/2010/main" val="3499754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Undo and Redo </a:t>
            </a:r>
            <a:endParaRPr lang="en-US" dirty="0"/>
          </a:p>
        </p:txBody>
      </p:sp>
      <p:sp>
        <p:nvSpPr>
          <p:cNvPr id="3" name="Text Placeholder 2"/>
          <p:cNvSpPr>
            <a:spLocks noGrp="1"/>
          </p:cNvSpPr>
          <p:nvPr>
            <p:ph type="body" idx="1"/>
          </p:nvPr>
        </p:nvSpPr>
        <p:spPr/>
        <p:txBody>
          <a:bodyPr/>
          <a:lstStyle/>
          <a:p>
            <a:endParaRPr lang="en-US"/>
          </a:p>
        </p:txBody>
      </p:sp>
      <p:pic>
        <p:nvPicPr>
          <p:cNvPr id="3074" name="Picture 2" descr="https://unity-connect-prd.storage.googleapis.com/20240301/learn/images/b651c92b-96b4-4a68-ba35-02f32753fbf0_Copy_of_6-4_UndoRedoStack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1651" y="1757561"/>
            <a:ext cx="6026549" cy="4487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558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a:t>
            </a:r>
            <a:endParaRPr lang="en-US" dirty="0"/>
          </a:p>
        </p:txBody>
      </p:sp>
      <p:sp>
        <p:nvSpPr>
          <p:cNvPr id="3" name="Text Placeholder 2"/>
          <p:cNvSpPr>
            <a:spLocks noGrp="1"/>
          </p:cNvSpPr>
          <p:nvPr>
            <p:ph type="body" idx="1"/>
          </p:nvPr>
        </p:nvSpPr>
        <p:spPr>
          <a:xfrm>
            <a:off x="838200" y="1825625"/>
            <a:ext cx="7017774" cy="4351338"/>
          </a:xfrm>
        </p:spPr>
        <p:txBody>
          <a:bodyPr/>
          <a:lstStyle/>
          <a:p>
            <a:pPr algn="just"/>
            <a:r>
              <a:rPr lang="en-US" dirty="0"/>
              <a:t>The process in which a function calls itself directly or indirectly is called </a:t>
            </a:r>
            <a:r>
              <a:rPr lang="en-US" b="1" dirty="0"/>
              <a:t>recursion</a:t>
            </a:r>
            <a:r>
              <a:rPr lang="en-US" dirty="0"/>
              <a:t> and the corresponding function is called a </a:t>
            </a:r>
            <a:r>
              <a:rPr lang="en-US" b="1" dirty="0"/>
              <a:t>recursive function</a:t>
            </a:r>
            <a:r>
              <a:rPr lang="en-US" dirty="0"/>
              <a:t>. </a:t>
            </a:r>
          </a:p>
        </p:txBody>
      </p:sp>
      <p:pic>
        <p:nvPicPr>
          <p:cNvPr id="5" name="Picture 4"/>
          <p:cNvPicPr>
            <a:picLocks noChangeAspect="1"/>
          </p:cNvPicPr>
          <p:nvPr/>
        </p:nvPicPr>
        <p:blipFill>
          <a:blip r:embed="rId2"/>
          <a:stretch>
            <a:fillRect/>
          </a:stretch>
        </p:blipFill>
        <p:spPr>
          <a:xfrm>
            <a:off x="1641987" y="4218038"/>
            <a:ext cx="4786313" cy="1825625"/>
          </a:xfrm>
          <a:prstGeom prst="rect">
            <a:avLst/>
          </a:prstGeom>
        </p:spPr>
      </p:pic>
      <p:pic>
        <p:nvPicPr>
          <p:cNvPr id="8" name="Picture 7"/>
          <p:cNvPicPr>
            <a:picLocks noChangeAspect="1"/>
          </p:cNvPicPr>
          <p:nvPr/>
        </p:nvPicPr>
        <p:blipFill>
          <a:blip r:embed="rId3"/>
          <a:stretch>
            <a:fillRect/>
          </a:stretch>
        </p:blipFill>
        <p:spPr>
          <a:xfrm>
            <a:off x="8529250" y="1530158"/>
            <a:ext cx="3353268" cy="4210638"/>
          </a:xfrm>
          <a:prstGeom prst="rect">
            <a:avLst/>
          </a:prstGeom>
        </p:spPr>
      </p:pic>
    </p:spTree>
    <p:extLst>
      <p:ext uri="{BB962C8B-B14F-4D97-AF65-F5344CB8AC3E}">
        <p14:creationId xmlns:p14="http://schemas.microsoft.com/office/powerpoint/2010/main" val="803499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1723" y="5974369"/>
            <a:ext cx="10596716" cy="761319"/>
          </a:xfrm>
        </p:spPr>
        <p:txBody>
          <a:bodyPr>
            <a:normAutofit fontScale="40000" lnSpcReduction="20000"/>
          </a:bodyPr>
          <a:lstStyle/>
          <a:p>
            <a:r>
              <a:rPr lang="en-US" dirty="0"/>
              <a:t>Initial Call: The first invocation of the function (e.g., sum(10)) that triggers the recursion</a:t>
            </a:r>
            <a:r>
              <a:rPr lang="en-US" dirty="0" smtClean="0"/>
              <a:t>.</a:t>
            </a:r>
          </a:p>
          <a:p>
            <a:r>
              <a:rPr lang="en-US" dirty="0" smtClean="0"/>
              <a:t>Unwinding</a:t>
            </a:r>
            <a:r>
              <a:rPr lang="en-US" dirty="0"/>
              <a:t>: The process of resolving each recursive call from the base case back to the original call, combining results and calculating the final value.</a:t>
            </a:r>
          </a:p>
        </p:txBody>
      </p:sp>
      <p:pic>
        <p:nvPicPr>
          <p:cNvPr id="4" name="Picture 3"/>
          <p:cNvPicPr>
            <a:picLocks noChangeAspect="1"/>
          </p:cNvPicPr>
          <p:nvPr/>
        </p:nvPicPr>
        <p:blipFill>
          <a:blip r:embed="rId2"/>
          <a:stretch>
            <a:fillRect/>
          </a:stretch>
        </p:blipFill>
        <p:spPr>
          <a:xfrm>
            <a:off x="1258359" y="1396180"/>
            <a:ext cx="2438740" cy="4578189"/>
          </a:xfrm>
          <a:prstGeom prst="rect">
            <a:avLst/>
          </a:prstGeom>
        </p:spPr>
      </p:pic>
      <p:pic>
        <p:nvPicPr>
          <p:cNvPr id="5" name="Picture 4"/>
          <p:cNvPicPr>
            <a:picLocks noChangeAspect="1"/>
          </p:cNvPicPr>
          <p:nvPr/>
        </p:nvPicPr>
        <p:blipFill>
          <a:blip r:embed="rId2"/>
          <a:stretch>
            <a:fillRect/>
          </a:stretch>
        </p:blipFill>
        <p:spPr>
          <a:xfrm>
            <a:off x="6286414" y="1519084"/>
            <a:ext cx="2438740" cy="4578189"/>
          </a:xfrm>
          <a:prstGeom prst="rect">
            <a:avLst/>
          </a:prstGeom>
        </p:spPr>
      </p:pic>
      <p:pic>
        <p:nvPicPr>
          <p:cNvPr id="6" name="Picture 5"/>
          <p:cNvPicPr>
            <a:picLocks noChangeAspect="1"/>
          </p:cNvPicPr>
          <p:nvPr/>
        </p:nvPicPr>
        <p:blipFill>
          <a:blip r:embed="rId3"/>
          <a:stretch>
            <a:fillRect/>
          </a:stretch>
        </p:blipFill>
        <p:spPr>
          <a:xfrm>
            <a:off x="1920438" y="2329103"/>
            <a:ext cx="1114581" cy="3143689"/>
          </a:xfrm>
          <a:prstGeom prst="rect">
            <a:avLst/>
          </a:prstGeom>
        </p:spPr>
      </p:pic>
      <p:pic>
        <p:nvPicPr>
          <p:cNvPr id="8" name="Picture 7"/>
          <p:cNvPicPr>
            <a:picLocks noChangeAspect="1"/>
          </p:cNvPicPr>
          <p:nvPr/>
        </p:nvPicPr>
        <p:blipFill>
          <a:blip r:embed="rId4"/>
          <a:stretch>
            <a:fillRect/>
          </a:stretch>
        </p:blipFill>
        <p:spPr>
          <a:xfrm>
            <a:off x="6581730" y="2438976"/>
            <a:ext cx="1848108" cy="3124636"/>
          </a:xfrm>
          <a:prstGeom prst="rect">
            <a:avLst/>
          </a:prstGeom>
        </p:spPr>
      </p:pic>
      <p:sp>
        <p:nvSpPr>
          <p:cNvPr id="10" name="TextBox 9"/>
          <p:cNvSpPr txBox="1"/>
          <p:nvPr/>
        </p:nvSpPr>
        <p:spPr>
          <a:xfrm>
            <a:off x="2072896" y="1211307"/>
            <a:ext cx="962123" cy="307777"/>
          </a:xfrm>
          <a:prstGeom prst="rect">
            <a:avLst/>
          </a:prstGeom>
          <a:noFill/>
        </p:spPr>
        <p:txBody>
          <a:bodyPr wrap="none" rtlCol="0">
            <a:spAutoFit/>
          </a:bodyPr>
          <a:lstStyle/>
          <a:p>
            <a:r>
              <a:rPr lang="en-US" dirty="0" smtClean="0"/>
              <a:t>Initial Call</a:t>
            </a:r>
            <a:endParaRPr lang="en-US" dirty="0"/>
          </a:p>
        </p:txBody>
      </p:sp>
      <p:sp>
        <p:nvSpPr>
          <p:cNvPr id="11" name="TextBox 10"/>
          <p:cNvSpPr txBox="1"/>
          <p:nvPr/>
        </p:nvSpPr>
        <p:spPr>
          <a:xfrm>
            <a:off x="6875954" y="1211306"/>
            <a:ext cx="1071127" cy="307777"/>
          </a:xfrm>
          <a:prstGeom prst="rect">
            <a:avLst/>
          </a:prstGeom>
          <a:noFill/>
        </p:spPr>
        <p:txBody>
          <a:bodyPr wrap="none" rtlCol="0">
            <a:spAutoFit/>
          </a:bodyPr>
          <a:lstStyle/>
          <a:p>
            <a:r>
              <a:rPr lang="en-US" dirty="0" smtClean="0"/>
              <a:t>Unwinding </a:t>
            </a:r>
            <a:endParaRPr lang="en-US" dirty="0"/>
          </a:p>
        </p:txBody>
      </p:sp>
    </p:spTree>
    <p:extLst>
      <p:ext uri="{BB962C8B-B14F-4D97-AF65-F5344CB8AC3E}">
        <p14:creationId xmlns:p14="http://schemas.microsoft.com/office/powerpoint/2010/main" val="3533434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3105038" y="475838"/>
            <a:ext cx="6001588" cy="5906324"/>
          </a:xfrm>
          <a:prstGeom prst="rect">
            <a:avLst/>
          </a:prstGeom>
        </p:spPr>
      </p:pic>
    </p:spTree>
    <p:extLst>
      <p:ext uri="{BB962C8B-B14F-4D97-AF65-F5344CB8AC3E}">
        <p14:creationId xmlns:p14="http://schemas.microsoft.com/office/powerpoint/2010/main" val="1282003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Example#01 – Sum of list of numbers</a:t>
            </a:r>
            <a:endParaRPr lang="en-US" dirty="0"/>
          </a:p>
        </p:txBody>
      </p:sp>
      <p:pic>
        <p:nvPicPr>
          <p:cNvPr id="10" name="Picture 9"/>
          <p:cNvPicPr>
            <a:picLocks noChangeAspect="1"/>
          </p:cNvPicPr>
          <p:nvPr/>
        </p:nvPicPr>
        <p:blipFill>
          <a:blip r:embed="rId3"/>
          <a:stretch>
            <a:fillRect/>
          </a:stretch>
        </p:blipFill>
        <p:spPr>
          <a:xfrm>
            <a:off x="635306" y="1690688"/>
            <a:ext cx="5887272" cy="2000529"/>
          </a:xfrm>
          <a:prstGeom prst="rect">
            <a:avLst/>
          </a:prstGeom>
        </p:spPr>
      </p:pic>
      <p:pic>
        <p:nvPicPr>
          <p:cNvPr id="11" name="Picture 10"/>
          <p:cNvPicPr>
            <a:picLocks noChangeAspect="1"/>
          </p:cNvPicPr>
          <p:nvPr/>
        </p:nvPicPr>
        <p:blipFill>
          <a:blip r:embed="rId4"/>
          <a:stretch>
            <a:fillRect/>
          </a:stretch>
        </p:blipFill>
        <p:spPr>
          <a:xfrm>
            <a:off x="2291412" y="4284716"/>
            <a:ext cx="8297433" cy="2162477"/>
          </a:xfrm>
          <a:prstGeom prst="rect">
            <a:avLst/>
          </a:prstGeom>
        </p:spPr>
      </p:pic>
    </p:spTree>
    <p:extLst>
      <p:ext uri="{BB962C8B-B14F-4D97-AF65-F5344CB8AC3E}">
        <p14:creationId xmlns:p14="http://schemas.microsoft.com/office/powerpoint/2010/main" val="728105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Operations</a:t>
            </a:r>
            <a:endParaRPr lang="en-US" dirty="0"/>
          </a:p>
        </p:txBody>
      </p:sp>
      <p:sp>
        <p:nvSpPr>
          <p:cNvPr id="3" name="Text Placeholder 2"/>
          <p:cNvSpPr>
            <a:spLocks noGrp="1"/>
          </p:cNvSpPr>
          <p:nvPr>
            <p:ph type="body" idx="1"/>
          </p:nvPr>
        </p:nvSpPr>
        <p:spPr/>
        <p:txBody>
          <a:bodyPr/>
          <a:lstStyle/>
          <a:p>
            <a:pPr fontAlgn="base"/>
            <a:r>
              <a:rPr lang="en-US" b="1" dirty="0"/>
              <a:t>Push</a:t>
            </a:r>
            <a:r>
              <a:rPr lang="en-US" dirty="0"/>
              <a:t>: Adds an element to the top of the stack.</a:t>
            </a:r>
          </a:p>
          <a:p>
            <a:pPr fontAlgn="base"/>
            <a:r>
              <a:rPr lang="en-US" b="1" dirty="0"/>
              <a:t>Pop</a:t>
            </a:r>
            <a:r>
              <a:rPr lang="en-US" dirty="0"/>
              <a:t>: Removes the top element from the stack.</a:t>
            </a:r>
          </a:p>
          <a:p>
            <a:pPr fontAlgn="base"/>
            <a:r>
              <a:rPr lang="en-US" b="1" dirty="0"/>
              <a:t>Peek</a:t>
            </a:r>
            <a:r>
              <a:rPr lang="en-US" dirty="0"/>
              <a:t>: Returns the top element without removing it.</a:t>
            </a:r>
          </a:p>
          <a:p>
            <a:pPr fontAlgn="base"/>
            <a:r>
              <a:rPr lang="en-US" b="1" dirty="0" err="1"/>
              <a:t>IsEmpty</a:t>
            </a:r>
            <a:r>
              <a:rPr lang="en-US" dirty="0"/>
              <a:t>: Checks if the stack is empty.</a:t>
            </a:r>
          </a:p>
          <a:p>
            <a:pPr fontAlgn="base"/>
            <a:r>
              <a:rPr lang="en-US" b="1" dirty="0" err="1"/>
              <a:t>IsFull</a:t>
            </a:r>
            <a:r>
              <a:rPr lang="en-US" dirty="0"/>
              <a:t>: Checks if the stack is full (in case of fixed-size arrays).</a:t>
            </a:r>
          </a:p>
        </p:txBody>
      </p:sp>
    </p:spTree>
    <p:extLst>
      <p:ext uri="{BB962C8B-B14F-4D97-AF65-F5344CB8AC3E}">
        <p14:creationId xmlns:p14="http://schemas.microsoft.com/office/powerpoint/2010/main" val="14721100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603836416"/>
              </p:ext>
            </p:extLst>
          </p:nvPr>
        </p:nvGraphicFramePr>
        <p:xfrm>
          <a:off x="838198" y="2985294"/>
          <a:ext cx="9790472" cy="2560100"/>
        </p:xfrm>
        <a:graphic>
          <a:graphicData uri="http://schemas.openxmlformats.org/drawingml/2006/table">
            <a:tbl>
              <a:tblPr/>
              <a:tblGrid>
                <a:gridCol w="4895236"/>
                <a:gridCol w="4895236"/>
              </a:tblGrid>
              <a:tr h="464018">
                <a:tc>
                  <a:txBody>
                    <a:bodyPr/>
                    <a:lstStyle/>
                    <a:p>
                      <a:pPr algn="ctr" fontAlgn="ctr"/>
                      <a:r>
                        <a:rPr lang="en-US" sz="1250" b="1" dirty="0">
                          <a:effectLst/>
                        </a:rPr>
                        <a:t>Recursion</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chemeClr val="bg2">
                        <a:lumMod val="10000"/>
                        <a:lumOff val="90000"/>
                      </a:schemeClr>
                    </a:solidFill>
                  </a:tcPr>
                </a:tc>
                <a:tc>
                  <a:txBody>
                    <a:bodyPr/>
                    <a:lstStyle/>
                    <a:p>
                      <a:pPr algn="ctr" fontAlgn="ctr"/>
                      <a:r>
                        <a:rPr lang="en-US" sz="1250" b="1" dirty="0">
                          <a:effectLst/>
                        </a:rPr>
                        <a:t>Iteration</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chemeClr val="bg2">
                        <a:lumMod val="10000"/>
                        <a:lumOff val="90000"/>
                      </a:schemeClr>
                    </a:solidFill>
                  </a:tcPr>
                </a:tc>
              </a:tr>
              <a:tr h="464018">
                <a:tc>
                  <a:txBody>
                    <a:bodyPr/>
                    <a:lstStyle/>
                    <a:p>
                      <a:pPr algn="l" fontAlgn="ctr"/>
                      <a:r>
                        <a:rPr lang="en-US" sz="1250" b="0" dirty="0">
                          <a:effectLst/>
                        </a:rPr>
                        <a:t>Terminates when the base case becomes true.</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0">
                          <a:effectLst/>
                        </a:rPr>
                        <a:t>Terminates when the condition becomes false.</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r>
              <a:tr h="464018">
                <a:tc>
                  <a:txBody>
                    <a:bodyPr/>
                    <a:lstStyle/>
                    <a:p>
                      <a:pPr algn="l" fontAlgn="ctr"/>
                      <a:r>
                        <a:rPr lang="en-US" sz="1250" b="0" dirty="0">
                          <a:effectLst/>
                        </a:rPr>
                        <a:t>Used with functions.</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0">
                          <a:effectLst/>
                        </a:rPr>
                        <a:t>Used with loops.</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r>
              <a:tr h="704028">
                <a:tc>
                  <a:txBody>
                    <a:bodyPr/>
                    <a:lstStyle/>
                    <a:p>
                      <a:pPr algn="l" fontAlgn="ctr"/>
                      <a:r>
                        <a:rPr lang="en-US" sz="1250" b="0" dirty="0">
                          <a:effectLst/>
                        </a:rPr>
                        <a:t>Every recursive call needs extra space in the stack memory.</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0" dirty="0">
                          <a:effectLst/>
                        </a:rPr>
                        <a:t>Every iteration does not require any extra space.</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r>
              <a:tr h="464018">
                <a:tc>
                  <a:txBody>
                    <a:bodyPr/>
                    <a:lstStyle/>
                    <a:p>
                      <a:pPr algn="l" fontAlgn="ctr"/>
                      <a:r>
                        <a:rPr lang="en-US" sz="1250" b="0">
                          <a:effectLst/>
                        </a:rPr>
                        <a:t>Smaller code size.</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0" dirty="0">
                          <a:effectLst/>
                        </a:rPr>
                        <a:t>Larger code size.</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7085179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Example#02 – factorial </a:t>
            </a:r>
            <a:endParaRPr lang="en-US" dirty="0"/>
          </a:p>
        </p:txBody>
      </p:sp>
      <p:pic>
        <p:nvPicPr>
          <p:cNvPr id="1030" name="Picture 6"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1" y="157212"/>
            <a:ext cx="4788310" cy="474555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1033619" y="2165843"/>
            <a:ext cx="4363059" cy="2467319"/>
          </a:xfrm>
          <a:prstGeom prst="rect">
            <a:avLst/>
          </a:prstGeom>
        </p:spPr>
      </p:pic>
    </p:spTree>
    <p:extLst>
      <p:ext uri="{BB962C8B-B14F-4D97-AF65-F5344CB8AC3E}">
        <p14:creationId xmlns:p14="http://schemas.microsoft.com/office/powerpoint/2010/main" val="25869385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 Disadvantages</a:t>
            </a:r>
          </a:p>
        </p:txBody>
      </p:sp>
      <p:sp>
        <p:nvSpPr>
          <p:cNvPr id="3" name="Text Placeholder 2"/>
          <p:cNvSpPr>
            <a:spLocks noGrp="1"/>
          </p:cNvSpPr>
          <p:nvPr>
            <p:ph type="body" idx="1"/>
          </p:nvPr>
        </p:nvSpPr>
        <p:spPr/>
        <p:txBody>
          <a:bodyPr/>
          <a:lstStyle/>
          <a:p>
            <a:r>
              <a:rPr lang="en-US" dirty="0"/>
              <a:t>A lot of algorithms are naturally defined as recursive steps. Using recursion will make these program more clear to understand and elegant to review.</a:t>
            </a:r>
          </a:p>
          <a:p>
            <a:r>
              <a:rPr lang="en-US" dirty="0"/>
              <a:t>Recursion is memory hungry and a bit slow, you need to have a good reason to use recursion</a:t>
            </a:r>
            <a:r>
              <a:rPr lang="en-US" dirty="0" smtClean="0"/>
              <a:t>.</a:t>
            </a:r>
          </a:p>
          <a:p>
            <a:r>
              <a:rPr lang="en-US" dirty="0"/>
              <a:t>In computer science-recursion is generally supported for readability, understandability and clean code. </a:t>
            </a:r>
          </a:p>
        </p:txBody>
      </p:sp>
    </p:spTree>
    <p:extLst>
      <p:ext uri="{BB962C8B-B14F-4D97-AF65-F5344CB8AC3E}">
        <p14:creationId xmlns:p14="http://schemas.microsoft.com/office/powerpoint/2010/main" val="23854594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Recursion</a:t>
            </a:r>
          </a:p>
        </p:txBody>
      </p:sp>
      <p:sp>
        <p:nvSpPr>
          <p:cNvPr id="3" name="Text Placeholder 2"/>
          <p:cNvSpPr>
            <a:spLocks noGrp="1"/>
          </p:cNvSpPr>
          <p:nvPr>
            <p:ph type="body" idx="1"/>
          </p:nvPr>
        </p:nvSpPr>
        <p:spPr/>
        <p:txBody>
          <a:bodyPr/>
          <a:lstStyle/>
          <a:p>
            <a:r>
              <a:rPr lang="en-US" dirty="0"/>
              <a:t>Tail vs. </a:t>
            </a:r>
            <a:r>
              <a:rPr lang="en-US" dirty="0" smtClean="0"/>
              <a:t>Non-Tail</a:t>
            </a:r>
          </a:p>
          <a:p>
            <a:r>
              <a:rPr lang="en-US" dirty="0" smtClean="0"/>
              <a:t>Direct </a:t>
            </a:r>
            <a:r>
              <a:rPr lang="en-US" dirty="0"/>
              <a:t>vs. Indirect vs. </a:t>
            </a:r>
            <a:r>
              <a:rPr lang="en-US" dirty="0" smtClean="0"/>
              <a:t>Nested</a:t>
            </a:r>
          </a:p>
          <a:p>
            <a:r>
              <a:rPr lang="en-US" dirty="0" smtClean="0"/>
              <a:t>Simple </a:t>
            </a:r>
            <a:r>
              <a:rPr lang="en-US" dirty="0"/>
              <a:t>vs. </a:t>
            </a:r>
            <a:r>
              <a:rPr lang="en-US" dirty="0" smtClean="0"/>
              <a:t>Excessive</a:t>
            </a:r>
          </a:p>
          <a:p>
            <a:r>
              <a:rPr lang="en-US" dirty="0" smtClean="0"/>
              <a:t>Nested </a:t>
            </a:r>
            <a:r>
              <a:rPr lang="en-US" dirty="0"/>
              <a:t>Recursion</a:t>
            </a:r>
          </a:p>
        </p:txBody>
      </p:sp>
    </p:spTree>
    <p:extLst>
      <p:ext uri="{BB962C8B-B14F-4D97-AF65-F5344CB8AC3E}">
        <p14:creationId xmlns:p14="http://schemas.microsoft.com/office/powerpoint/2010/main" val="35144037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Tail Recursion</a:t>
            </a:r>
          </a:p>
        </p:txBody>
      </p:sp>
      <p:sp>
        <p:nvSpPr>
          <p:cNvPr id="3" name="Text Placeholder 2"/>
          <p:cNvSpPr>
            <a:spLocks noGrp="1"/>
          </p:cNvSpPr>
          <p:nvPr>
            <p:ph type="body" idx="1"/>
          </p:nvPr>
        </p:nvSpPr>
        <p:spPr/>
        <p:txBody>
          <a:bodyPr/>
          <a:lstStyle/>
          <a:p>
            <a:r>
              <a:rPr lang="en-US" dirty="0"/>
              <a:t>Tail Recursion is characterized by the use of only one recursive call at the very end of a function implementation</a:t>
            </a:r>
            <a:r>
              <a:rPr lang="en-US" dirty="0" smtClean="0"/>
              <a:t>.</a:t>
            </a:r>
          </a:p>
          <a:p>
            <a:r>
              <a:rPr lang="en-US" dirty="0" smtClean="0"/>
              <a:t> </a:t>
            </a:r>
            <a:r>
              <a:rPr lang="en-US" dirty="0"/>
              <a:t>This means when a recursive call is invoked there is no work left for the previous </a:t>
            </a:r>
            <a:r>
              <a:rPr lang="en-US" dirty="0" smtClean="0"/>
              <a:t>call.</a:t>
            </a:r>
          </a:p>
          <a:p>
            <a:r>
              <a:rPr lang="en-US" dirty="0" smtClean="0"/>
              <a:t>Moreover</a:t>
            </a:r>
            <a:r>
              <a:rPr lang="en-US" dirty="0"/>
              <a:t>, there is no pending recursive calls, either direct or indirect.</a:t>
            </a:r>
          </a:p>
        </p:txBody>
      </p:sp>
      <p:pic>
        <p:nvPicPr>
          <p:cNvPr id="4" name="Picture 3"/>
          <p:cNvPicPr>
            <a:picLocks noChangeAspect="1"/>
          </p:cNvPicPr>
          <p:nvPr/>
        </p:nvPicPr>
        <p:blipFill>
          <a:blip r:embed="rId2"/>
          <a:stretch>
            <a:fillRect/>
          </a:stretch>
        </p:blipFill>
        <p:spPr>
          <a:xfrm>
            <a:off x="2988449" y="4547961"/>
            <a:ext cx="5782482" cy="1629002"/>
          </a:xfrm>
          <a:prstGeom prst="rect">
            <a:avLst/>
          </a:prstGeom>
        </p:spPr>
      </p:pic>
    </p:spTree>
    <p:extLst>
      <p:ext uri="{BB962C8B-B14F-4D97-AF65-F5344CB8AC3E}">
        <p14:creationId xmlns:p14="http://schemas.microsoft.com/office/powerpoint/2010/main" val="27516096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Non-Tail Recursion</a:t>
            </a:r>
          </a:p>
        </p:txBody>
      </p:sp>
      <p:sp>
        <p:nvSpPr>
          <p:cNvPr id="3" name="Text Placeholder 2"/>
          <p:cNvSpPr>
            <a:spLocks noGrp="1"/>
          </p:cNvSpPr>
          <p:nvPr>
            <p:ph type="body" idx="1"/>
          </p:nvPr>
        </p:nvSpPr>
        <p:spPr/>
        <p:txBody>
          <a:bodyPr/>
          <a:lstStyle/>
          <a:p>
            <a:r>
              <a:rPr lang="en-US" dirty="0"/>
              <a:t>Non-Tail recursion is characterized by the fact that there is still some work left for the first call and a recursive </a:t>
            </a:r>
            <a:r>
              <a:rPr lang="en-US" dirty="0" smtClean="0"/>
              <a:t>self</a:t>
            </a:r>
            <a:r>
              <a:rPr lang="en-US" dirty="0"/>
              <a:t> </a:t>
            </a:r>
            <a:r>
              <a:rPr lang="en-US" dirty="0" smtClean="0"/>
              <a:t>call </a:t>
            </a:r>
            <a:r>
              <a:rPr lang="en-US" dirty="0"/>
              <a:t>is invoked. </a:t>
            </a:r>
            <a:endParaRPr lang="en-US" dirty="0" smtClean="0"/>
          </a:p>
          <a:p>
            <a:endParaRPr lang="en-US" dirty="0"/>
          </a:p>
        </p:txBody>
      </p:sp>
      <p:pic>
        <p:nvPicPr>
          <p:cNvPr id="4" name="Picture 3"/>
          <p:cNvPicPr>
            <a:picLocks noChangeAspect="1"/>
          </p:cNvPicPr>
          <p:nvPr/>
        </p:nvPicPr>
        <p:blipFill>
          <a:blip r:embed="rId2"/>
          <a:stretch>
            <a:fillRect/>
          </a:stretch>
        </p:blipFill>
        <p:spPr>
          <a:xfrm>
            <a:off x="4166392" y="3645968"/>
            <a:ext cx="4069958" cy="2459864"/>
          </a:xfrm>
          <a:prstGeom prst="rect">
            <a:avLst/>
          </a:prstGeom>
        </p:spPr>
      </p:pic>
    </p:spTree>
    <p:extLst>
      <p:ext uri="{BB962C8B-B14F-4D97-AF65-F5344CB8AC3E}">
        <p14:creationId xmlns:p14="http://schemas.microsoft.com/office/powerpoint/2010/main" val="13444372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Indirect Recursion</a:t>
            </a:r>
          </a:p>
        </p:txBody>
      </p:sp>
      <p:sp>
        <p:nvSpPr>
          <p:cNvPr id="3" name="Text Placeholder 2"/>
          <p:cNvSpPr>
            <a:spLocks noGrp="1"/>
          </p:cNvSpPr>
          <p:nvPr>
            <p:ph type="body" idx="1"/>
          </p:nvPr>
        </p:nvSpPr>
        <p:spPr/>
        <p:txBody>
          <a:bodyPr/>
          <a:lstStyle/>
          <a:p>
            <a:r>
              <a:rPr lang="en-US" dirty="0"/>
              <a:t>Indirect Recursion is characterized by two of more </a:t>
            </a:r>
            <a:r>
              <a:rPr lang="en-US" dirty="0" smtClean="0"/>
              <a:t>distinct </a:t>
            </a:r>
            <a:r>
              <a:rPr lang="en-US" dirty="0"/>
              <a:t>functions repeatedly call each other. Hence a </a:t>
            </a:r>
            <a:r>
              <a:rPr lang="en-US" dirty="0" smtClean="0"/>
              <a:t>recursive </a:t>
            </a:r>
            <a:r>
              <a:rPr lang="en-US" dirty="0"/>
              <a:t>phenomena is there.</a:t>
            </a:r>
          </a:p>
        </p:txBody>
      </p:sp>
      <p:pic>
        <p:nvPicPr>
          <p:cNvPr id="4" name="Picture 3"/>
          <p:cNvPicPr>
            <a:picLocks noChangeAspect="1"/>
          </p:cNvPicPr>
          <p:nvPr/>
        </p:nvPicPr>
        <p:blipFill>
          <a:blip r:embed="rId2"/>
          <a:stretch>
            <a:fillRect/>
          </a:stretch>
        </p:blipFill>
        <p:spPr>
          <a:xfrm>
            <a:off x="2423948" y="3204748"/>
            <a:ext cx="6754168" cy="2972215"/>
          </a:xfrm>
          <a:prstGeom prst="rect">
            <a:avLst/>
          </a:prstGeom>
        </p:spPr>
      </p:pic>
    </p:spTree>
    <p:extLst>
      <p:ext uri="{BB962C8B-B14F-4D97-AF65-F5344CB8AC3E}">
        <p14:creationId xmlns:p14="http://schemas.microsoft.com/office/powerpoint/2010/main" val="18828642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Excessive Recursion</a:t>
            </a:r>
          </a:p>
        </p:txBody>
      </p:sp>
      <p:sp>
        <p:nvSpPr>
          <p:cNvPr id="3" name="Text Placeholder 2"/>
          <p:cNvSpPr>
            <a:spLocks noGrp="1"/>
          </p:cNvSpPr>
          <p:nvPr>
            <p:ph type="body" idx="1"/>
          </p:nvPr>
        </p:nvSpPr>
        <p:spPr/>
        <p:txBody>
          <a:bodyPr/>
          <a:lstStyle/>
          <a:p>
            <a:r>
              <a:rPr lang="en-US" dirty="0"/>
              <a:t>Generally while solving a maze, the allowable movements are left, right, up, down (diagonal also allowed), 4 (8) in number. </a:t>
            </a:r>
          </a:p>
        </p:txBody>
      </p:sp>
      <p:pic>
        <p:nvPicPr>
          <p:cNvPr id="4" name="Picture 3"/>
          <p:cNvPicPr>
            <a:picLocks noChangeAspect="1"/>
          </p:cNvPicPr>
          <p:nvPr/>
        </p:nvPicPr>
        <p:blipFill>
          <a:blip r:embed="rId2"/>
          <a:stretch>
            <a:fillRect/>
          </a:stretch>
        </p:blipFill>
        <p:spPr>
          <a:xfrm>
            <a:off x="2389811" y="3672274"/>
            <a:ext cx="5337640" cy="1833791"/>
          </a:xfrm>
          <a:prstGeom prst="rect">
            <a:avLst/>
          </a:prstGeom>
        </p:spPr>
      </p:pic>
    </p:spTree>
    <p:extLst>
      <p:ext uri="{BB962C8B-B14F-4D97-AF65-F5344CB8AC3E}">
        <p14:creationId xmlns:p14="http://schemas.microsoft.com/office/powerpoint/2010/main" val="3334231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Recursion</a:t>
            </a:r>
          </a:p>
        </p:txBody>
      </p:sp>
      <p:sp>
        <p:nvSpPr>
          <p:cNvPr id="3" name="Text Placeholder 2"/>
          <p:cNvSpPr>
            <a:spLocks noGrp="1"/>
          </p:cNvSpPr>
          <p:nvPr>
            <p:ph type="body" idx="1"/>
          </p:nvPr>
        </p:nvSpPr>
        <p:spPr/>
        <p:txBody>
          <a:bodyPr/>
          <a:lstStyle/>
          <a:p>
            <a:r>
              <a:rPr lang="en-US" dirty="0"/>
              <a:t>When a recursive function call is embedded into a recursive function, it is called “Nested </a:t>
            </a:r>
            <a:r>
              <a:rPr lang="en-US" dirty="0" smtClean="0"/>
              <a:t>Recursion”</a:t>
            </a:r>
          </a:p>
          <a:p>
            <a:r>
              <a:rPr lang="en-US" dirty="0" smtClean="0"/>
              <a:t>Example </a:t>
            </a:r>
            <a:r>
              <a:rPr lang="en-US" dirty="0"/>
              <a:t>of nested recursion is Ackerman function:</a:t>
            </a:r>
          </a:p>
        </p:txBody>
      </p:sp>
      <p:pic>
        <p:nvPicPr>
          <p:cNvPr id="4" name="Picture 3"/>
          <p:cNvPicPr>
            <a:picLocks noChangeAspect="1"/>
          </p:cNvPicPr>
          <p:nvPr/>
        </p:nvPicPr>
        <p:blipFill>
          <a:blip r:embed="rId2"/>
          <a:stretch>
            <a:fillRect/>
          </a:stretch>
        </p:blipFill>
        <p:spPr>
          <a:xfrm>
            <a:off x="2665033" y="3716324"/>
            <a:ext cx="6154009" cy="1667108"/>
          </a:xfrm>
          <a:prstGeom prst="rect">
            <a:avLst/>
          </a:prstGeom>
        </p:spPr>
      </p:pic>
    </p:spTree>
    <p:extLst>
      <p:ext uri="{BB962C8B-B14F-4D97-AF65-F5344CB8AC3E}">
        <p14:creationId xmlns:p14="http://schemas.microsoft.com/office/powerpoint/2010/main" val="1526755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backtracking</a:t>
            </a:r>
            <a:r>
              <a:rPr lang="en-US" dirty="0" smtClean="0"/>
              <a:t>?</a:t>
            </a:r>
            <a:endParaRPr lang="en-US" dirty="0"/>
          </a:p>
        </p:txBody>
      </p:sp>
      <p:sp>
        <p:nvSpPr>
          <p:cNvPr id="3" name="Text Placeholder 2"/>
          <p:cNvSpPr>
            <a:spLocks noGrp="1"/>
          </p:cNvSpPr>
          <p:nvPr>
            <p:ph type="body" idx="1"/>
          </p:nvPr>
        </p:nvSpPr>
        <p:spPr/>
        <p:txBody>
          <a:bodyPr/>
          <a:lstStyle/>
          <a:p>
            <a:r>
              <a:rPr lang="en-US" b="1" dirty="0"/>
              <a:t>Backtracking</a:t>
            </a:r>
            <a:r>
              <a:rPr lang="en-US" dirty="0"/>
              <a:t> is a search technique for solving complex problems by recursively exploring combinations of possible choices to arrive at a solution.</a:t>
            </a:r>
          </a:p>
          <a:p>
            <a:r>
              <a:rPr lang="en-US" dirty="0"/>
              <a:t>It is commonly used to solve search, optimization, planning and gaming problems. </a:t>
            </a:r>
            <a:r>
              <a:rPr lang="en-US" b="1" dirty="0"/>
              <a:t>Backtracking</a:t>
            </a:r>
            <a:r>
              <a:rPr lang="en-US" dirty="0"/>
              <a:t> is based on an in-depth search that explores options until a solution is found or all possibilities have been exhausted.</a:t>
            </a:r>
          </a:p>
        </p:txBody>
      </p:sp>
    </p:spTree>
    <p:extLst>
      <p:ext uri="{BB962C8B-B14F-4D97-AF65-F5344CB8AC3E}">
        <p14:creationId xmlns:p14="http://schemas.microsoft.com/office/powerpoint/2010/main" val="29656517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push: </a:t>
            </a:r>
            <a:r>
              <a:rPr lang="en-US" dirty="0" smtClean="0"/>
              <a:t>array implementation</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2666521" y="2057208"/>
            <a:ext cx="6858957" cy="2743583"/>
          </a:xfrm>
          <a:prstGeom prst="rect">
            <a:avLst/>
          </a:prstGeom>
        </p:spPr>
      </p:pic>
    </p:spTree>
    <p:extLst>
      <p:ext uri="{BB962C8B-B14F-4D97-AF65-F5344CB8AC3E}">
        <p14:creationId xmlns:p14="http://schemas.microsoft.com/office/powerpoint/2010/main" val="3326551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Backtracking Works</a:t>
            </a:r>
          </a:p>
        </p:txBody>
      </p:sp>
      <p:sp>
        <p:nvSpPr>
          <p:cNvPr id="6" name="AutoShape 6" descr="Backtracking: What is it? How do I use i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descr="N Queen Problem | Return all Distinct Solutions to the N-Queens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1"/>
          <p:cNvSpPr>
            <a:spLocks noGrp="1" noChangeArrowheads="1"/>
          </p:cNvSpPr>
          <p:nvPr>
            <p:ph type="body" idx="1"/>
          </p:nvPr>
        </p:nvSpPr>
        <p:spPr bwMode="auto">
          <a:xfrm>
            <a:off x="838200" y="2939465"/>
            <a:ext cx="11189282"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t>Start with an empty solution and build it one step at a time.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t>At each step, check if adding the current choice is valid:</a:t>
            </a:r>
          </a:p>
          <a:p>
            <a:pPr marL="457200" lvl="1" indent="0" eaLnBrk="0" fontAlgn="base" hangingPunct="0">
              <a:lnSpc>
                <a:spcPct val="100000"/>
              </a:lnSpc>
              <a:spcBef>
                <a:spcPct val="0"/>
              </a:spcBef>
              <a:spcAft>
                <a:spcPct val="0"/>
              </a:spcAft>
              <a:buClrTx/>
              <a:buSzTx/>
              <a:buFontTx/>
              <a:buChar char="•"/>
            </a:pPr>
            <a:r>
              <a:rPr lang="en-US" altLang="en-US" dirty="0"/>
              <a:t>If yes, move to the next step.</a:t>
            </a:r>
          </a:p>
          <a:p>
            <a:pPr marL="457200" lvl="1" indent="0" eaLnBrk="0" fontAlgn="base" hangingPunct="0">
              <a:lnSpc>
                <a:spcPct val="100000"/>
              </a:lnSpc>
              <a:spcBef>
                <a:spcPct val="0"/>
              </a:spcBef>
              <a:spcAft>
                <a:spcPct val="0"/>
              </a:spcAft>
              <a:buClrTx/>
              <a:buSzTx/>
              <a:buFontTx/>
              <a:buChar char="•"/>
            </a:pPr>
            <a:r>
              <a:rPr lang="en-US" altLang="en-US" dirty="0"/>
              <a:t>If no, backtrack by removing the current choice and trying another one.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t>Repeat until all possibilities are explored or a valid solution is found. </a:t>
            </a:r>
          </a:p>
        </p:txBody>
      </p:sp>
    </p:spTree>
    <p:extLst>
      <p:ext uri="{BB962C8B-B14F-4D97-AF65-F5344CB8AC3E}">
        <p14:creationId xmlns:p14="http://schemas.microsoft.com/office/powerpoint/2010/main" val="8812010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Figure 2: The complete recursion tree of Gauss and Laquière’s algorithm for the 4 queens problem."/>
          <p:cNvPicPr>
            <a:picLocks noChangeAspect="1" noChangeArrowheads="1"/>
          </p:cNvPicPr>
          <p:nvPr/>
        </p:nvPicPr>
        <p:blipFill rotWithShape="1">
          <a:blip r:embed="rId2">
            <a:extLst>
              <a:ext uri="{28A0092B-C50C-407E-A947-70E740481C1C}">
                <a14:useLocalDpi xmlns:a14="http://schemas.microsoft.com/office/drawing/2010/main" val="0"/>
              </a:ext>
            </a:extLst>
          </a:blip>
          <a:srcRect l="1362" t="-935" r="4585" b="935"/>
          <a:stretch/>
        </p:blipFill>
        <p:spPr bwMode="auto">
          <a:xfrm>
            <a:off x="4200960" y="207809"/>
            <a:ext cx="7991040" cy="619125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612058" y="345461"/>
            <a:ext cx="4894007" cy="1011392"/>
          </a:xfrm>
        </p:spPr>
        <p:txBody>
          <a:bodyPr>
            <a:normAutofit fontScale="90000"/>
          </a:bodyPr>
          <a:lstStyle/>
          <a:p>
            <a:r>
              <a:rPr lang="en-US" dirty="0"/>
              <a:t>Real-World Problem: N-Queens</a:t>
            </a:r>
          </a:p>
        </p:txBody>
      </p:sp>
      <p:sp>
        <p:nvSpPr>
          <p:cNvPr id="5" name="Text Placeholder 4"/>
          <p:cNvSpPr>
            <a:spLocks noGrp="1"/>
          </p:cNvSpPr>
          <p:nvPr>
            <p:ph type="body" idx="1"/>
          </p:nvPr>
        </p:nvSpPr>
        <p:spPr>
          <a:xfrm>
            <a:off x="317091" y="1808674"/>
            <a:ext cx="4077928" cy="4629713"/>
          </a:xfrm>
        </p:spPr>
        <p:txBody>
          <a:bodyPr>
            <a:normAutofit fontScale="92500" lnSpcReduction="20000"/>
          </a:bodyPr>
          <a:lstStyle/>
          <a:p>
            <a:r>
              <a:rPr lang="en-US" dirty="0"/>
              <a:t>Problem: Place 𝑛n queens on an </a:t>
            </a:r>
            <a:r>
              <a:rPr lang="en-US" dirty="0" err="1"/>
              <a:t>nxn</a:t>
            </a:r>
            <a:r>
              <a:rPr lang="en-US" dirty="0"/>
              <a:t> chessboard such that no two queens threaten each other.</a:t>
            </a:r>
          </a:p>
          <a:p>
            <a:r>
              <a:rPr lang="en-US" u="sng" dirty="0"/>
              <a:t>Backtracking Approach</a:t>
            </a:r>
            <a:r>
              <a:rPr lang="en-US" u="sng" dirty="0" smtClean="0"/>
              <a:t>:</a:t>
            </a:r>
          </a:p>
          <a:p>
            <a:pPr marL="1028700" lvl="1" indent="-457200">
              <a:buFont typeface="+mj-lt"/>
              <a:buAutoNum type="arabicPeriod"/>
            </a:pPr>
            <a:r>
              <a:rPr lang="en-US" dirty="0" smtClean="0"/>
              <a:t>Place </a:t>
            </a:r>
            <a:r>
              <a:rPr lang="en-US" dirty="0"/>
              <a:t>queens row by row</a:t>
            </a:r>
            <a:r>
              <a:rPr lang="en-US" dirty="0" smtClean="0"/>
              <a:t>.</a:t>
            </a:r>
          </a:p>
          <a:p>
            <a:pPr marL="1028700" lvl="1" indent="-457200">
              <a:buFont typeface="+mj-lt"/>
              <a:buAutoNum type="arabicPeriod"/>
            </a:pPr>
            <a:r>
              <a:rPr lang="en-US" dirty="0" smtClean="0"/>
              <a:t>After </a:t>
            </a:r>
            <a:r>
              <a:rPr lang="en-US" dirty="0"/>
              <a:t>placing a queen, check if it leads to a valid configuration</a:t>
            </a:r>
            <a:r>
              <a:rPr lang="en-US" dirty="0" smtClean="0"/>
              <a:t>.</a:t>
            </a:r>
          </a:p>
          <a:p>
            <a:pPr marL="1028700" lvl="1" indent="-457200">
              <a:buFont typeface="+mj-lt"/>
              <a:buAutoNum type="arabicPeriod"/>
            </a:pPr>
            <a:r>
              <a:rPr lang="en-US" dirty="0" smtClean="0"/>
              <a:t>If </a:t>
            </a:r>
            <a:r>
              <a:rPr lang="en-US" dirty="0"/>
              <a:t>not, backtrack and try placing the queen in another column.</a:t>
            </a:r>
          </a:p>
        </p:txBody>
      </p:sp>
    </p:spTree>
    <p:extLst>
      <p:ext uri="{BB962C8B-B14F-4D97-AF65-F5344CB8AC3E}">
        <p14:creationId xmlns:p14="http://schemas.microsoft.com/office/powerpoint/2010/main" val="6722398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5296450" y="-238585"/>
            <a:ext cx="6220262" cy="6858000"/>
          </a:xfrm>
          <a:prstGeom prst="rect">
            <a:avLst/>
          </a:prstGeom>
        </p:spPr>
      </p:pic>
    </p:spTree>
    <p:extLst>
      <p:ext uri="{BB962C8B-B14F-4D97-AF65-F5344CB8AC3E}">
        <p14:creationId xmlns:p14="http://schemas.microsoft.com/office/powerpoint/2010/main" val="17117515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Permutation </a:t>
            </a:r>
            <a:endParaRPr lang="en-US" dirty="0"/>
          </a:p>
        </p:txBody>
      </p:sp>
      <p:sp>
        <p:nvSpPr>
          <p:cNvPr id="3" name="Text Placeholder 2"/>
          <p:cNvSpPr>
            <a:spLocks noGrp="1"/>
          </p:cNvSpPr>
          <p:nvPr>
            <p:ph type="body" idx="1"/>
          </p:nvPr>
        </p:nvSpPr>
        <p:spPr>
          <a:xfrm>
            <a:off x="838200" y="1825625"/>
            <a:ext cx="7007942" cy="4351338"/>
          </a:xfrm>
        </p:spPr>
        <p:txBody>
          <a:bodyPr/>
          <a:lstStyle/>
          <a:p>
            <a:r>
              <a:rPr lang="en-US" dirty="0" smtClean="0"/>
              <a:t>List of numbers = [1,2,3]</a:t>
            </a:r>
          </a:p>
          <a:p>
            <a:endParaRPr lang="en-US" dirty="0"/>
          </a:p>
          <a:p>
            <a:r>
              <a:rPr lang="en-US" dirty="0" smtClean="0"/>
              <a:t>All possible permutations </a:t>
            </a:r>
          </a:p>
          <a:p>
            <a:r>
              <a:rPr lang="en-US" b="1" dirty="0" smtClean="0"/>
              <a:t>[</a:t>
            </a:r>
            <a:r>
              <a:rPr lang="en-US" dirty="0" smtClean="0"/>
              <a:t>[1,2,3], [1,3,2],[2,1,3],[2,1,3], [3,1,2],[3,2,1]</a:t>
            </a:r>
            <a:r>
              <a:rPr lang="en-US" b="1" dirty="0" smtClean="0"/>
              <a:t>]</a:t>
            </a:r>
          </a:p>
          <a:p>
            <a:endParaRPr lang="en-US" b="1" dirty="0"/>
          </a:p>
          <a:p>
            <a:r>
              <a:rPr lang="en-US" b="1" dirty="0" smtClean="0"/>
              <a:t>____  ____  _____  </a:t>
            </a:r>
          </a:p>
          <a:p>
            <a:r>
              <a:rPr lang="en-US" b="1" dirty="0" smtClean="0"/>
              <a:t>3          2         1        =    6</a:t>
            </a:r>
          </a:p>
          <a:p>
            <a:endParaRPr lang="en-US" dirty="0"/>
          </a:p>
        </p:txBody>
      </p:sp>
      <p:pic>
        <p:nvPicPr>
          <p:cNvPr id="1026" name="Picture 2" descr="C++ permutation tree - Stack Over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2678" y="1825625"/>
            <a:ext cx="4546593" cy="3529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3123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728178" y="1771418"/>
            <a:ext cx="8735644" cy="3315163"/>
          </a:xfrm>
          <a:prstGeom prst="rect">
            <a:avLst/>
          </a:prstGeom>
        </p:spPr>
      </p:pic>
    </p:spTree>
    <p:extLst>
      <p:ext uri="{BB962C8B-B14F-4D97-AF65-F5344CB8AC3E}">
        <p14:creationId xmlns:p14="http://schemas.microsoft.com/office/powerpoint/2010/main" val="4806312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Backtracking – Permutation of a string </a:t>
            </a:r>
            <a:endParaRPr lang="en-US" dirty="0"/>
          </a:p>
        </p:txBody>
      </p:sp>
      <p:sp>
        <p:nvSpPr>
          <p:cNvPr id="3" name="Text Placeholder 2"/>
          <p:cNvSpPr>
            <a:spLocks noGrp="1"/>
          </p:cNvSpPr>
          <p:nvPr>
            <p:ph type="body" idx="1"/>
          </p:nvPr>
        </p:nvSpPr>
        <p:spPr>
          <a:xfrm>
            <a:off x="838200" y="1825625"/>
            <a:ext cx="3252019" cy="4351338"/>
          </a:xfrm>
        </p:spPr>
        <p:txBody>
          <a:bodyPr>
            <a:normAutofit fontScale="70000" lnSpcReduction="20000"/>
          </a:bodyPr>
          <a:lstStyle/>
          <a:p>
            <a:pPr marL="114300" indent="0">
              <a:buNone/>
            </a:pPr>
            <a:r>
              <a:rPr lang="en-US" dirty="0"/>
              <a:t>A permutation also called an “arrangement number” or “order,” is a rearrangement of the elements of an ordered list S into a one-to-one correspondence with S itself. A string of length </a:t>
            </a:r>
            <a:r>
              <a:rPr lang="en-US" b="1" dirty="0"/>
              <a:t>N</a:t>
            </a:r>
            <a:r>
              <a:rPr lang="en-US" dirty="0"/>
              <a:t> has N! permutations. </a:t>
            </a:r>
            <a:endParaRPr lang="en-US" dirty="0" smtClean="0"/>
          </a:p>
          <a:p>
            <a:pPr marL="114300" indent="0">
              <a:buNone/>
            </a:pPr>
            <a:endParaRPr lang="en-US" dirty="0"/>
          </a:p>
          <a:p>
            <a:pPr marL="114300" indent="0">
              <a:buNone/>
            </a:pPr>
            <a:r>
              <a:rPr lang="en-US" b="1" i="1" dirty="0" smtClean="0"/>
              <a:t>Input</a:t>
            </a:r>
            <a:r>
              <a:rPr lang="en-US" b="1" i="1" dirty="0"/>
              <a:t>:</a:t>
            </a:r>
            <a:r>
              <a:rPr lang="en-US" i="1" dirty="0"/>
              <a:t> S = “ABC</a:t>
            </a:r>
            <a:r>
              <a:rPr lang="en-US" i="1" dirty="0" smtClean="0"/>
              <a:t>”</a:t>
            </a:r>
          </a:p>
          <a:p>
            <a:pPr marL="114300" indent="0">
              <a:buNone/>
            </a:pPr>
            <a:r>
              <a:rPr lang="en-US" dirty="0"/>
              <a:t/>
            </a:r>
            <a:br>
              <a:rPr lang="en-US" dirty="0"/>
            </a:br>
            <a:r>
              <a:rPr lang="en-US" b="1" i="1" dirty="0"/>
              <a:t>Output:</a:t>
            </a:r>
            <a:r>
              <a:rPr lang="en-US" i="1" dirty="0"/>
              <a:t> “ABC”, “ACB”, “BAC”, “BCA”, “CBA”, “CAB”</a:t>
            </a:r>
            <a:endParaRPr lang="en-US" dirty="0"/>
          </a:p>
        </p:txBody>
      </p:sp>
      <p:pic>
        <p:nvPicPr>
          <p:cNvPr id="2050" name="Picture 2" descr="Recursion Tree for permutations of string &quot;ABC&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3521" y="2357693"/>
            <a:ext cx="7638540" cy="3819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611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t>If you have 3 pairs of parentheses, you need to generate all valid sequences with exactly 3 opening '(' and 3 closing ')' parentheses.</a:t>
            </a:r>
          </a:p>
        </p:txBody>
      </p:sp>
      <p:pic>
        <p:nvPicPr>
          <p:cNvPr id="3074" name="Picture 2" descr="2: Binary trees with 3 internal nodes are in one-to-one correspondence...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174" y="4001294"/>
            <a:ext cx="10782581" cy="2120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1744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t>Backtracking is used to explore all potential valid combinations of parentheses</a:t>
            </a:r>
            <a:r>
              <a:rPr lang="en-US" dirty="0" smtClean="0"/>
              <a:t>.</a:t>
            </a:r>
          </a:p>
          <a:p>
            <a:r>
              <a:rPr lang="en-US" dirty="0" smtClean="0"/>
              <a:t>The </a:t>
            </a:r>
            <a:r>
              <a:rPr lang="en-US" dirty="0"/>
              <a:t>algorithm explores all possibilities (both adding '(' and ')'), but it prunes invalid paths (those where there are more close brackets than open brackets</a:t>
            </a:r>
            <a:r>
              <a:rPr lang="en-US" dirty="0" smtClean="0"/>
              <a:t>).</a:t>
            </a:r>
          </a:p>
          <a:p>
            <a:r>
              <a:rPr lang="en-US" dirty="0" smtClean="0"/>
              <a:t>The </a:t>
            </a:r>
            <a:r>
              <a:rPr lang="en-US" dirty="0"/>
              <a:t>tree structure helps visualize the recursive decisions made at each step, and backtracking ensures that the algorithm does not explore invalid combinations further.</a:t>
            </a:r>
          </a:p>
        </p:txBody>
      </p:sp>
    </p:spTree>
    <p:extLst>
      <p:ext uri="{BB962C8B-B14F-4D97-AF65-F5344CB8AC3E}">
        <p14:creationId xmlns:p14="http://schemas.microsoft.com/office/powerpoint/2010/main" val="11549370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Backtracking - Rat In A Maze Puzzle</a:t>
            </a:r>
          </a:p>
        </p:txBody>
      </p:sp>
      <p:sp>
        <p:nvSpPr>
          <p:cNvPr id="3" name="Text Placeholder 2"/>
          <p:cNvSpPr>
            <a:spLocks noGrp="1"/>
          </p:cNvSpPr>
          <p:nvPr>
            <p:ph type="body" idx="1"/>
          </p:nvPr>
        </p:nvSpPr>
        <p:spPr>
          <a:xfrm>
            <a:off x="838200" y="1825625"/>
            <a:ext cx="5985387" cy="4329369"/>
          </a:xfrm>
        </p:spPr>
        <p:txBody>
          <a:bodyPr/>
          <a:lstStyle/>
          <a:p>
            <a:r>
              <a:rPr lang="en-US" dirty="0"/>
              <a:t>To solve a maze using backtracking with marking visited paths, the algorithm needs to keep track of the cells it has already visited. This ensures that the algorithm doesn't repeatedly explore the same path, thereby improving efficiency.</a:t>
            </a:r>
          </a:p>
        </p:txBody>
      </p:sp>
      <p:pic>
        <p:nvPicPr>
          <p:cNvPr id="5126" name="Picture 6" descr="Rat In A Maze Puzz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4929" y="1690688"/>
            <a:ext cx="5534025" cy="4305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1636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478161" cy="1325563"/>
          </a:xfrm>
        </p:spPr>
        <p:txBody>
          <a:bodyPr/>
          <a:lstStyle/>
          <a:p>
            <a:r>
              <a:rPr lang="en-US" dirty="0"/>
              <a:t>Algorithm:</a:t>
            </a:r>
          </a:p>
        </p:txBody>
      </p:sp>
      <p:sp>
        <p:nvSpPr>
          <p:cNvPr id="3" name="Text Placeholder 2"/>
          <p:cNvSpPr>
            <a:spLocks noGrp="1"/>
          </p:cNvSpPr>
          <p:nvPr>
            <p:ph type="body" idx="1"/>
          </p:nvPr>
        </p:nvSpPr>
        <p:spPr>
          <a:xfrm>
            <a:off x="3746089" y="78658"/>
            <a:ext cx="8160775" cy="6538452"/>
          </a:xfrm>
        </p:spPr>
        <p:txBody>
          <a:bodyPr>
            <a:normAutofit fontScale="92500" lnSpcReduction="20000"/>
          </a:bodyPr>
          <a:lstStyle/>
          <a:p>
            <a:r>
              <a:rPr lang="en-US" dirty="0"/>
              <a:t>If the rat reaches the destination</a:t>
            </a:r>
          </a:p>
          <a:p>
            <a:pPr lvl="1"/>
            <a:r>
              <a:rPr lang="en-US" dirty="0"/>
              <a:t>Print the solution matrix.</a:t>
            </a:r>
          </a:p>
          <a:p>
            <a:r>
              <a:rPr lang="en-US" dirty="0"/>
              <a:t>Else:</a:t>
            </a:r>
          </a:p>
          <a:p>
            <a:pPr lvl="1"/>
            <a:r>
              <a:rPr lang="en-US" dirty="0"/>
              <a:t>Mark the current cell in the solution matrix as 1.</a:t>
            </a:r>
          </a:p>
          <a:p>
            <a:pPr lvl="1"/>
            <a:r>
              <a:rPr lang="en-US" dirty="0"/>
              <a:t>Move </a:t>
            </a:r>
            <a:r>
              <a:rPr lang="en-US" b="1" dirty="0"/>
              <a:t>downwards</a:t>
            </a:r>
            <a:r>
              <a:rPr lang="en-US" dirty="0"/>
              <a:t> and recursively check if this movement leads to the solution.</a:t>
            </a:r>
          </a:p>
          <a:p>
            <a:pPr lvl="1"/>
            <a:r>
              <a:rPr lang="en-US" dirty="0"/>
              <a:t>If movement in the above step doesn't lead to the solution then go towards the </a:t>
            </a:r>
            <a:r>
              <a:rPr lang="en-US" b="1" dirty="0"/>
              <a:t>right</a:t>
            </a:r>
            <a:r>
              <a:rPr lang="en-US" dirty="0"/>
              <a:t> and recursively check if this movement leads to the solution.</a:t>
            </a:r>
          </a:p>
          <a:p>
            <a:pPr lvl="1"/>
            <a:r>
              <a:rPr lang="en-US" dirty="0"/>
              <a:t>If movement in the above step doesn't lead to the solution then move </a:t>
            </a:r>
            <a:r>
              <a:rPr lang="en-US" b="1" dirty="0"/>
              <a:t>upwards</a:t>
            </a:r>
            <a:r>
              <a:rPr lang="en-US" dirty="0"/>
              <a:t> and recursively check if this movement leads to the solution.</a:t>
            </a:r>
          </a:p>
          <a:p>
            <a:pPr lvl="1"/>
            <a:r>
              <a:rPr lang="en-US" dirty="0"/>
              <a:t>If movement in the above step doesn't lead to the solution then move in the </a:t>
            </a:r>
            <a:r>
              <a:rPr lang="en-US" b="1" dirty="0"/>
              <a:t>left</a:t>
            </a:r>
            <a:r>
              <a:rPr lang="en-US" dirty="0"/>
              <a:t> direction and recursively check if this movement leads to the solution.</a:t>
            </a:r>
          </a:p>
          <a:p>
            <a:pPr lvl="1"/>
            <a:r>
              <a:rPr lang="en-US" dirty="0"/>
              <a:t>If none of the above solutions works then BACKTRACK and mark the current cell as 0.</a:t>
            </a:r>
          </a:p>
          <a:p>
            <a:pPr lvl="1"/>
            <a:r>
              <a:rPr lang="en-US" dirty="0"/>
              <a:t>In each recursive call, check the conditions like the rat is not crossing the matrix boundaries and not visiting the already visited cell.</a:t>
            </a:r>
          </a:p>
          <a:p>
            <a:r>
              <a:rPr lang="en-US" dirty="0"/>
              <a:t>If the rat runs out of options, return false because it's not possible to reach to  the destination</a:t>
            </a:r>
          </a:p>
        </p:txBody>
      </p:sp>
    </p:spTree>
    <p:extLst>
      <p:ext uri="{BB962C8B-B14F-4D97-AF65-F5344CB8AC3E}">
        <p14:creationId xmlns:p14="http://schemas.microsoft.com/office/powerpoint/2010/main" val="596342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pop: </a:t>
            </a:r>
            <a:r>
              <a:rPr lang="en-US" dirty="0" smtClean="0"/>
              <a:t>array implementation</a:t>
            </a:r>
            <a:endParaRPr lang="en-US" dirty="0"/>
          </a:p>
        </p:txBody>
      </p:sp>
      <p:pic>
        <p:nvPicPr>
          <p:cNvPr id="4" name="Picture 3"/>
          <p:cNvPicPr>
            <a:picLocks noChangeAspect="1"/>
          </p:cNvPicPr>
          <p:nvPr/>
        </p:nvPicPr>
        <p:blipFill>
          <a:blip r:embed="rId2"/>
          <a:stretch>
            <a:fillRect/>
          </a:stretch>
        </p:blipFill>
        <p:spPr>
          <a:xfrm>
            <a:off x="2542679" y="2323946"/>
            <a:ext cx="7106642" cy="2210108"/>
          </a:xfrm>
          <a:prstGeom prst="rect">
            <a:avLst/>
          </a:prstGeom>
        </p:spPr>
      </p:pic>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68313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g2244dd84147_0_13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Reference</a:t>
            </a:r>
            <a:endParaRPr/>
          </a:p>
        </p:txBody>
      </p:sp>
      <p:sp>
        <p:nvSpPr>
          <p:cNvPr id="288" name="Google Shape;288;g2244dd84147_0_134"/>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dirty="0" smtClean="0"/>
              <a:t>Books:</a:t>
            </a:r>
          </a:p>
          <a:p>
            <a:pPr indent="-457200"/>
            <a:r>
              <a:rPr lang="en-US" dirty="0" smtClean="0"/>
              <a:t>Data </a:t>
            </a:r>
            <a:r>
              <a:rPr lang="en-US" dirty="0"/>
              <a:t>Structures and Algorithms in C++ by Adam Drozdek</a:t>
            </a:r>
            <a:r>
              <a:rPr lang="en-US" dirty="0" smtClean="0"/>
              <a:t>”</a:t>
            </a:r>
          </a:p>
          <a:p>
            <a:pPr indent="-457200"/>
            <a:endParaRPr lang="en-US" dirty="0"/>
          </a:p>
          <a:p>
            <a:pPr indent="-457200"/>
            <a:r>
              <a:rPr lang="en-US" dirty="0" smtClean="0"/>
              <a:t>Robert Sedgewick - Algorithms in C++, Parts 1-4_ Fundamentals, Data Structure, Sorting, Searching, Third Edition-Addison-Wesley Professional (1998).</a:t>
            </a:r>
          </a:p>
          <a:p>
            <a:pPr marL="0" indent="0">
              <a:buNone/>
            </a:pPr>
            <a:endParaRPr lang="en-US" dirty="0" smtClean="0"/>
          </a:p>
          <a:p>
            <a:pPr indent="-457200"/>
            <a:r>
              <a:rPr lang="en-US" dirty="0" smtClean="0"/>
              <a:t>Website: geek for geek</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13097" y="-98323"/>
            <a:ext cx="9341857" cy="6858000"/>
          </a:xfrm>
          <a:prstGeom prst="rect">
            <a:avLst/>
          </a:prstGeom>
        </p:spPr>
      </p:pic>
      <p:sp>
        <p:nvSpPr>
          <p:cNvPr id="2" name="Title 1"/>
          <p:cNvSpPr>
            <a:spLocks noGrp="1"/>
          </p:cNvSpPr>
          <p:nvPr>
            <p:ph type="title"/>
          </p:nvPr>
        </p:nvSpPr>
        <p:spPr>
          <a:xfrm>
            <a:off x="307258" y="147919"/>
            <a:ext cx="4136923" cy="1325563"/>
          </a:xfrm>
        </p:spPr>
        <p:style>
          <a:lnRef idx="2">
            <a:schemeClr val="accent2"/>
          </a:lnRef>
          <a:fillRef idx="1">
            <a:schemeClr val="lt1"/>
          </a:fillRef>
          <a:effectRef idx="0">
            <a:schemeClr val="accent2"/>
          </a:effectRef>
          <a:fontRef idx="minor">
            <a:schemeClr val="dk1"/>
          </a:fontRef>
        </p:style>
        <p:txBody>
          <a:bodyPr>
            <a:normAutofit fontScale="90000"/>
          </a:bodyPr>
          <a:lstStyle/>
          <a:p>
            <a:r>
              <a:rPr lang="en-US" dirty="0"/>
              <a:t>Stack: linked-list representation</a:t>
            </a:r>
          </a:p>
        </p:txBody>
      </p:sp>
      <p:sp>
        <p:nvSpPr>
          <p:cNvPr id="3" name="Text Placeholder 2"/>
          <p:cNvSpPr>
            <a:spLocks noGrp="1"/>
          </p:cNvSpPr>
          <p:nvPr>
            <p:ph type="body" idx="1"/>
          </p:nvPr>
        </p:nvSpPr>
        <p:spPr>
          <a:xfrm>
            <a:off x="137046" y="1690688"/>
            <a:ext cx="2576051" cy="4189002"/>
          </a:xfrm>
        </p:spPr>
        <p:txBody>
          <a:bodyPr>
            <a:normAutofit/>
          </a:bodyPr>
          <a:lstStyle/>
          <a:p>
            <a:r>
              <a:rPr lang="en-US" dirty="0"/>
              <a:t>Maintain pointer to first node in a linked list; insert/remove from </a:t>
            </a:r>
            <a:r>
              <a:rPr lang="en-US" dirty="0" smtClean="0"/>
              <a:t>front.</a:t>
            </a:r>
            <a:endParaRPr lang="en-US" dirty="0"/>
          </a:p>
        </p:txBody>
      </p:sp>
    </p:spTree>
    <p:extLst>
      <p:ext uri="{BB962C8B-B14F-4D97-AF65-F5344CB8AC3E}">
        <p14:creationId xmlns:p14="http://schemas.microsoft.com/office/powerpoint/2010/main" val="7153088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a:t>
            </a:r>
            <a:r>
              <a:rPr lang="en-US" dirty="0" smtClean="0"/>
              <a:t>push: </a:t>
            </a:r>
            <a:r>
              <a:rPr lang="en-US" dirty="0"/>
              <a:t>linked-list implementation</a:t>
            </a:r>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809416" y="2366814"/>
            <a:ext cx="6573167" cy="2124371"/>
          </a:xfrm>
          <a:prstGeom prst="rect">
            <a:avLst/>
          </a:prstGeom>
        </p:spPr>
      </p:pic>
    </p:spTree>
    <p:extLst>
      <p:ext uri="{BB962C8B-B14F-4D97-AF65-F5344CB8AC3E}">
        <p14:creationId xmlns:p14="http://schemas.microsoft.com/office/powerpoint/2010/main" val="36649781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pop: linked-list implementation</a:t>
            </a:r>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890390" y="1823813"/>
            <a:ext cx="6411220" cy="3210373"/>
          </a:xfrm>
          <a:prstGeom prst="rect">
            <a:avLst/>
          </a:prstGeom>
        </p:spPr>
      </p:pic>
    </p:spTree>
    <p:extLst>
      <p:ext uri="{BB962C8B-B14F-4D97-AF65-F5344CB8AC3E}">
        <p14:creationId xmlns:p14="http://schemas.microsoft.com/office/powerpoint/2010/main" val="2213171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resizing-array implementation</a:t>
            </a:r>
          </a:p>
        </p:txBody>
      </p:sp>
      <p:pic>
        <p:nvPicPr>
          <p:cNvPr id="4" name="Picture 3"/>
          <p:cNvPicPr>
            <a:picLocks noChangeAspect="1"/>
          </p:cNvPicPr>
          <p:nvPr/>
        </p:nvPicPr>
        <p:blipFill>
          <a:blip r:embed="rId2"/>
          <a:stretch>
            <a:fillRect/>
          </a:stretch>
        </p:blipFill>
        <p:spPr>
          <a:xfrm>
            <a:off x="2379248" y="1525574"/>
            <a:ext cx="6995999" cy="4786736"/>
          </a:xfrm>
          <a:prstGeom prst="rect">
            <a:avLst/>
          </a:prstGeom>
        </p:spPr>
      </p:pic>
    </p:spTree>
    <p:extLst>
      <p:ext uri="{BB962C8B-B14F-4D97-AF65-F5344CB8AC3E}">
        <p14:creationId xmlns:p14="http://schemas.microsoft.com/office/powerpoint/2010/main" val="19400885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2571</TotalTime>
  <Words>1439</Words>
  <Application>Microsoft Office PowerPoint</Application>
  <PresentationFormat>Widescreen</PresentationFormat>
  <Paragraphs>164</Paragraphs>
  <Slides>50</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50</vt:i4>
      </vt:variant>
    </vt:vector>
  </HeadingPairs>
  <TitlesOfParts>
    <vt:vector size="53" baseType="lpstr">
      <vt:lpstr>Play</vt:lpstr>
      <vt:lpstr>Arial</vt:lpstr>
      <vt:lpstr>Office Theme</vt:lpstr>
      <vt:lpstr>Week#04</vt:lpstr>
      <vt:lpstr>Stack</vt:lpstr>
      <vt:lpstr>Key Operations</vt:lpstr>
      <vt:lpstr>Stack push: array implementation</vt:lpstr>
      <vt:lpstr>Stack pop: array implementation</vt:lpstr>
      <vt:lpstr>Stack: linked-list representation</vt:lpstr>
      <vt:lpstr>Stack push: linked-list implementation</vt:lpstr>
      <vt:lpstr>Stack pop: linked-list implementation</vt:lpstr>
      <vt:lpstr>Stack: resizing-array implementation</vt:lpstr>
      <vt:lpstr>Stack: resizing-array implementation</vt:lpstr>
      <vt:lpstr>Application of Stack in Data Structure are as following:</vt:lpstr>
      <vt:lpstr>Task</vt:lpstr>
      <vt:lpstr>Task</vt:lpstr>
      <vt:lpstr>Code</vt:lpstr>
      <vt:lpstr>Balanced Brackets</vt:lpstr>
      <vt:lpstr>Balanced Brackets</vt:lpstr>
      <vt:lpstr>Balanced Brackets Algorithm </vt:lpstr>
      <vt:lpstr>Code</vt:lpstr>
      <vt:lpstr>Question</vt:lpstr>
      <vt:lpstr>Answer!</vt:lpstr>
      <vt:lpstr>PowerPoint Presentation</vt:lpstr>
      <vt:lpstr>Expression Evaluation</vt:lpstr>
      <vt:lpstr>Convert Infix expression to Postfix expression</vt:lpstr>
      <vt:lpstr>PowerPoint Presentation</vt:lpstr>
      <vt:lpstr>Undo and Redo </vt:lpstr>
      <vt:lpstr>Recursion</vt:lpstr>
      <vt:lpstr>PowerPoint Presentation</vt:lpstr>
      <vt:lpstr>PowerPoint Presentation</vt:lpstr>
      <vt:lpstr>Example#01 – Sum of list of numbers</vt:lpstr>
      <vt:lpstr>PowerPoint Presentation</vt:lpstr>
      <vt:lpstr>Example#02 – factorial </vt:lpstr>
      <vt:lpstr>Advantages / Disadvantages</vt:lpstr>
      <vt:lpstr>Classification of Recursion</vt:lpstr>
      <vt:lpstr>Tail Recursion</vt:lpstr>
      <vt:lpstr>Non-Tail Recursion</vt:lpstr>
      <vt:lpstr>Indirect Recursion</vt:lpstr>
      <vt:lpstr>Excessive Recursion</vt:lpstr>
      <vt:lpstr>Nested Recursion</vt:lpstr>
      <vt:lpstr>What is backtracking?</vt:lpstr>
      <vt:lpstr>How Backtracking Works</vt:lpstr>
      <vt:lpstr>Real-World Problem: N-Queens</vt:lpstr>
      <vt:lpstr>Queue </vt:lpstr>
      <vt:lpstr>Permutation </vt:lpstr>
      <vt:lpstr>PowerPoint Presentation</vt:lpstr>
      <vt:lpstr>Backtracking – Permutation of a string </vt:lpstr>
      <vt:lpstr>PowerPoint Presentation</vt:lpstr>
      <vt:lpstr>PowerPoint Presentation</vt:lpstr>
      <vt:lpstr>Backtracking - Rat In A Maze Puzzle</vt:lpstr>
      <vt:lpstr>Algorithm:</vt:lpstr>
      <vt:lpstr>Reference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Week#03</dc:title>
  <dc:creator>19BSCS17</dc:creator>
  <cp:lastModifiedBy>ADMIN</cp:lastModifiedBy>
  <cp:revision>150</cp:revision>
  <dcterms:created xsi:type="dcterms:W3CDTF">2024-08-17T07:00:18Z</dcterms:created>
  <dcterms:modified xsi:type="dcterms:W3CDTF">2024-09-18T05:13:48Z</dcterms:modified>
</cp:coreProperties>
</file>