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3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2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9959-B600-489E-A670-87E8E1797D2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3207-7F01-46DB-8B46-CD0F00BD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4727"/>
            <a:ext cx="9144000" cy="11887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dirty="0" smtClean="0"/>
              <a:t>2. CROSS </a:t>
            </a:r>
            <a:r>
              <a:rPr lang="en-US" sz="3100" b="1" dirty="0"/>
              <a:t>ELASTICITY OF DEMAND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904" y="2271462"/>
            <a:ext cx="9144000" cy="41813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Degree </a:t>
            </a:r>
            <a:r>
              <a:rPr lang="en-US" dirty="0"/>
              <a:t>of responsiveness of demand for one good in response to the change in price of another good represents the cross elasticity of demand of one good for the </a:t>
            </a:r>
            <a:r>
              <a:rPr lang="en-US" dirty="0" smtClean="0"/>
              <a:t>other.</a:t>
            </a:r>
          </a:p>
          <a:p>
            <a:pPr algn="l"/>
            <a:r>
              <a:rPr lang="en-US" sz="2000" dirty="0"/>
              <a:t>Coefficient of cross </a:t>
            </a:r>
            <a:r>
              <a:rPr lang="en-US" sz="2000" dirty="0" smtClean="0"/>
              <a:t>elasticity= </a:t>
            </a:r>
            <a:r>
              <a:rPr lang="en-US" sz="2000" u="sng" dirty="0" smtClean="0"/>
              <a:t>Percentage </a:t>
            </a:r>
            <a:r>
              <a:rPr lang="en-US" sz="2000" u="sng" dirty="0"/>
              <a:t>change in the quantity demanded of </a:t>
            </a:r>
            <a:r>
              <a:rPr lang="en-US" sz="2000" i="1" u="sng" dirty="0"/>
              <a:t>X</a:t>
            </a:r>
            <a:r>
              <a:rPr lang="en-US" sz="2000" dirty="0" smtClean="0"/>
              <a:t>                                           				Percentage </a:t>
            </a:r>
            <a:r>
              <a:rPr lang="en-US" sz="2000" dirty="0"/>
              <a:t>change in </a:t>
            </a:r>
            <a:r>
              <a:rPr lang="en-US" sz="2000" dirty="0" smtClean="0"/>
              <a:t>the price </a:t>
            </a:r>
            <a:r>
              <a:rPr lang="en-US" sz="2000" dirty="0"/>
              <a:t>of good </a:t>
            </a:r>
            <a:r>
              <a:rPr lang="en-US" sz="2000" i="1" dirty="0" smtClean="0"/>
              <a:t>Y</a:t>
            </a:r>
          </a:p>
          <a:p>
            <a:pPr algn="l"/>
            <a:endParaRPr lang="en-US" sz="2000" dirty="0"/>
          </a:p>
          <a:p>
            <a:pPr algn="l"/>
            <a:endParaRPr lang="en-US" sz="18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770611" y="4098175"/>
            <a:ext cx="8005156" cy="2011104"/>
            <a:chOff x="2834" y="1202"/>
            <a:chExt cx="7370" cy="3492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199" y="1400"/>
              <a:ext cx="3027" cy="2636"/>
            </a:xfrm>
            <a:custGeom>
              <a:avLst/>
              <a:gdLst>
                <a:gd name="T0" fmla="+- 0 3199 3199"/>
                <a:gd name="T1" fmla="*/ T0 w 3027"/>
                <a:gd name="T2" fmla="+- 0 1401 1401"/>
                <a:gd name="T3" fmla="*/ 1401 h 2636"/>
                <a:gd name="T4" fmla="+- 0 3199 3199"/>
                <a:gd name="T5" fmla="*/ T4 w 3027"/>
                <a:gd name="T6" fmla="+- 0 4026 1401"/>
                <a:gd name="T7" fmla="*/ 4026 h 2636"/>
                <a:gd name="T8" fmla="+- 0 6238 3199"/>
                <a:gd name="T9" fmla="*/ T8 w 3027"/>
                <a:gd name="T10" fmla="+- 0 4026 1401"/>
                <a:gd name="T11" fmla="*/ 4026 h 26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3027" h="2636">
                  <a:moveTo>
                    <a:pt x="0" y="0"/>
                  </a:moveTo>
                  <a:lnTo>
                    <a:pt x="0" y="2625"/>
                  </a:lnTo>
                  <a:lnTo>
                    <a:pt x="3039" y="2625"/>
                  </a:lnTo>
                </a:path>
              </a:pathLst>
            </a:custGeom>
            <a:noFill/>
            <a:ln w="9162">
              <a:solidFill>
                <a:srgbClr val="23232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" y="1220"/>
              <a:ext cx="101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" y="3988"/>
              <a:ext cx="116" cy="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" y="3949"/>
              <a:ext cx="125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897" y="1400"/>
              <a:ext cx="3027" cy="2636"/>
            </a:xfrm>
            <a:custGeom>
              <a:avLst/>
              <a:gdLst>
                <a:gd name="T0" fmla="+- 0 6898 6898"/>
                <a:gd name="T1" fmla="*/ T0 w 3027"/>
                <a:gd name="T2" fmla="+- 0 1401 1401"/>
                <a:gd name="T3" fmla="*/ 1401 h 2636"/>
                <a:gd name="T4" fmla="+- 0 6898 6898"/>
                <a:gd name="T5" fmla="*/ T4 w 3027"/>
                <a:gd name="T6" fmla="+- 0 4026 1401"/>
                <a:gd name="T7" fmla="*/ 4026 h 2636"/>
                <a:gd name="T8" fmla="+- 0 9936 6898"/>
                <a:gd name="T9" fmla="*/ T8 w 3027"/>
                <a:gd name="T10" fmla="+- 0 4026 1401"/>
                <a:gd name="T11" fmla="*/ 4026 h 26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3027" h="2636">
                  <a:moveTo>
                    <a:pt x="0" y="0"/>
                  </a:moveTo>
                  <a:lnTo>
                    <a:pt x="0" y="2625"/>
                  </a:lnTo>
                  <a:lnTo>
                    <a:pt x="3038" y="2625"/>
                  </a:lnTo>
                </a:path>
              </a:pathLst>
            </a:custGeom>
            <a:noFill/>
            <a:ln w="9162">
              <a:solidFill>
                <a:srgbClr val="23232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" y="1220"/>
              <a:ext cx="101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" y="3988"/>
              <a:ext cx="116" cy="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1" y="3949"/>
              <a:ext cx="120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" y="1468"/>
              <a:ext cx="3300" cy="3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" y="2382"/>
              <a:ext cx="125" cy="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1" y="1468"/>
              <a:ext cx="2859" cy="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" y="4564"/>
              <a:ext cx="413" cy="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4568"/>
              <a:ext cx="128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2834" y="1202"/>
              <a:ext cx="0" cy="0"/>
            </a:xfrm>
            <a:prstGeom prst="line">
              <a:avLst/>
            </a:prstGeom>
            <a:noFill/>
            <a:ln w="152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0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738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Substitute and Complementary Goods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7360"/>
            <a:ext cx="9144000" cy="4821381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When </a:t>
            </a:r>
            <a:r>
              <a:rPr lang="en-US" sz="2600" dirty="0"/>
              <a:t>two goods are substitutes of each other, then as a result of the rise in price of one good, the quantity demanded of the other good increases. Therefore, </a:t>
            </a:r>
            <a:r>
              <a:rPr lang="en-US" sz="2600" u="sng" dirty="0"/>
              <a:t>the cross elasticity of demand between the two substitute goods is positive,</a:t>
            </a:r>
            <a:r>
              <a:rPr lang="en-US" sz="2600" dirty="0"/>
              <a:t> that is, in response to the rise in price of one good, the demand for the other good rises. Substitute goods are also known as competing goods</a:t>
            </a:r>
            <a:r>
              <a:rPr lang="en-US" sz="26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On </a:t>
            </a:r>
            <a:r>
              <a:rPr lang="en-US" sz="2600" dirty="0"/>
              <a:t>the other hand, when the two goods are </a:t>
            </a:r>
            <a:r>
              <a:rPr lang="en-US" sz="2600" dirty="0" smtClean="0"/>
              <a:t>complementary </a:t>
            </a:r>
            <a:r>
              <a:rPr lang="en-US" sz="2600" dirty="0"/>
              <a:t>with each </a:t>
            </a:r>
            <a:r>
              <a:rPr lang="en-US" sz="2600" dirty="0" smtClean="0"/>
              <a:t>other, the </a:t>
            </a:r>
            <a:r>
              <a:rPr lang="en-US" sz="2600" dirty="0"/>
              <a:t>rise in price of one good brings about the decrease in demand for the other. Therefore, </a:t>
            </a:r>
            <a:r>
              <a:rPr lang="en-US" sz="2600" u="sng" dirty="0"/>
              <a:t>the cross elasticity of demand between the two complementary goods is negative</a:t>
            </a:r>
            <a:r>
              <a:rPr lang="en-US" sz="2600" dirty="0"/>
              <a:t>. Therefore according to the classification based on the concept of cross elasticity of demand, goods X and Y are substitutes or complements according as the cross elasticity of demand is positive or negative</a:t>
            </a:r>
            <a:r>
              <a:rPr lang="en-US" sz="2600" dirty="0" smtClean="0"/>
              <a:t>.</a:t>
            </a:r>
          </a:p>
          <a:p>
            <a:r>
              <a:rPr lang="en-US" sz="2600" i="1" dirty="0" smtClean="0"/>
              <a:t>Note: The </a:t>
            </a:r>
            <a:r>
              <a:rPr lang="en-US" sz="2600" i="1" dirty="0"/>
              <a:t>goods between which cross elasticity of demand is positive are known as </a:t>
            </a:r>
            <a:r>
              <a:rPr lang="en-US" sz="2600" i="1" dirty="0" smtClean="0"/>
              <a:t>substitute goods </a:t>
            </a:r>
            <a:r>
              <a:rPr lang="en-US" sz="2600" i="1" dirty="0"/>
              <a:t>and the goods between which cross elasticity of demand is negative are complementary goods</a:t>
            </a:r>
            <a:r>
              <a:rPr lang="en-US" sz="26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6253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Importance of Cross Elasticity of Demand for Business Decision Making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concept of cross elasticity of demand is of great importance </a:t>
            </a:r>
            <a:endParaRPr lang="en-US" dirty="0" smtClean="0"/>
          </a:p>
          <a:p>
            <a:r>
              <a:rPr lang="en-US" b="1" dirty="0" smtClean="0"/>
              <a:t>First</a:t>
            </a:r>
            <a:r>
              <a:rPr lang="en-US" dirty="0" smtClean="0"/>
              <a:t>, </a:t>
            </a:r>
            <a:r>
              <a:rPr lang="en-US" dirty="0" smtClean="0"/>
              <a:t>in </a:t>
            </a:r>
            <a:r>
              <a:rPr lang="en-US" dirty="0"/>
              <a:t>managerial decision making for formulating proper price </a:t>
            </a:r>
            <a:r>
              <a:rPr lang="en-US" dirty="0" smtClean="0"/>
              <a:t>strategy. For example, Suzuki Ltd</a:t>
            </a:r>
            <a:r>
              <a:rPr lang="en-US" dirty="0"/>
              <a:t>. produces </a:t>
            </a:r>
            <a:r>
              <a:rPr lang="en-US" dirty="0" smtClean="0"/>
              <a:t>Suzuki Vans</a:t>
            </a:r>
            <a:r>
              <a:rPr lang="en-US" dirty="0"/>
              <a:t>, </a:t>
            </a:r>
            <a:r>
              <a:rPr lang="en-US" dirty="0" smtClean="0"/>
              <a:t>Suzuki Alto and Suzuki Swift. </a:t>
            </a:r>
            <a:r>
              <a:rPr lang="en-US" dirty="0"/>
              <a:t>These products are good </a:t>
            </a:r>
            <a:r>
              <a:rPr lang="en-US" dirty="0" smtClean="0"/>
              <a:t>substitutes </a:t>
            </a:r>
            <a:r>
              <a:rPr lang="en-US" dirty="0"/>
              <a:t>of each other and </a:t>
            </a:r>
            <a:r>
              <a:rPr lang="en-US" dirty="0" smtClean="0"/>
              <a:t>therefore </a:t>
            </a:r>
            <a:r>
              <a:rPr lang="en-US" dirty="0"/>
              <a:t>cross elasticity of demand between them is very </a:t>
            </a:r>
            <a:r>
              <a:rPr lang="en-US" dirty="0" smtClean="0"/>
              <a:t>high.</a:t>
            </a:r>
          </a:p>
          <a:p>
            <a:r>
              <a:rPr lang="en-US" b="1" dirty="0"/>
              <a:t>Second</a:t>
            </a:r>
            <a:r>
              <a:rPr lang="en-US" dirty="0"/>
              <a:t>, the concept of cross elasticity of demand is frequently used </a:t>
            </a:r>
            <a:r>
              <a:rPr lang="en-US" dirty="0" smtClean="0"/>
              <a:t>in </a:t>
            </a:r>
            <a:r>
              <a:rPr lang="en-US" dirty="0"/>
              <a:t>measuring interrelationship between </a:t>
            </a:r>
            <a:r>
              <a:rPr lang="en-US" dirty="0" smtClean="0"/>
              <a:t>industries.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i.e</a:t>
            </a:r>
            <a:r>
              <a:rPr lang="en-US" dirty="0"/>
              <a:t>., </a:t>
            </a:r>
            <a:r>
              <a:rPr lang="en-US" dirty="0" smtClean="0"/>
              <a:t>automobiles).Interrelationship </a:t>
            </a:r>
            <a:r>
              <a:rPr lang="en-US" dirty="0"/>
              <a:t>of firms and industries between which cross price-elasticity of demand is positive and high, any one cannot raise the price of its product without losing sales to other firms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Third</a:t>
            </a:r>
            <a:r>
              <a:rPr lang="en-US" dirty="0" smtClean="0"/>
              <a:t> </a:t>
            </a:r>
            <a:r>
              <a:rPr lang="en-US" dirty="0"/>
              <a:t>concept of cross elasticity of demand is </a:t>
            </a:r>
            <a:r>
              <a:rPr lang="en-US" dirty="0" smtClean="0"/>
              <a:t>extremely </a:t>
            </a:r>
            <a:r>
              <a:rPr lang="en-US" dirty="0"/>
              <a:t>used </a:t>
            </a:r>
            <a:r>
              <a:rPr lang="en-US" dirty="0" smtClean="0"/>
              <a:t>in deciding </a:t>
            </a:r>
            <a:r>
              <a:rPr lang="en-US" dirty="0"/>
              <a:t>cases relating to </a:t>
            </a:r>
            <a:r>
              <a:rPr lang="en-US" dirty="0" smtClean="0"/>
              <a:t>Anti trust </a:t>
            </a:r>
            <a:r>
              <a:rPr lang="en-US" dirty="0"/>
              <a:t>laws and monopolistic practices used by </a:t>
            </a:r>
            <a:r>
              <a:rPr lang="en-US" dirty="0" smtClean="0"/>
              <a:t>firms. Firms </a:t>
            </a:r>
            <a:r>
              <a:rPr lang="en-US" dirty="0"/>
              <a:t>producing close substitutes with high cross elasticity of demand try to merge with each other to form a </a:t>
            </a:r>
            <a:r>
              <a:rPr lang="en-US" u="sng" dirty="0"/>
              <a:t>cartel </a:t>
            </a:r>
            <a:r>
              <a:rPr lang="en-US" dirty="0"/>
              <a:t>to enjoy monopolistic profits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78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Numerical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924"/>
            <a:ext cx="10515600" cy="351628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i="1" dirty="0"/>
              <a:t>price of coffee </a:t>
            </a:r>
            <a:r>
              <a:rPr lang="en-US" dirty="0"/>
              <a:t>rises from </a:t>
            </a:r>
            <a:r>
              <a:rPr lang="en-US" dirty="0" err="1"/>
              <a:t>Rs</a:t>
            </a:r>
            <a:r>
              <a:rPr lang="en-US" dirty="0"/>
              <a:t>. 4.50 per hundred grams to </a:t>
            </a:r>
            <a:r>
              <a:rPr lang="en-US" dirty="0" err="1"/>
              <a:t>Rs</a:t>
            </a:r>
            <a:r>
              <a:rPr lang="en-US" dirty="0"/>
              <a:t>. 5 per hundred grams and as a result the consumer’s </a:t>
            </a:r>
            <a:r>
              <a:rPr lang="en-US" i="1" dirty="0"/>
              <a:t>demand for tea </a:t>
            </a:r>
            <a:r>
              <a:rPr lang="en-US" dirty="0"/>
              <a:t>increases from 60 hundred grams to 70 hundred grams, then the cross elasticity of </a:t>
            </a:r>
            <a:r>
              <a:rPr lang="en-US" dirty="0" smtClean="0"/>
              <a:t>demand </a:t>
            </a:r>
            <a:r>
              <a:rPr lang="en-US" dirty="0"/>
              <a:t>of tea for </a:t>
            </a:r>
            <a:r>
              <a:rPr lang="en-US" dirty="0" smtClean="0"/>
              <a:t>coffee.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698"/>
            <a:ext cx="10515600" cy="822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INCOME ELASTICITY OF DEMAND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975"/>
            <a:ext cx="10515600" cy="446393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Income elasticity of demand shows the degree of responsiveness of quantity demanded of a good to a </a:t>
            </a:r>
            <a:r>
              <a:rPr lang="en-US" dirty="0" smtClean="0"/>
              <a:t>small </a:t>
            </a:r>
            <a:r>
              <a:rPr lang="en-US" dirty="0"/>
              <a:t>change in the income of </a:t>
            </a:r>
            <a:r>
              <a:rPr lang="en-US" dirty="0" smtClean="0"/>
              <a:t>consumers.</a:t>
            </a:r>
          </a:p>
          <a:p>
            <a:pPr algn="just"/>
            <a:r>
              <a:rPr lang="en-US" dirty="0"/>
              <a:t>Income </a:t>
            </a:r>
            <a:r>
              <a:rPr lang="en-US" dirty="0" smtClean="0"/>
              <a:t>elasticity= </a:t>
            </a:r>
            <a:r>
              <a:rPr lang="en-US" u="sng" dirty="0" smtClean="0"/>
              <a:t>Percentage change in </a:t>
            </a:r>
            <a:r>
              <a:rPr lang="en-US" u="sng" dirty="0"/>
              <a:t>purchases of a </a:t>
            </a:r>
            <a:r>
              <a:rPr lang="en-US" u="sng" dirty="0" smtClean="0"/>
              <a:t>good</a:t>
            </a:r>
            <a:r>
              <a:rPr lang="en-US" dirty="0"/>
              <a:t> </a:t>
            </a:r>
            <a:r>
              <a:rPr lang="en-US" dirty="0" smtClean="0"/>
              <a:t>        					Percentage change income</a:t>
            </a:r>
            <a:endParaRPr lang="en-US" dirty="0"/>
          </a:p>
          <a:p>
            <a:pPr algn="just"/>
            <a:r>
              <a:rPr lang="en-US" dirty="0"/>
              <a:t>Zero income elasticity of demand for a good implies </a:t>
            </a:r>
            <a:r>
              <a:rPr lang="en-US" dirty="0" smtClean="0"/>
              <a:t>that </a:t>
            </a:r>
            <a:r>
              <a:rPr lang="en-US" dirty="0"/>
              <a:t>quantity demanded of the good is quite unresponsive to changes in </a:t>
            </a:r>
            <a:r>
              <a:rPr lang="en-US" dirty="0" smtClean="0"/>
              <a:t>income.</a:t>
            </a:r>
          </a:p>
          <a:p>
            <a:pPr algn="just"/>
            <a:r>
              <a:rPr lang="en-US" dirty="0"/>
              <a:t>Goods having </a:t>
            </a:r>
            <a:r>
              <a:rPr lang="en-US" b="1" u="sng" dirty="0"/>
              <a:t>negative income elasticity </a:t>
            </a:r>
            <a:r>
              <a:rPr lang="en-US" dirty="0"/>
              <a:t>are known as </a:t>
            </a:r>
            <a:r>
              <a:rPr lang="en-US" u="sng" dirty="0"/>
              <a:t>inferior goods</a:t>
            </a:r>
            <a:r>
              <a:rPr lang="en-US" dirty="0"/>
              <a:t>. Goods with </a:t>
            </a:r>
            <a:r>
              <a:rPr lang="en-US" b="1" u="sng" dirty="0"/>
              <a:t>positive income elasticity </a:t>
            </a:r>
            <a:r>
              <a:rPr lang="en-US" dirty="0"/>
              <a:t>are called </a:t>
            </a:r>
            <a:r>
              <a:rPr lang="en-US" u="sng" dirty="0"/>
              <a:t>normal </a:t>
            </a:r>
            <a:r>
              <a:rPr lang="en-US" u="sng" dirty="0" smtClean="0"/>
              <a:t>goods</a:t>
            </a:r>
          </a:p>
          <a:p>
            <a:pPr algn="just"/>
            <a:r>
              <a:rPr lang="en-US" dirty="0"/>
              <a:t>A good having income elasticity more than one and which therefore bulks larger in consumer’s budget as </a:t>
            </a:r>
            <a:r>
              <a:rPr lang="en-US" u="sng" dirty="0"/>
              <a:t>he becomes richer is called a luxury</a:t>
            </a:r>
            <a:r>
              <a:rPr lang="en-US" dirty="0"/>
              <a:t>. A good with an income </a:t>
            </a:r>
            <a:r>
              <a:rPr lang="en-US" u="sng" dirty="0"/>
              <a:t>elasticity less than one </a:t>
            </a:r>
            <a:r>
              <a:rPr lang="en-US" dirty="0"/>
              <a:t>and which claims declining proportion of consumer’s income as he becomes richer is called </a:t>
            </a:r>
            <a:r>
              <a:rPr lang="en-US" u="sng" dirty="0"/>
              <a:t>a necessity</a:t>
            </a:r>
          </a:p>
        </p:txBody>
      </p:sp>
    </p:spTree>
    <p:extLst>
      <p:ext uri="{BB962C8B-B14F-4D97-AF65-F5344CB8AC3E}">
        <p14:creationId xmlns:p14="http://schemas.microsoft.com/office/powerpoint/2010/main" val="290248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Importance of Income Elasticity for Business Firms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First, the firms producing products which have a high income elasticity have great </a:t>
            </a:r>
            <a:r>
              <a:rPr lang="en-US" sz="2400" dirty="0" smtClean="0"/>
              <a:t>potential </a:t>
            </a:r>
            <a:r>
              <a:rPr lang="en-US" sz="2400" dirty="0"/>
              <a:t>for growth in an expending </a:t>
            </a:r>
            <a:r>
              <a:rPr lang="en-US" sz="2400" dirty="0" smtClean="0"/>
              <a:t>economy.</a:t>
            </a:r>
            <a:r>
              <a:rPr lang="en-US" sz="2400" dirty="0"/>
              <a:t> </a:t>
            </a:r>
            <a:r>
              <a:rPr lang="en-US" sz="2400" dirty="0" smtClean="0"/>
              <a:t>Firms </a:t>
            </a:r>
            <a:r>
              <a:rPr lang="en-US" sz="2400" dirty="0"/>
              <a:t>which are producing products having high income elasticity are more interested in forecasting the level of aggregate economic activity (</a:t>
            </a:r>
            <a:r>
              <a:rPr lang="en-US" sz="2400" i="1" dirty="0"/>
              <a:t>i.e</a:t>
            </a:r>
            <a:r>
              <a:rPr lang="en-US" sz="2400" dirty="0"/>
              <a:t>., level of national income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 smtClean="0"/>
              <a:t>Second, on </a:t>
            </a:r>
            <a:r>
              <a:rPr lang="en-US" sz="2400" dirty="0"/>
              <a:t>the other hand, the demand for products with low income elasticity will not be greatly affected by the fluctuations in aggregate economic </a:t>
            </a:r>
            <a:r>
              <a:rPr lang="en-US" sz="2400" dirty="0" smtClean="0"/>
              <a:t>activity. They </a:t>
            </a:r>
            <a:r>
              <a:rPr lang="en-US" sz="2400" dirty="0"/>
              <a:t>are to a </a:t>
            </a:r>
            <a:r>
              <a:rPr lang="en-US" sz="2400" b="1" u="sng" dirty="0"/>
              <a:t>good extent </a:t>
            </a:r>
            <a:r>
              <a:rPr lang="en-US" sz="2400" b="1" u="sng" dirty="0" smtClean="0"/>
              <a:t>boom and recession-proof.</a:t>
            </a:r>
          </a:p>
          <a:p>
            <a:pPr algn="just"/>
            <a:r>
              <a:rPr lang="en-US" sz="2400" dirty="0"/>
              <a:t>The knowledge of income elasticity of demand also plays a significant role in designing </a:t>
            </a:r>
            <a:r>
              <a:rPr lang="en-US" sz="2400" b="1" u="sng" dirty="0" smtClean="0"/>
              <a:t>marketing </a:t>
            </a:r>
            <a:r>
              <a:rPr lang="en-US" sz="2400" b="1" u="sng" dirty="0"/>
              <a:t>strategies of the </a:t>
            </a:r>
            <a:r>
              <a:rPr lang="en-US" sz="2400" b="1" u="sng" dirty="0" smtClean="0"/>
              <a:t>firms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firms producing product with high income elasticity of demand will be located in those areas or set up their sales outlets in those cities or regions where incomes are increasing </a:t>
            </a:r>
            <a:r>
              <a:rPr lang="en-US" sz="2400" dirty="0" smtClean="0"/>
              <a:t>rapidly.</a:t>
            </a:r>
          </a:p>
          <a:p>
            <a:pPr algn="just"/>
            <a:r>
              <a:rPr lang="en-US" sz="2600" dirty="0"/>
              <a:t>The concept of income elasticity of demand shows clearly why </a:t>
            </a:r>
            <a:r>
              <a:rPr lang="en-US" sz="2600" b="1" u="sng" dirty="0"/>
              <a:t>farmers income do not rise equal to that of urban people </a:t>
            </a:r>
            <a:r>
              <a:rPr lang="en-US" sz="2600" dirty="0"/>
              <a:t>engaged in manufacturing industries</a:t>
            </a:r>
          </a:p>
        </p:txBody>
      </p:sp>
    </p:spTree>
    <p:extLst>
      <p:ext uri="{BB962C8B-B14F-4D97-AF65-F5344CB8AC3E}">
        <p14:creationId xmlns:p14="http://schemas.microsoft.com/office/powerpoint/2010/main" val="16659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RELATIONSHIP BETWEEN PRICE ELASTICITY, INCOME ELASTICITY AND SUBSTITUTION ELASTICITY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Price </a:t>
            </a:r>
            <a:r>
              <a:rPr lang="en-US" dirty="0"/>
              <a:t>effect, that is, the effect on the quantity demanded of a good due to a change in price, depends upon income effect on the one hand and substitution effect on the other </a:t>
            </a:r>
            <a:endParaRPr lang="en-US" dirty="0" smtClean="0"/>
          </a:p>
          <a:p>
            <a:r>
              <a:rPr lang="en-US" i="1" dirty="0" smtClean="0"/>
              <a:t>Price </a:t>
            </a:r>
            <a:r>
              <a:rPr lang="en-US" i="1" dirty="0"/>
              <a:t>elasticity, in a way, is a compromise between income elasticity and substitution elasticity of demand</a:t>
            </a:r>
            <a:r>
              <a:rPr lang="en-US" dirty="0"/>
              <a:t>. The relationship between these three elasticities can be expressed in the form of </a:t>
            </a:r>
            <a:r>
              <a:rPr lang="en-US" i="1" dirty="0" err="1"/>
              <a:t>Slutsky</a:t>
            </a:r>
            <a:r>
              <a:rPr lang="en-US" i="1" dirty="0"/>
              <a:t> equation</a:t>
            </a:r>
            <a:r>
              <a:rPr lang="en-US" dirty="0" smtClean="0"/>
              <a:t>.</a:t>
            </a:r>
          </a:p>
          <a:p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 err="1"/>
              <a:t>KX</a:t>
            </a:r>
            <a:r>
              <a:rPr lang="en-US" dirty="0" err="1"/>
              <a:t>.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+ (1– </a:t>
            </a:r>
            <a:r>
              <a:rPr lang="en-US" i="1" dirty="0"/>
              <a:t>KX</a:t>
            </a:r>
            <a:r>
              <a:rPr lang="en-US" dirty="0"/>
              <a:t>)</a:t>
            </a:r>
            <a:r>
              <a:rPr lang="en-US" i="1" dirty="0" err="1"/>
              <a:t>e</a:t>
            </a:r>
            <a:r>
              <a:rPr lang="en-US" i="1" baseline="-25000" dirty="0" err="1"/>
              <a:t>s</a:t>
            </a:r>
            <a:endParaRPr lang="en-US" dirty="0"/>
          </a:p>
          <a:p>
            <a:r>
              <a:rPr lang="en-US" i="1" dirty="0"/>
              <a:t>e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  <a:r>
              <a:rPr lang="en-US" dirty="0"/>
              <a:t>stands for price elasticity of demand.</a:t>
            </a:r>
          </a:p>
          <a:p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stands for income elasticity of demand.</a:t>
            </a:r>
          </a:p>
          <a:p>
            <a:r>
              <a:rPr lang="en-US" i="1" dirty="0" err="1"/>
              <a:t>e</a:t>
            </a:r>
            <a:r>
              <a:rPr lang="en-US" i="1" baseline="-25000" dirty="0" err="1"/>
              <a:t>s</a:t>
            </a:r>
            <a:r>
              <a:rPr lang="en-US" i="1" dirty="0"/>
              <a:t> </a:t>
            </a:r>
            <a:r>
              <a:rPr lang="en-US" dirty="0"/>
              <a:t>stands for substitution elasticity of demand.</a:t>
            </a:r>
          </a:p>
          <a:p>
            <a:r>
              <a:rPr lang="en-US" i="1" dirty="0" err="1"/>
              <a:t>K</a:t>
            </a:r>
            <a:r>
              <a:rPr lang="en-US" i="1" baseline="-25000" dirty="0" err="1"/>
              <a:t>t</a:t>
            </a:r>
            <a:r>
              <a:rPr lang="en-US" i="1" dirty="0"/>
              <a:t> </a:t>
            </a:r>
            <a:r>
              <a:rPr lang="en-US" dirty="0"/>
              <a:t>stands for the proportion of consumer’s income spent on good X.</a:t>
            </a:r>
          </a:p>
        </p:txBody>
      </p:sp>
    </p:spTree>
    <p:extLst>
      <p:ext uri="{BB962C8B-B14F-4D97-AF65-F5344CB8AC3E}">
        <p14:creationId xmlns:p14="http://schemas.microsoft.com/office/powerpoint/2010/main" val="112148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consumer is spending 1/5th of his income on any good </a:t>
            </a:r>
            <a:r>
              <a:rPr lang="en-US" i="1" dirty="0" smtClean="0"/>
              <a:t>X </a:t>
            </a:r>
            <a:r>
              <a:rPr lang="en-US" dirty="0" smtClean="0"/>
              <a:t>and the income elasticity of demand for the good </a:t>
            </a:r>
            <a:r>
              <a:rPr lang="en-US" i="1" dirty="0" smtClean="0"/>
              <a:t>X </a:t>
            </a:r>
            <a:r>
              <a:rPr lang="en-US" dirty="0" smtClean="0"/>
              <a:t>is 2 and elasticity of substitution between good </a:t>
            </a:r>
            <a:r>
              <a:rPr lang="en-US" i="1" dirty="0" smtClean="0"/>
              <a:t>X </a:t>
            </a:r>
            <a:r>
              <a:rPr lang="en-US" dirty="0" smtClean="0"/>
              <a:t>and all other good is 3. What will be the price elasticity of demand in this case ?</a:t>
            </a:r>
          </a:p>
          <a:p>
            <a:r>
              <a:rPr lang="en-US" i="1" dirty="0" smtClean="0"/>
              <a:t>e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KX</a:t>
            </a:r>
            <a:r>
              <a:rPr lang="en-US" dirty="0" err="1" smtClean="0"/>
              <a:t>.</a:t>
            </a:r>
            <a:r>
              <a:rPr lang="en-US" i="1" dirty="0" err="1" smtClean="0"/>
              <a:t>e</a:t>
            </a:r>
            <a:r>
              <a:rPr lang="en-US" i="1" baseline="-25000" dirty="0" err="1"/>
              <a:t>i</a:t>
            </a:r>
            <a:r>
              <a:rPr lang="en-US" i="1" dirty="0" smtClean="0"/>
              <a:t> </a:t>
            </a:r>
            <a:r>
              <a:rPr lang="en-US" dirty="0" smtClean="0"/>
              <a:t>+ (1– </a:t>
            </a:r>
            <a:r>
              <a:rPr lang="en-US" i="1" dirty="0" smtClean="0"/>
              <a:t>KX</a:t>
            </a:r>
            <a:r>
              <a:rPr lang="en-US" dirty="0" smtClean="0"/>
              <a:t>)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866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2. CROSS ELASTICITY OF DEMAND </vt:lpstr>
      <vt:lpstr>Substitute and Complementary Goods </vt:lpstr>
      <vt:lpstr>Importance of Cross Elasticity of Demand for Business Decision Making </vt:lpstr>
      <vt:lpstr>Numerical </vt:lpstr>
      <vt:lpstr>INCOME ELASTICITY OF DEMAND </vt:lpstr>
      <vt:lpstr>Importance of Income Elasticity for Business Firms </vt:lpstr>
      <vt:lpstr>RELATIONSHIP BETWEEN PRICE ELASTICITY, INCOME ELASTICITY AND SUBSTITUTION ELASTICITY </vt:lpstr>
      <vt:lpstr>Numerical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CROSS ELASTICITY OF DEMAND </dc:title>
  <dc:creator>Administrator</dc:creator>
  <cp:lastModifiedBy>Administrator</cp:lastModifiedBy>
  <cp:revision>15</cp:revision>
  <dcterms:created xsi:type="dcterms:W3CDTF">2024-09-30T03:50:43Z</dcterms:created>
  <dcterms:modified xsi:type="dcterms:W3CDTF">2024-09-30T05:15:37Z</dcterms:modified>
</cp:coreProperties>
</file>