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4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7EB6-3D87-4702-95AD-9B9DF462B19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7182-8D6F-4533-9A90-7A751967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#_bookmark4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#_bookmark4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#_bookmark4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9957"/>
            <a:ext cx="9144000" cy="1745673"/>
          </a:xfrm>
        </p:spPr>
        <p:txBody>
          <a:bodyPr/>
          <a:lstStyle/>
          <a:p>
            <a:pPr algn="l"/>
            <a:r>
              <a:rPr lang="en-US" sz="3600" b="1" u="sng" dirty="0">
                <a:hlinkClick r:id="rId2"/>
              </a:rPr>
              <a:t>Theory of Production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7565"/>
            <a:ext cx="9144000" cy="3524596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act of production involves the transformation of inputs into </a:t>
            </a:r>
            <a:r>
              <a:rPr lang="en-US" dirty="0" smtClean="0"/>
              <a:t>outputs. The </a:t>
            </a:r>
            <a:r>
              <a:rPr lang="en-US" dirty="0"/>
              <a:t>word production in economics is not merely confined to bringing about physical transformation in the matter, </a:t>
            </a:r>
            <a:r>
              <a:rPr lang="en-US" i="1" dirty="0"/>
              <a:t>it is creation or addition of </a:t>
            </a:r>
            <a:r>
              <a:rPr lang="en-US" i="1" dirty="0" smtClean="0"/>
              <a:t>value</a:t>
            </a:r>
          </a:p>
          <a:p>
            <a:pPr algn="l"/>
            <a:r>
              <a:rPr lang="en-US" i="1" dirty="0"/>
              <a:t>The relation between inputs and output of a firm has been called the </a:t>
            </a:r>
            <a:r>
              <a:rPr lang="en-US" dirty="0"/>
              <a:t>‘</a:t>
            </a:r>
            <a:r>
              <a:rPr lang="en-US" i="1" dirty="0"/>
              <a:t>Production Function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2589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3266"/>
          </a:xfrm>
        </p:spPr>
        <p:txBody>
          <a:bodyPr>
            <a:normAutofit/>
          </a:bodyPr>
          <a:lstStyle/>
          <a:p>
            <a:r>
              <a:rPr lang="en-US" sz="2800" b="1" dirty="0"/>
              <a:t>PRODUCTION FUNCTION: TRANSFORMING INPUTS INTO OUTPUT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3120"/>
            <a:ext cx="9144000" cy="366591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 functional relationship between physical inputs and physical output of a firm is known as production function. Algebraically, production function can be written as</a:t>
            </a:r>
          </a:p>
          <a:p>
            <a:r>
              <a:rPr lang="en-US" sz="2000" i="1" dirty="0"/>
              <a:t>Q = f </a:t>
            </a:r>
            <a:r>
              <a:rPr lang="en-US" sz="2000" dirty="0"/>
              <a:t>(</a:t>
            </a:r>
            <a:r>
              <a:rPr lang="en-US" sz="2000" i="1" dirty="0"/>
              <a:t>L, K, M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where </a:t>
            </a:r>
            <a:r>
              <a:rPr lang="en-US" sz="2000" i="1" dirty="0"/>
              <a:t>Q </a:t>
            </a:r>
            <a:r>
              <a:rPr lang="en-US" sz="2000" dirty="0"/>
              <a:t>stands for the quantity of output, </a:t>
            </a:r>
            <a:r>
              <a:rPr lang="en-US" sz="2000" i="1" dirty="0"/>
              <a:t>L</a:t>
            </a:r>
            <a:r>
              <a:rPr lang="en-US" sz="2000" dirty="0"/>
              <a:t>, </a:t>
            </a:r>
            <a:r>
              <a:rPr lang="en-US" sz="2000" i="1" dirty="0"/>
              <a:t>K </a:t>
            </a:r>
            <a:r>
              <a:rPr lang="en-US" sz="2000" dirty="0"/>
              <a:t>and </a:t>
            </a:r>
            <a:r>
              <a:rPr lang="en-US" sz="2000" i="1" dirty="0"/>
              <a:t>M </a:t>
            </a:r>
            <a:r>
              <a:rPr lang="en-US" sz="2000" dirty="0"/>
              <a:t>stand for the quantities of factors </a:t>
            </a:r>
            <a:r>
              <a:rPr lang="en-US" sz="2000" dirty="0" smtClean="0"/>
              <a:t>labor, </a:t>
            </a:r>
            <a:r>
              <a:rPr lang="en-US" sz="2000" dirty="0"/>
              <a:t>capital and raw materials respectively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/>
              <a:t>More precisely, </a:t>
            </a:r>
            <a:r>
              <a:rPr lang="en-US" sz="2000" i="1" dirty="0"/>
              <a:t>the </a:t>
            </a:r>
            <a:r>
              <a:rPr lang="en-US" sz="2000" i="1" dirty="0" smtClean="0"/>
              <a:t>production </a:t>
            </a:r>
            <a:r>
              <a:rPr lang="en-US" sz="2000" i="1" dirty="0"/>
              <a:t>function states the maximum quantity of output that can be produced with any given quantities of various inputs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2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we study the production function when the quantities of some inputs such as capital and land are kept constant and the quantity of one input such as </a:t>
            </a:r>
            <a:r>
              <a:rPr lang="en-US" dirty="0" err="1"/>
              <a:t>labour</a:t>
            </a:r>
            <a:r>
              <a:rPr lang="en-US" dirty="0"/>
              <a:t> (or quantities of few inputs) is </a:t>
            </a:r>
            <a:r>
              <a:rPr lang="en-US" dirty="0" smtClean="0"/>
              <a:t>varied. This kind of production </a:t>
            </a:r>
            <a:r>
              <a:rPr lang="en-US" dirty="0"/>
              <a:t>[</a:t>
            </a:r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/>
              <a:t>)] </a:t>
            </a:r>
            <a:r>
              <a:rPr lang="en-US" dirty="0" smtClean="0"/>
              <a:t>is called short-run production function. </a:t>
            </a:r>
          </a:p>
          <a:p>
            <a:r>
              <a:rPr lang="en-US" dirty="0"/>
              <a:t>Secondly, we study production function (input-output relation) by varying all inputs and this is called </a:t>
            </a:r>
            <a:r>
              <a:rPr lang="en-US" i="1" dirty="0"/>
              <a:t>long-run production </a:t>
            </a:r>
            <a:r>
              <a:rPr lang="en-US" dirty="0"/>
              <a:t>function and can be expressed as </a:t>
            </a:r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). This forms the subject-matter of the </a:t>
            </a:r>
            <a:r>
              <a:rPr lang="en-US" i="1" dirty="0"/>
              <a:t>law of returns to scale</a:t>
            </a:r>
            <a:r>
              <a:rPr lang="en-US" dirty="0"/>
              <a:t>. Generally, the terms constant and increasing returns are used with reference to constant and increasing returns to scale</a:t>
            </a:r>
          </a:p>
        </p:txBody>
      </p:sp>
    </p:spTree>
    <p:extLst>
      <p:ext uri="{BB962C8B-B14F-4D97-AF65-F5344CB8AC3E}">
        <p14:creationId xmlns:p14="http://schemas.microsoft.com/office/powerpoint/2010/main" val="34940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978" y="322738"/>
            <a:ext cx="9144000" cy="75791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CONCEPTS OF PRODUCT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978" y="2086495"/>
            <a:ext cx="9942022" cy="3956858"/>
          </a:xfrm>
        </p:spPr>
        <p:txBody>
          <a:bodyPr/>
          <a:lstStyle/>
          <a:p>
            <a:pPr algn="l"/>
            <a:r>
              <a:rPr lang="en-US" dirty="0" smtClean="0"/>
              <a:t>Regarding physical production by factors there are three concepts (1) Total Product, (2) Aver- age Product, and (3) Marginal Product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27471"/>
              </p:ext>
            </p:extLst>
          </p:nvPr>
        </p:nvGraphicFramePr>
        <p:xfrm>
          <a:off x="989214" y="2959329"/>
          <a:ext cx="8345980" cy="28761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4880">
                  <a:extLst>
                    <a:ext uri="{9D8B030D-6E8A-4147-A177-3AD203B41FA5}">
                      <a16:colId xmlns:a16="http://schemas.microsoft.com/office/drawing/2014/main" val="3412969625"/>
                    </a:ext>
                  </a:extLst>
                </a:gridCol>
                <a:gridCol w="1664880">
                  <a:extLst>
                    <a:ext uri="{9D8B030D-6E8A-4147-A177-3AD203B41FA5}">
                      <a16:colId xmlns:a16="http://schemas.microsoft.com/office/drawing/2014/main" val="2845773066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4064059133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1467840598"/>
                    </a:ext>
                  </a:extLst>
                </a:gridCol>
                <a:gridCol w="1681068">
                  <a:extLst>
                    <a:ext uri="{9D8B030D-6E8A-4147-A177-3AD203B41FA5}">
                      <a16:colId xmlns:a16="http://schemas.microsoft.com/office/drawing/2014/main" val="630263142"/>
                    </a:ext>
                  </a:extLst>
                </a:gridCol>
              </a:tblGrid>
              <a:tr h="480473">
                <a:tc>
                  <a:txBody>
                    <a:bodyPr/>
                    <a:lstStyle/>
                    <a:p>
                      <a:pPr marL="132080" algn="l"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(1)</a:t>
                      </a:r>
                      <a:endParaRPr lang="en-US" sz="1100">
                        <a:effectLst/>
                      </a:endParaRPr>
                    </a:p>
                    <a:p>
                      <a:pPr marL="81280" algn="l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900" spc="-20">
                          <a:effectLst/>
                        </a:rPr>
                        <a:t>Land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905" algn="ctr"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(2)</a:t>
                      </a:r>
                      <a:endParaRPr lang="en-US" sz="1100">
                        <a:effectLst/>
                      </a:endParaRPr>
                    </a:p>
                    <a:p>
                      <a:pPr marL="14605" marR="19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Labor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 marR="112395" algn="l">
                        <a:lnSpc>
                          <a:spcPct val="105000"/>
                        </a:lnSpc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900" spc="-20" dirty="0">
                          <a:effectLst/>
                        </a:rPr>
                        <a:t>(3) </a:t>
                      </a:r>
                      <a:r>
                        <a:rPr lang="en-US" sz="900" spc="-25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 indent="29210" algn="l">
                        <a:lnSpc>
                          <a:spcPct val="103000"/>
                        </a:lnSpc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900" spc="-20">
                          <a:effectLst/>
                        </a:rPr>
                        <a:t>(4) AP</a:t>
                      </a:r>
                      <a:r>
                        <a:rPr lang="en-US" sz="900" spc="-20" baseline="-250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indent="38735" algn="l">
                        <a:lnSpc>
                          <a:spcPct val="103000"/>
                        </a:lnSpc>
                        <a:spcBef>
                          <a:spcPts val="675"/>
                        </a:spcBef>
                        <a:spcAft>
                          <a:spcPts val="0"/>
                        </a:spcAft>
                      </a:pPr>
                      <a:r>
                        <a:rPr lang="en-US" sz="900" spc="-20">
                          <a:effectLst/>
                        </a:rPr>
                        <a:t>(5) MP</a:t>
                      </a:r>
                      <a:r>
                        <a:rPr lang="en-US" sz="900" spc="-20" baseline="-25000">
                          <a:effectLst/>
                        </a:rPr>
                        <a:t>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6746355"/>
                  </a:ext>
                </a:extLst>
              </a:tr>
              <a:tr h="261784">
                <a:tc>
                  <a:txBody>
                    <a:bodyPr/>
                    <a:lstStyle/>
                    <a:p>
                      <a:pPr marL="14605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27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0" algn="r"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900" spc="70">
                          <a:effectLst/>
                        </a:rPr>
                        <a:t>...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0202685"/>
                  </a:ext>
                </a:extLst>
              </a:tr>
              <a:tr h="253804">
                <a:tc>
                  <a:txBody>
                    <a:bodyPr/>
                    <a:lstStyle/>
                    <a:p>
                      <a:pPr marL="1460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27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5779986"/>
                  </a:ext>
                </a:extLst>
              </a:tr>
              <a:tr h="253804">
                <a:tc>
                  <a:txBody>
                    <a:bodyPr/>
                    <a:lstStyle/>
                    <a:p>
                      <a:pPr marL="1460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127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3602418"/>
                  </a:ext>
                </a:extLst>
              </a:tr>
              <a:tr h="222677">
                <a:tc>
                  <a:txBody>
                    <a:bodyPr/>
                    <a:lstStyle/>
                    <a:p>
                      <a:pPr marL="1460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5842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25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9386679"/>
                  </a:ext>
                </a:extLst>
              </a:tr>
              <a:tr h="304970">
                <a:tc>
                  <a:txBody>
                    <a:bodyPr/>
                    <a:lstStyle/>
                    <a:p>
                      <a:pPr marL="14605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57785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algn="l">
                        <a:lnSpc>
                          <a:spcPts val="84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3</a:t>
                      </a:r>
                      <a:r>
                        <a:rPr lang="en-US" sz="900" spc="-70">
                          <a:effectLst/>
                        </a:rPr>
                        <a:t> </a:t>
                      </a:r>
                      <a:r>
                        <a:rPr lang="en-US" sz="600" spc="-5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217170" algn="l">
                        <a:lnSpc>
                          <a:spcPts val="42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894825"/>
                  </a:ext>
                </a:extLst>
              </a:tr>
              <a:tr h="304970">
                <a:tc>
                  <a:txBody>
                    <a:bodyPr/>
                    <a:lstStyle/>
                    <a:p>
                      <a:pPr marL="1460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 spc="-5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5842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algn="l">
                        <a:lnSpc>
                          <a:spcPts val="840"/>
                        </a:lnSpc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3</a:t>
                      </a:r>
                      <a:r>
                        <a:rPr lang="en-US" sz="900" spc="-70">
                          <a:effectLst/>
                        </a:rPr>
                        <a:t> </a:t>
                      </a:r>
                      <a:r>
                        <a:rPr lang="en-US" sz="600" spc="-5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217170" algn="l">
                        <a:lnSpc>
                          <a:spcPts val="42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600" spc="-5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905286"/>
                  </a:ext>
                </a:extLst>
              </a:tr>
              <a:tr h="264556">
                <a:tc>
                  <a:txBody>
                    <a:bodyPr/>
                    <a:lstStyle/>
                    <a:p>
                      <a:pPr marL="1460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5842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algn="l">
                        <a:lnSpc>
                          <a:spcPct val="55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2</a:t>
                      </a:r>
                      <a:r>
                        <a:rPr lang="en-US" sz="900" spc="-70">
                          <a:effectLst/>
                        </a:rPr>
                        <a:t> </a:t>
                      </a:r>
                      <a:r>
                        <a:rPr lang="en-US" sz="600" spc="-5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217170" algn="l">
                        <a:lnSpc>
                          <a:spcPts val="39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600" spc="-5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6510457"/>
                  </a:ext>
                </a:extLst>
              </a:tr>
              <a:tr h="264556">
                <a:tc>
                  <a:txBody>
                    <a:bodyPr/>
                    <a:lstStyle/>
                    <a:p>
                      <a:pPr marL="1460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5842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algn="l">
                        <a:lnSpc>
                          <a:spcPct val="55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2</a:t>
                      </a:r>
                      <a:r>
                        <a:rPr lang="en-US" sz="900" spc="-70">
                          <a:effectLst/>
                        </a:rPr>
                        <a:t> </a:t>
                      </a:r>
                      <a:r>
                        <a:rPr lang="en-US" sz="600" spc="-50">
                          <a:effectLst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  <a:p>
                      <a:pPr marL="217170" algn="l">
                        <a:lnSpc>
                          <a:spcPts val="39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600" spc="-5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 spc="-25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0936166"/>
                  </a:ext>
                </a:extLst>
              </a:tr>
              <a:tr h="264556">
                <a:tc>
                  <a:txBody>
                    <a:bodyPr/>
                    <a:lstStyle/>
                    <a:p>
                      <a:pPr marL="1460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" marR="127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5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5842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900" spc="-25" dirty="0">
                          <a:effectLst/>
                        </a:rPr>
                        <a:t>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 algn="l">
                        <a:lnSpc>
                          <a:spcPct val="55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900" spc="-10">
                          <a:effectLst/>
                        </a:rPr>
                        <a:t>1</a:t>
                      </a:r>
                      <a:r>
                        <a:rPr lang="en-US" sz="900" spc="-70">
                          <a:effectLst/>
                        </a:rPr>
                        <a:t> </a:t>
                      </a:r>
                      <a:r>
                        <a:rPr lang="en-US" sz="600" spc="-50">
                          <a:effectLst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  <a:p>
                      <a:pPr marL="217170" algn="l">
                        <a:lnSpc>
                          <a:spcPts val="44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600" spc="-5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900" spc="-25" dirty="0">
                          <a:effectLst/>
                        </a:rPr>
                        <a:t>23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726929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>
          <a:xfrm>
            <a:off x="8802688" y="10798175"/>
            <a:ext cx="39687" cy="4763"/>
            <a:chOff x="0" y="0"/>
            <a:chExt cx="40005" cy="4445"/>
          </a:xfrm>
        </p:grpSpPr>
        <p:sp>
          <p:nvSpPr>
            <p:cNvPr id="6" name="Graphic 589"/>
            <p:cNvSpPr/>
            <p:nvPr/>
          </p:nvSpPr>
          <p:spPr>
            <a:xfrm>
              <a:off x="0" y="0"/>
              <a:ext cx="40005" cy="4445"/>
            </a:xfrm>
            <a:custGeom>
              <a:avLst/>
              <a:gdLst/>
              <a:ahLst/>
              <a:cxnLst/>
              <a:rect l="l" t="t" r="r" b="b"/>
              <a:pathLst>
                <a:path w="40005" h="4445">
                  <a:moveTo>
                    <a:pt x="39598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39598" y="4317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>
          <a:xfrm>
            <a:off x="8802688" y="10999788"/>
            <a:ext cx="39687" cy="4762"/>
            <a:chOff x="0" y="0"/>
            <a:chExt cx="40005" cy="4445"/>
          </a:xfrm>
        </p:grpSpPr>
        <p:sp>
          <p:nvSpPr>
            <p:cNvPr id="8" name="Graphic 591"/>
            <p:cNvSpPr/>
            <p:nvPr/>
          </p:nvSpPr>
          <p:spPr>
            <a:xfrm>
              <a:off x="0" y="0"/>
              <a:ext cx="40005" cy="4445"/>
            </a:xfrm>
            <a:custGeom>
              <a:avLst/>
              <a:gdLst/>
              <a:ahLst/>
              <a:cxnLst/>
              <a:rect l="l" t="t" r="r" b="b"/>
              <a:pathLst>
                <a:path w="40005" h="4445">
                  <a:moveTo>
                    <a:pt x="39598" y="0"/>
                  </a:moveTo>
                  <a:lnTo>
                    <a:pt x="0" y="0"/>
                  </a:lnTo>
                  <a:lnTo>
                    <a:pt x="0" y="4318"/>
                  </a:lnTo>
                  <a:lnTo>
                    <a:pt x="39598" y="4318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>
          <a:xfrm>
            <a:off x="8802688" y="11193463"/>
            <a:ext cx="39687" cy="4762"/>
            <a:chOff x="0" y="0"/>
            <a:chExt cx="40005" cy="4445"/>
          </a:xfrm>
        </p:grpSpPr>
        <p:sp>
          <p:nvSpPr>
            <p:cNvPr id="10" name="Graphic 593"/>
            <p:cNvSpPr/>
            <p:nvPr/>
          </p:nvSpPr>
          <p:spPr>
            <a:xfrm>
              <a:off x="0" y="0"/>
              <a:ext cx="40005" cy="4445"/>
            </a:xfrm>
            <a:custGeom>
              <a:avLst/>
              <a:gdLst/>
              <a:ahLst/>
              <a:cxnLst/>
              <a:rect l="l" t="t" r="r" b="b"/>
              <a:pathLst>
                <a:path w="40005" h="4445">
                  <a:moveTo>
                    <a:pt x="39598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39598" y="4317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>
          <a:xfrm>
            <a:off x="8802688" y="11396663"/>
            <a:ext cx="39687" cy="4762"/>
            <a:chOff x="0" y="0"/>
            <a:chExt cx="40005" cy="4445"/>
          </a:xfrm>
        </p:grpSpPr>
        <p:sp>
          <p:nvSpPr>
            <p:cNvPr id="12" name="Graphic 595"/>
            <p:cNvSpPr/>
            <p:nvPr/>
          </p:nvSpPr>
          <p:spPr>
            <a:xfrm>
              <a:off x="0" y="0"/>
              <a:ext cx="40005" cy="4445"/>
            </a:xfrm>
            <a:custGeom>
              <a:avLst/>
              <a:gdLst/>
              <a:ahLst/>
              <a:cxnLst/>
              <a:rect l="l" t="t" r="r" b="b"/>
              <a:pathLst>
                <a:path w="40005" h="4445">
                  <a:moveTo>
                    <a:pt x="39598" y="0"/>
                  </a:moveTo>
                  <a:lnTo>
                    <a:pt x="0" y="0"/>
                  </a:lnTo>
                  <a:lnTo>
                    <a:pt x="0" y="4318"/>
                  </a:lnTo>
                  <a:lnTo>
                    <a:pt x="39598" y="4318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>
          <a:xfrm>
            <a:off x="8802688" y="11598275"/>
            <a:ext cx="39687" cy="4763"/>
            <a:chOff x="0" y="0"/>
            <a:chExt cx="40005" cy="5080"/>
          </a:xfrm>
        </p:grpSpPr>
        <p:sp>
          <p:nvSpPr>
            <p:cNvPr id="14" name="Graphic 597"/>
            <p:cNvSpPr/>
            <p:nvPr/>
          </p:nvSpPr>
          <p:spPr>
            <a:xfrm>
              <a:off x="0" y="0"/>
              <a:ext cx="40005" cy="5080"/>
            </a:xfrm>
            <a:custGeom>
              <a:avLst/>
              <a:gdLst/>
              <a:ahLst/>
              <a:cxnLst/>
              <a:rect l="l" t="t" r="r" b="b"/>
              <a:pathLst>
                <a:path w="40005" h="5080">
                  <a:moveTo>
                    <a:pt x="39598" y="0"/>
                  </a:moveTo>
                  <a:lnTo>
                    <a:pt x="0" y="0"/>
                  </a:lnTo>
                  <a:lnTo>
                    <a:pt x="0" y="5041"/>
                  </a:lnTo>
                  <a:lnTo>
                    <a:pt x="39598" y="5041"/>
                  </a:lnTo>
                  <a:lnTo>
                    <a:pt x="39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21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6211"/>
            <a:ext cx="9144000" cy="698269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1800" b="1" dirty="0">
                <a:hlinkClick r:id="rId2"/>
              </a:rPr>
              <a:t>THE SHAPES OF THE AVERAGE AND MARGINAL PRODUCT CURVES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5425"/>
            <a:ext cx="9144000" cy="4289368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The </a:t>
            </a:r>
            <a:r>
              <a:rPr lang="en-US" dirty="0"/>
              <a:t>MP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between two points on the TP curve is equal to the slope of the TP curve </a:t>
            </a:r>
            <a:r>
              <a:rPr lang="en-US" i="1" dirty="0"/>
              <a:t>between </a:t>
            </a:r>
            <a:r>
              <a:rPr lang="en-US" dirty="0"/>
              <a:t>the two points. The MP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curve also rises at first, reaches a maximum (before the AP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reaches its maximum), and then declines. The MP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becomes zero when the TP is maximum and negative when the TP begins to decline. The falling portion of the MP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curve illustrates </a:t>
            </a:r>
            <a:r>
              <a:rPr lang="en-US" i="1" dirty="0"/>
              <a:t>the law of diminishing returns</a:t>
            </a:r>
            <a:endParaRPr lang="en-US" dirty="0"/>
          </a:p>
        </p:txBody>
      </p:sp>
      <p:pic>
        <p:nvPicPr>
          <p:cNvPr id="4" name="Image 6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4560" y="1845425"/>
            <a:ext cx="7040880" cy="2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1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100" b="1" dirty="0">
                <a:hlinkClick r:id="rId2"/>
              </a:rPr>
              <a:t>STAGES OF PRODUCTION</a:t>
            </a:r>
            <a:r>
              <a:rPr lang="en-US" sz="3100" b="1" dirty="0"/>
              <a:t/>
            </a:r>
            <a:br>
              <a:rPr lang="en-US" sz="3100" b="1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4647421"/>
          </a:xfrm>
        </p:spPr>
        <p:txBody>
          <a:bodyPr>
            <a:normAutofit/>
          </a:bodyPr>
          <a:lstStyle/>
          <a:p>
            <a:r>
              <a:rPr lang="en-US" sz="2000" dirty="0"/>
              <a:t>We can use the relationship between the AP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and MP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curves to define three stages of production for labor. Stage I goes from the origin to the point where the AP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is maximum. Stage II goes from the point where the AP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is maximum to the point where the MP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is zero. Stage III covers the range over which the MP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is negative. The producer will not operate in stage III, even with free labor, because it would be possible to </a:t>
            </a:r>
            <a:r>
              <a:rPr lang="en-US" sz="2000" i="1" dirty="0"/>
              <a:t>increase </a:t>
            </a:r>
            <a:r>
              <a:rPr lang="en-US" sz="2000" dirty="0"/>
              <a:t>total output by using </a:t>
            </a:r>
            <a:r>
              <a:rPr lang="en-US" sz="2000" i="1" dirty="0"/>
              <a:t>less </a:t>
            </a:r>
            <a:r>
              <a:rPr lang="en-US" sz="2000" dirty="0"/>
              <a:t>labor on one acre of land. Similarly, the producer will not operate in stage I </a:t>
            </a:r>
            <a:r>
              <a:rPr lang="en-US" sz="2000" dirty="0" smtClean="0"/>
              <a:t>because, </a:t>
            </a:r>
            <a:r>
              <a:rPr lang="en-US" sz="2000" dirty="0"/>
              <a:t>stage I for labor corresponds to stage III for land (the </a:t>
            </a:r>
            <a:r>
              <a:rPr lang="en-US" sz="2000" dirty="0" err="1"/>
              <a:t>MP</a:t>
            </a:r>
            <a:r>
              <a:rPr lang="en-US" sz="2000" baseline="-25000" dirty="0" err="1"/>
              <a:t>Land</a:t>
            </a:r>
            <a:r>
              <a:rPr lang="en-US" sz="2000" dirty="0"/>
              <a:t> is negative). This leaves stage II as the only stage of production for the rational </a:t>
            </a:r>
            <a:r>
              <a:rPr lang="en-US" sz="2000" dirty="0" smtClean="0"/>
              <a:t>producer</a:t>
            </a:r>
          </a:p>
          <a:p>
            <a:endParaRPr lang="en-US" sz="2000" dirty="0"/>
          </a:p>
        </p:txBody>
      </p:sp>
      <p:pic>
        <p:nvPicPr>
          <p:cNvPr id="4" name="Image 60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3287" y="4006735"/>
            <a:ext cx="8720051" cy="21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608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Theory of Production </vt:lpstr>
      <vt:lpstr>PRODUCTION FUNCTION: TRANSFORMING INPUTS INTO OUTPUT </vt:lpstr>
      <vt:lpstr>PowerPoint Presentation</vt:lpstr>
      <vt:lpstr>CONCEPTS OF PRODUCT</vt:lpstr>
      <vt:lpstr>THE SHAPES OF THE AVERAGE AND MARGINAL PRODUCT CURVES </vt:lpstr>
      <vt:lpstr>  STAGES OF PRODUCTION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Production</dc:title>
  <dc:creator>Administrator</dc:creator>
  <cp:lastModifiedBy>Administrator</cp:lastModifiedBy>
  <cp:revision>4</cp:revision>
  <dcterms:created xsi:type="dcterms:W3CDTF">2024-10-02T04:06:22Z</dcterms:created>
  <dcterms:modified xsi:type="dcterms:W3CDTF">2024-10-02T05:32:10Z</dcterms:modified>
</cp:coreProperties>
</file>