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76F3FF-4FE1-4775-B6DD-AA05B70E512E}"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2434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6F3FF-4FE1-4775-B6DD-AA05B70E512E}"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1358523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6F3FF-4FE1-4775-B6DD-AA05B70E512E}"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266504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6F3FF-4FE1-4775-B6DD-AA05B70E512E}"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342956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76F3FF-4FE1-4775-B6DD-AA05B70E512E}"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207640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76F3FF-4FE1-4775-B6DD-AA05B70E512E}"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134237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76F3FF-4FE1-4775-B6DD-AA05B70E512E}"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3491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76F3FF-4FE1-4775-B6DD-AA05B70E512E}"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3287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6F3FF-4FE1-4775-B6DD-AA05B70E512E}"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361719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76F3FF-4FE1-4775-B6DD-AA05B70E512E}"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293074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76F3FF-4FE1-4775-B6DD-AA05B70E512E}"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A0020-0A71-49B2-A90A-6B5DEE91A674}" type="slidenum">
              <a:rPr lang="en-US" smtClean="0"/>
              <a:t>‹#›</a:t>
            </a:fld>
            <a:endParaRPr lang="en-US"/>
          </a:p>
        </p:txBody>
      </p:sp>
    </p:spTree>
    <p:extLst>
      <p:ext uri="{BB962C8B-B14F-4D97-AF65-F5344CB8AC3E}">
        <p14:creationId xmlns:p14="http://schemas.microsoft.com/office/powerpoint/2010/main" val="310777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6F3FF-4FE1-4775-B6DD-AA05B70E512E}"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A0020-0A71-49B2-A90A-6B5DEE91A674}" type="slidenum">
              <a:rPr lang="en-US" smtClean="0"/>
              <a:t>‹#›</a:t>
            </a:fld>
            <a:endParaRPr lang="en-US"/>
          </a:p>
        </p:txBody>
      </p:sp>
    </p:spTree>
    <p:extLst>
      <p:ext uri="{BB962C8B-B14F-4D97-AF65-F5344CB8AC3E}">
        <p14:creationId xmlns:p14="http://schemas.microsoft.com/office/powerpoint/2010/main" val="2896752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714750"/>
          </a:xfrm>
        </p:spPr>
        <p:txBody>
          <a:bodyPr>
            <a:normAutofit/>
          </a:bodyPr>
          <a:lstStyle/>
          <a:p>
            <a:r>
              <a:rPr lang="en-US" sz="4400" dirty="0" smtClean="0"/>
              <a:t>Consumption Function “C”</a:t>
            </a:r>
            <a:endParaRPr lang="en-US" sz="4400" dirty="0"/>
          </a:p>
        </p:txBody>
      </p:sp>
      <p:sp>
        <p:nvSpPr>
          <p:cNvPr id="3" name="Subtitle 2"/>
          <p:cNvSpPr>
            <a:spLocks noGrp="1"/>
          </p:cNvSpPr>
          <p:nvPr>
            <p:ph type="subTitle" idx="1"/>
          </p:nvPr>
        </p:nvSpPr>
        <p:spPr>
          <a:xfrm>
            <a:off x="1524000" y="1753985"/>
            <a:ext cx="9144000" cy="4505499"/>
          </a:xfrm>
        </p:spPr>
        <p:txBody>
          <a:bodyPr/>
          <a:lstStyle/>
          <a:p>
            <a:pPr algn="l"/>
            <a:r>
              <a:rPr lang="en-US" dirty="0" smtClean="0"/>
              <a:t>The consumption function relates the amount of consumption to the level of income.</a:t>
            </a:r>
          </a:p>
          <a:p>
            <a:pPr algn="l"/>
            <a:r>
              <a:rPr lang="en-US" dirty="0"/>
              <a:t>T</a:t>
            </a:r>
            <a:r>
              <a:rPr lang="en-US" dirty="0" smtClean="0"/>
              <a:t>he consumption function is the whole schedule which describes the amounts of consumption at various levels of income.</a:t>
            </a:r>
          </a:p>
          <a:p>
            <a:pPr algn="l"/>
            <a:endParaRPr lang="en-US" dirty="0"/>
          </a:p>
        </p:txBody>
      </p:sp>
      <p:pic>
        <p:nvPicPr>
          <p:cNvPr id="4" name="Picture 3"/>
          <p:cNvPicPr>
            <a:picLocks noChangeAspect="1"/>
          </p:cNvPicPr>
          <p:nvPr/>
        </p:nvPicPr>
        <p:blipFill>
          <a:blip r:embed="rId2"/>
          <a:stretch>
            <a:fillRect/>
          </a:stretch>
        </p:blipFill>
        <p:spPr>
          <a:xfrm>
            <a:off x="1945177" y="3325091"/>
            <a:ext cx="7581207" cy="2676697"/>
          </a:xfrm>
          <a:prstGeom prst="rect">
            <a:avLst/>
          </a:prstGeom>
        </p:spPr>
      </p:pic>
    </p:spTree>
    <p:extLst>
      <p:ext uri="{BB962C8B-B14F-4D97-AF65-F5344CB8AC3E}">
        <p14:creationId xmlns:p14="http://schemas.microsoft.com/office/powerpoint/2010/main" val="212593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47506"/>
          </a:xfrm>
        </p:spPr>
        <p:txBody>
          <a:bodyPr/>
          <a:lstStyle/>
          <a:p>
            <a:r>
              <a:rPr lang="en-US" dirty="0" smtClean="0"/>
              <a:t>Investment “I”</a:t>
            </a:r>
            <a:endParaRPr lang="en-US" dirty="0"/>
          </a:p>
        </p:txBody>
      </p:sp>
      <p:sp>
        <p:nvSpPr>
          <p:cNvPr id="3" name="Subtitle 2"/>
          <p:cNvSpPr>
            <a:spLocks noGrp="1"/>
          </p:cNvSpPr>
          <p:nvPr>
            <p:ph type="subTitle" idx="1"/>
          </p:nvPr>
        </p:nvSpPr>
        <p:spPr>
          <a:xfrm>
            <a:off x="1524000" y="2177935"/>
            <a:ext cx="9144000" cy="3640974"/>
          </a:xfrm>
        </p:spPr>
        <p:txBody>
          <a:bodyPr/>
          <a:lstStyle/>
          <a:p>
            <a:pPr algn="l"/>
            <a:r>
              <a:rPr lang="en-US" dirty="0"/>
              <a:t>I</a:t>
            </a:r>
            <a:r>
              <a:rPr lang="en-US" dirty="0" smtClean="0"/>
              <a:t>nvestment mean the addition to the stock of physical capital. </a:t>
            </a:r>
          </a:p>
          <a:p>
            <a:pPr algn="l"/>
            <a:r>
              <a:rPr lang="en-US" dirty="0" smtClean="0"/>
              <a:t>Thus, in economics, investment means the new expenditure incurred on addition to the stock of capital goods such as machines, buildings, equipment, tools, etc.</a:t>
            </a:r>
          </a:p>
          <a:p>
            <a:pPr algn="l"/>
            <a:r>
              <a:rPr lang="en-US" dirty="0" smtClean="0"/>
              <a:t>TYPES OF INVESTMENT</a:t>
            </a:r>
          </a:p>
          <a:p>
            <a:pPr marL="457200" indent="-457200" algn="l">
              <a:buAutoNum type="arabicPeriod"/>
            </a:pPr>
            <a:r>
              <a:rPr lang="en-US" dirty="0" smtClean="0"/>
              <a:t>Business fixed investment</a:t>
            </a:r>
          </a:p>
          <a:p>
            <a:pPr marL="457200" indent="-457200" algn="l">
              <a:buAutoNum type="arabicPeriod"/>
            </a:pPr>
            <a:r>
              <a:rPr lang="en-US" dirty="0" smtClean="0"/>
              <a:t>Residential investment</a:t>
            </a:r>
          </a:p>
          <a:p>
            <a:pPr marL="457200" indent="-457200" algn="l">
              <a:buAutoNum type="arabicPeriod"/>
            </a:pPr>
            <a:r>
              <a:rPr lang="en-US" dirty="0" smtClean="0"/>
              <a:t>Inventory investment</a:t>
            </a:r>
            <a:endParaRPr lang="en-US" dirty="0"/>
          </a:p>
        </p:txBody>
      </p:sp>
    </p:spTree>
    <p:extLst>
      <p:ext uri="{BB962C8B-B14F-4D97-AF65-F5344CB8AC3E}">
        <p14:creationId xmlns:p14="http://schemas.microsoft.com/office/powerpoint/2010/main" val="195827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556808"/>
          </a:xfrm>
        </p:spPr>
        <p:txBody>
          <a:bodyPr>
            <a:normAutofit/>
          </a:bodyPr>
          <a:lstStyle/>
          <a:p>
            <a:r>
              <a:rPr lang="en-US" sz="3200" dirty="0" smtClean="0"/>
              <a:t>Autonomous Investment and Induced Investment</a:t>
            </a:r>
            <a:endParaRPr lang="en-US" sz="3200" dirty="0"/>
          </a:p>
        </p:txBody>
      </p:sp>
      <p:sp>
        <p:nvSpPr>
          <p:cNvPr id="3" name="Subtitle 2"/>
          <p:cNvSpPr>
            <a:spLocks noGrp="1"/>
          </p:cNvSpPr>
          <p:nvPr>
            <p:ph type="subTitle" idx="1"/>
          </p:nvPr>
        </p:nvSpPr>
        <p:spPr>
          <a:xfrm>
            <a:off x="1524000" y="1762298"/>
            <a:ext cx="9144000" cy="4572000"/>
          </a:xfrm>
        </p:spPr>
        <p:txBody>
          <a:bodyPr/>
          <a:lstStyle/>
          <a:p>
            <a:pPr algn="l"/>
            <a:r>
              <a:rPr lang="en-US" sz="2000" dirty="0" smtClean="0"/>
              <a:t>Autonomous investment refers to the investment which does not depend upon changes in the income level. This autonomous investment generally takes place in houses, roads, public undertakings and in other types of economic infrastructure such as power, transport and communication. This autonomous investment depends more on population growth and technical progress than on the level of income</a:t>
            </a:r>
          </a:p>
          <a:p>
            <a:pPr algn="l"/>
            <a:r>
              <a:rPr lang="en-US" sz="2000" dirty="0" smtClean="0"/>
              <a:t>Induced investment is shown, with the increase in national income, induced investment is increasing. Increase in national income implies that demand for output of goods and services increases.</a:t>
            </a:r>
          </a:p>
          <a:p>
            <a:pPr algn="l"/>
            <a:endParaRPr lang="en-US" dirty="0"/>
          </a:p>
        </p:txBody>
      </p:sp>
      <p:pic>
        <p:nvPicPr>
          <p:cNvPr id="4" name="Picture 3"/>
          <p:cNvPicPr>
            <a:picLocks noChangeAspect="1"/>
          </p:cNvPicPr>
          <p:nvPr/>
        </p:nvPicPr>
        <p:blipFill>
          <a:blip r:embed="rId2"/>
          <a:stretch>
            <a:fillRect/>
          </a:stretch>
        </p:blipFill>
        <p:spPr>
          <a:xfrm>
            <a:off x="2435629" y="4430683"/>
            <a:ext cx="7464830" cy="1903615"/>
          </a:xfrm>
          <a:prstGeom prst="rect">
            <a:avLst/>
          </a:prstGeom>
        </p:spPr>
      </p:pic>
    </p:spTree>
    <p:extLst>
      <p:ext uri="{BB962C8B-B14F-4D97-AF65-F5344CB8AC3E}">
        <p14:creationId xmlns:p14="http://schemas.microsoft.com/office/powerpoint/2010/main" val="153357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KEYNES’S THEORY OF INVESTMENT</a:t>
            </a:r>
            <a:endParaRPr lang="en-US" dirty="0"/>
          </a:p>
        </p:txBody>
      </p:sp>
      <p:sp>
        <p:nvSpPr>
          <p:cNvPr id="3" name="Content Placeholder 2"/>
          <p:cNvSpPr>
            <a:spLocks noGrp="1"/>
          </p:cNvSpPr>
          <p:nvPr>
            <p:ph idx="1"/>
          </p:nvPr>
        </p:nvSpPr>
        <p:spPr/>
        <p:txBody>
          <a:bodyPr/>
          <a:lstStyle/>
          <a:p>
            <a:r>
              <a:rPr lang="en-US" dirty="0" smtClean="0"/>
              <a:t>According to Keynes investment demand depends upon two factors: (1) expected rate of profits to which Keynes gives the name Marginal Efficiency of Capital, (MEC) and. </a:t>
            </a:r>
          </a:p>
          <a:p>
            <a:r>
              <a:rPr lang="en-US" dirty="0" smtClean="0"/>
              <a:t>(2) the rate of interest.</a:t>
            </a:r>
          </a:p>
          <a:p>
            <a:r>
              <a:rPr lang="en-US" u="sng" dirty="0" smtClean="0"/>
              <a:t>Rate of Interest and Investment Demand Curve</a:t>
            </a:r>
          </a:p>
          <a:p>
            <a:endParaRPr lang="en-US" dirty="0"/>
          </a:p>
        </p:txBody>
      </p:sp>
      <p:pic>
        <p:nvPicPr>
          <p:cNvPr id="4" name="Picture 3"/>
          <p:cNvPicPr>
            <a:picLocks noChangeAspect="1"/>
          </p:cNvPicPr>
          <p:nvPr/>
        </p:nvPicPr>
        <p:blipFill>
          <a:blip r:embed="rId2"/>
          <a:stretch>
            <a:fillRect/>
          </a:stretch>
        </p:blipFill>
        <p:spPr>
          <a:xfrm>
            <a:off x="2236124" y="4123112"/>
            <a:ext cx="7672647" cy="1862051"/>
          </a:xfrm>
          <a:prstGeom prst="rect">
            <a:avLst/>
          </a:prstGeom>
        </p:spPr>
      </p:pic>
    </p:spTree>
    <p:extLst>
      <p:ext uri="{BB962C8B-B14F-4D97-AF65-F5344CB8AC3E}">
        <p14:creationId xmlns:p14="http://schemas.microsoft.com/office/powerpoint/2010/main" val="44049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97527" y="3823854"/>
            <a:ext cx="9260378" cy="2693324"/>
          </a:xfrm>
          <a:prstGeom prst="rect">
            <a:avLst/>
          </a:prstGeom>
        </p:spPr>
      </p:pic>
      <p:pic>
        <p:nvPicPr>
          <p:cNvPr id="4" name="Picture 3"/>
          <p:cNvPicPr>
            <a:picLocks noChangeAspect="1"/>
          </p:cNvPicPr>
          <p:nvPr/>
        </p:nvPicPr>
        <p:blipFill>
          <a:blip r:embed="rId3"/>
          <a:stretch>
            <a:fillRect/>
          </a:stretch>
        </p:blipFill>
        <p:spPr>
          <a:xfrm>
            <a:off x="1271846" y="648393"/>
            <a:ext cx="9476509" cy="3108960"/>
          </a:xfrm>
          <a:prstGeom prst="rect">
            <a:avLst/>
          </a:prstGeom>
        </p:spPr>
      </p:pic>
    </p:spTree>
    <p:extLst>
      <p:ext uri="{BB962C8B-B14F-4D97-AF65-F5344CB8AC3E}">
        <p14:creationId xmlns:p14="http://schemas.microsoft.com/office/powerpoint/2010/main" val="767260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1476" y="897775"/>
            <a:ext cx="9418319" cy="5261956"/>
          </a:xfrm>
          <a:prstGeom prst="rect">
            <a:avLst/>
          </a:prstGeom>
        </p:spPr>
      </p:pic>
    </p:spTree>
    <p:extLst>
      <p:ext uri="{BB962C8B-B14F-4D97-AF65-F5344CB8AC3E}">
        <p14:creationId xmlns:p14="http://schemas.microsoft.com/office/powerpoint/2010/main" val="84279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5222" y="814648"/>
            <a:ext cx="9875520" cy="4771505"/>
          </a:xfrm>
          <a:prstGeom prst="rect">
            <a:avLst/>
          </a:prstGeom>
        </p:spPr>
      </p:pic>
    </p:spTree>
    <p:extLst>
      <p:ext uri="{BB962C8B-B14F-4D97-AF65-F5344CB8AC3E}">
        <p14:creationId xmlns:p14="http://schemas.microsoft.com/office/powerpoint/2010/main" val="2419148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4481" y="641725"/>
            <a:ext cx="8819802" cy="5591175"/>
          </a:xfrm>
          <a:prstGeom prst="rect">
            <a:avLst/>
          </a:prstGeom>
        </p:spPr>
      </p:pic>
    </p:spTree>
    <p:extLst>
      <p:ext uri="{BB962C8B-B14F-4D97-AF65-F5344CB8AC3E}">
        <p14:creationId xmlns:p14="http://schemas.microsoft.com/office/powerpoint/2010/main" val="262929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5406"/>
          </a:xfrm>
        </p:spPr>
        <p:txBody>
          <a:bodyPr/>
          <a:lstStyle/>
          <a:p>
            <a:r>
              <a:rPr lang="en-US" dirty="0" smtClean="0"/>
              <a:t>Continue…</a:t>
            </a:r>
            <a:endParaRPr lang="en-US" dirty="0"/>
          </a:p>
        </p:txBody>
      </p:sp>
      <p:sp>
        <p:nvSpPr>
          <p:cNvPr id="3" name="Content Placeholder 2"/>
          <p:cNvSpPr>
            <a:spLocks noGrp="1"/>
          </p:cNvSpPr>
          <p:nvPr>
            <p:ph idx="1"/>
          </p:nvPr>
        </p:nvSpPr>
        <p:spPr>
          <a:xfrm>
            <a:off x="838200" y="1413164"/>
            <a:ext cx="10515600" cy="4763799"/>
          </a:xfrm>
        </p:spPr>
        <p:txBody>
          <a:bodyPr>
            <a:normAutofit/>
          </a:bodyPr>
          <a:lstStyle/>
          <a:p>
            <a:r>
              <a:rPr lang="en-US" dirty="0" smtClean="0"/>
              <a:t>Keynesian consumption function considers consumption as a function of current income</a:t>
            </a:r>
          </a:p>
          <a:p>
            <a:pPr marL="0" indent="0" algn="ctr">
              <a:buNone/>
            </a:pPr>
            <a:r>
              <a:rPr lang="en-US" dirty="0" smtClean="0"/>
              <a:t>C = f (Y)</a:t>
            </a:r>
          </a:p>
          <a:p>
            <a:r>
              <a:rPr lang="en-US" dirty="0" smtClean="0"/>
              <a:t>In a specific form, Keynesian linear consumption function can be written as: </a:t>
            </a:r>
          </a:p>
          <a:p>
            <a:pPr marL="0" indent="0" algn="ctr">
              <a:buNone/>
            </a:pPr>
            <a:r>
              <a:rPr lang="en-US" dirty="0" smtClean="0"/>
              <a:t>C = a + </a:t>
            </a:r>
            <a:r>
              <a:rPr lang="en-US" dirty="0" err="1" smtClean="0"/>
              <a:t>bYd</a:t>
            </a:r>
            <a:r>
              <a:rPr lang="en-US" dirty="0" smtClean="0"/>
              <a:t> </a:t>
            </a:r>
          </a:p>
          <a:p>
            <a:r>
              <a:rPr lang="en-US" dirty="0" smtClean="0"/>
              <a:t>where a and b are constants.</a:t>
            </a:r>
          </a:p>
          <a:p>
            <a:r>
              <a:rPr lang="en-US" dirty="0" smtClean="0"/>
              <a:t> While a is intercept term of the consumption function, b stands for slope of the consumption function and therefore represents marginal propensity to consume and Y represents the level of current income.</a:t>
            </a:r>
            <a:endParaRPr lang="en-US" dirty="0"/>
          </a:p>
        </p:txBody>
      </p:sp>
    </p:spTree>
    <p:extLst>
      <p:ext uri="{BB962C8B-B14F-4D97-AF65-F5344CB8AC3E}">
        <p14:creationId xmlns:p14="http://schemas.microsoft.com/office/powerpoint/2010/main" val="295104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5282"/>
          </a:xfrm>
        </p:spPr>
        <p:txBody>
          <a:bodyPr/>
          <a:lstStyle/>
          <a:p>
            <a:r>
              <a:rPr lang="en-US" dirty="0" smtClean="0"/>
              <a:t>Continue…</a:t>
            </a:r>
            <a:endParaRPr lang="en-US" dirty="0"/>
          </a:p>
        </p:txBody>
      </p:sp>
      <p:pic>
        <p:nvPicPr>
          <p:cNvPr id="4" name="Content Placeholder 3"/>
          <p:cNvPicPr>
            <a:picLocks noGrp="1" noChangeAspect="1"/>
          </p:cNvPicPr>
          <p:nvPr>
            <p:ph idx="1"/>
          </p:nvPr>
        </p:nvPicPr>
        <p:blipFill>
          <a:blip r:embed="rId2"/>
          <a:stretch>
            <a:fillRect/>
          </a:stretch>
        </p:blipFill>
        <p:spPr>
          <a:xfrm>
            <a:off x="1047404" y="2044931"/>
            <a:ext cx="10306396" cy="3931920"/>
          </a:xfrm>
          <a:prstGeom prst="rect">
            <a:avLst/>
          </a:prstGeom>
        </p:spPr>
      </p:pic>
    </p:spTree>
    <p:extLst>
      <p:ext uri="{BB962C8B-B14F-4D97-AF65-F5344CB8AC3E}">
        <p14:creationId xmlns:p14="http://schemas.microsoft.com/office/powerpoint/2010/main" val="31255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06684"/>
          </a:xfrm>
        </p:spPr>
        <p:txBody>
          <a:bodyPr>
            <a:noAutofit/>
          </a:bodyPr>
          <a:lstStyle/>
          <a:p>
            <a:pPr algn="l"/>
            <a:r>
              <a:rPr lang="en-US" sz="4400" dirty="0" smtClean="0"/>
              <a:t>Continue…</a:t>
            </a:r>
            <a:endParaRPr lang="en-US" sz="4400" dirty="0"/>
          </a:p>
        </p:txBody>
      </p:sp>
      <p:sp>
        <p:nvSpPr>
          <p:cNvPr id="3" name="Subtitle 2"/>
          <p:cNvSpPr>
            <a:spLocks noGrp="1"/>
          </p:cNvSpPr>
          <p:nvPr>
            <p:ph type="subTitle" idx="1"/>
          </p:nvPr>
        </p:nvSpPr>
        <p:spPr>
          <a:xfrm>
            <a:off x="1524000" y="1729047"/>
            <a:ext cx="9144000" cy="3940233"/>
          </a:xfrm>
        </p:spPr>
        <p:txBody>
          <a:bodyPr>
            <a:normAutofit fontScale="85000" lnSpcReduction="20000"/>
          </a:bodyPr>
          <a:lstStyle/>
          <a:p>
            <a:pPr algn="just"/>
            <a:r>
              <a:rPr lang="en-US" dirty="0" smtClean="0"/>
              <a:t>Marginal Propensity to Consume. The concept of marginal propensity to consume is very important because from it we can know how much part of the increment in income is consumed and how much saved. </a:t>
            </a:r>
          </a:p>
          <a:p>
            <a:pPr algn="just"/>
            <a:r>
              <a:rPr lang="en-US" dirty="0" smtClean="0"/>
              <a:t>Marginal propensity to consume is the ratio of change in consumption to the change in income. </a:t>
            </a:r>
          </a:p>
          <a:p>
            <a:pPr algn="just"/>
            <a:r>
              <a:rPr lang="en-US" dirty="0" smtClean="0"/>
              <a:t> 				MPC = </a:t>
            </a:r>
            <a:r>
              <a:rPr lang="en-US" dirty="0" smtClean="0"/>
              <a:t>∆ </a:t>
            </a:r>
            <a:r>
              <a:rPr lang="en-US" dirty="0" smtClean="0"/>
              <a:t>C/ </a:t>
            </a:r>
            <a:r>
              <a:rPr lang="en-US" dirty="0" smtClean="0"/>
              <a:t>∆ </a:t>
            </a:r>
            <a:r>
              <a:rPr lang="en-US" dirty="0" smtClean="0"/>
              <a:t>Y </a:t>
            </a:r>
            <a:endParaRPr lang="en-US" dirty="0"/>
          </a:p>
          <a:p>
            <a:pPr algn="just"/>
            <a:r>
              <a:rPr lang="en-US" dirty="0" smtClean="0"/>
              <a:t>where, MPC stands for marginal propensity to consume, ∆ C for change in consumption, and ∆ Y for change in income. </a:t>
            </a:r>
          </a:p>
          <a:p>
            <a:pPr algn="just"/>
            <a:r>
              <a:rPr lang="en-US" dirty="0" smtClean="0"/>
              <a:t>Marginal propensity to consume needs to be carefully distinguished from average propensity to consume. </a:t>
            </a:r>
          </a:p>
          <a:p>
            <a:pPr algn="just"/>
            <a:r>
              <a:rPr lang="en-US" dirty="0" smtClean="0"/>
              <a:t>Whereas average propensity to consume is the ratio of total consumption to total income, i.e., , C /Y </a:t>
            </a:r>
          </a:p>
          <a:p>
            <a:pPr algn="just"/>
            <a:r>
              <a:rPr lang="en-US" dirty="0"/>
              <a:t>T</a:t>
            </a:r>
            <a:r>
              <a:rPr lang="en-US" dirty="0" smtClean="0"/>
              <a:t>he marginal propensity to consume is the ratio of change in consumption to the change in income, i.e. . </a:t>
            </a:r>
            <a:r>
              <a:rPr lang="en-US" dirty="0" smtClean="0"/>
              <a:t>∆ </a:t>
            </a:r>
            <a:r>
              <a:rPr lang="en-US" dirty="0" smtClean="0"/>
              <a:t>C / </a:t>
            </a:r>
            <a:r>
              <a:rPr lang="en-US" dirty="0" smtClean="0"/>
              <a:t>∆</a:t>
            </a:r>
            <a:r>
              <a:rPr lang="en-US" dirty="0" smtClean="0"/>
              <a:t>Y</a:t>
            </a:r>
            <a:endParaRPr lang="en-US" dirty="0"/>
          </a:p>
        </p:txBody>
      </p:sp>
    </p:spTree>
    <p:extLst>
      <p:ext uri="{BB962C8B-B14F-4D97-AF65-F5344CB8AC3E}">
        <p14:creationId xmlns:p14="http://schemas.microsoft.com/office/powerpoint/2010/main" val="90654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631621"/>
          </a:xfrm>
        </p:spPr>
        <p:txBody>
          <a:bodyPr>
            <a:normAutofit fontScale="90000"/>
          </a:bodyPr>
          <a:lstStyle/>
          <a:p>
            <a:r>
              <a:rPr lang="en-US" sz="4400" dirty="0" smtClean="0"/>
              <a:t>SAVING FUNCTION  ”S “</a:t>
            </a:r>
            <a:endParaRPr lang="en-US" sz="4400" dirty="0"/>
          </a:p>
        </p:txBody>
      </p:sp>
      <p:sp>
        <p:nvSpPr>
          <p:cNvPr id="3" name="Subtitle 2"/>
          <p:cNvSpPr>
            <a:spLocks noGrp="1"/>
          </p:cNvSpPr>
          <p:nvPr>
            <p:ph type="subTitle" idx="1"/>
          </p:nvPr>
        </p:nvSpPr>
        <p:spPr>
          <a:xfrm>
            <a:off x="1524000" y="2028305"/>
            <a:ext cx="9144000" cy="3923608"/>
          </a:xfrm>
        </p:spPr>
        <p:txBody>
          <a:bodyPr>
            <a:normAutofit fontScale="62500" lnSpcReduction="20000"/>
          </a:bodyPr>
          <a:lstStyle/>
          <a:p>
            <a:pPr algn="l"/>
            <a:r>
              <a:rPr lang="en-US" dirty="0" smtClean="0"/>
              <a:t>. Saving is defined as the part of income which is not consumed because disposable income </a:t>
            </a:r>
            <a:r>
              <a:rPr lang="en-US" dirty="0" smtClean="0"/>
              <a:t>is either consumed or saved.</a:t>
            </a:r>
            <a:endParaRPr lang="en-US" dirty="0" smtClean="0"/>
          </a:p>
          <a:p>
            <a:r>
              <a:rPr lang="es-ES" dirty="0" smtClean="0"/>
              <a:t>Y = C + S</a:t>
            </a:r>
          </a:p>
          <a:p>
            <a:r>
              <a:rPr lang="es-ES" dirty="0" smtClean="0"/>
              <a:t> S = Y – C </a:t>
            </a:r>
          </a:p>
          <a:p>
            <a:pPr algn="l"/>
            <a:r>
              <a:rPr lang="en-US" dirty="0" smtClean="0"/>
              <a:t>where Y = Disposable income, C = Consumption, S = Saving </a:t>
            </a:r>
          </a:p>
          <a:p>
            <a:pPr algn="l"/>
            <a:r>
              <a:rPr lang="en-US" dirty="0" smtClean="0"/>
              <a:t>S = f (Y)</a:t>
            </a:r>
          </a:p>
          <a:p>
            <a:pPr algn="l"/>
            <a:r>
              <a:rPr lang="en-US" dirty="0" smtClean="0"/>
              <a:t>Let us take the Keynesian consumption, namely, C = a + </a:t>
            </a:r>
            <a:r>
              <a:rPr lang="en-US" dirty="0" err="1" smtClean="0"/>
              <a:t>bY</a:t>
            </a:r>
            <a:r>
              <a:rPr lang="en-US" dirty="0" smtClean="0"/>
              <a:t>. We can derive saving function corresponding to it.</a:t>
            </a:r>
          </a:p>
          <a:p>
            <a:pPr algn="l"/>
            <a:r>
              <a:rPr lang="en-US" dirty="0" smtClean="0"/>
              <a:t>Since Y = C + S</a:t>
            </a:r>
          </a:p>
          <a:p>
            <a:r>
              <a:rPr lang="en-US" dirty="0" smtClean="0"/>
              <a:t> S = Y – C …(</a:t>
            </a:r>
            <a:r>
              <a:rPr lang="en-US" dirty="0" err="1" smtClean="0"/>
              <a:t>i</a:t>
            </a:r>
            <a:r>
              <a:rPr lang="en-US" dirty="0" smtClean="0"/>
              <a:t>) </a:t>
            </a:r>
          </a:p>
          <a:p>
            <a:pPr algn="l"/>
            <a:r>
              <a:rPr lang="en-US" dirty="0" smtClean="0"/>
              <a:t>Now, substituting the Keynesian consumption function for C in (</a:t>
            </a:r>
            <a:r>
              <a:rPr lang="en-US" dirty="0" err="1" smtClean="0"/>
              <a:t>i</a:t>
            </a:r>
            <a:r>
              <a:rPr lang="en-US" dirty="0" smtClean="0"/>
              <a:t>) </a:t>
            </a:r>
            <a:r>
              <a:rPr lang="en-US" dirty="0" smtClean="0"/>
              <a:t>we have </a:t>
            </a:r>
            <a:endParaRPr lang="en-US" dirty="0" smtClean="0"/>
          </a:p>
          <a:p>
            <a:r>
              <a:rPr lang="en-US" dirty="0" smtClean="0"/>
              <a:t>  S = Y – (a + </a:t>
            </a:r>
            <a:r>
              <a:rPr lang="en-US" dirty="0" err="1" smtClean="0"/>
              <a:t>bY</a:t>
            </a:r>
            <a:r>
              <a:rPr lang="en-US" dirty="0" smtClean="0"/>
              <a:t>) </a:t>
            </a:r>
          </a:p>
          <a:p>
            <a:r>
              <a:rPr lang="en-US" dirty="0" smtClean="0"/>
              <a:t>S= Y – a – </a:t>
            </a:r>
            <a:r>
              <a:rPr lang="en-US" dirty="0" err="1" smtClean="0"/>
              <a:t>bY</a:t>
            </a:r>
            <a:r>
              <a:rPr lang="en-US" dirty="0" smtClean="0"/>
              <a:t> </a:t>
            </a:r>
          </a:p>
          <a:p>
            <a:r>
              <a:rPr lang="en-US" dirty="0" smtClean="0"/>
              <a:t>   S= – a + Y – </a:t>
            </a:r>
            <a:r>
              <a:rPr lang="en-US" dirty="0" err="1" smtClean="0"/>
              <a:t>bY</a:t>
            </a:r>
            <a:r>
              <a:rPr lang="en-US" dirty="0" smtClean="0"/>
              <a:t> </a:t>
            </a:r>
          </a:p>
          <a:p>
            <a:r>
              <a:rPr lang="en-US" dirty="0" smtClean="0"/>
              <a:t>              S= – a + (1 – b) Y …(ii</a:t>
            </a:r>
          </a:p>
        </p:txBody>
      </p:sp>
    </p:spTree>
    <p:extLst>
      <p:ext uri="{BB962C8B-B14F-4D97-AF65-F5344CB8AC3E}">
        <p14:creationId xmlns:p14="http://schemas.microsoft.com/office/powerpoint/2010/main" val="385611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639935"/>
          </a:xfrm>
        </p:spPr>
        <p:txBody>
          <a:bodyPr>
            <a:noAutofit/>
          </a:bodyPr>
          <a:lstStyle/>
          <a:p>
            <a:pPr algn="l"/>
            <a:r>
              <a:rPr lang="en-US" sz="4400" dirty="0" smtClean="0"/>
              <a:t>Continue…</a:t>
            </a:r>
            <a:endParaRPr lang="en-US" sz="4400" dirty="0"/>
          </a:p>
        </p:txBody>
      </p:sp>
      <p:pic>
        <p:nvPicPr>
          <p:cNvPr id="4" name="Picture 3"/>
          <p:cNvPicPr>
            <a:picLocks noChangeAspect="1"/>
          </p:cNvPicPr>
          <p:nvPr/>
        </p:nvPicPr>
        <p:blipFill>
          <a:blip r:embed="rId2"/>
          <a:stretch>
            <a:fillRect/>
          </a:stretch>
        </p:blipFill>
        <p:spPr>
          <a:xfrm>
            <a:off x="3125584" y="2568633"/>
            <a:ext cx="5295209" cy="3707476"/>
          </a:xfrm>
          <a:prstGeom prst="rect">
            <a:avLst/>
          </a:prstGeom>
        </p:spPr>
      </p:pic>
      <p:sp>
        <p:nvSpPr>
          <p:cNvPr id="3" name="Subtitle 2"/>
          <p:cNvSpPr>
            <a:spLocks noGrp="1"/>
          </p:cNvSpPr>
          <p:nvPr>
            <p:ph type="subTitle" idx="1"/>
          </p:nvPr>
        </p:nvSpPr>
        <p:spPr>
          <a:xfrm>
            <a:off x="1424247" y="2003366"/>
            <a:ext cx="9144000" cy="4580313"/>
          </a:xfrm>
        </p:spPr>
        <p:txBody>
          <a:bodyPr>
            <a:normAutofit/>
          </a:bodyPr>
          <a:lstStyle/>
          <a:p>
            <a:endParaRPr lang="en-US" dirty="0"/>
          </a:p>
        </p:txBody>
      </p:sp>
    </p:spTree>
    <p:extLst>
      <p:ext uri="{BB962C8B-B14F-4D97-AF65-F5344CB8AC3E}">
        <p14:creationId xmlns:p14="http://schemas.microsoft.com/office/powerpoint/2010/main" val="257855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65121"/>
          </a:xfrm>
        </p:spPr>
        <p:txBody>
          <a:bodyPr>
            <a:normAutofit fontScale="90000"/>
          </a:bodyPr>
          <a:lstStyle/>
          <a:p>
            <a:pPr algn="l"/>
            <a:r>
              <a:rPr lang="en-US" sz="4400" dirty="0" smtClean="0"/>
              <a:t>Continue</a:t>
            </a:r>
            <a:endParaRPr lang="en-US" sz="4400" dirty="0"/>
          </a:p>
        </p:txBody>
      </p:sp>
      <p:sp>
        <p:nvSpPr>
          <p:cNvPr id="3" name="Subtitle 2"/>
          <p:cNvSpPr>
            <a:spLocks noGrp="1"/>
          </p:cNvSpPr>
          <p:nvPr>
            <p:ph type="subTitle" idx="1"/>
          </p:nvPr>
        </p:nvSpPr>
        <p:spPr>
          <a:xfrm>
            <a:off x="1524000" y="1687483"/>
            <a:ext cx="9144000" cy="4497185"/>
          </a:xfrm>
        </p:spPr>
        <p:txBody>
          <a:bodyPr>
            <a:normAutofit fontScale="70000" lnSpcReduction="20000"/>
          </a:bodyPr>
          <a:lstStyle/>
          <a:p>
            <a:pPr algn="l"/>
            <a:r>
              <a:rPr lang="en-US" dirty="0" smtClean="0"/>
              <a:t>Marginal Propensity to Save (MPS).</a:t>
            </a:r>
          </a:p>
          <a:p>
            <a:pPr algn="l"/>
            <a:r>
              <a:rPr lang="en-US" dirty="0" smtClean="0"/>
              <a:t>The marginal propensity to save is therefore change in saving induced by a change in the disposable income.</a:t>
            </a:r>
          </a:p>
          <a:p>
            <a:r>
              <a:rPr lang="en-US" dirty="0" smtClean="0"/>
              <a:t>MPS = </a:t>
            </a:r>
            <a:r>
              <a:rPr lang="en-US" dirty="0" smtClean="0"/>
              <a:t>∆ </a:t>
            </a:r>
            <a:r>
              <a:rPr lang="en-US" dirty="0" smtClean="0"/>
              <a:t>S /</a:t>
            </a:r>
            <a:r>
              <a:rPr lang="en-US" dirty="0" smtClean="0"/>
              <a:t>∆Y</a:t>
            </a:r>
          </a:p>
          <a:p>
            <a:pPr algn="l"/>
            <a:r>
              <a:rPr lang="en-US" dirty="0" smtClean="0"/>
              <a:t>the sum of marginal propensity to consume and marginal propensity to save is equal to one.</a:t>
            </a:r>
          </a:p>
          <a:p>
            <a:r>
              <a:rPr lang="en-US" dirty="0" smtClean="0"/>
              <a:t>MPC + MPS = 1</a:t>
            </a:r>
          </a:p>
          <a:p>
            <a:r>
              <a:rPr lang="en-US" dirty="0" smtClean="0"/>
              <a:t>This can be mathematically proved as under: </a:t>
            </a:r>
          </a:p>
          <a:p>
            <a:r>
              <a:rPr lang="en-US" dirty="0" smtClean="0"/>
              <a:t>From C + S = Y, </a:t>
            </a:r>
          </a:p>
          <a:p>
            <a:r>
              <a:rPr lang="en-US" dirty="0" smtClean="0"/>
              <a:t>it follows that any change in income (∆Y) must induce either change in consumption (∆C) or change in saving (∆S). </a:t>
            </a:r>
          </a:p>
          <a:p>
            <a:r>
              <a:rPr lang="en-US" dirty="0" smtClean="0"/>
              <a:t>Thus. ∆C + ∆S = ∆Y </a:t>
            </a:r>
          </a:p>
          <a:p>
            <a:r>
              <a:rPr lang="en-US" dirty="0" smtClean="0"/>
              <a:t>Dividing both sides by ∆Y we have </a:t>
            </a:r>
          </a:p>
          <a:p>
            <a:r>
              <a:rPr lang="en-US" dirty="0" smtClean="0"/>
              <a:t>∆ </a:t>
            </a:r>
            <a:r>
              <a:rPr lang="en-US" dirty="0" smtClean="0"/>
              <a:t>C/</a:t>
            </a:r>
            <a:r>
              <a:rPr lang="en-US" dirty="0" smtClean="0"/>
              <a:t> ∆ Y</a:t>
            </a:r>
            <a:r>
              <a:rPr lang="en-US" dirty="0" smtClean="0"/>
              <a:t> </a:t>
            </a:r>
            <a:r>
              <a:rPr lang="en-US" dirty="0" smtClean="0"/>
              <a:t>+ ∆ </a:t>
            </a:r>
            <a:r>
              <a:rPr lang="en-US" dirty="0" smtClean="0"/>
              <a:t>S/</a:t>
            </a:r>
            <a:r>
              <a:rPr lang="en-US" dirty="0" smtClean="0"/>
              <a:t> ∆ </a:t>
            </a:r>
            <a:r>
              <a:rPr lang="en-US" dirty="0" smtClean="0"/>
              <a:t>Y= </a:t>
            </a:r>
            <a:r>
              <a:rPr lang="en-US" dirty="0" smtClean="0"/>
              <a:t>∆ Y/ ∆ Y</a:t>
            </a:r>
            <a:r>
              <a:rPr lang="en-US" dirty="0" smtClean="0"/>
              <a:t> = 1 </a:t>
            </a:r>
          </a:p>
          <a:p>
            <a:r>
              <a:rPr lang="en-US" dirty="0" smtClean="0"/>
              <a:t> MPC + MPS = 1</a:t>
            </a:r>
            <a:endParaRPr lang="en-US" dirty="0"/>
          </a:p>
        </p:txBody>
      </p:sp>
    </p:spTree>
    <p:extLst>
      <p:ext uri="{BB962C8B-B14F-4D97-AF65-F5344CB8AC3E}">
        <p14:creationId xmlns:p14="http://schemas.microsoft.com/office/powerpoint/2010/main" val="28675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31128"/>
          </a:xfrm>
        </p:spPr>
        <p:txBody>
          <a:bodyPr>
            <a:normAutofit/>
          </a:bodyPr>
          <a:lstStyle/>
          <a:p>
            <a:r>
              <a:rPr lang="en-US" sz="4400" dirty="0" smtClean="0"/>
              <a:t>LIFE CYCLE THEORY OF CONSUMPTION</a:t>
            </a:r>
            <a:endParaRPr lang="en-US" sz="4400" dirty="0"/>
          </a:p>
        </p:txBody>
      </p:sp>
      <p:sp>
        <p:nvSpPr>
          <p:cNvPr id="3" name="Subtitle 2"/>
          <p:cNvSpPr>
            <a:spLocks noGrp="1"/>
          </p:cNvSpPr>
          <p:nvPr>
            <p:ph type="subTitle" idx="1"/>
          </p:nvPr>
        </p:nvSpPr>
        <p:spPr>
          <a:xfrm>
            <a:off x="1524000" y="2019993"/>
            <a:ext cx="9144000" cy="4164676"/>
          </a:xfrm>
        </p:spPr>
        <p:txBody>
          <a:bodyPr/>
          <a:lstStyle/>
          <a:p>
            <a:pPr algn="l"/>
            <a:r>
              <a:rPr lang="en-US" dirty="0" smtClean="0"/>
              <a:t>An important post-Keynesian theory of consumption has been put forward by Modigliani and Ando which is known as life cycle theory. According to life cycle theory, the consumption in any period is not the function of current income of that period but of the whole lifetime expected income.</a:t>
            </a:r>
          </a:p>
          <a:p>
            <a:pPr algn="l"/>
            <a:endParaRPr lang="en-US" dirty="0"/>
          </a:p>
        </p:txBody>
      </p:sp>
      <p:pic>
        <p:nvPicPr>
          <p:cNvPr id="4" name="Picture 3"/>
          <p:cNvPicPr>
            <a:picLocks noChangeAspect="1"/>
          </p:cNvPicPr>
          <p:nvPr/>
        </p:nvPicPr>
        <p:blipFill>
          <a:blip r:embed="rId2"/>
          <a:stretch>
            <a:fillRect/>
          </a:stretch>
        </p:blipFill>
        <p:spPr>
          <a:xfrm>
            <a:off x="3782291" y="3724103"/>
            <a:ext cx="5370021" cy="2651760"/>
          </a:xfrm>
          <a:prstGeom prst="rect">
            <a:avLst/>
          </a:prstGeom>
        </p:spPr>
      </p:pic>
    </p:spTree>
    <p:extLst>
      <p:ext uri="{BB962C8B-B14F-4D97-AF65-F5344CB8AC3E}">
        <p14:creationId xmlns:p14="http://schemas.microsoft.com/office/powerpoint/2010/main" val="36832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Break </a:t>
            </a:r>
            <a:endParaRPr lang="en-US" dirty="0"/>
          </a:p>
        </p:txBody>
      </p:sp>
      <p:sp>
        <p:nvSpPr>
          <p:cNvPr id="3" name="Subtitle 2"/>
          <p:cNvSpPr>
            <a:spLocks noGrp="1"/>
          </p:cNvSpPr>
          <p:nvPr>
            <p:ph type="subTitle" idx="1"/>
          </p:nvPr>
        </p:nvSpPr>
        <p:spPr/>
        <p:txBody>
          <a:bodyPr/>
          <a:lstStyle/>
          <a:p>
            <a:r>
              <a:rPr lang="en-US" dirty="0" smtClean="0"/>
              <a:t>10 Minutes</a:t>
            </a:r>
            <a:endParaRPr lang="en-US" dirty="0"/>
          </a:p>
        </p:txBody>
      </p:sp>
    </p:spTree>
    <p:extLst>
      <p:ext uri="{BB962C8B-B14F-4D97-AF65-F5344CB8AC3E}">
        <p14:creationId xmlns:p14="http://schemas.microsoft.com/office/powerpoint/2010/main" val="3303890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738</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Consumption Function “C”</vt:lpstr>
      <vt:lpstr>Continue…</vt:lpstr>
      <vt:lpstr>Continue…</vt:lpstr>
      <vt:lpstr>Continue…</vt:lpstr>
      <vt:lpstr>SAVING FUNCTION  ”S “</vt:lpstr>
      <vt:lpstr>Continue…</vt:lpstr>
      <vt:lpstr>Continue</vt:lpstr>
      <vt:lpstr>LIFE CYCLE THEORY OF CONSUMPTION</vt:lpstr>
      <vt:lpstr>Break </vt:lpstr>
      <vt:lpstr>Investment “I”</vt:lpstr>
      <vt:lpstr>Autonomous Investment and Induced Investment</vt:lpstr>
      <vt:lpstr>KEYNES’S THEORY OF INVESTMENT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Consumption Function “C”</dc:title>
  <dc:creator>Administrator</dc:creator>
  <cp:lastModifiedBy>Administrator</cp:lastModifiedBy>
  <cp:revision>17</cp:revision>
  <dcterms:created xsi:type="dcterms:W3CDTF">2024-11-25T03:49:43Z</dcterms:created>
  <dcterms:modified xsi:type="dcterms:W3CDTF">2024-11-25T05:41:46Z</dcterms:modified>
</cp:coreProperties>
</file>