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png" ContentType="image/png"/>
  <Default Extension="rels" ContentType="application/vnd.openxmlformats-package.relationship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Masters/theme/theme1.xml" ContentType="application/vnd.openxmlformats-officedocument.theme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Masters/slideMaster2.xml" ContentType="application/vnd.openxmlformats-officedocument.presentationml.slideMaster+xml"/>
  <Override PartName="/ppt/slideMasters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76fd0575587c42a8" /><Relationship Type="http://schemas.openxmlformats.org/package/2006/relationships/metadata/core-properties" Target="/docProps/core.xml" Id="Rd1922b010b84401e" /><Relationship Type="http://schemas.openxmlformats.org/officeDocument/2006/relationships/extended-properties" Target="/docProps/app.xml" Id="Rf751e6baf89343d1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46551a1e51ff450e"/>
    <p:sldMasterId id="2147483660" r:id="R220ee5ee9dd64aee"/>
  </p:sldMasterIdLst>
  <p:sldIdLst>
    <p:sldId id="256" r:id="R842c67594bfc48be"/>
    <p:sldId id="257" r:id="R2cc613b818984d02"/>
    <p:sldId id="258" r:id="R9c95dee4dd734d40"/>
    <p:sldId id="259" r:id="R725179d7d05b4ede"/>
    <p:sldId id="260" r:id="R728ca391ad4f491f"/>
    <p:sldId id="261" r:id="R2eb77c9f9fe14eb2"/>
    <p:sldId id="262" r:id="R90c5e56203b8463f"/>
    <p:sldId id="263" r:id="R55429b0bd6664ca8"/>
    <p:sldId id="264" r:id="Reeb47215c2744302"/>
    <p:sldId id="265" r:id="R3bca1b725807437f"/>
    <p:sldId id="266" r:id="R3d639a7621814e04"/>
    <p:sldId id="267" r:id="R3f61bba719b441e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/ppt/presProps.xml" Id="R3aeac922f674483f" /><Relationship Type="http://schemas.openxmlformats.org/officeDocument/2006/relationships/viewProps" Target="/ppt/viewProps.xml" Id="Rb83e2aabb0504d1e" /><Relationship Type="http://schemas.openxmlformats.org/officeDocument/2006/relationships/slideMaster" Target="/ppt/slideMasters/slideMaster1.xml" Id="R46551a1e51ff450e" /><Relationship Type="http://schemas.openxmlformats.org/officeDocument/2006/relationships/theme" Target="/ppt/slideMasters/theme/theme1.xml" Id="R2fe828d146ed4944" /><Relationship Type="http://schemas.openxmlformats.org/officeDocument/2006/relationships/slide" Target="/ppt/slides/slide1.xml" Id="R842c67594bfc48be" /><Relationship Type="http://schemas.openxmlformats.org/officeDocument/2006/relationships/slide" Target="/ppt/slides/slide2.xml" Id="R2cc613b818984d02" /><Relationship Type="http://schemas.openxmlformats.org/officeDocument/2006/relationships/slide" Target="/ppt/slides/slide3.xml" Id="R9c95dee4dd734d40" /><Relationship Type="http://schemas.openxmlformats.org/officeDocument/2006/relationships/slideMaster" Target="/ppt/slideMasters/slideMaster2.xml" Id="R220ee5ee9dd64aee" /><Relationship Type="http://schemas.openxmlformats.org/officeDocument/2006/relationships/slide" Target="/ppt/slides/slide4.xml" Id="R725179d7d05b4ede" /><Relationship Type="http://schemas.openxmlformats.org/officeDocument/2006/relationships/slide" Target="/ppt/slides/slide5.xml" Id="R728ca391ad4f491f" /><Relationship Type="http://schemas.openxmlformats.org/officeDocument/2006/relationships/slide" Target="/ppt/slides/slide6.xml" Id="R2eb77c9f9fe14eb2" /><Relationship Type="http://schemas.openxmlformats.org/officeDocument/2006/relationships/slide" Target="/ppt/slides/slide7.xml" Id="R90c5e56203b8463f" /><Relationship Type="http://schemas.openxmlformats.org/officeDocument/2006/relationships/slide" Target="/ppt/slides/slide8.xml" Id="R55429b0bd6664ca8" /><Relationship Type="http://schemas.openxmlformats.org/officeDocument/2006/relationships/slide" Target="/ppt/slides/slide9.xml" Id="Reeb47215c2744302" /><Relationship Type="http://schemas.openxmlformats.org/officeDocument/2006/relationships/slide" Target="/ppt/slides/slide10.xml" Id="R3bca1b725807437f" /><Relationship Type="http://schemas.openxmlformats.org/officeDocument/2006/relationships/slide" Target="/ppt/slides/slide11.xml" Id="R3d639a7621814e04" /><Relationship Type="http://schemas.openxmlformats.org/officeDocument/2006/relationships/slide" Target="/ppt/slides/slide12.xml" Id="R3f61bba719b441e3" /></Relationships>
</file>

<file path=ppt/slideLayouts/_rels/slideLayout15.xml.rels>&#65279;<?xml version="1.0" encoding="utf-8"?><Relationships xmlns="http://schemas.openxmlformats.org/package/2006/relationships"><Relationship Type="http://schemas.openxmlformats.org/officeDocument/2006/relationships/slideMaster" Target="/ppt/slideMasters/slideMaster2.xml" Id="R162f85c4143444e5" /></Relationships>
</file>

<file path=ppt/slideLayouts/_rels/slideLayout16.xml.rels>&#65279;<?xml version="1.0" encoding="utf-8"?><Relationships xmlns="http://schemas.openxmlformats.org/package/2006/relationships"><Relationship Type="http://schemas.openxmlformats.org/officeDocument/2006/relationships/slideMaster" Target="/ppt/slideMasters/slideMaster2.xml" Id="R704f594859cd4a3b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1b610b59e7794214" /></Relationships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7B16-55D2-4784-A7DC-A13A2F40B17B}" type="datetimeFigureOut">
              <a:rPr lang="en-US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E7F9-A830-44BC-99CD-702091FD2DE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3324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7B16-55D2-4784-A7DC-A13A2F40B17B}" type="datetimeFigureOut">
              <a:rPr lang="en-US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E7F9-A830-44BC-99CD-702091FD2DE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9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7C564-4FFB-45A9-A8AD-CC5DD9A4D2A0}" type="datetimeFigureOut">
              <a:rPr lang="en-US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FD58-5505-4A33-9733-CC3C9316AB3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77947"/>
      </p:ext>
    </p:extLst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theme" Target="/ppt/slideMasters/theme/theme1.xml" Id="R67121d7719cd4aad" /><Relationship Type="http://schemas.openxmlformats.org/officeDocument/2006/relationships/slideLayout" Target="/ppt/slideLayouts/slideLayout5.xml" Id="R0b5d06e8dd1c4643" /></Relationships>
</file>

<file path=ppt/slideMasters/_rels/slideMaster2.xml.rels>&#65279;<?xml version="1.0" encoding="utf-8"?><Relationships xmlns="http://schemas.openxmlformats.org/package/2006/relationships"><Relationship Type="http://schemas.openxmlformats.org/officeDocument/2006/relationships/theme" Target="/ppt/slideMasters/theme/theme2.xml" Id="Re5142c222cd24ef3" /><Relationship Type="http://schemas.openxmlformats.org/officeDocument/2006/relationships/slideLayout" Target="/ppt/slideLayouts/slideLayout15.xml" Id="R902a08f26103466b" /><Relationship Type="http://schemas.openxmlformats.org/officeDocument/2006/relationships/slideLayout" Target="/ppt/slideLayouts/slideLayout16.xml" Id="Rccc64ace3d944c3b" 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7C564-4FFB-45A9-A8AD-CC5DD9A4D2A0}" type="datetimeFigureOut">
              <a:rPr lang="en-US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AFD58-5505-4A33-9733-CC3C9316AB3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01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0b5d06e8dd1c464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87B16-55D2-4784-A7DC-A13A2F40B17B}" type="datetimeFigureOut">
              <a:rPr lang="en-US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0E7F9-A830-44BC-99CD-702091FD2DE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24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902a08f26103466b"/>
    <p:sldLayoutId id="2147483665" r:id="Rccc64ace3d944c3b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slideMasters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/ppt/media/image.png" Id="Rf5d047dec5694e69" /><Relationship Type="http://schemas.openxmlformats.org/officeDocument/2006/relationships/slideLayout" Target="/ppt/slideLayouts/slideLayout5.xml" Id="R2eb8279ae66e43d7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15.xml" Id="Rbd1f4ebe233440d3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5.xml" Id="Rba558f98b12f4346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5.xml" Id="R6e656f0d50294f1e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cd395c24e7bb4faf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89c999bd3a5b4af8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16.xml" Id="R46844314273540d0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16.xml" Id="R2adff6f54ce44ee3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15.xml" Id="Ra03d004be85a49eb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16.xml" Id="R25b0e206aed14f63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15.xml" Id="R0fde517942d847ea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15.xml" Id="R0d97e6b6799c476b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38596"/>
            <a:ext cx="9144000" cy="798022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INCOME EFFECT : INCOME CONSUMPTION CURVE</a:t>
            </a:r>
            <a:br>
              <a:rPr lang="en-US" sz="2400" b="1" dirty="0"/>
            </a:b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870365"/>
            <a:ext cx="9144000" cy="4530436"/>
          </a:xfrm>
        </p:spPr>
        <p:txBody>
          <a:bodyPr>
            <a:normAutofit/>
          </a:bodyPr>
          <a:lstStyle/>
          <a:p>
            <a:pPr algn="l"/>
            <a:r>
              <a:rPr lang="en-US" sz="2000" i="1" dirty="0"/>
              <a:t>The </a:t>
            </a:r>
            <a:r>
              <a:rPr lang="en-US" sz="2000" i="1" dirty="0"/>
              <a:t>income effect means the change in consumer’s purchases of the goods as a result of a </a:t>
            </a:r>
            <a:r>
              <a:rPr lang="en-US" sz="2000" i="1" dirty="0"/>
              <a:t>change </a:t>
            </a:r>
            <a:r>
              <a:rPr lang="en-US" sz="2000" i="1" dirty="0"/>
              <a:t>in his money </a:t>
            </a:r>
            <a:r>
              <a:rPr lang="en-US" sz="2000" i="1" dirty="0"/>
              <a:t>income</a:t>
            </a:r>
            <a:r>
              <a:rPr lang="en-US" sz="2000" i="1" dirty="0"/>
              <a:t>.</a:t>
            </a:r>
          </a:p>
          <a:p>
            <a:pPr algn="l"/>
            <a:r>
              <a:rPr lang="en-US" sz="1800" i="1" dirty="0"/>
              <a:t>Income consumption curve traces out the income effect on the quantity </a:t>
            </a:r>
            <a:r>
              <a:rPr lang="en-US" sz="1800" i="1" dirty="0"/>
              <a:t>consumed </a:t>
            </a:r>
            <a:r>
              <a:rPr lang="en-US" sz="1800" i="1" dirty="0"/>
              <a:t>of the goods</a:t>
            </a:r>
            <a:r>
              <a:rPr lang="en-US" sz="1800" dirty="0"/>
              <a:t>. Income effect can either be </a:t>
            </a:r>
            <a:r>
              <a:rPr lang="en-US" sz="1800" i="1" dirty="0"/>
              <a:t>positive or negative</a:t>
            </a:r>
            <a:r>
              <a:rPr lang="en-US" sz="1800" dirty="0"/>
              <a:t>. </a:t>
            </a:r>
            <a:r>
              <a:rPr lang="en-US" sz="1800" i="1" dirty="0"/>
              <a:t>Income effect for a good is said to be positive when with the increase in income of the consumer, his consumption of the good</a:t>
            </a:r>
            <a:endParaRPr lang="en-US" sz="1800" dirty="0"/>
          </a:p>
          <a:p>
            <a:pPr algn="l"/>
            <a:endParaRPr lang="en-US" sz="2000" i="1" dirty="0"/>
          </a:p>
          <a:p>
            <a:pPr algn="l"/>
            <a:endParaRPr lang="en-US" sz="2000" dirty="0"/>
          </a:p>
        </p:txBody>
      </p:sp>
      <p:pic>
        <p:nvPicPr>
          <p:cNvPr id="7" name="Image 404"/>
          <p:cNvPicPr/>
          <p:nvPr/>
        </p:nvPicPr>
        <p:blipFill>
          <a:blip r:embed="Rf5d047dec5694e69" cstate="print"/>
          <a:stretch>
            <a:fillRect/>
          </a:stretch>
        </p:blipFill>
        <p:spPr>
          <a:xfrm>
            <a:off x="1524000" y="3616036"/>
            <a:ext cx="8210204" cy="278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810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6599"/>
          </a:xfrm>
        </p:spPr>
        <p:txBody>
          <a:bodyPr>
            <a:normAutofit/>
          </a:bodyPr>
          <a:lstStyle/>
          <a:p>
            <a:r>
              <a:rPr lang="en-US" sz="2800" dirty="0"/>
              <a:t>Condition 2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400" b="1" dirty="0"/>
              <a:t>When Demand is Inelastic (</a:t>
            </a:r>
            <a:r>
              <a:rPr lang="en-US" sz="2400" b="1" i="1" dirty="0"/>
              <a:t>e</a:t>
            </a:r>
            <a:r>
              <a:rPr lang="en-US" sz="2400" b="1" i="1" baseline="-25000" dirty="0"/>
              <a:t>p,</a:t>
            </a:r>
            <a:r>
              <a:rPr lang="en-US" sz="2400" b="1" i="1" dirty="0"/>
              <a:t> &lt;1)</a:t>
            </a:r>
            <a:endParaRPr lang="en-US" sz="2400" b="1" dirty="0"/>
          </a:p>
          <a:p>
            <a:r>
              <a:rPr lang="en-US" sz="2400" dirty="0"/>
              <a:t>When demand for a commodity is inelastic, with a fall in price the </a:t>
            </a:r>
            <a:r>
              <a:rPr lang="en-US" sz="2400" dirty="0"/>
              <a:t>quantity </a:t>
            </a:r>
            <a:r>
              <a:rPr lang="en-US" sz="2400" dirty="0"/>
              <a:t>demanded of a good increases </a:t>
            </a:r>
            <a:r>
              <a:rPr lang="en-US" sz="2400" dirty="0"/>
              <a:t>pro</a:t>
            </a:r>
            <a:r>
              <a:rPr lang="en-US" sz="2400" dirty="0"/>
              <a:t>portionately less then the fall in price. Therefore, in this case of inelastic demand, with a fall in price, total revenue (or expenditure) decreases. This also implies that when demand is inelastic, the rise in price will lead to a </a:t>
            </a:r>
            <a:r>
              <a:rPr lang="en-US" sz="2400" i="1" dirty="0"/>
              <a:t>percentage decline in quantity demanded that is proportionately less than the rise in price</a:t>
            </a:r>
            <a:r>
              <a:rPr lang="en-US" sz="2400" dirty="0"/>
              <a:t>. As a result, if demand is inelastic, rise in price will cause total revenue to </a:t>
            </a:r>
            <a:r>
              <a:rPr lang="en-US" sz="2400" dirty="0"/>
              <a:t>increase</a:t>
            </a:r>
          </a:p>
          <a:p>
            <a:pPr lvl="0"/>
            <a:r>
              <a:rPr lang="en-US" sz="2400" i="1" dirty="0"/>
              <a:t>When demand for a good is inelastic (e</a:t>
            </a:r>
            <a:r>
              <a:rPr lang="en-US" sz="2400" i="1" baseline="-25000" dirty="0"/>
              <a:t>p</a:t>
            </a:r>
            <a:r>
              <a:rPr lang="en-US" sz="2400" i="1" dirty="0"/>
              <a:t> &lt;1) , a fall in price reduces total revenue and a rise in price raises total revenue</a:t>
            </a:r>
            <a:r>
              <a:rPr lang="en-US" sz="24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243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Condition 3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b="1" dirty="0"/>
              <a:t>When demand is unit-elastic (</a:t>
            </a:r>
            <a:r>
              <a:rPr lang="en-US" sz="2400" b="1" i="1" dirty="0"/>
              <a:t>e</a:t>
            </a:r>
            <a:r>
              <a:rPr lang="en-US" sz="2400" b="1" i="1" baseline="-25000" dirty="0"/>
              <a:t>p</a:t>
            </a:r>
            <a:r>
              <a:rPr lang="en-US" sz="2400" b="1" i="1" dirty="0"/>
              <a:t> </a:t>
            </a:r>
            <a:r>
              <a:rPr lang="en-US" sz="2400" b="1" dirty="0"/>
              <a:t>= 1). </a:t>
            </a:r>
            <a:endParaRPr lang="en-US" sz="2400" b="1" dirty="0"/>
          </a:p>
          <a:p>
            <a:pPr lvl="0"/>
            <a:r>
              <a:rPr lang="en-US" sz="2400" dirty="0"/>
              <a:t>When </a:t>
            </a:r>
            <a:r>
              <a:rPr lang="en-US" sz="2400" dirty="0"/>
              <a:t>the demand for a commodity is unit-elastic, with the fall or rise in price, the quantity demanded rises or falls in the same proportion as the change in price . As a result, in case of unit-elastic demand, total revenue (</a:t>
            </a:r>
            <a:r>
              <a:rPr lang="en-US" sz="2400" i="1" dirty="0"/>
              <a:t>P×Q</a:t>
            </a:r>
            <a:r>
              <a:rPr lang="en-US" sz="2400" dirty="0"/>
              <a:t>) remains the same when price changes</a:t>
            </a:r>
            <a:r>
              <a:rPr lang="en-US" sz="2400" dirty="0"/>
              <a:t>.</a:t>
            </a:r>
          </a:p>
          <a:p>
            <a:pPr lvl="0"/>
            <a:r>
              <a:rPr lang="en-US" sz="2400" i="1" dirty="0"/>
              <a:t>When demand for a commodity is unit-elastic (e</a:t>
            </a:r>
            <a:r>
              <a:rPr lang="en-US" sz="2400" i="1" baseline="-25000" dirty="0"/>
              <a:t>p</a:t>
            </a:r>
            <a:r>
              <a:rPr lang="en-US" sz="2400" i="1" dirty="0"/>
              <a:t> =1), changes in its price do not affect total revenue</a:t>
            </a:r>
            <a:r>
              <a:rPr lang="en-US" sz="2400" dirty="0"/>
              <a:t>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468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Problem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i="1" dirty="0"/>
              <a:t>Suppose a seller of a textile cloth wants to lower the price of its cloth from </a:t>
            </a:r>
            <a:r>
              <a:rPr lang="en-US" sz="3200" i="1" dirty="0" err="1"/>
              <a:t>Rs</a:t>
            </a:r>
            <a:r>
              <a:rPr lang="en-US" sz="3200" i="1" dirty="0"/>
              <a:t>. 150 per </a:t>
            </a:r>
            <a:r>
              <a:rPr lang="en-US" sz="3200" i="1" dirty="0" err="1"/>
              <a:t>metre</a:t>
            </a:r>
            <a:r>
              <a:rPr lang="en-US" sz="3200" i="1" dirty="0"/>
              <a:t> to </a:t>
            </a:r>
            <a:r>
              <a:rPr lang="en-US" sz="3200" i="1" dirty="0" err="1"/>
              <a:t>Rs</a:t>
            </a:r>
            <a:r>
              <a:rPr lang="en-US" sz="3200" i="1" dirty="0"/>
              <a:t>. 142.5 per </a:t>
            </a:r>
            <a:r>
              <a:rPr lang="en-US" sz="3200" i="1" dirty="0" err="1"/>
              <a:t>metre</a:t>
            </a:r>
            <a:r>
              <a:rPr lang="en-US" sz="3200" i="1" dirty="0"/>
              <a:t>. If its present sales are 2000 </a:t>
            </a:r>
            <a:r>
              <a:rPr lang="en-US" sz="3200" i="1" dirty="0" err="1"/>
              <a:t>metres</a:t>
            </a:r>
            <a:r>
              <a:rPr lang="en-US" sz="3200" i="1" dirty="0"/>
              <a:t> per month and further it is estimated that its elasticity of demand for the product equals – 0.7. Show</a:t>
            </a:r>
            <a:endParaRPr lang="en-US" sz="3200" dirty="0"/>
          </a:p>
          <a:p>
            <a:pPr lvl="0"/>
            <a:r>
              <a:rPr lang="en-US" sz="3200" i="1" dirty="0"/>
              <a:t>Whether or not his total revenue will increase as a result of his decision to lower the </a:t>
            </a:r>
            <a:r>
              <a:rPr lang="en-US" sz="3200" i="1" dirty="0"/>
              <a:t>price; and</a:t>
            </a:r>
            <a:endParaRPr lang="en-US" sz="3200" dirty="0"/>
          </a:p>
          <a:p>
            <a:pPr lvl="0"/>
            <a:r>
              <a:rPr lang="en-US" sz="3200" i="1" dirty="0"/>
              <a:t>Calculate the exact magnitude of its new total revenue</a:t>
            </a:r>
            <a:r>
              <a:rPr lang="en-US" sz="3200" dirty="0"/>
              <a:t>.</a:t>
            </a:r>
          </a:p>
          <a:p>
            <a:pPr marL="0" indent="0">
              <a:buNone/>
            </a:pP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487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97363"/>
            <a:ext cx="9144000" cy="532967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Cases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0502" y="1645921"/>
            <a:ext cx="9144000" cy="4646814"/>
          </a:xfrm>
        </p:spPr>
        <p:txBody>
          <a:bodyPr/>
          <a:lstStyle/>
          <a:p>
            <a:pPr algn="l"/>
            <a:r>
              <a:rPr lang="en-US" sz="1800" i="1" dirty="0"/>
              <a:t>Income </a:t>
            </a:r>
            <a:r>
              <a:rPr lang="en-US" sz="1800" i="1" dirty="0"/>
              <a:t>effect for a good is said to be negative when with the increases in his income, the consumer reduces his consumption of the good</a:t>
            </a:r>
            <a:r>
              <a:rPr lang="en-US" sz="1800" dirty="0"/>
              <a:t>. Such goods for which income effect is negative are called </a:t>
            </a:r>
            <a:r>
              <a:rPr lang="en-US" sz="1800" i="1" dirty="0"/>
              <a:t>Inferior </a:t>
            </a:r>
            <a:r>
              <a:rPr lang="en-US" sz="1800" i="1" dirty="0"/>
              <a:t>Goods </a:t>
            </a:r>
          </a:p>
          <a:p>
            <a:pPr algn="l"/>
            <a:r>
              <a:rPr lang="en-US" sz="1800" i="1" dirty="0"/>
              <a:t>Income </a:t>
            </a:r>
            <a:r>
              <a:rPr lang="en-US" sz="1800" i="1" dirty="0"/>
              <a:t>effect for a good is said to be positive when with the increase in income of the consumer, his consumption of the </a:t>
            </a:r>
            <a:r>
              <a:rPr lang="en-US" sz="1800" i="1" dirty="0"/>
              <a:t>good also </a:t>
            </a:r>
            <a:r>
              <a:rPr lang="en-US" sz="1800" i="1" dirty="0"/>
              <a:t>increases</a:t>
            </a:r>
            <a:r>
              <a:rPr lang="en-US" sz="1800" dirty="0"/>
              <a:t>. This is the normal </a:t>
            </a:r>
            <a:r>
              <a:rPr lang="en-US" sz="1800" dirty="0"/>
              <a:t>case</a:t>
            </a:r>
          </a:p>
          <a:p>
            <a:pPr algn="l"/>
            <a:r>
              <a:rPr lang="en-US" sz="1800" dirty="0"/>
              <a:t>a) Good </a:t>
            </a:r>
            <a:r>
              <a:rPr lang="en-US" sz="1800" dirty="0"/>
              <a:t>Y is inferior and Good X is Normal </a:t>
            </a:r>
          </a:p>
          <a:p>
            <a:pPr algn="l"/>
            <a:r>
              <a:rPr lang="en-US" sz="1800" dirty="0"/>
              <a:t>b</a:t>
            </a:r>
            <a:r>
              <a:rPr lang="en-US" sz="1800" dirty="0"/>
              <a:t>) Good Y is inferior and Good X is Normal </a:t>
            </a:r>
          </a:p>
          <a:p>
            <a:pPr algn="l"/>
            <a:endParaRPr lang="en-US" dirty="0"/>
          </a:p>
        </p:txBody>
      </p: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2029769" y="4414057"/>
            <a:ext cx="3549941" cy="1529541"/>
            <a:chOff x="3180" y="273"/>
            <a:chExt cx="3125" cy="2997"/>
          </a:xfrm>
        </p:grpSpPr>
        <p:sp>
          <p:nvSpPr>
            <p:cNvPr id="5" name="Freeform 50"/>
            <p:cNvSpPr>
              <a:spLocks/>
            </p:cNvSpPr>
            <p:nvPr/>
          </p:nvSpPr>
          <p:spPr bwMode="auto">
            <a:xfrm>
              <a:off x="3187" y="323"/>
              <a:ext cx="3111" cy="2902"/>
            </a:xfrm>
            <a:custGeom>
              <a:avLst/>
              <a:gdLst>
                <a:gd name="T0" fmla="+- 0 3187 3187"/>
                <a:gd name="T1" fmla="*/ T0 w 3111"/>
                <a:gd name="T2" fmla="+- 0 323 323"/>
                <a:gd name="T3" fmla="*/ 323 h 2902"/>
                <a:gd name="T4" fmla="+- 0 3187 3187"/>
                <a:gd name="T5" fmla="*/ T4 w 3111"/>
                <a:gd name="T6" fmla="+- 0 3225 323"/>
                <a:gd name="T7" fmla="*/ 3225 h 2902"/>
                <a:gd name="T8" fmla="+- 0 6298 3187"/>
                <a:gd name="T9" fmla="*/ T8 w 3111"/>
                <a:gd name="T10" fmla="+- 0 3225 323"/>
                <a:gd name="T11" fmla="*/ 3225 h 290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</a:cxnLst>
              <a:rect l="0" t="0" r="r" b="b"/>
              <a:pathLst>
                <a:path w="3111" h="2902">
                  <a:moveTo>
                    <a:pt x="0" y="0"/>
                  </a:moveTo>
                  <a:lnTo>
                    <a:pt x="0" y="2902"/>
                  </a:lnTo>
                  <a:lnTo>
                    <a:pt x="3111" y="2902"/>
                  </a:lnTo>
                </a:path>
              </a:pathLst>
            </a:custGeom>
            <a:noFill/>
            <a:ln w="9131">
              <a:solidFill>
                <a:srgbClr val="1A1A1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Line 49"/>
            <p:cNvSpPr>
              <a:spLocks noChangeShapeType="1"/>
            </p:cNvSpPr>
            <p:nvPr/>
          </p:nvSpPr>
          <p:spPr bwMode="auto">
            <a:xfrm>
              <a:off x="3197" y="2258"/>
              <a:ext cx="965" cy="972"/>
            </a:xfrm>
            <a:prstGeom prst="line">
              <a:avLst/>
            </a:prstGeom>
            <a:noFill/>
            <a:ln w="9131">
              <a:solidFill>
                <a:srgbClr val="1A1A1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48"/>
            <p:cNvSpPr>
              <a:spLocks/>
            </p:cNvSpPr>
            <p:nvPr/>
          </p:nvSpPr>
          <p:spPr bwMode="auto">
            <a:xfrm>
              <a:off x="3192" y="1832"/>
              <a:ext cx="1392" cy="1397"/>
            </a:xfrm>
            <a:custGeom>
              <a:avLst/>
              <a:gdLst>
                <a:gd name="T0" fmla="+- 0 3192 3192"/>
                <a:gd name="T1" fmla="*/ T0 w 1392"/>
                <a:gd name="T2" fmla="+- 0 1833 1833"/>
                <a:gd name="T3" fmla="*/ 1833 h 1397"/>
                <a:gd name="T4" fmla="+- 0 3365 3192"/>
                <a:gd name="T5" fmla="*/ T4 w 1392"/>
                <a:gd name="T6" fmla="+- 0 2008 1833"/>
                <a:gd name="T7" fmla="*/ 2008 h 1397"/>
                <a:gd name="T8" fmla="+- 0 3542 3192"/>
                <a:gd name="T9" fmla="*/ T8 w 1392"/>
                <a:gd name="T10" fmla="+- 0 2181 1833"/>
                <a:gd name="T11" fmla="*/ 2181 h 1397"/>
                <a:gd name="T12" fmla="+- 0 3715 3192"/>
                <a:gd name="T13" fmla="*/ T12 w 1392"/>
                <a:gd name="T14" fmla="+- 0 2358 1833"/>
                <a:gd name="T15" fmla="*/ 2358 h 1397"/>
                <a:gd name="T16" fmla="+- 0 3888 3192"/>
                <a:gd name="T17" fmla="*/ T16 w 1392"/>
                <a:gd name="T18" fmla="+- 0 2531 1833"/>
                <a:gd name="T19" fmla="*/ 2531 h 1397"/>
                <a:gd name="T20" fmla="+- 0 4066 3192"/>
                <a:gd name="T21" fmla="*/ T20 w 1392"/>
                <a:gd name="T22" fmla="+- 0 2704 1833"/>
                <a:gd name="T23" fmla="*/ 2704 h 1397"/>
                <a:gd name="T24" fmla="+- 0 4238 3192"/>
                <a:gd name="T25" fmla="*/ T24 w 1392"/>
                <a:gd name="T26" fmla="+- 0 2882 1833"/>
                <a:gd name="T27" fmla="*/ 2882 h 1397"/>
                <a:gd name="T28" fmla="+- 0 4411 3192"/>
                <a:gd name="T29" fmla="*/ T28 w 1392"/>
                <a:gd name="T30" fmla="+- 0 3054 1833"/>
                <a:gd name="T31" fmla="*/ 3054 h 1397"/>
                <a:gd name="T32" fmla="+- 0 4584 3192"/>
                <a:gd name="T33" fmla="*/ T32 w 1392"/>
                <a:gd name="T34" fmla="+- 0 3230 1833"/>
                <a:gd name="T35" fmla="*/ 3230 h 1397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</a:cxnLst>
              <a:rect l="0" t="0" r="r" b="b"/>
              <a:pathLst>
                <a:path w="1392" h="1397">
                  <a:moveTo>
                    <a:pt x="0" y="0"/>
                  </a:moveTo>
                  <a:lnTo>
                    <a:pt x="173" y="175"/>
                  </a:lnTo>
                  <a:lnTo>
                    <a:pt x="350" y="348"/>
                  </a:lnTo>
                  <a:lnTo>
                    <a:pt x="523" y="525"/>
                  </a:lnTo>
                  <a:lnTo>
                    <a:pt x="696" y="698"/>
                  </a:lnTo>
                  <a:lnTo>
                    <a:pt x="874" y="871"/>
                  </a:lnTo>
                  <a:lnTo>
                    <a:pt x="1046" y="1049"/>
                  </a:lnTo>
                  <a:lnTo>
                    <a:pt x="1219" y="1221"/>
                  </a:lnTo>
                  <a:lnTo>
                    <a:pt x="1392" y="1397"/>
                  </a:lnTo>
                </a:path>
              </a:pathLst>
            </a:custGeom>
            <a:noFill/>
            <a:ln w="9131">
              <a:solidFill>
                <a:srgbClr val="1A1A1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47"/>
            <p:cNvSpPr>
              <a:spLocks/>
            </p:cNvSpPr>
            <p:nvPr/>
          </p:nvSpPr>
          <p:spPr bwMode="auto">
            <a:xfrm>
              <a:off x="3192" y="1410"/>
              <a:ext cx="1820" cy="1815"/>
            </a:xfrm>
            <a:custGeom>
              <a:avLst/>
              <a:gdLst>
                <a:gd name="T0" fmla="+- 0 3192 3192"/>
                <a:gd name="T1" fmla="*/ T0 w 1820"/>
                <a:gd name="T2" fmla="+- 0 1410 1410"/>
                <a:gd name="T3" fmla="*/ 1410 h 1815"/>
                <a:gd name="T4" fmla="+- 0 3418 3192"/>
                <a:gd name="T5" fmla="*/ T4 w 1820"/>
                <a:gd name="T6" fmla="+- 0 1636 1410"/>
                <a:gd name="T7" fmla="*/ 1636 h 1815"/>
                <a:gd name="T8" fmla="+- 0 3643 3192"/>
                <a:gd name="T9" fmla="*/ T8 w 1820"/>
                <a:gd name="T10" fmla="+- 0 1866 1410"/>
                <a:gd name="T11" fmla="*/ 1866 h 1815"/>
                <a:gd name="T12" fmla="+- 0 3874 3192"/>
                <a:gd name="T13" fmla="*/ T12 w 1820"/>
                <a:gd name="T14" fmla="+- 0 2090 1410"/>
                <a:gd name="T15" fmla="*/ 2090 h 1815"/>
                <a:gd name="T16" fmla="+- 0 4099 3192"/>
                <a:gd name="T17" fmla="*/ T16 w 1820"/>
                <a:gd name="T18" fmla="+- 0 2320 1410"/>
                <a:gd name="T19" fmla="*/ 2320 h 1815"/>
                <a:gd name="T20" fmla="+- 0 4330 3192"/>
                <a:gd name="T21" fmla="*/ T20 w 1820"/>
                <a:gd name="T22" fmla="+- 0 2546 1410"/>
                <a:gd name="T23" fmla="*/ 2546 h 1815"/>
                <a:gd name="T24" fmla="+- 0 4555 3192"/>
                <a:gd name="T25" fmla="*/ T24 w 1820"/>
                <a:gd name="T26" fmla="+- 0 2771 1410"/>
                <a:gd name="T27" fmla="*/ 2771 h 1815"/>
                <a:gd name="T28" fmla="+- 0 4781 3192"/>
                <a:gd name="T29" fmla="*/ T28 w 1820"/>
                <a:gd name="T30" fmla="+- 0 3002 1410"/>
                <a:gd name="T31" fmla="*/ 3002 h 1815"/>
                <a:gd name="T32" fmla="+- 0 5011 3192"/>
                <a:gd name="T33" fmla="*/ T32 w 1820"/>
                <a:gd name="T34" fmla="+- 0 3225 1410"/>
                <a:gd name="T35" fmla="*/ 3225 h 181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</a:cxnLst>
              <a:rect l="0" t="0" r="r" b="b"/>
              <a:pathLst>
                <a:path w="1820" h="1815">
                  <a:moveTo>
                    <a:pt x="0" y="0"/>
                  </a:moveTo>
                  <a:lnTo>
                    <a:pt x="226" y="226"/>
                  </a:lnTo>
                  <a:lnTo>
                    <a:pt x="451" y="456"/>
                  </a:lnTo>
                  <a:lnTo>
                    <a:pt x="682" y="680"/>
                  </a:lnTo>
                  <a:lnTo>
                    <a:pt x="907" y="910"/>
                  </a:lnTo>
                  <a:lnTo>
                    <a:pt x="1138" y="1136"/>
                  </a:lnTo>
                  <a:lnTo>
                    <a:pt x="1363" y="1361"/>
                  </a:lnTo>
                  <a:lnTo>
                    <a:pt x="1589" y="1592"/>
                  </a:lnTo>
                  <a:lnTo>
                    <a:pt x="1819" y="1815"/>
                  </a:lnTo>
                </a:path>
              </a:pathLst>
            </a:custGeom>
            <a:noFill/>
            <a:ln w="9131">
              <a:solidFill>
                <a:srgbClr val="1A1A1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6"/>
            <p:cNvSpPr>
              <a:spLocks/>
            </p:cNvSpPr>
            <p:nvPr/>
          </p:nvSpPr>
          <p:spPr bwMode="auto">
            <a:xfrm>
              <a:off x="3187" y="983"/>
              <a:ext cx="2247" cy="2242"/>
            </a:xfrm>
            <a:custGeom>
              <a:avLst/>
              <a:gdLst>
                <a:gd name="T0" fmla="+- 0 3187 3187"/>
                <a:gd name="T1" fmla="*/ T0 w 2247"/>
                <a:gd name="T2" fmla="+- 0 983 983"/>
                <a:gd name="T3" fmla="*/ 983 h 2242"/>
                <a:gd name="T4" fmla="+- 0 3470 3187"/>
                <a:gd name="T5" fmla="*/ T4 w 2247"/>
                <a:gd name="T6" fmla="+- 0 1262 983"/>
                <a:gd name="T7" fmla="*/ 1262 h 2242"/>
                <a:gd name="T8" fmla="+- 0 3749 3187"/>
                <a:gd name="T9" fmla="*/ T8 w 2247"/>
                <a:gd name="T10" fmla="+- 0 1545 983"/>
                <a:gd name="T11" fmla="*/ 1545 h 2242"/>
                <a:gd name="T12" fmla="+- 0 4032 3187"/>
                <a:gd name="T13" fmla="*/ T12 w 2247"/>
                <a:gd name="T14" fmla="+- 0 1828 983"/>
                <a:gd name="T15" fmla="*/ 1828 h 2242"/>
                <a:gd name="T16" fmla="+- 0 4310 3187"/>
                <a:gd name="T17" fmla="*/ T16 w 2247"/>
                <a:gd name="T18" fmla="+- 0 2104 983"/>
                <a:gd name="T19" fmla="*/ 2104 h 2242"/>
                <a:gd name="T20" fmla="+- 0 4589 3187"/>
                <a:gd name="T21" fmla="*/ T20 w 2247"/>
                <a:gd name="T22" fmla="+- 0 2387 983"/>
                <a:gd name="T23" fmla="*/ 2387 h 2242"/>
                <a:gd name="T24" fmla="+- 0 4872 3187"/>
                <a:gd name="T25" fmla="*/ T24 w 2247"/>
                <a:gd name="T26" fmla="+- 0 2666 983"/>
                <a:gd name="T27" fmla="*/ 2666 h 2242"/>
                <a:gd name="T28" fmla="+- 0 5150 3187"/>
                <a:gd name="T29" fmla="*/ T28 w 2247"/>
                <a:gd name="T30" fmla="+- 0 2949 983"/>
                <a:gd name="T31" fmla="*/ 2949 h 2242"/>
                <a:gd name="T32" fmla="+- 0 5434 3187"/>
                <a:gd name="T33" fmla="*/ T32 w 2247"/>
                <a:gd name="T34" fmla="+- 0 3225 983"/>
                <a:gd name="T35" fmla="*/ 3225 h 224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</a:cxnLst>
              <a:rect l="0" t="0" r="r" b="b"/>
              <a:pathLst>
                <a:path w="2247" h="2242">
                  <a:moveTo>
                    <a:pt x="0" y="0"/>
                  </a:moveTo>
                  <a:lnTo>
                    <a:pt x="283" y="279"/>
                  </a:lnTo>
                  <a:lnTo>
                    <a:pt x="562" y="562"/>
                  </a:lnTo>
                  <a:lnTo>
                    <a:pt x="845" y="845"/>
                  </a:lnTo>
                  <a:lnTo>
                    <a:pt x="1123" y="1121"/>
                  </a:lnTo>
                  <a:lnTo>
                    <a:pt x="1402" y="1404"/>
                  </a:lnTo>
                  <a:lnTo>
                    <a:pt x="1685" y="1683"/>
                  </a:lnTo>
                  <a:lnTo>
                    <a:pt x="1963" y="1966"/>
                  </a:lnTo>
                  <a:lnTo>
                    <a:pt x="2247" y="2242"/>
                  </a:lnTo>
                </a:path>
              </a:pathLst>
            </a:custGeom>
            <a:noFill/>
            <a:ln w="9131">
              <a:solidFill>
                <a:srgbClr val="1A1A1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45"/>
            <p:cNvSpPr>
              <a:spLocks noChangeShapeType="1"/>
            </p:cNvSpPr>
            <p:nvPr/>
          </p:nvSpPr>
          <p:spPr bwMode="auto">
            <a:xfrm>
              <a:off x="3187" y="558"/>
              <a:ext cx="2669" cy="2667"/>
            </a:xfrm>
            <a:prstGeom prst="line">
              <a:avLst/>
            </a:prstGeom>
            <a:noFill/>
            <a:ln w="9131">
              <a:solidFill>
                <a:srgbClr val="1A1A1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44"/>
            <p:cNvSpPr>
              <a:spLocks/>
            </p:cNvSpPr>
            <p:nvPr/>
          </p:nvSpPr>
          <p:spPr bwMode="auto">
            <a:xfrm>
              <a:off x="3504" y="1924"/>
              <a:ext cx="831" cy="833"/>
            </a:xfrm>
            <a:custGeom>
              <a:avLst/>
              <a:gdLst>
                <a:gd name="T0" fmla="+- 0 3504 3504"/>
                <a:gd name="T1" fmla="*/ T0 w 831"/>
                <a:gd name="T2" fmla="+- 0 1924 1924"/>
                <a:gd name="T3" fmla="*/ 1924 h 833"/>
                <a:gd name="T4" fmla="+- 0 3542 3504"/>
                <a:gd name="T5" fmla="*/ T4 w 831"/>
                <a:gd name="T6" fmla="+- 0 2013 1924"/>
                <a:gd name="T7" fmla="*/ 2013 h 833"/>
                <a:gd name="T8" fmla="+- 0 3581 3504"/>
                <a:gd name="T9" fmla="*/ T8 w 831"/>
                <a:gd name="T10" fmla="+- 0 2094 1924"/>
                <a:gd name="T11" fmla="*/ 2094 h 833"/>
                <a:gd name="T12" fmla="+- 0 3619 3504"/>
                <a:gd name="T13" fmla="*/ T12 w 831"/>
                <a:gd name="T14" fmla="+- 0 2171 1924"/>
                <a:gd name="T15" fmla="*/ 2171 h 833"/>
                <a:gd name="T16" fmla="+- 0 3662 3504"/>
                <a:gd name="T17" fmla="*/ T16 w 831"/>
                <a:gd name="T18" fmla="+- 0 2243 1924"/>
                <a:gd name="T19" fmla="*/ 2243 h 833"/>
                <a:gd name="T20" fmla="+- 0 3706 3504"/>
                <a:gd name="T21" fmla="*/ T20 w 831"/>
                <a:gd name="T22" fmla="+- 0 2310 1924"/>
                <a:gd name="T23" fmla="*/ 2310 h 833"/>
                <a:gd name="T24" fmla="+- 0 3802 3504"/>
                <a:gd name="T25" fmla="*/ T24 w 831"/>
                <a:gd name="T26" fmla="+- 0 2426 1924"/>
                <a:gd name="T27" fmla="*/ 2426 h 833"/>
                <a:gd name="T28" fmla="+- 0 3850 3504"/>
                <a:gd name="T29" fmla="*/ T28 w 831"/>
                <a:gd name="T30" fmla="+- 0 2478 1924"/>
                <a:gd name="T31" fmla="*/ 2478 h 833"/>
                <a:gd name="T32" fmla="+- 0 3902 3504"/>
                <a:gd name="T33" fmla="*/ T32 w 831"/>
                <a:gd name="T34" fmla="+- 0 2526 1924"/>
                <a:gd name="T35" fmla="*/ 2526 h 833"/>
                <a:gd name="T36" fmla="+- 0 3955 3504"/>
                <a:gd name="T37" fmla="*/ T36 w 831"/>
                <a:gd name="T38" fmla="+- 0 2570 1924"/>
                <a:gd name="T39" fmla="*/ 2570 h 833"/>
                <a:gd name="T40" fmla="+- 0 4013 3504"/>
                <a:gd name="T41" fmla="*/ T40 w 831"/>
                <a:gd name="T42" fmla="+- 0 2608 1924"/>
                <a:gd name="T43" fmla="*/ 2608 h 833"/>
                <a:gd name="T44" fmla="+- 0 4075 3504"/>
                <a:gd name="T45" fmla="*/ T44 w 831"/>
                <a:gd name="T46" fmla="+- 0 2646 1924"/>
                <a:gd name="T47" fmla="*/ 2646 h 833"/>
                <a:gd name="T48" fmla="+- 0 4138 3504"/>
                <a:gd name="T49" fmla="*/ T48 w 831"/>
                <a:gd name="T50" fmla="+- 0 2680 1924"/>
                <a:gd name="T51" fmla="*/ 2680 h 833"/>
                <a:gd name="T52" fmla="+- 0 4200 3504"/>
                <a:gd name="T53" fmla="*/ T52 w 831"/>
                <a:gd name="T54" fmla="+- 0 2709 1924"/>
                <a:gd name="T55" fmla="*/ 2709 h 833"/>
                <a:gd name="T56" fmla="+- 0 4334 3504"/>
                <a:gd name="T57" fmla="*/ T56 w 831"/>
                <a:gd name="T58" fmla="+- 0 2757 1924"/>
                <a:gd name="T59" fmla="*/ 2757 h 83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</a:cxnLst>
              <a:rect l="0" t="0" r="r" b="b"/>
              <a:pathLst>
                <a:path w="831" h="833">
                  <a:moveTo>
                    <a:pt x="0" y="0"/>
                  </a:moveTo>
                  <a:lnTo>
                    <a:pt x="38" y="89"/>
                  </a:lnTo>
                  <a:lnTo>
                    <a:pt x="77" y="170"/>
                  </a:lnTo>
                  <a:lnTo>
                    <a:pt x="115" y="247"/>
                  </a:lnTo>
                  <a:lnTo>
                    <a:pt x="158" y="319"/>
                  </a:lnTo>
                  <a:lnTo>
                    <a:pt x="202" y="386"/>
                  </a:lnTo>
                  <a:lnTo>
                    <a:pt x="298" y="502"/>
                  </a:lnTo>
                  <a:lnTo>
                    <a:pt x="346" y="554"/>
                  </a:lnTo>
                  <a:lnTo>
                    <a:pt x="398" y="602"/>
                  </a:lnTo>
                  <a:lnTo>
                    <a:pt x="451" y="646"/>
                  </a:lnTo>
                  <a:lnTo>
                    <a:pt x="509" y="684"/>
                  </a:lnTo>
                  <a:lnTo>
                    <a:pt x="571" y="722"/>
                  </a:lnTo>
                  <a:lnTo>
                    <a:pt x="634" y="756"/>
                  </a:lnTo>
                  <a:lnTo>
                    <a:pt x="696" y="785"/>
                  </a:lnTo>
                  <a:lnTo>
                    <a:pt x="830" y="833"/>
                  </a:lnTo>
                </a:path>
              </a:pathLst>
            </a:custGeom>
            <a:noFill/>
            <a:ln w="9131">
              <a:solidFill>
                <a:srgbClr val="1A1A1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43"/>
            <p:cNvSpPr>
              <a:spLocks/>
            </p:cNvSpPr>
            <p:nvPr/>
          </p:nvSpPr>
          <p:spPr bwMode="auto">
            <a:xfrm>
              <a:off x="3360" y="1396"/>
              <a:ext cx="874" cy="814"/>
            </a:xfrm>
            <a:custGeom>
              <a:avLst/>
              <a:gdLst>
                <a:gd name="T0" fmla="+- 0 3360 3360"/>
                <a:gd name="T1" fmla="*/ T0 w 874"/>
                <a:gd name="T2" fmla="+- 0 1396 1396"/>
                <a:gd name="T3" fmla="*/ 1396 h 814"/>
                <a:gd name="T4" fmla="+- 0 3437 3360"/>
                <a:gd name="T5" fmla="*/ T4 w 874"/>
                <a:gd name="T6" fmla="+- 0 1569 1396"/>
                <a:gd name="T7" fmla="*/ 1569 h 814"/>
                <a:gd name="T8" fmla="+- 0 3480 3360"/>
                <a:gd name="T9" fmla="*/ T8 w 874"/>
                <a:gd name="T10" fmla="+- 0 1641 1396"/>
                <a:gd name="T11" fmla="*/ 1641 h 814"/>
                <a:gd name="T12" fmla="+- 0 3528 3360"/>
                <a:gd name="T13" fmla="*/ T12 w 874"/>
                <a:gd name="T14" fmla="+- 0 1713 1396"/>
                <a:gd name="T15" fmla="*/ 1713 h 814"/>
                <a:gd name="T16" fmla="+- 0 3571 3360"/>
                <a:gd name="T17" fmla="*/ T16 w 874"/>
                <a:gd name="T18" fmla="+- 0 1780 1396"/>
                <a:gd name="T19" fmla="*/ 1780 h 814"/>
                <a:gd name="T20" fmla="+- 0 3624 3360"/>
                <a:gd name="T21" fmla="*/ T20 w 874"/>
                <a:gd name="T22" fmla="+- 0 1838 1396"/>
                <a:gd name="T23" fmla="*/ 1838 h 814"/>
                <a:gd name="T24" fmla="+- 0 3730 3360"/>
                <a:gd name="T25" fmla="*/ T24 w 874"/>
                <a:gd name="T26" fmla="+- 0 1943 1396"/>
                <a:gd name="T27" fmla="*/ 1943 h 814"/>
                <a:gd name="T28" fmla="+- 0 3787 3360"/>
                <a:gd name="T29" fmla="*/ T28 w 874"/>
                <a:gd name="T30" fmla="+- 0 1984 1396"/>
                <a:gd name="T31" fmla="*/ 1984 h 814"/>
                <a:gd name="T32" fmla="+- 0 3845 3360"/>
                <a:gd name="T33" fmla="*/ T32 w 874"/>
                <a:gd name="T34" fmla="+- 0 2027 1396"/>
                <a:gd name="T35" fmla="*/ 2027 h 814"/>
                <a:gd name="T36" fmla="+- 0 3902 3360"/>
                <a:gd name="T37" fmla="*/ T36 w 874"/>
                <a:gd name="T38" fmla="+- 0 2066 1396"/>
                <a:gd name="T39" fmla="*/ 2066 h 814"/>
                <a:gd name="T40" fmla="+- 0 3965 3360"/>
                <a:gd name="T41" fmla="*/ T40 w 874"/>
                <a:gd name="T42" fmla="+- 0 2099 1396"/>
                <a:gd name="T43" fmla="*/ 2099 h 814"/>
                <a:gd name="T44" fmla="+- 0 4032 3360"/>
                <a:gd name="T45" fmla="*/ T44 w 874"/>
                <a:gd name="T46" fmla="+- 0 2133 1396"/>
                <a:gd name="T47" fmla="*/ 2133 h 814"/>
                <a:gd name="T48" fmla="+- 0 4099 3360"/>
                <a:gd name="T49" fmla="*/ T48 w 874"/>
                <a:gd name="T50" fmla="+- 0 2162 1396"/>
                <a:gd name="T51" fmla="*/ 2162 h 814"/>
                <a:gd name="T52" fmla="+- 0 4234 3360"/>
                <a:gd name="T53" fmla="*/ T52 w 874"/>
                <a:gd name="T54" fmla="+- 0 2210 1396"/>
                <a:gd name="T55" fmla="*/ 2210 h 81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</a:cxnLst>
              <a:rect l="0" t="0" r="r" b="b"/>
              <a:pathLst>
                <a:path w="874" h="814">
                  <a:moveTo>
                    <a:pt x="0" y="0"/>
                  </a:moveTo>
                  <a:lnTo>
                    <a:pt x="77" y="173"/>
                  </a:lnTo>
                  <a:lnTo>
                    <a:pt x="120" y="245"/>
                  </a:lnTo>
                  <a:lnTo>
                    <a:pt x="168" y="317"/>
                  </a:lnTo>
                  <a:lnTo>
                    <a:pt x="211" y="384"/>
                  </a:lnTo>
                  <a:lnTo>
                    <a:pt x="264" y="442"/>
                  </a:lnTo>
                  <a:lnTo>
                    <a:pt x="370" y="547"/>
                  </a:lnTo>
                  <a:lnTo>
                    <a:pt x="427" y="588"/>
                  </a:lnTo>
                  <a:lnTo>
                    <a:pt x="485" y="631"/>
                  </a:lnTo>
                  <a:lnTo>
                    <a:pt x="542" y="670"/>
                  </a:lnTo>
                  <a:lnTo>
                    <a:pt x="605" y="703"/>
                  </a:lnTo>
                  <a:lnTo>
                    <a:pt x="672" y="737"/>
                  </a:lnTo>
                  <a:lnTo>
                    <a:pt x="739" y="766"/>
                  </a:lnTo>
                  <a:lnTo>
                    <a:pt x="874" y="814"/>
                  </a:lnTo>
                </a:path>
              </a:pathLst>
            </a:custGeom>
            <a:noFill/>
            <a:ln w="9131">
              <a:solidFill>
                <a:srgbClr val="1A1A1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2"/>
            <p:cNvSpPr>
              <a:spLocks/>
            </p:cNvSpPr>
            <p:nvPr/>
          </p:nvSpPr>
          <p:spPr bwMode="auto">
            <a:xfrm>
              <a:off x="3259" y="911"/>
              <a:ext cx="1061" cy="600"/>
            </a:xfrm>
            <a:custGeom>
              <a:avLst/>
              <a:gdLst>
                <a:gd name="T0" fmla="+- 0 3259 3259"/>
                <a:gd name="T1" fmla="*/ T0 w 1061"/>
                <a:gd name="T2" fmla="+- 0 911 911"/>
                <a:gd name="T3" fmla="*/ 911 h 600"/>
                <a:gd name="T4" fmla="+- 0 3336 3259"/>
                <a:gd name="T5" fmla="*/ T4 w 1061"/>
                <a:gd name="T6" fmla="+- 0 1074 911"/>
                <a:gd name="T7" fmla="*/ 1074 h 600"/>
                <a:gd name="T8" fmla="+- 0 3379 3259"/>
                <a:gd name="T9" fmla="*/ T8 w 1061"/>
                <a:gd name="T10" fmla="+- 0 1142 911"/>
                <a:gd name="T11" fmla="*/ 1142 h 600"/>
                <a:gd name="T12" fmla="+- 0 3422 3259"/>
                <a:gd name="T13" fmla="*/ T12 w 1061"/>
                <a:gd name="T14" fmla="+- 0 1204 911"/>
                <a:gd name="T15" fmla="*/ 1204 h 600"/>
                <a:gd name="T16" fmla="+- 0 3466 3259"/>
                <a:gd name="T17" fmla="*/ T16 w 1061"/>
                <a:gd name="T18" fmla="+- 0 1257 911"/>
                <a:gd name="T19" fmla="*/ 1257 h 600"/>
                <a:gd name="T20" fmla="+- 0 3514 3259"/>
                <a:gd name="T21" fmla="*/ T20 w 1061"/>
                <a:gd name="T22" fmla="+- 0 1305 911"/>
                <a:gd name="T23" fmla="*/ 1305 h 600"/>
                <a:gd name="T24" fmla="+- 0 3566 3259"/>
                <a:gd name="T25" fmla="*/ T24 w 1061"/>
                <a:gd name="T26" fmla="+- 0 1343 911"/>
                <a:gd name="T27" fmla="*/ 1343 h 600"/>
                <a:gd name="T28" fmla="+- 0 3619 3259"/>
                <a:gd name="T29" fmla="*/ T28 w 1061"/>
                <a:gd name="T30" fmla="+- 0 1377 911"/>
                <a:gd name="T31" fmla="*/ 1377 h 600"/>
                <a:gd name="T32" fmla="+- 0 3682 3259"/>
                <a:gd name="T33" fmla="*/ T32 w 1061"/>
                <a:gd name="T34" fmla="+- 0 1410 911"/>
                <a:gd name="T35" fmla="*/ 1410 h 600"/>
                <a:gd name="T36" fmla="+- 0 3749 3259"/>
                <a:gd name="T37" fmla="*/ T36 w 1061"/>
                <a:gd name="T38" fmla="+- 0 1434 911"/>
                <a:gd name="T39" fmla="*/ 1434 h 600"/>
                <a:gd name="T40" fmla="+- 0 3826 3259"/>
                <a:gd name="T41" fmla="*/ T40 w 1061"/>
                <a:gd name="T42" fmla="+- 0 1454 911"/>
                <a:gd name="T43" fmla="*/ 1454 h 600"/>
                <a:gd name="T44" fmla="+- 0 3907 3259"/>
                <a:gd name="T45" fmla="*/ T44 w 1061"/>
                <a:gd name="T46" fmla="+- 0 1473 911"/>
                <a:gd name="T47" fmla="*/ 1473 h 600"/>
                <a:gd name="T48" fmla="+- 0 3994 3259"/>
                <a:gd name="T49" fmla="*/ T48 w 1061"/>
                <a:gd name="T50" fmla="+- 0 1487 911"/>
                <a:gd name="T51" fmla="*/ 1487 h 600"/>
                <a:gd name="T52" fmla="+- 0 4094 3259"/>
                <a:gd name="T53" fmla="*/ T52 w 1061"/>
                <a:gd name="T54" fmla="+- 0 1497 911"/>
                <a:gd name="T55" fmla="*/ 1497 h 600"/>
                <a:gd name="T56" fmla="+- 0 4200 3259"/>
                <a:gd name="T57" fmla="*/ T56 w 1061"/>
                <a:gd name="T58" fmla="+- 0 1506 911"/>
                <a:gd name="T59" fmla="*/ 1506 h 600"/>
                <a:gd name="T60" fmla="+- 0 4320 3259"/>
                <a:gd name="T61" fmla="*/ T60 w 1061"/>
                <a:gd name="T62" fmla="+- 0 1511 911"/>
                <a:gd name="T63" fmla="*/ 1511 h 60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</a:cxnLst>
              <a:rect l="0" t="0" r="r" b="b"/>
              <a:pathLst>
                <a:path w="1061" h="600">
                  <a:moveTo>
                    <a:pt x="0" y="0"/>
                  </a:moveTo>
                  <a:lnTo>
                    <a:pt x="77" y="163"/>
                  </a:lnTo>
                  <a:lnTo>
                    <a:pt x="120" y="231"/>
                  </a:lnTo>
                  <a:lnTo>
                    <a:pt x="163" y="293"/>
                  </a:lnTo>
                  <a:lnTo>
                    <a:pt x="207" y="346"/>
                  </a:lnTo>
                  <a:lnTo>
                    <a:pt x="255" y="394"/>
                  </a:lnTo>
                  <a:lnTo>
                    <a:pt x="307" y="432"/>
                  </a:lnTo>
                  <a:lnTo>
                    <a:pt x="360" y="466"/>
                  </a:lnTo>
                  <a:lnTo>
                    <a:pt x="423" y="499"/>
                  </a:lnTo>
                  <a:lnTo>
                    <a:pt x="490" y="523"/>
                  </a:lnTo>
                  <a:lnTo>
                    <a:pt x="567" y="543"/>
                  </a:lnTo>
                  <a:lnTo>
                    <a:pt x="648" y="562"/>
                  </a:lnTo>
                  <a:lnTo>
                    <a:pt x="735" y="576"/>
                  </a:lnTo>
                  <a:lnTo>
                    <a:pt x="835" y="586"/>
                  </a:lnTo>
                  <a:lnTo>
                    <a:pt x="941" y="595"/>
                  </a:lnTo>
                  <a:lnTo>
                    <a:pt x="1061" y="600"/>
                  </a:lnTo>
                </a:path>
              </a:pathLst>
            </a:custGeom>
            <a:noFill/>
            <a:ln w="9131">
              <a:solidFill>
                <a:srgbClr val="1A1A1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1"/>
            <p:cNvSpPr>
              <a:spLocks/>
            </p:cNvSpPr>
            <p:nvPr/>
          </p:nvSpPr>
          <p:spPr bwMode="auto">
            <a:xfrm>
              <a:off x="3206" y="520"/>
              <a:ext cx="1104" cy="540"/>
            </a:xfrm>
            <a:custGeom>
              <a:avLst/>
              <a:gdLst>
                <a:gd name="T0" fmla="+- 0 3206 3206"/>
                <a:gd name="T1" fmla="*/ T0 w 1104"/>
                <a:gd name="T2" fmla="+- 0 520 520"/>
                <a:gd name="T3" fmla="*/ 520 h 540"/>
                <a:gd name="T4" fmla="+- 0 3264 3206"/>
                <a:gd name="T5" fmla="*/ T4 w 1104"/>
                <a:gd name="T6" fmla="+- 0 602 520"/>
                <a:gd name="T7" fmla="*/ 602 h 540"/>
                <a:gd name="T8" fmla="+- 0 3317 3206"/>
                <a:gd name="T9" fmla="*/ T8 w 1104"/>
                <a:gd name="T10" fmla="+- 0 674 520"/>
                <a:gd name="T11" fmla="*/ 674 h 540"/>
                <a:gd name="T12" fmla="+- 0 3370 3206"/>
                <a:gd name="T13" fmla="*/ T12 w 1104"/>
                <a:gd name="T14" fmla="+- 0 736 520"/>
                <a:gd name="T15" fmla="*/ 736 h 540"/>
                <a:gd name="T16" fmla="+- 0 3427 3206"/>
                <a:gd name="T17" fmla="*/ T16 w 1104"/>
                <a:gd name="T18" fmla="+- 0 791 520"/>
                <a:gd name="T19" fmla="*/ 791 h 540"/>
                <a:gd name="T20" fmla="+- 0 3485 3206"/>
                <a:gd name="T21" fmla="*/ T20 w 1104"/>
                <a:gd name="T22" fmla="+- 0 839 520"/>
                <a:gd name="T23" fmla="*/ 839 h 540"/>
                <a:gd name="T24" fmla="+- 0 3610 3206"/>
                <a:gd name="T25" fmla="*/ T24 w 1104"/>
                <a:gd name="T26" fmla="+- 0 916 520"/>
                <a:gd name="T27" fmla="*/ 916 h 540"/>
                <a:gd name="T28" fmla="+- 0 3744 3206"/>
                <a:gd name="T29" fmla="*/ T28 w 1104"/>
                <a:gd name="T30" fmla="+- 0 974 520"/>
                <a:gd name="T31" fmla="*/ 974 h 540"/>
                <a:gd name="T32" fmla="+- 0 3811 3206"/>
                <a:gd name="T33" fmla="*/ T32 w 1104"/>
                <a:gd name="T34" fmla="+- 0 993 520"/>
                <a:gd name="T35" fmla="*/ 993 h 540"/>
                <a:gd name="T36" fmla="+- 0 3888 3206"/>
                <a:gd name="T37" fmla="*/ T36 w 1104"/>
                <a:gd name="T38" fmla="+- 0 1012 520"/>
                <a:gd name="T39" fmla="*/ 1012 h 540"/>
                <a:gd name="T40" fmla="+- 0 3965 3206"/>
                <a:gd name="T41" fmla="*/ T40 w 1104"/>
                <a:gd name="T42" fmla="+- 0 1026 520"/>
                <a:gd name="T43" fmla="*/ 1026 h 540"/>
                <a:gd name="T44" fmla="+- 0 4128 3206"/>
                <a:gd name="T45" fmla="*/ T44 w 1104"/>
                <a:gd name="T46" fmla="+- 0 1046 520"/>
                <a:gd name="T47" fmla="*/ 1046 h 540"/>
                <a:gd name="T48" fmla="+- 0 4310 3206"/>
                <a:gd name="T49" fmla="*/ T48 w 1104"/>
                <a:gd name="T50" fmla="+- 0 1060 520"/>
                <a:gd name="T51" fmla="*/ 1060 h 54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</a:cxnLst>
              <a:rect l="0" t="0" r="r" b="b"/>
              <a:pathLst>
                <a:path w="1104" h="540">
                  <a:moveTo>
                    <a:pt x="0" y="0"/>
                  </a:moveTo>
                  <a:lnTo>
                    <a:pt x="58" y="82"/>
                  </a:lnTo>
                  <a:lnTo>
                    <a:pt x="111" y="154"/>
                  </a:lnTo>
                  <a:lnTo>
                    <a:pt x="164" y="216"/>
                  </a:lnTo>
                  <a:lnTo>
                    <a:pt x="221" y="271"/>
                  </a:lnTo>
                  <a:lnTo>
                    <a:pt x="279" y="319"/>
                  </a:lnTo>
                  <a:lnTo>
                    <a:pt x="404" y="396"/>
                  </a:lnTo>
                  <a:lnTo>
                    <a:pt x="538" y="454"/>
                  </a:lnTo>
                  <a:lnTo>
                    <a:pt x="605" y="473"/>
                  </a:lnTo>
                  <a:lnTo>
                    <a:pt x="682" y="492"/>
                  </a:lnTo>
                  <a:lnTo>
                    <a:pt x="759" y="506"/>
                  </a:lnTo>
                  <a:lnTo>
                    <a:pt x="922" y="526"/>
                  </a:lnTo>
                  <a:lnTo>
                    <a:pt x="1104" y="540"/>
                  </a:lnTo>
                </a:path>
              </a:pathLst>
            </a:custGeom>
            <a:noFill/>
            <a:ln w="9131">
              <a:solidFill>
                <a:srgbClr val="1A1A1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0"/>
            <p:cNvSpPr>
              <a:spLocks/>
            </p:cNvSpPr>
            <p:nvPr/>
          </p:nvSpPr>
          <p:spPr bwMode="auto">
            <a:xfrm>
              <a:off x="3494" y="2334"/>
              <a:ext cx="706" cy="764"/>
            </a:xfrm>
            <a:custGeom>
              <a:avLst/>
              <a:gdLst>
                <a:gd name="T0" fmla="+- 0 3494 3494"/>
                <a:gd name="T1" fmla="*/ T0 w 706"/>
                <a:gd name="T2" fmla="+- 0 2334 2334"/>
                <a:gd name="T3" fmla="*/ 2334 h 764"/>
                <a:gd name="T4" fmla="+- 0 3533 3494"/>
                <a:gd name="T5" fmla="*/ T4 w 706"/>
                <a:gd name="T6" fmla="+- 0 2426 2334"/>
                <a:gd name="T7" fmla="*/ 2426 h 764"/>
                <a:gd name="T8" fmla="+- 0 3600 3494"/>
                <a:gd name="T9" fmla="*/ T8 w 706"/>
                <a:gd name="T10" fmla="+- 0 2579 2334"/>
                <a:gd name="T11" fmla="*/ 2579 h 764"/>
                <a:gd name="T12" fmla="+- 0 3638 3494"/>
                <a:gd name="T13" fmla="*/ T12 w 706"/>
                <a:gd name="T14" fmla="+- 0 2646 2334"/>
                <a:gd name="T15" fmla="*/ 2646 h 764"/>
                <a:gd name="T16" fmla="+- 0 3672 3494"/>
                <a:gd name="T17" fmla="*/ T16 w 706"/>
                <a:gd name="T18" fmla="+- 0 2709 2334"/>
                <a:gd name="T19" fmla="*/ 2709 h 764"/>
                <a:gd name="T20" fmla="+- 0 3710 3494"/>
                <a:gd name="T21" fmla="*/ T20 w 706"/>
                <a:gd name="T22" fmla="+- 0 2766 2334"/>
                <a:gd name="T23" fmla="*/ 2766 h 764"/>
                <a:gd name="T24" fmla="+- 0 3787 3494"/>
                <a:gd name="T25" fmla="*/ T24 w 706"/>
                <a:gd name="T26" fmla="+- 0 2862 2334"/>
                <a:gd name="T27" fmla="*/ 2862 h 764"/>
                <a:gd name="T28" fmla="+- 0 3830 3494"/>
                <a:gd name="T29" fmla="*/ T28 w 706"/>
                <a:gd name="T30" fmla="+- 0 2906 2334"/>
                <a:gd name="T31" fmla="*/ 2906 h 764"/>
                <a:gd name="T32" fmla="+- 0 3922 3494"/>
                <a:gd name="T33" fmla="*/ T32 w 706"/>
                <a:gd name="T34" fmla="+- 0 2978 2334"/>
                <a:gd name="T35" fmla="*/ 2978 h 764"/>
                <a:gd name="T36" fmla="+- 0 4022 3494"/>
                <a:gd name="T37" fmla="*/ T36 w 706"/>
                <a:gd name="T38" fmla="+- 0 3035 2334"/>
                <a:gd name="T39" fmla="*/ 3035 h 764"/>
                <a:gd name="T40" fmla="+- 0 4080 3494"/>
                <a:gd name="T41" fmla="*/ T40 w 706"/>
                <a:gd name="T42" fmla="+- 0 3059 2334"/>
                <a:gd name="T43" fmla="*/ 3059 h 764"/>
                <a:gd name="T44" fmla="+- 0 4138 3494"/>
                <a:gd name="T45" fmla="*/ T44 w 706"/>
                <a:gd name="T46" fmla="+- 0 3078 2334"/>
                <a:gd name="T47" fmla="*/ 3078 h 764"/>
                <a:gd name="T48" fmla="+- 0 4200 3494"/>
                <a:gd name="T49" fmla="*/ T48 w 706"/>
                <a:gd name="T50" fmla="+- 0 3098 2334"/>
                <a:gd name="T51" fmla="*/ 3098 h 76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</a:cxnLst>
              <a:rect l="0" t="0" r="r" b="b"/>
              <a:pathLst>
                <a:path w="706" h="764">
                  <a:moveTo>
                    <a:pt x="0" y="0"/>
                  </a:moveTo>
                  <a:lnTo>
                    <a:pt x="39" y="92"/>
                  </a:lnTo>
                  <a:lnTo>
                    <a:pt x="106" y="245"/>
                  </a:lnTo>
                  <a:lnTo>
                    <a:pt x="144" y="312"/>
                  </a:lnTo>
                  <a:lnTo>
                    <a:pt x="178" y="375"/>
                  </a:lnTo>
                  <a:lnTo>
                    <a:pt x="216" y="432"/>
                  </a:lnTo>
                  <a:lnTo>
                    <a:pt x="293" y="528"/>
                  </a:lnTo>
                  <a:lnTo>
                    <a:pt x="336" y="572"/>
                  </a:lnTo>
                  <a:lnTo>
                    <a:pt x="428" y="644"/>
                  </a:lnTo>
                  <a:lnTo>
                    <a:pt x="528" y="701"/>
                  </a:lnTo>
                  <a:lnTo>
                    <a:pt x="586" y="725"/>
                  </a:lnTo>
                  <a:lnTo>
                    <a:pt x="644" y="744"/>
                  </a:lnTo>
                  <a:lnTo>
                    <a:pt x="706" y="764"/>
                  </a:lnTo>
                </a:path>
              </a:pathLst>
            </a:custGeom>
            <a:noFill/>
            <a:ln w="9131">
              <a:solidFill>
                <a:srgbClr val="1A1A1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AutoShape 39"/>
            <p:cNvSpPr>
              <a:spLocks/>
            </p:cNvSpPr>
            <p:nvPr/>
          </p:nvSpPr>
          <p:spPr bwMode="auto">
            <a:xfrm>
              <a:off x="3187" y="496"/>
              <a:ext cx="730" cy="2734"/>
            </a:xfrm>
            <a:custGeom>
              <a:avLst/>
              <a:gdLst>
                <a:gd name="T0" fmla="+- 0 3269 3187"/>
                <a:gd name="T1" fmla="*/ T0 w 730"/>
                <a:gd name="T2" fmla="+- 0 496 496"/>
                <a:gd name="T3" fmla="*/ 496 h 2734"/>
                <a:gd name="T4" fmla="+- 0 3293 3187"/>
                <a:gd name="T5" fmla="*/ T4 w 730"/>
                <a:gd name="T6" fmla="+- 0 621 496"/>
                <a:gd name="T7" fmla="*/ 621 h 2734"/>
                <a:gd name="T8" fmla="+- 0 3317 3187"/>
                <a:gd name="T9" fmla="*/ T8 w 730"/>
                <a:gd name="T10" fmla="+- 0 3201 496"/>
                <a:gd name="T11" fmla="*/ 3201 h 2734"/>
                <a:gd name="T12" fmla="+- 0 3298 3187"/>
                <a:gd name="T13" fmla="*/ T12 w 730"/>
                <a:gd name="T14" fmla="+- 0 3196 496"/>
                <a:gd name="T15" fmla="*/ 3196 h 2734"/>
                <a:gd name="T16" fmla="+- 0 3187 3187"/>
                <a:gd name="T17" fmla="*/ T16 w 730"/>
                <a:gd name="T18" fmla="+- 0 3220 496"/>
                <a:gd name="T19" fmla="*/ 3220 h 2734"/>
                <a:gd name="T20" fmla="+- 0 3240 3187"/>
                <a:gd name="T21" fmla="*/ T20 w 730"/>
                <a:gd name="T22" fmla="+- 0 3220 496"/>
                <a:gd name="T23" fmla="*/ 3220 h 2734"/>
                <a:gd name="T24" fmla="+- 0 3317 3187"/>
                <a:gd name="T25" fmla="*/ T24 w 730"/>
                <a:gd name="T26" fmla="+- 0 3201 496"/>
                <a:gd name="T27" fmla="*/ 3201 h 2734"/>
                <a:gd name="T28" fmla="+- 0 3326 3187"/>
                <a:gd name="T29" fmla="*/ T28 w 730"/>
                <a:gd name="T30" fmla="+- 0 678 496"/>
                <a:gd name="T31" fmla="*/ 678 h 2734"/>
                <a:gd name="T32" fmla="+- 0 3350 3187"/>
                <a:gd name="T33" fmla="*/ T32 w 730"/>
                <a:gd name="T34" fmla="+- 0 806 496"/>
                <a:gd name="T35" fmla="*/ 806 h 2734"/>
                <a:gd name="T36" fmla="+- 0 3422 3187"/>
                <a:gd name="T37" fmla="*/ T36 w 730"/>
                <a:gd name="T38" fmla="+- 0 988 496"/>
                <a:gd name="T39" fmla="*/ 988 h 2734"/>
                <a:gd name="T40" fmla="+- 0 3370 3187"/>
                <a:gd name="T41" fmla="*/ T40 w 730"/>
                <a:gd name="T42" fmla="+- 0 868 496"/>
                <a:gd name="T43" fmla="*/ 868 h 2734"/>
                <a:gd name="T44" fmla="+- 0 3422 3187"/>
                <a:gd name="T45" fmla="*/ T44 w 730"/>
                <a:gd name="T46" fmla="+- 0 988 496"/>
                <a:gd name="T47" fmla="*/ 988 h 2734"/>
                <a:gd name="T48" fmla="+- 0 3442 3187"/>
                <a:gd name="T49" fmla="*/ T48 w 730"/>
                <a:gd name="T50" fmla="+- 0 1050 496"/>
                <a:gd name="T51" fmla="*/ 1050 h 2734"/>
                <a:gd name="T52" fmla="+- 0 3470 3187"/>
                <a:gd name="T53" fmla="*/ T52 w 730"/>
                <a:gd name="T54" fmla="+- 0 1175 496"/>
                <a:gd name="T55" fmla="*/ 1175 h 2734"/>
                <a:gd name="T56" fmla="+- 0 3499 3187"/>
                <a:gd name="T57" fmla="*/ T56 w 730"/>
                <a:gd name="T58" fmla="+- 0 3131 496"/>
                <a:gd name="T59" fmla="*/ 3131 h 2734"/>
                <a:gd name="T60" fmla="+- 0 3485 3187"/>
                <a:gd name="T61" fmla="*/ T60 w 730"/>
                <a:gd name="T62" fmla="+- 0 3126 496"/>
                <a:gd name="T63" fmla="*/ 3126 h 2734"/>
                <a:gd name="T64" fmla="+- 0 3374 3187"/>
                <a:gd name="T65" fmla="*/ T64 w 730"/>
                <a:gd name="T66" fmla="+- 0 3167 496"/>
                <a:gd name="T67" fmla="*/ 3167 h 2734"/>
                <a:gd name="T68" fmla="+- 0 3427 3187"/>
                <a:gd name="T69" fmla="*/ T68 w 730"/>
                <a:gd name="T70" fmla="+- 0 3162 496"/>
                <a:gd name="T71" fmla="*/ 3162 h 2734"/>
                <a:gd name="T72" fmla="+- 0 3499 3187"/>
                <a:gd name="T73" fmla="*/ T72 w 730"/>
                <a:gd name="T74" fmla="+- 0 3131 496"/>
                <a:gd name="T75" fmla="*/ 3131 h 2734"/>
                <a:gd name="T76" fmla="+- 0 3499 3187"/>
                <a:gd name="T77" fmla="*/ T76 w 730"/>
                <a:gd name="T78" fmla="+- 0 1233 496"/>
                <a:gd name="T79" fmla="*/ 1233 h 2734"/>
                <a:gd name="T80" fmla="+- 0 3528 3187"/>
                <a:gd name="T81" fmla="*/ T80 w 730"/>
                <a:gd name="T82" fmla="+- 0 1362 496"/>
                <a:gd name="T83" fmla="*/ 1362 h 2734"/>
                <a:gd name="T84" fmla="+- 0 3595 3187"/>
                <a:gd name="T85" fmla="*/ T84 w 730"/>
                <a:gd name="T86" fmla="+- 0 1545 496"/>
                <a:gd name="T87" fmla="*/ 1545 h 2734"/>
                <a:gd name="T88" fmla="+- 0 3547 3187"/>
                <a:gd name="T89" fmla="*/ T88 w 730"/>
                <a:gd name="T90" fmla="+- 0 1425 496"/>
                <a:gd name="T91" fmla="*/ 1425 h 2734"/>
                <a:gd name="T92" fmla="+- 0 3595 3187"/>
                <a:gd name="T93" fmla="*/ T92 w 730"/>
                <a:gd name="T94" fmla="+- 0 1545 496"/>
                <a:gd name="T95" fmla="*/ 1545 h 2734"/>
                <a:gd name="T96" fmla="+- 0 3614 3187"/>
                <a:gd name="T97" fmla="*/ T96 w 730"/>
                <a:gd name="T98" fmla="+- 0 1607 496"/>
                <a:gd name="T99" fmla="*/ 1607 h 2734"/>
                <a:gd name="T100" fmla="+- 0 3643 3187"/>
                <a:gd name="T101" fmla="*/ T100 w 730"/>
                <a:gd name="T102" fmla="+- 0 1732 496"/>
                <a:gd name="T103" fmla="*/ 1732 h 2734"/>
                <a:gd name="T104" fmla="+- 0 3662 3187"/>
                <a:gd name="T105" fmla="*/ T104 w 730"/>
                <a:gd name="T106" fmla="+- 0 3030 496"/>
                <a:gd name="T107" fmla="*/ 3030 h 2734"/>
                <a:gd name="T108" fmla="+- 0 3610 3187"/>
                <a:gd name="T109" fmla="*/ T108 w 730"/>
                <a:gd name="T110" fmla="+- 0 3054 496"/>
                <a:gd name="T111" fmla="*/ 3054 h 2734"/>
                <a:gd name="T112" fmla="+- 0 3557 3187"/>
                <a:gd name="T113" fmla="*/ T112 w 730"/>
                <a:gd name="T114" fmla="+- 0 3102 496"/>
                <a:gd name="T115" fmla="*/ 3102 h 2734"/>
                <a:gd name="T116" fmla="+- 0 3662 3187"/>
                <a:gd name="T117" fmla="*/ T116 w 730"/>
                <a:gd name="T118" fmla="+- 0 3030 496"/>
                <a:gd name="T119" fmla="*/ 3030 h 2734"/>
                <a:gd name="T120" fmla="+- 0 3672 3187"/>
                <a:gd name="T121" fmla="*/ T120 w 730"/>
                <a:gd name="T122" fmla="+- 0 1790 496"/>
                <a:gd name="T123" fmla="*/ 1790 h 2734"/>
                <a:gd name="T124" fmla="+- 0 3701 3187"/>
                <a:gd name="T125" fmla="*/ T124 w 730"/>
                <a:gd name="T126" fmla="+- 0 1919 496"/>
                <a:gd name="T127" fmla="*/ 1919 h 2734"/>
                <a:gd name="T128" fmla="+- 0 3768 3187"/>
                <a:gd name="T129" fmla="*/ T128 w 730"/>
                <a:gd name="T130" fmla="+- 0 2099 496"/>
                <a:gd name="T131" fmla="*/ 2099 h 2734"/>
                <a:gd name="T132" fmla="+- 0 3720 3187"/>
                <a:gd name="T133" fmla="*/ T132 w 730"/>
                <a:gd name="T134" fmla="+- 0 1979 496"/>
                <a:gd name="T135" fmla="*/ 1979 h 2734"/>
                <a:gd name="T136" fmla="+- 0 3768 3187"/>
                <a:gd name="T137" fmla="*/ T136 w 730"/>
                <a:gd name="T138" fmla="+- 0 2099 496"/>
                <a:gd name="T139" fmla="*/ 2099 h 2734"/>
                <a:gd name="T140" fmla="+- 0 3787 3187"/>
                <a:gd name="T141" fmla="*/ T140 w 730"/>
                <a:gd name="T142" fmla="+- 0 2162 496"/>
                <a:gd name="T143" fmla="*/ 2162 h 2734"/>
                <a:gd name="T144" fmla="+- 0 3816 3187"/>
                <a:gd name="T145" fmla="*/ T144 w 730"/>
                <a:gd name="T146" fmla="+- 0 2286 496"/>
                <a:gd name="T147" fmla="*/ 2286 h 2734"/>
                <a:gd name="T148" fmla="+- 0 3850 3187"/>
                <a:gd name="T149" fmla="*/ T148 w 730"/>
                <a:gd name="T150" fmla="+- 0 2886 496"/>
                <a:gd name="T151" fmla="*/ 2886 h 2734"/>
                <a:gd name="T152" fmla="+- 0 3830 3187"/>
                <a:gd name="T153" fmla="*/ T152 w 730"/>
                <a:gd name="T154" fmla="+- 0 2862 496"/>
                <a:gd name="T155" fmla="*/ 2862 h 2734"/>
                <a:gd name="T156" fmla="+- 0 3797 3187"/>
                <a:gd name="T157" fmla="*/ T156 w 730"/>
                <a:gd name="T158" fmla="+- 0 2867 496"/>
                <a:gd name="T159" fmla="*/ 2867 h 2734"/>
                <a:gd name="T160" fmla="+- 0 3791 3187"/>
                <a:gd name="T161" fmla="*/ T160 w 730"/>
                <a:gd name="T162" fmla="+- 0 2898 496"/>
                <a:gd name="T163" fmla="*/ 2898 h 2734"/>
                <a:gd name="T164" fmla="+- 0 3725 3187"/>
                <a:gd name="T165" fmla="*/ T164 w 730"/>
                <a:gd name="T166" fmla="+- 0 2968 496"/>
                <a:gd name="T167" fmla="*/ 2968 h 2734"/>
                <a:gd name="T168" fmla="+- 0 3715 3187"/>
                <a:gd name="T169" fmla="*/ T168 w 730"/>
                <a:gd name="T170" fmla="+- 0 2992 496"/>
                <a:gd name="T171" fmla="*/ 2992 h 2734"/>
                <a:gd name="T172" fmla="+- 0 3782 3187"/>
                <a:gd name="T173" fmla="*/ T172 w 730"/>
                <a:gd name="T174" fmla="+- 0 2925 496"/>
                <a:gd name="T175" fmla="*/ 2925 h 2734"/>
                <a:gd name="T176" fmla="+- 0 3816 3187"/>
                <a:gd name="T177" fmla="*/ T176 w 730"/>
                <a:gd name="T178" fmla="+- 0 2920 496"/>
                <a:gd name="T179" fmla="*/ 2920 h 2734"/>
                <a:gd name="T180" fmla="+- 0 3840 3187"/>
                <a:gd name="T181" fmla="*/ T180 w 730"/>
                <a:gd name="T182" fmla="+- 0 2910 496"/>
                <a:gd name="T183" fmla="*/ 2910 h 2734"/>
                <a:gd name="T184" fmla="+- 0 3850 3187"/>
                <a:gd name="T185" fmla="*/ T184 w 730"/>
                <a:gd name="T186" fmla="+- 0 2886 496"/>
                <a:gd name="T187" fmla="*/ 2886 h 2734"/>
                <a:gd name="T188" fmla="+- 0 3845 3187"/>
                <a:gd name="T189" fmla="*/ T188 w 730"/>
                <a:gd name="T190" fmla="+- 0 2344 496"/>
                <a:gd name="T191" fmla="*/ 2344 h 2734"/>
                <a:gd name="T192" fmla="+- 0 3874 3187"/>
                <a:gd name="T193" fmla="*/ T192 w 730"/>
                <a:gd name="T194" fmla="+- 0 2474 496"/>
                <a:gd name="T195" fmla="*/ 2474 h 2734"/>
                <a:gd name="T196" fmla="+- 0 3902 3187"/>
                <a:gd name="T197" fmla="*/ T196 w 730"/>
                <a:gd name="T198" fmla="+- 0 2728 496"/>
                <a:gd name="T199" fmla="*/ 2728 h 2734"/>
                <a:gd name="T200" fmla="+- 0 3883 3187"/>
                <a:gd name="T201" fmla="*/ T200 w 730"/>
                <a:gd name="T202" fmla="+- 0 2747 496"/>
                <a:gd name="T203" fmla="*/ 2747 h 2734"/>
                <a:gd name="T204" fmla="+- 0 3854 3187"/>
                <a:gd name="T205" fmla="*/ T204 w 730"/>
                <a:gd name="T206" fmla="+- 0 2810 496"/>
                <a:gd name="T207" fmla="*/ 2810 h 2734"/>
                <a:gd name="T208" fmla="+- 0 3845 3187"/>
                <a:gd name="T209" fmla="*/ T208 w 730"/>
                <a:gd name="T210" fmla="+- 0 2848 496"/>
                <a:gd name="T211" fmla="*/ 2848 h 2734"/>
                <a:gd name="T212" fmla="+- 0 3878 3187"/>
                <a:gd name="T213" fmla="*/ T212 w 730"/>
                <a:gd name="T214" fmla="+- 0 2786 496"/>
                <a:gd name="T215" fmla="*/ 2786 h 2734"/>
                <a:gd name="T216" fmla="+- 0 3902 3187"/>
                <a:gd name="T217" fmla="*/ T216 w 730"/>
                <a:gd name="T218" fmla="+- 0 2728 496"/>
                <a:gd name="T219" fmla="*/ 2728 h 2734"/>
                <a:gd name="T220" fmla="+- 0 3912 3187"/>
                <a:gd name="T221" fmla="*/ T220 w 730"/>
                <a:gd name="T222" fmla="+- 0 2584 496"/>
                <a:gd name="T223" fmla="*/ 2584 h 2734"/>
                <a:gd name="T224" fmla="+- 0 3902 3187"/>
                <a:gd name="T225" fmla="*/ T224 w 730"/>
                <a:gd name="T226" fmla="+- 0 2531 496"/>
                <a:gd name="T227" fmla="*/ 2531 h 2734"/>
                <a:gd name="T228" fmla="+- 0 3898 3187"/>
                <a:gd name="T229" fmla="*/ T228 w 730"/>
                <a:gd name="T230" fmla="+- 0 2550 496"/>
                <a:gd name="T231" fmla="*/ 2550 h 2734"/>
                <a:gd name="T232" fmla="+- 0 3902 3187"/>
                <a:gd name="T233" fmla="*/ T232 w 730"/>
                <a:gd name="T234" fmla="+- 0 2661 496"/>
                <a:gd name="T235" fmla="*/ 2661 h 2734"/>
                <a:gd name="T236" fmla="+- 0 3917 3187"/>
                <a:gd name="T237" fmla="*/ T236 w 730"/>
                <a:gd name="T238" fmla="+- 0 2656 496"/>
                <a:gd name="T239" fmla="*/ 2656 h 273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  <a:cxn ang="0">
                  <a:pos x="T225" y="T227"/>
                </a:cxn>
                <a:cxn ang="0">
                  <a:pos x="T229" y="T231"/>
                </a:cxn>
                <a:cxn ang="0">
                  <a:pos x="T233" y="T235"/>
                </a:cxn>
                <a:cxn ang="0">
                  <a:pos x="T237" y="T239"/>
                </a:cxn>
              </a:cxnLst>
              <a:rect l="0" t="0" r="r" b="b"/>
              <a:pathLst>
                <a:path w="730" h="2734">
                  <a:moveTo>
                    <a:pt x="120" y="120"/>
                  </a:moveTo>
                  <a:lnTo>
                    <a:pt x="82" y="0"/>
                  </a:lnTo>
                  <a:lnTo>
                    <a:pt x="67" y="0"/>
                  </a:lnTo>
                  <a:lnTo>
                    <a:pt x="106" y="125"/>
                  </a:lnTo>
                  <a:lnTo>
                    <a:pt x="120" y="120"/>
                  </a:lnTo>
                  <a:close/>
                  <a:moveTo>
                    <a:pt x="130" y="2705"/>
                  </a:moveTo>
                  <a:lnTo>
                    <a:pt x="125" y="2695"/>
                  </a:lnTo>
                  <a:lnTo>
                    <a:pt x="111" y="2700"/>
                  </a:lnTo>
                  <a:lnTo>
                    <a:pt x="53" y="2714"/>
                  </a:lnTo>
                  <a:lnTo>
                    <a:pt x="0" y="2724"/>
                  </a:lnTo>
                  <a:lnTo>
                    <a:pt x="0" y="2734"/>
                  </a:lnTo>
                  <a:lnTo>
                    <a:pt x="53" y="2724"/>
                  </a:lnTo>
                  <a:lnTo>
                    <a:pt x="115" y="2710"/>
                  </a:lnTo>
                  <a:lnTo>
                    <a:pt x="130" y="2705"/>
                  </a:lnTo>
                  <a:close/>
                  <a:moveTo>
                    <a:pt x="178" y="305"/>
                  </a:moveTo>
                  <a:lnTo>
                    <a:pt x="139" y="182"/>
                  </a:lnTo>
                  <a:lnTo>
                    <a:pt x="125" y="187"/>
                  </a:lnTo>
                  <a:lnTo>
                    <a:pt x="163" y="310"/>
                  </a:lnTo>
                  <a:lnTo>
                    <a:pt x="178" y="305"/>
                  </a:lnTo>
                  <a:close/>
                  <a:moveTo>
                    <a:pt x="235" y="492"/>
                  </a:moveTo>
                  <a:lnTo>
                    <a:pt x="197" y="367"/>
                  </a:lnTo>
                  <a:lnTo>
                    <a:pt x="183" y="372"/>
                  </a:lnTo>
                  <a:lnTo>
                    <a:pt x="226" y="497"/>
                  </a:lnTo>
                  <a:lnTo>
                    <a:pt x="235" y="492"/>
                  </a:lnTo>
                  <a:close/>
                  <a:moveTo>
                    <a:pt x="293" y="674"/>
                  </a:moveTo>
                  <a:lnTo>
                    <a:pt x="255" y="554"/>
                  </a:lnTo>
                  <a:lnTo>
                    <a:pt x="245" y="554"/>
                  </a:lnTo>
                  <a:lnTo>
                    <a:pt x="283" y="679"/>
                  </a:lnTo>
                  <a:lnTo>
                    <a:pt x="293" y="674"/>
                  </a:lnTo>
                  <a:close/>
                  <a:moveTo>
                    <a:pt x="312" y="2635"/>
                  </a:moveTo>
                  <a:lnTo>
                    <a:pt x="303" y="2626"/>
                  </a:lnTo>
                  <a:lnTo>
                    <a:pt x="298" y="2630"/>
                  </a:lnTo>
                  <a:lnTo>
                    <a:pt x="235" y="2657"/>
                  </a:lnTo>
                  <a:lnTo>
                    <a:pt x="187" y="2671"/>
                  </a:lnTo>
                  <a:lnTo>
                    <a:pt x="192" y="2686"/>
                  </a:lnTo>
                  <a:lnTo>
                    <a:pt x="240" y="2666"/>
                  </a:lnTo>
                  <a:lnTo>
                    <a:pt x="303" y="2638"/>
                  </a:lnTo>
                  <a:lnTo>
                    <a:pt x="312" y="2635"/>
                  </a:lnTo>
                  <a:close/>
                  <a:moveTo>
                    <a:pt x="351" y="862"/>
                  </a:moveTo>
                  <a:lnTo>
                    <a:pt x="312" y="737"/>
                  </a:lnTo>
                  <a:lnTo>
                    <a:pt x="303" y="742"/>
                  </a:lnTo>
                  <a:lnTo>
                    <a:pt x="341" y="866"/>
                  </a:lnTo>
                  <a:lnTo>
                    <a:pt x="351" y="862"/>
                  </a:lnTo>
                  <a:close/>
                  <a:moveTo>
                    <a:pt x="408" y="1049"/>
                  </a:moveTo>
                  <a:lnTo>
                    <a:pt x="370" y="924"/>
                  </a:lnTo>
                  <a:lnTo>
                    <a:pt x="360" y="929"/>
                  </a:lnTo>
                  <a:lnTo>
                    <a:pt x="399" y="1054"/>
                  </a:lnTo>
                  <a:lnTo>
                    <a:pt x="408" y="1049"/>
                  </a:lnTo>
                  <a:close/>
                  <a:moveTo>
                    <a:pt x="466" y="1231"/>
                  </a:moveTo>
                  <a:lnTo>
                    <a:pt x="427" y="1111"/>
                  </a:lnTo>
                  <a:lnTo>
                    <a:pt x="418" y="1111"/>
                  </a:lnTo>
                  <a:lnTo>
                    <a:pt x="456" y="1236"/>
                  </a:lnTo>
                  <a:lnTo>
                    <a:pt x="466" y="1231"/>
                  </a:lnTo>
                  <a:close/>
                  <a:moveTo>
                    <a:pt x="475" y="2534"/>
                  </a:moveTo>
                  <a:lnTo>
                    <a:pt x="471" y="2525"/>
                  </a:lnTo>
                  <a:lnTo>
                    <a:pt x="423" y="2558"/>
                  </a:lnTo>
                  <a:lnTo>
                    <a:pt x="360" y="2597"/>
                  </a:lnTo>
                  <a:lnTo>
                    <a:pt x="370" y="2606"/>
                  </a:lnTo>
                  <a:lnTo>
                    <a:pt x="432" y="2568"/>
                  </a:lnTo>
                  <a:lnTo>
                    <a:pt x="475" y="2534"/>
                  </a:lnTo>
                  <a:close/>
                  <a:moveTo>
                    <a:pt x="523" y="1418"/>
                  </a:moveTo>
                  <a:lnTo>
                    <a:pt x="485" y="1294"/>
                  </a:lnTo>
                  <a:lnTo>
                    <a:pt x="475" y="1298"/>
                  </a:lnTo>
                  <a:lnTo>
                    <a:pt x="514" y="1423"/>
                  </a:lnTo>
                  <a:lnTo>
                    <a:pt x="523" y="1418"/>
                  </a:lnTo>
                  <a:close/>
                  <a:moveTo>
                    <a:pt x="581" y="1603"/>
                  </a:moveTo>
                  <a:lnTo>
                    <a:pt x="543" y="1478"/>
                  </a:lnTo>
                  <a:lnTo>
                    <a:pt x="533" y="1483"/>
                  </a:lnTo>
                  <a:lnTo>
                    <a:pt x="571" y="1608"/>
                  </a:lnTo>
                  <a:lnTo>
                    <a:pt x="581" y="1603"/>
                  </a:lnTo>
                  <a:close/>
                  <a:moveTo>
                    <a:pt x="639" y="1786"/>
                  </a:moveTo>
                  <a:lnTo>
                    <a:pt x="600" y="1666"/>
                  </a:lnTo>
                  <a:lnTo>
                    <a:pt x="591" y="1666"/>
                  </a:lnTo>
                  <a:lnTo>
                    <a:pt x="629" y="1790"/>
                  </a:lnTo>
                  <a:lnTo>
                    <a:pt x="639" y="1786"/>
                  </a:lnTo>
                  <a:close/>
                  <a:moveTo>
                    <a:pt x="663" y="2390"/>
                  </a:moveTo>
                  <a:lnTo>
                    <a:pt x="653" y="2371"/>
                  </a:lnTo>
                  <a:lnTo>
                    <a:pt x="643" y="2366"/>
                  </a:lnTo>
                  <a:lnTo>
                    <a:pt x="629" y="2362"/>
                  </a:lnTo>
                  <a:lnTo>
                    <a:pt x="610" y="2371"/>
                  </a:lnTo>
                  <a:lnTo>
                    <a:pt x="600" y="2390"/>
                  </a:lnTo>
                  <a:lnTo>
                    <a:pt x="604" y="2402"/>
                  </a:lnTo>
                  <a:lnTo>
                    <a:pt x="586" y="2424"/>
                  </a:lnTo>
                  <a:lnTo>
                    <a:pt x="538" y="2472"/>
                  </a:lnTo>
                  <a:lnTo>
                    <a:pt x="519" y="2486"/>
                  </a:lnTo>
                  <a:lnTo>
                    <a:pt x="528" y="2496"/>
                  </a:lnTo>
                  <a:lnTo>
                    <a:pt x="547" y="2482"/>
                  </a:lnTo>
                  <a:lnTo>
                    <a:pt x="595" y="2429"/>
                  </a:lnTo>
                  <a:lnTo>
                    <a:pt x="610" y="2414"/>
                  </a:lnTo>
                  <a:lnTo>
                    <a:pt x="629" y="2424"/>
                  </a:lnTo>
                  <a:lnTo>
                    <a:pt x="643" y="2419"/>
                  </a:lnTo>
                  <a:lnTo>
                    <a:pt x="653" y="2414"/>
                  </a:lnTo>
                  <a:lnTo>
                    <a:pt x="658" y="2405"/>
                  </a:lnTo>
                  <a:lnTo>
                    <a:pt x="663" y="2390"/>
                  </a:lnTo>
                  <a:close/>
                  <a:moveTo>
                    <a:pt x="696" y="1973"/>
                  </a:moveTo>
                  <a:lnTo>
                    <a:pt x="658" y="1848"/>
                  </a:lnTo>
                  <a:lnTo>
                    <a:pt x="648" y="1853"/>
                  </a:lnTo>
                  <a:lnTo>
                    <a:pt x="687" y="1978"/>
                  </a:lnTo>
                  <a:lnTo>
                    <a:pt x="696" y="1973"/>
                  </a:lnTo>
                  <a:close/>
                  <a:moveTo>
                    <a:pt x="715" y="2232"/>
                  </a:moveTo>
                  <a:lnTo>
                    <a:pt x="701" y="2227"/>
                  </a:lnTo>
                  <a:lnTo>
                    <a:pt x="696" y="2251"/>
                  </a:lnTo>
                  <a:lnTo>
                    <a:pt x="682" y="2285"/>
                  </a:lnTo>
                  <a:lnTo>
                    <a:pt x="667" y="2314"/>
                  </a:lnTo>
                  <a:lnTo>
                    <a:pt x="648" y="2342"/>
                  </a:lnTo>
                  <a:lnTo>
                    <a:pt x="658" y="2352"/>
                  </a:lnTo>
                  <a:lnTo>
                    <a:pt x="677" y="2318"/>
                  </a:lnTo>
                  <a:lnTo>
                    <a:pt x="691" y="2290"/>
                  </a:lnTo>
                  <a:lnTo>
                    <a:pt x="706" y="2256"/>
                  </a:lnTo>
                  <a:lnTo>
                    <a:pt x="715" y="2232"/>
                  </a:lnTo>
                  <a:close/>
                  <a:moveTo>
                    <a:pt x="730" y="2126"/>
                  </a:moveTo>
                  <a:lnTo>
                    <a:pt x="725" y="2088"/>
                  </a:lnTo>
                  <a:lnTo>
                    <a:pt x="720" y="2054"/>
                  </a:lnTo>
                  <a:lnTo>
                    <a:pt x="715" y="2035"/>
                  </a:lnTo>
                  <a:lnTo>
                    <a:pt x="706" y="2040"/>
                  </a:lnTo>
                  <a:lnTo>
                    <a:pt x="711" y="2054"/>
                  </a:lnTo>
                  <a:lnTo>
                    <a:pt x="715" y="2088"/>
                  </a:lnTo>
                  <a:lnTo>
                    <a:pt x="715" y="2165"/>
                  </a:lnTo>
                  <a:lnTo>
                    <a:pt x="725" y="2165"/>
                  </a:lnTo>
                  <a:lnTo>
                    <a:pt x="730" y="2160"/>
                  </a:lnTo>
                  <a:lnTo>
                    <a:pt x="730" y="2126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38"/>
            <p:cNvSpPr>
              <a:spLocks/>
            </p:cNvSpPr>
            <p:nvPr/>
          </p:nvSpPr>
          <p:spPr bwMode="auto">
            <a:xfrm>
              <a:off x="3787" y="2857"/>
              <a:ext cx="63" cy="63"/>
            </a:xfrm>
            <a:custGeom>
              <a:avLst/>
              <a:gdLst>
                <a:gd name="T0" fmla="+- 0 3816 3787"/>
                <a:gd name="T1" fmla="*/ T0 w 63"/>
                <a:gd name="T2" fmla="+- 0 2858 2858"/>
                <a:gd name="T3" fmla="*/ 2858 h 63"/>
                <a:gd name="T4" fmla="+- 0 3830 3787"/>
                <a:gd name="T5" fmla="*/ T4 w 63"/>
                <a:gd name="T6" fmla="+- 0 2862 2858"/>
                <a:gd name="T7" fmla="*/ 2862 h 63"/>
                <a:gd name="T8" fmla="+- 0 3840 3787"/>
                <a:gd name="T9" fmla="*/ T8 w 63"/>
                <a:gd name="T10" fmla="+- 0 2867 2858"/>
                <a:gd name="T11" fmla="*/ 2867 h 63"/>
                <a:gd name="T12" fmla="+- 0 3850 3787"/>
                <a:gd name="T13" fmla="*/ T12 w 63"/>
                <a:gd name="T14" fmla="+- 0 2886 2858"/>
                <a:gd name="T15" fmla="*/ 2886 h 63"/>
                <a:gd name="T16" fmla="+- 0 3845 3787"/>
                <a:gd name="T17" fmla="*/ T16 w 63"/>
                <a:gd name="T18" fmla="+- 0 2901 2858"/>
                <a:gd name="T19" fmla="*/ 2901 h 63"/>
                <a:gd name="T20" fmla="+- 0 3840 3787"/>
                <a:gd name="T21" fmla="*/ T20 w 63"/>
                <a:gd name="T22" fmla="+- 0 2910 2858"/>
                <a:gd name="T23" fmla="*/ 2910 h 63"/>
                <a:gd name="T24" fmla="+- 0 3830 3787"/>
                <a:gd name="T25" fmla="*/ T24 w 63"/>
                <a:gd name="T26" fmla="+- 0 2915 2858"/>
                <a:gd name="T27" fmla="*/ 2915 h 63"/>
                <a:gd name="T28" fmla="+- 0 3816 3787"/>
                <a:gd name="T29" fmla="*/ T28 w 63"/>
                <a:gd name="T30" fmla="+- 0 2920 2858"/>
                <a:gd name="T31" fmla="*/ 2920 h 63"/>
                <a:gd name="T32" fmla="+- 0 3797 3787"/>
                <a:gd name="T33" fmla="*/ T32 w 63"/>
                <a:gd name="T34" fmla="+- 0 2910 2858"/>
                <a:gd name="T35" fmla="*/ 2910 h 63"/>
                <a:gd name="T36" fmla="+- 0 3792 3787"/>
                <a:gd name="T37" fmla="*/ T36 w 63"/>
                <a:gd name="T38" fmla="+- 0 2901 2858"/>
                <a:gd name="T39" fmla="*/ 2901 h 63"/>
                <a:gd name="T40" fmla="+- 0 3787 3787"/>
                <a:gd name="T41" fmla="*/ T40 w 63"/>
                <a:gd name="T42" fmla="+- 0 2886 2858"/>
                <a:gd name="T43" fmla="*/ 2886 h 63"/>
                <a:gd name="T44" fmla="+- 0 3797 3787"/>
                <a:gd name="T45" fmla="*/ T44 w 63"/>
                <a:gd name="T46" fmla="+- 0 2867 2858"/>
                <a:gd name="T47" fmla="*/ 2867 h 63"/>
                <a:gd name="T48" fmla="+- 0 3816 3787"/>
                <a:gd name="T49" fmla="*/ T48 w 63"/>
                <a:gd name="T50" fmla="+- 0 2858 2858"/>
                <a:gd name="T51" fmla="*/ 2858 h 6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</a:cxnLst>
              <a:rect l="0" t="0" r="r" b="b"/>
              <a:pathLst>
                <a:path w="63" h="63">
                  <a:moveTo>
                    <a:pt x="29" y="0"/>
                  </a:moveTo>
                  <a:lnTo>
                    <a:pt x="43" y="4"/>
                  </a:lnTo>
                  <a:lnTo>
                    <a:pt x="53" y="9"/>
                  </a:lnTo>
                  <a:lnTo>
                    <a:pt x="63" y="28"/>
                  </a:lnTo>
                  <a:lnTo>
                    <a:pt x="58" y="43"/>
                  </a:lnTo>
                  <a:lnTo>
                    <a:pt x="53" y="52"/>
                  </a:lnTo>
                  <a:lnTo>
                    <a:pt x="43" y="57"/>
                  </a:lnTo>
                  <a:lnTo>
                    <a:pt x="29" y="62"/>
                  </a:lnTo>
                  <a:lnTo>
                    <a:pt x="10" y="52"/>
                  </a:lnTo>
                  <a:lnTo>
                    <a:pt x="5" y="43"/>
                  </a:lnTo>
                  <a:lnTo>
                    <a:pt x="0" y="28"/>
                  </a:lnTo>
                  <a:lnTo>
                    <a:pt x="10" y="9"/>
                  </a:lnTo>
                  <a:lnTo>
                    <a:pt x="29" y="0"/>
                  </a:lnTo>
                </a:path>
              </a:pathLst>
            </a:custGeom>
            <a:noFill/>
            <a:ln w="9131">
              <a:solidFill>
                <a:srgbClr val="1A1A1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37"/>
            <p:cNvSpPr>
              <a:spLocks/>
            </p:cNvSpPr>
            <p:nvPr/>
          </p:nvSpPr>
          <p:spPr bwMode="auto">
            <a:xfrm>
              <a:off x="3873" y="2492"/>
              <a:ext cx="58" cy="58"/>
            </a:xfrm>
            <a:custGeom>
              <a:avLst/>
              <a:gdLst>
                <a:gd name="T0" fmla="+- 0 3912 3874"/>
                <a:gd name="T1" fmla="*/ T0 w 58"/>
                <a:gd name="T2" fmla="+- 0 2493 2493"/>
                <a:gd name="T3" fmla="*/ 2493 h 58"/>
                <a:gd name="T4" fmla="+- 0 3902 3874"/>
                <a:gd name="T5" fmla="*/ T4 w 58"/>
                <a:gd name="T6" fmla="+- 0 2493 2493"/>
                <a:gd name="T7" fmla="*/ 2493 h 58"/>
                <a:gd name="T8" fmla="+- 0 3888 3874"/>
                <a:gd name="T9" fmla="*/ T8 w 58"/>
                <a:gd name="T10" fmla="+- 0 2493 2493"/>
                <a:gd name="T11" fmla="*/ 2493 h 58"/>
                <a:gd name="T12" fmla="+- 0 3883 3874"/>
                <a:gd name="T13" fmla="*/ T12 w 58"/>
                <a:gd name="T14" fmla="+- 0 2502 2493"/>
                <a:gd name="T15" fmla="*/ 2502 h 58"/>
                <a:gd name="T16" fmla="+- 0 3874 3874"/>
                <a:gd name="T17" fmla="*/ T16 w 58"/>
                <a:gd name="T18" fmla="+- 0 2507 2493"/>
                <a:gd name="T19" fmla="*/ 2507 h 58"/>
                <a:gd name="T20" fmla="+- 0 3874 3874"/>
                <a:gd name="T21" fmla="*/ T20 w 58"/>
                <a:gd name="T22" fmla="+- 0 2531 2493"/>
                <a:gd name="T23" fmla="*/ 2531 h 58"/>
                <a:gd name="T24" fmla="+- 0 3883 3874"/>
                <a:gd name="T25" fmla="*/ T24 w 58"/>
                <a:gd name="T26" fmla="+- 0 2541 2493"/>
                <a:gd name="T27" fmla="*/ 2541 h 58"/>
                <a:gd name="T28" fmla="+- 0 3888 3874"/>
                <a:gd name="T29" fmla="*/ T28 w 58"/>
                <a:gd name="T30" fmla="+- 0 2550 2493"/>
                <a:gd name="T31" fmla="*/ 2550 h 58"/>
                <a:gd name="T32" fmla="+- 0 3912 3874"/>
                <a:gd name="T33" fmla="*/ T32 w 58"/>
                <a:gd name="T34" fmla="+- 0 2550 2493"/>
                <a:gd name="T35" fmla="*/ 2550 h 58"/>
                <a:gd name="T36" fmla="+- 0 3931 3874"/>
                <a:gd name="T37" fmla="*/ T36 w 58"/>
                <a:gd name="T38" fmla="+- 0 2531 2493"/>
                <a:gd name="T39" fmla="*/ 2531 h 58"/>
                <a:gd name="T40" fmla="+- 0 3931 3874"/>
                <a:gd name="T41" fmla="*/ T40 w 58"/>
                <a:gd name="T42" fmla="+- 0 2507 2493"/>
                <a:gd name="T43" fmla="*/ 2507 h 58"/>
                <a:gd name="T44" fmla="+- 0 3922 3874"/>
                <a:gd name="T45" fmla="*/ T44 w 58"/>
                <a:gd name="T46" fmla="+- 0 2502 2493"/>
                <a:gd name="T47" fmla="*/ 2502 h 58"/>
                <a:gd name="T48" fmla="+- 0 3912 3874"/>
                <a:gd name="T49" fmla="*/ T48 w 58"/>
                <a:gd name="T50" fmla="+- 0 2493 2493"/>
                <a:gd name="T51" fmla="*/ 2493 h 5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</a:cxnLst>
              <a:rect l="0" t="0" r="r" b="b"/>
              <a:pathLst>
                <a:path w="58" h="58">
                  <a:moveTo>
                    <a:pt x="38" y="0"/>
                  </a:moveTo>
                  <a:lnTo>
                    <a:pt x="28" y="0"/>
                  </a:lnTo>
                  <a:lnTo>
                    <a:pt x="14" y="0"/>
                  </a:lnTo>
                  <a:lnTo>
                    <a:pt x="9" y="9"/>
                  </a:lnTo>
                  <a:lnTo>
                    <a:pt x="0" y="14"/>
                  </a:lnTo>
                  <a:lnTo>
                    <a:pt x="0" y="38"/>
                  </a:lnTo>
                  <a:lnTo>
                    <a:pt x="9" y="48"/>
                  </a:lnTo>
                  <a:lnTo>
                    <a:pt x="14" y="57"/>
                  </a:lnTo>
                  <a:lnTo>
                    <a:pt x="38" y="57"/>
                  </a:lnTo>
                  <a:lnTo>
                    <a:pt x="57" y="38"/>
                  </a:lnTo>
                  <a:lnTo>
                    <a:pt x="57" y="14"/>
                  </a:lnTo>
                  <a:lnTo>
                    <a:pt x="48" y="9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36"/>
            <p:cNvSpPr>
              <a:spLocks/>
            </p:cNvSpPr>
            <p:nvPr/>
          </p:nvSpPr>
          <p:spPr bwMode="auto">
            <a:xfrm>
              <a:off x="3873" y="2492"/>
              <a:ext cx="58" cy="58"/>
            </a:xfrm>
            <a:custGeom>
              <a:avLst/>
              <a:gdLst>
                <a:gd name="T0" fmla="+- 0 3902 3874"/>
                <a:gd name="T1" fmla="*/ T0 w 58"/>
                <a:gd name="T2" fmla="+- 0 2493 2493"/>
                <a:gd name="T3" fmla="*/ 2493 h 58"/>
                <a:gd name="T4" fmla="+- 0 3912 3874"/>
                <a:gd name="T5" fmla="*/ T4 w 58"/>
                <a:gd name="T6" fmla="+- 0 2493 2493"/>
                <a:gd name="T7" fmla="*/ 2493 h 58"/>
                <a:gd name="T8" fmla="+- 0 3922 3874"/>
                <a:gd name="T9" fmla="*/ T8 w 58"/>
                <a:gd name="T10" fmla="+- 0 2502 2493"/>
                <a:gd name="T11" fmla="*/ 2502 h 58"/>
                <a:gd name="T12" fmla="+- 0 3931 3874"/>
                <a:gd name="T13" fmla="*/ T12 w 58"/>
                <a:gd name="T14" fmla="+- 0 2507 2493"/>
                <a:gd name="T15" fmla="*/ 2507 h 58"/>
                <a:gd name="T16" fmla="+- 0 3931 3874"/>
                <a:gd name="T17" fmla="*/ T16 w 58"/>
                <a:gd name="T18" fmla="+- 0 2531 2493"/>
                <a:gd name="T19" fmla="*/ 2531 h 58"/>
                <a:gd name="T20" fmla="+- 0 3912 3874"/>
                <a:gd name="T21" fmla="*/ T20 w 58"/>
                <a:gd name="T22" fmla="+- 0 2550 2493"/>
                <a:gd name="T23" fmla="*/ 2550 h 58"/>
                <a:gd name="T24" fmla="+- 0 3888 3874"/>
                <a:gd name="T25" fmla="*/ T24 w 58"/>
                <a:gd name="T26" fmla="+- 0 2550 2493"/>
                <a:gd name="T27" fmla="*/ 2550 h 58"/>
                <a:gd name="T28" fmla="+- 0 3883 3874"/>
                <a:gd name="T29" fmla="*/ T28 w 58"/>
                <a:gd name="T30" fmla="+- 0 2541 2493"/>
                <a:gd name="T31" fmla="*/ 2541 h 58"/>
                <a:gd name="T32" fmla="+- 0 3874 3874"/>
                <a:gd name="T33" fmla="*/ T32 w 58"/>
                <a:gd name="T34" fmla="+- 0 2531 2493"/>
                <a:gd name="T35" fmla="*/ 2531 h 58"/>
                <a:gd name="T36" fmla="+- 0 3874 3874"/>
                <a:gd name="T37" fmla="*/ T36 w 58"/>
                <a:gd name="T38" fmla="+- 0 2507 2493"/>
                <a:gd name="T39" fmla="*/ 2507 h 58"/>
                <a:gd name="T40" fmla="+- 0 3883 3874"/>
                <a:gd name="T41" fmla="*/ T40 w 58"/>
                <a:gd name="T42" fmla="+- 0 2502 2493"/>
                <a:gd name="T43" fmla="*/ 2502 h 58"/>
                <a:gd name="T44" fmla="+- 0 3888 3874"/>
                <a:gd name="T45" fmla="*/ T44 w 58"/>
                <a:gd name="T46" fmla="+- 0 2493 2493"/>
                <a:gd name="T47" fmla="*/ 2493 h 58"/>
                <a:gd name="T48" fmla="+- 0 3902 3874"/>
                <a:gd name="T49" fmla="*/ T48 w 58"/>
                <a:gd name="T50" fmla="+- 0 2493 2493"/>
                <a:gd name="T51" fmla="*/ 2493 h 5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</a:cxnLst>
              <a:rect l="0" t="0" r="r" b="b"/>
              <a:pathLst>
                <a:path w="58" h="58">
                  <a:moveTo>
                    <a:pt x="28" y="0"/>
                  </a:moveTo>
                  <a:lnTo>
                    <a:pt x="38" y="0"/>
                  </a:lnTo>
                  <a:lnTo>
                    <a:pt x="48" y="9"/>
                  </a:lnTo>
                  <a:lnTo>
                    <a:pt x="57" y="14"/>
                  </a:lnTo>
                  <a:lnTo>
                    <a:pt x="57" y="38"/>
                  </a:lnTo>
                  <a:lnTo>
                    <a:pt x="38" y="57"/>
                  </a:lnTo>
                  <a:lnTo>
                    <a:pt x="14" y="57"/>
                  </a:lnTo>
                  <a:lnTo>
                    <a:pt x="9" y="48"/>
                  </a:lnTo>
                  <a:lnTo>
                    <a:pt x="0" y="38"/>
                  </a:lnTo>
                  <a:lnTo>
                    <a:pt x="0" y="14"/>
                  </a:lnTo>
                  <a:lnTo>
                    <a:pt x="9" y="9"/>
                  </a:lnTo>
                  <a:lnTo>
                    <a:pt x="14" y="0"/>
                  </a:lnTo>
                  <a:lnTo>
                    <a:pt x="28" y="0"/>
                  </a:lnTo>
                </a:path>
              </a:pathLst>
            </a:custGeom>
            <a:noFill/>
            <a:ln w="9131">
              <a:solidFill>
                <a:srgbClr val="1A1A1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35"/>
            <p:cNvSpPr>
              <a:spLocks/>
            </p:cNvSpPr>
            <p:nvPr/>
          </p:nvSpPr>
          <p:spPr bwMode="auto">
            <a:xfrm>
              <a:off x="3662" y="1871"/>
              <a:ext cx="63" cy="58"/>
            </a:xfrm>
            <a:custGeom>
              <a:avLst/>
              <a:gdLst>
                <a:gd name="T0" fmla="+- 0 3706 3662"/>
                <a:gd name="T1" fmla="*/ T0 w 63"/>
                <a:gd name="T2" fmla="+- 0 1871 1871"/>
                <a:gd name="T3" fmla="*/ 1871 h 58"/>
                <a:gd name="T4" fmla="+- 0 3691 3662"/>
                <a:gd name="T5" fmla="*/ T4 w 63"/>
                <a:gd name="T6" fmla="+- 0 1871 1871"/>
                <a:gd name="T7" fmla="*/ 1871 h 58"/>
                <a:gd name="T8" fmla="+- 0 3682 3662"/>
                <a:gd name="T9" fmla="*/ T8 w 63"/>
                <a:gd name="T10" fmla="+- 0 1871 1871"/>
                <a:gd name="T11" fmla="*/ 1871 h 58"/>
                <a:gd name="T12" fmla="+- 0 3672 3662"/>
                <a:gd name="T13" fmla="*/ T12 w 63"/>
                <a:gd name="T14" fmla="+- 0 1881 1871"/>
                <a:gd name="T15" fmla="*/ 1881 h 58"/>
                <a:gd name="T16" fmla="+- 0 3662 3662"/>
                <a:gd name="T17" fmla="*/ T16 w 63"/>
                <a:gd name="T18" fmla="+- 0 1900 1871"/>
                <a:gd name="T19" fmla="*/ 1900 h 58"/>
                <a:gd name="T20" fmla="+- 0 3672 3662"/>
                <a:gd name="T21" fmla="*/ T20 w 63"/>
                <a:gd name="T22" fmla="+- 0 1919 1871"/>
                <a:gd name="T23" fmla="*/ 1919 h 58"/>
                <a:gd name="T24" fmla="+- 0 3682 3662"/>
                <a:gd name="T25" fmla="*/ T24 w 63"/>
                <a:gd name="T26" fmla="+- 0 1929 1871"/>
                <a:gd name="T27" fmla="*/ 1929 h 58"/>
                <a:gd name="T28" fmla="+- 0 3706 3662"/>
                <a:gd name="T29" fmla="*/ T28 w 63"/>
                <a:gd name="T30" fmla="+- 0 1929 1871"/>
                <a:gd name="T31" fmla="*/ 1929 h 58"/>
                <a:gd name="T32" fmla="+- 0 3715 3662"/>
                <a:gd name="T33" fmla="*/ T32 w 63"/>
                <a:gd name="T34" fmla="+- 0 1919 1871"/>
                <a:gd name="T35" fmla="*/ 1919 h 58"/>
                <a:gd name="T36" fmla="+- 0 3725 3662"/>
                <a:gd name="T37" fmla="*/ T36 w 63"/>
                <a:gd name="T38" fmla="+- 0 1900 1871"/>
                <a:gd name="T39" fmla="*/ 1900 h 58"/>
                <a:gd name="T40" fmla="+- 0 3715 3662"/>
                <a:gd name="T41" fmla="*/ T40 w 63"/>
                <a:gd name="T42" fmla="+- 0 1881 1871"/>
                <a:gd name="T43" fmla="*/ 1881 h 58"/>
                <a:gd name="T44" fmla="+- 0 3706 3662"/>
                <a:gd name="T45" fmla="*/ T44 w 63"/>
                <a:gd name="T46" fmla="+- 0 1871 1871"/>
                <a:gd name="T47" fmla="*/ 1871 h 5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</a:cxnLst>
              <a:rect l="0" t="0" r="r" b="b"/>
              <a:pathLst>
                <a:path w="63" h="58">
                  <a:moveTo>
                    <a:pt x="44" y="0"/>
                  </a:moveTo>
                  <a:lnTo>
                    <a:pt x="29" y="0"/>
                  </a:lnTo>
                  <a:lnTo>
                    <a:pt x="20" y="0"/>
                  </a:lnTo>
                  <a:lnTo>
                    <a:pt x="10" y="10"/>
                  </a:lnTo>
                  <a:lnTo>
                    <a:pt x="0" y="29"/>
                  </a:lnTo>
                  <a:lnTo>
                    <a:pt x="10" y="48"/>
                  </a:lnTo>
                  <a:lnTo>
                    <a:pt x="20" y="58"/>
                  </a:lnTo>
                  <a:lnTo>
                    <a:pt x="44" y="58"/>
                  </a:lnTo>
                  <a:lnTo>
                    <a:pt x="53" y="48"/>
                  </a:lnTo>
                  <a:lnTo>
                    <a:pt x="63" y="29"/>
                  </a:lnTo>
                  <a:lnTo>
                    <a:pt x="53" y="1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34"/>
            <p:cNvSpPr>
              <a:spLocks/>
            </p:cNvSpPr>
            <p:nvPr/>
          </p:nvSpPr>
          <p:spPr bwMode="auto">
            <a:xfrm>
              <a:off x="3662" y="1871"/>
              <a:ext cx="63" cy="58"/>
            </a:xfrm>
            <a:custGeom>
              <a:avLst/>
              <a:gdLst>
                <a:gd name="T0" fmla="+- 0 3691 3662"/>
                <a:gd name="T1" fmla="*/ T0 w 63"/>
                <a:gd name="T2" fmla="+- 0 1871 1871"/>
                <a:gd name="T3" fmla="*/ 1871 h 58"/>
                <a:gd name="T4" fmla="+- 0 3706 3662"/>
                <a:gd name="T5" fmla="*/ T4 w 63"/>
                <a:gd name="T6" fmla="+- 0 1871 1871"/>
                <a:gd name="T7" fmla="*/ 1871 h 58"/>
                <a:gd name="T8" fmla="+- 0 3715 3662"/>
                <a:gd name="T9" fmla="*/ T8 w 63"/>
                <a:gd name="T10" fmla="+- 0 1881 1871"/>
                <a:gd name="T11" fmla="*/ 1881 h 58"/>
                <a:gd name="T12" fmla="+- 0 3725 3662"/>
                <a:gd name="T13" fmla="*/ T12 w 63"/>
                <a:gd name="T14" fmla="+- 0 1900 1871"/>
                <a:gd name="T15" fmla="*/ 1900 h 58"/>
                <a:gd name="T16" fmla="+- 0 3715 3662"/>
                <a:gd name="T17" fmla="*/ T16 w 63"/>
                <a:gd name="T18" fmla="+- 0 1919 1871"/>
                <a:gd name="T19" fmla="*/ 1919 h 58"/>
                <a:gd name="T20" fmla="+- 0 3706 3662"/>
                <a:gd name="T21" fmla="*/ T20 w 63"/>
                <a:gd name="T22" fmla="+- 0 1929 1871"/>
                <a:gd name="T23" fmla="*/ 1929 h 58"/>
                <a:gd name="T24" fmla="+- 0 3682 3662"/>
                <a:gd name="T25" fmla="*/ T24 w 63"/>
                <a:gd name="T26" fmla="+- 0 1929 1871"/>
                <a:gd name="T27" fmla="*/ 1929 h 58"/>
                <a:gd name="T28" fmla="+- 0 3672 3662"/>
                <a:gd name="T29" fmla="*/ T28 w 63"/>
                <a:gd name="T30" fmla="+- 0 1919 1871"/>
                <a:gd name="T31" fmla="*/ 1919 h 58"/>
                <a:gd name="T32" fmla="+- 0 3662 3662"/>
                <a:gd name="T33" fmla="*/ T32 w 63"/>
                <a:gd name="T34" fmla="+- 0 1900 1871"/>
                <a:gd name="T35" fmla="*/ 1900 h 58"/>
                <a:gd name="T36" fmla="+- 0 3672 3662"/>
                <a:gd name="T37" fmla="*/ T36 w 63"/>
                <a:gd name="T38" fmla="+- 0 1881 1871"/>
                <a:gd name="T39" fmla="*/ 1881 h 58"/>
                <a:gd name="T40" fmla="+- 0 3682 3662"/>
                <a:gd name="T41" fmla="*/ T40 w 63"/>
                <a:gd name="T42" fmla="+- 0 1871 1871"/>
                <a:gd name="T43" fmla="*/ 1871 h 58"/>
                <a:gd name="T44" fmla="+- 0 3691 3662"/>
                <a:gd name="T45" fmla="*/ T44 w 63"/>
                <a:gd name="T46" fmla="+- 0 1871 1871"/>
                <a:gd name="T47" fmla="*/ 1871 h 5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</a:cxnLst>
              <a:rect l="0" t="0" r="r" b="b"/>
              <a:pathLst>
                <a:path w="63" h="58">
                  <a:moveTo>
                    <a:pt x="29" y="0"/>
                  </a:moveTo>
                  <a:lnTo>
                    <a:pt x="44" y="0"/>
                  </a:lnTo>
                  <a:lnTo>
                    <a:pt x="53" y="10"/>
                  </a:lnTo>
                  <a:lnTo>
                    <a:pt x="63" y="29"/>
                  </a:lnTo>
                  <a:lnTo>
                    <a:pt x="53" y="48"/>
                  </a:lnTo>
                  <a:lnTo>
                    <a:pt x="44" y="58"/>
                  </a:lnTo>
                  <a:lnTo>
                    <a:pt x="20" y="58"/>
                  </a:lnTo>
                  <a:lnTo>
                    <a:pt x="10" y="48"/>
                  </a:lnTo>
                  <a:lnTo>
                    <a:pt x="0" y="29"/>
                  </a:lnTo>
                  <a:lnTo>
                    <a:pt x="10" y="10"/>
                  </a:lnTo>
                  <a:lnTo>
                    <a:pt x="20" y="0"/>
                  </a:lnTo>
                  <a:lnTo>
                    <a:pt x="29" y="0"/>
                  </a:lnTo>
                </a:path>
              </a:pathLst>
            </a:custGeom>
            <a:noFill/>
            <a:ln w="9131">
              <a:solidFill>
                <a:srgbClr val="1A1A1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33"/>
            <p:cNvSpPr>
              <a:spLocks/>
            </p:cNvSpPr>
            <p:nvPr/>
          </p:nvSpPr>
          <p:spPr bwMode="auto">
            <a:xfrm>
              <a:off x="3480" y="1252"/>
              <a:ext cx="58" cy="63"/>
            </a:xfrm>
            <a:custGeom>
              <a:avLst/>
              <a:gdLst>
                <a:gd name="T0" fmla="+- 0 3509 3480"/>
                <a:gd name="T1" fmla="*/ T0 w 58"/>
                <a:gd name="T2" fmla="+- 0 1252 1252"/>
                <a:gd name="T3" fmla="*/ 1252 h 63"/>
                <a:gd name="T4" fmla="+- 0 3490 3480"/>
                <a:gd name="T5" fmla="*/ T4 w 58"/>
                <a:gd name="T6" fmla="+- 0 1262 1252"/>
                <a:gd name="T7" fmla="*/ 1262 h 63"/>
                <a:gd name="T8" fmla="+- 0 3480 3480"/>
                <a:gd name="T9" fmla="*/ T8 w 58"/>
                <a:gd name="T10" fmla="+- 0 1271 1252"/>
                <a:gd name="T11" fmla="*/ 1271 h 63"/>
                <a:gd name="T12" fmla="+- 0 3480 3480"/>
                <a:gd name="T13" fmla="*/ T12 w 58"/>
                <a:gd name="T14" fmla="+- 0 1295 1252"/>
                <a:gd name="T15" fmla="*/ 1295 h 63"/>
                <a:gd name="T16" fmla="+- 0 3490 3480"/>
                <a:gd name="T17" fmla="*/ T16 w 58"/>
                <a:gd name="T18" fmla="+- 0 1305 1252"/>
                <a:gd name="T19" fmla="*/ 1305 h 63"/>
                <a:gd name="T20" fmla="+- 0 3509 3480"/>
                <a:gd name="T21" fmla="*/ T20 w 58"/>
                <a:gd name="T22" fmla="+- 0 1314 1252"/>
                <a:gd name="T23" fmla="*/ 1314 h 63"/>
                <a:gd name="T24" fmla="+- 0 3528 3480"/>
                <a:gd name="T25" fmla="*/ T24 w 58"/>
                <a:gd name="T26" fmla="+- 0 1305 1252"/>
                <a:gd name="T27" fmla="*/ 1305 h 63"/>
                <a:gd name="T28" fmla="+- 0 3538 3480"/>
                <a:gd name="T29" fmla="*/ T28 w 58"/>
                <a:gd name="T30" fmla="+- 0 1295 1252"/>
                <a:gd name="T31" fmla="*/ 1295 h 63"/>
                <a:gd name="T32" fmla="+- 0 3538 3480"/>
                <a:gd name="T33" fmla="*/ T32 w 58"/>
                <a:gd name="T34" fmla="+- 0 1271 1252"/>
                <a:gd name="T35" fmla="*/ 1271 h 63"/>
                <a:gd name="T36" fmla="+- 0 3528 3480"/>
                <a:gd name="T37" fmla="*/ T36 w 58"/>
                <a:gd name="T38" fmla="+- 0 1262 1252"/>
                <a:gd name="T39" fmla="*/ 1262 h 63"/>
                <a:gd name="T40" fmla="+- 0 3509 3480"/>
                <a:gd name="T41" fmla="*/ T40 w 58"/>
                <a:gd name="T42" fmla="+- 0 1252 1252"/>
                <a:gd name="T43" fmla="*/ 1252 h 6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</a:cxnLst>
              <a:rect l="0" t="0" r="r" b="b"/>
              <a:pathLst>
                <a:path w="58" h="63">
                  <a:moveTo>
                    <a:pt x="29" y="0"/>
                  </a:moveTo>
                  <a:lnTo>
                    <a:pt x="10" y="10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10" y="53"/>
                  </a:lnTo>
                  <a:lnTo>
                    <a:pt x="29" y="62"/>
                  </a:lnTo>
                  <a:lnTo>
                    <a:pt x="48" y="53"/>
                  </a:lnTo>
                  <a:lnTo>
                    <a:pt x="58" y="43"/>
                  </a:lnTo>
                  <a:lnTo>
                    <a:pt x="58" y="19"/>
                  </a:lnTo>
                  <a:lnTo>
                    <a:pt x="48" y="1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32"/>
            <p:cNvSpPr>
              <a:spLocks/>
            </p:cNvSpPr>
            <p:nvPr/>
          </p:nvSpPr>
          <p:spPr bwMode="auto">
            <a:xfrm>
              <a:off x="3480" y="1252"/>
              <a:ext cx="58" cy="63"/>
            </a:xfrm>
            <a:custGeom>
              <a:avLst/>
              <a:gdLst>
                <a:gd name="T0" fmla="+- 0 3509 3480"/>
                <a:gd name="T1" fmla="*/ T0 w 58"/>
                <a:gd name="T2" fmla="+- 0 1252 1252"/>
                <a:gd name="T3" fmla="*/ 1252 h 63"/>
                <a:gd name="T4" fmla="+- 0 3528 3480"/>
                <a:gd name="T5" fmla="*/ T4 w 58"/>
                <a:gd name="T6" fmla="+- 0 1262 1252"/>
                <a:gd name="T7" fmla="*/ 1262 h 63"/>
                <a:gd name="T8" fmla="+- 0 3538 3480"/>
                <a:gd name="T9" fmla="*/ T8 w 58"/>
                <a:gd name="T10" fmla="+- 0 1271 1252"/>
                <a:gd name="T11" fmla="*/ 1271 h 63"/>
                <a:gd name="T12" fmla="+- 0 3538 3480"/>
                <a:gd name="T13" fmla="*/ T12 w 58"/>
                <a:gd name="T14" fmla="+- 0 1295 1252"/>
                <a:gd name="T15" fmla="*/ 1295 h 63"/>
                <a:gd name="T16" fmla="+- 0 3528 3480"/>
                <a:gd name="T17" fmla="*/ T16 w 58"/>
                <a:gd name="T18" fmla="+- 0 1305 1252"/>
                <a:gd name="T19" fmla="*/ 1305 h 63"/>
                <a:gd name="T20" fmla="+- 0 3509 3480"/>
                <a:gd name="T21" fmla="*/ T20 w 58"/>
                <a:gd name="T22" fmla="+- 0 1314 1252"/>
                <a:gd name="T23" fmla="*/ 1314 h 63"/>
                <a:gd name="T24" fmla="+- 0 3490 3480"/>
                <a:gd name="T25" fmla="*/ T24 w 58"/>
                <a:gd name="T26" fmla="+- 0 1305 1252"/>
                <a:gd name="T27" fmla="*/ 1305 h 63"/>
                <a:gd name="T28" fmla="+- 0 3480 3480"/>
                <a:gd name="T29" fmla="*/ T28 w 58"/>
                <a:gd name="T30" fmla="+- 0 1295 1252"/>
                <a:gd name="T31" fmla="*/ 1295 h 63"/>
                <a:gd name="T32" fmla="+- 0 3480 3480"/>
                <a:gd name="T33" fmla="*/ T32 w 58"/>
                <a:gd name="T34" fmla="+- 0 1271 1252"/>
                <a:gd name="T35" fmla="*/ 1271 h 63"/>
                <a:gd name="T36" fmla="+- 0 3490 3480"/>
                <a:gd name="T37" fmla="*/ T36 w 58"/>
                <a:gd name="T38" fmla="+- 0 1262 1252"/>
                <a:gd name="T39" fmla="*/ 1262 h 63"/>
                <a:gd name="T40" fmla="+- 0 3509 3480"/>
                <a:gd name="T41" fmla="*/ T40 w 58"/>
                <a:gd name="T42" fmla="+- 0 1252 1252"/>
                <a:gd name="T43" fmla="*/ 1252 h 6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</a:cxnLst>
              <a:rect l="0" t="0" r="r" b="b"/>
              <a:pathLst>
                <a:path w="58" h="63">
                  <a:moveTo>
                    <a:pt x="29" y="0"/>
                  </a:moveTo>
                  <a:lnTo>
                    <a:pt x="48" y="10"/>
                  </a:lnTo>
                  <a:lnTo>
                    <a:pt x="58" y="19"/>
                  </a:lnTo>
                  <a:lnTo>
                    <a:pt x="58" y="43"/>
                  </a:lnTo>
                  <a:lnTo>
                    <a:pt x="48" y="53"/>
                  </a:lnTo>
                  <a:lnTo>
                    <a:pt x="29" y="62"/>
                  </a:lnTo>
                  <a:lnTo>
                    <a:pt x="10" y="53"/>
                  </a:lnTo>
                  <a:lnTo>
                    <a:pt x="0" y="43"/>
                  </a:lnTo>
                  <a:lnTo>
                    <a:pt x="0" y="19"/>
                  </a:lnTo>
                  <a:lnTo>
                    <a:pt x="10" y="10"/>
                  </a:lnTo>
                  <a:lnTo>
                    <a:pt x="29" y="0"/>
                  </a:lnTo>
                </a:path>
              </a:pathLst>
            </a:custGeom>
            <a:noFill/>
            <a:ln w="9131">
              <a:solidFill>
                <a:srgbClr val="1A1A1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31"/>
            <p:cNvSpPr>
              <a:spLocks/>
            </p:cNvSpPr>
            <p:nvPr/>
          </p:nvSpPr>
          <p:spPr bwMode="auto">
            <a:xfrm>
              <a:off x="3283" y="640"/>
              <a:ext cx="58" cy="58"/>
            </a:xfrm>
            <a:custGeom>
              <a:avLst/>
              <a:gdLst>
                <a:gd name="T0" fmla="+- 0 3322 3283"/>
                <a:gd name="T1" fmla="*/ T0 w 58"/>
                <a:gd name="T2" fmla="+- 0 640 640"/>
                <a:gd name="T3" fmla="*/ 640 h 58"/>
                <a:gd name="T4" fmla="+- 0 3312 3283"/>
                <a:gd name="T5" fmla="*/ T4 w 58"/>
                <a:gd name="T6" fmla="+- 0 640 640"/>
                <a:gd name="T7" fmla="*/ 640 h 58"/>
                <a:gd name="T8" fmla="+- 0 3298 3283"/>
                <a:gd name="T9" fmla="*/ T8 w 58"/>
                <a:gd name="T10" fmla="+- 0 640 640"/>
                <a:gd name="T11" fmla="*/ 640 h 58"/>
                <a:gd name="T12" fmla="+- 0 3288 3283"/>
                <a:gd name="T13" fmla="*/ T12 w 58"/>
                <a:gd name="T14" fmla="+- 0 645 640"/>
                <a:gd name="T15" fmla="*/ 645 h 58"/>
                <a:gd name="T16" fmla="+- 0 3283 3283"/>
                <a:gd name="T17" fmla="*/ T16 w 58"/>
                <a:gd name="T18" fmla="+- 0 654 640"/>
                <a:gd name="T19" fmla="*/ 654 h 58"/>
                <a:gd name="T20" fmla="+- 0 3283 3283"/>
                <a:gd name="T21" fmla="*/ T20 w 58"/>
                <a:gd name="T22" fmla="+- 0 678 640"/>
                <a:gd name="T23" fmla="*/ 678 h 58"/>
                <a:gd name="T24" fmla="+- 0 3288 3283"/>
                <a:gd name="T25" fmla="*/ T24 w 58"/>
                <a:gd name="T26" fmla="+- 0 688 640"/>
                <a:gd name="T27" fmla="*/ 688 h 58"/>
                <a:gd name="T28" fmla="+- 0 3298 3283"/>
                <a:gd name="T29" fmla="*/ T28 w 58"/>
                <a:gd name="T30" fmla="+- 0 693 640"/>
                <a:gd name="T31" fmla="*/ 693 h 58"/>
                <a:gd name="T32" fmla="+- 0 3312 3283"/>
                <a:gd name="T33" fmla="*/ T32 w 58"/>
                <a:gd name="T34" fmla="+- 0 698 640"/>
                <a:gd name="T35" fmla="*/ 698 h 58"/>
                <a:gd name="T36" fmla="+- 0 3331 3283"/>
                <a:gd name="T37" fmla="*/ T36 w 58"/>
                <a:gd name="T38" fmla="+- 0 688 640"/>
                <a:gd name="T39" fmla="*/ 688 h 58"/>
                <a:gd name="T40" fmla="+- 0 3341 3283"/>
                <a:gd name="T41" fmla="*/ T40 w 58"/>
                <a:gd name="T42" fmla="+- 0 669 640"/>
                <a:gd name="T43" fmla="*/ 669 h 58"/>
                <a:gd name="T44" fmla="+- 0 3336 3283"/>
                <a:gd name="T45" fmla="*/ T44 w 58"/>
                <a:gd name="T46" fmla="+- 0 654 640"/>
                <a:gd name="T47" fmla="*/ 654 h 58"/>
                <a:gd name="T48" fmla="+- 0 3331 3283"/>
                <a:gd name="T49" fmla="*/ T48 w 58"/>
                <a:gd name="T50" fmla="+- 0 645 640"/>
                <a:gd name="T51" fmla="*/ 645 h 58"/>
                <a:gd name="T52" fmla="+- 0 3322 3283"/>
                <a:gd name="T53" fmla="*/ T52 w 58"/>
                <a:gd name="T54" fmla="+- 0 640 640"/>
                <a:gd name="T55" fmla="*/ 640 h 5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</a:cxnLst>
              <a:rect l="0" t="0" r="r" b="b"/>
              <a:pathLst>
                <a:path w="58" h="58">
                  <a:moveTo>
                    <a:pt x="39" y="0"/>
                  </a:moveTo>
                  <a:lnTo>
                    <a:pt x="29" y="0"/>
                  </a:lnTo>
                  <a:lnTo>
                    <a:pt x="15" y="0"/>
                  </a:lnTo>
                  <a:lnTo>
                    <a:pt x="5" y="5"/>
                  </a:lnTo>
                  <a:lnTo>
                    <a:pt x="0" y="14"/>
                  </a:lnTo>
                  <a:lnTo>
                    <a:pt x="0" y="38"/>
                  </a:lnTo>
                  <a:lnTo>
                    <a:pt x="5" y="48"/>
                  </a:lnTo>
                  <a:lnTo>
                    <a:pt x="15" y="53"/>
                  </a:lnTo>
                  <a:lnTo>
                    <a:pt x="29" y="58"/>
                  </a:lnTo>
                  <a:lnTo>
                    <a:pt x="48" y="48"/>
                  </a:lnTo>
                  <a:lnTo>
                    <a:pt x="58" y="29"/>
                  </a:lnTo>
                  <a:lnTo>
                    <a:pt x="53" y="14"/>
                  </a:lnTo>
                  <a:lnTo>
                    <a:pt x="48" y="5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30"/>
            <p:cNvSpPr>
              <a:spLocks/>
            </p:cNvSpPr>
            <p:nvPr/>
          </p:nvSpPr>
          <p:spPr bwMode="auto">
            <a:xfrm>
              <a:off x="3283" y="640"/>
              <a:ext cx="58" cy="58"/>
            </a:xfrm>
            <a:custGeom>
              <a:avLst/>
              <a:gdLst>
                <a:gd name="T0" fmla="+- 0 3312 3283"/>
                <a:gd name="T1" fmla="*/ T0 w 58"/>
                <a:gd name="T2" fmla="+- 0 640 640"/>
                <a:gd name="T3" fmla="*/ 640 h 58"/>
                <a:gd name="T4" fmla="+- 0 3322 3283"/>
                <a:gd name="T5" fmla="*/ T4 w 58"/>
                <a:gd name="T6" fmla="+- 0 640 640"/>
                <a:gd name="T7" fmla="*/ 640 h 58"/>
                <a:gd name="T8" fmla="+- 0 3331 3283"/>
                <a:gd name="T9" fmla="*/ T8 w 58"/>
                <a:gd name="T10" fmla="+- 0 645 640"/>
                <a:gd name="T11" fmla="*/ 645 h 58"/>
                <a:gd name="T12" fmla="+- 0 3336 3283"/>
                <a:gd name="T13" fmla="*/ T12 w 58"/>
                <a:gd name="T14" fmla="+- 0 654 640"/>
                <a:gd name="T15" fmla="*/ 654 h 58"/>
                <a:gd name="T16" fmla="+- 0 3341 3283"/>
                <a:gd name="T17" fmla="*/ T16 w 58"/>
                <a:gd name="T18" fmla="+- 0 669 640"/>
                <a:gd name="T19" fmla="*/ 669 h 58"/>
                <a:gd name="T20" fmla="+- 0 3331 3283"/>
                <a:gd name="T21" fmla="*/ T20 w 58"/>
                <a:gd name="T22" fmla="+- 0 688 640"/>
                <a:gd name="T23" fmla="*/ 688 h 58"/>
                <a:gd name="T24" fmla="+- 0 3312 3283"/>
                <a:gd name="T25" fmla="*/ T24 w 58"/>
                <a:gd name="T26" fmla="+- 0 698 640"/>
                <a:gd name="T27" fmla="*/ 698 h 58"/>
                <a:gd name="T28" fmla="+- 0 3298 3283"/>
                <a:gd name="T29" fmla="*/ T28 w 58"/>
                <a:gd name="T30" fmla="+- 0 693 640"/>
                <a:gd name="T31" fmla="*/ 693 h 58"/>
                <a:gd name="T32" fmla="+- 0 3288 3283"/>
                <a:gd name="T33" fmla="*/ T32 w 58"/>
                <a:gd name="T34" fmla="+- 0 688 640"/>
                <a:gd name="T35" fmla="*/ 688 h 58"/>
                <a:gd name="T36" fmla="+- 0 3283 3283"/>
                <a:gd name="T37" fmla="*/ T36 w 58"/>
                <a:gd name="T38" fmla="+- 0 678 640"/>
                <a:gd name="T39" fmla="*/ 678 h 58"/>
                <a:gd name="T40" fmla="+- 0 3283 3283"/>
                <a:gd name="T41" fmla="*/ T40 w 58"/>
                <a:gd name="T42" fmla="+- 0 654 640"/>
                <a:gd name="T43" fmla="*/ 654 h 58"/>
                <a:gd name="T44" fmla="+- 0 3288 3283"/>
                <a:gd name="T45" fmla="*/ T44 w 58"/>
                <a:gd name="T46" fmla="+- 0 645 640"/>
                <a:gd name="T47" fmla="*/ 645 h 58"/>
                <a:gd name="T48" fmla="+- 0 3298 3283"/>
                <a:gd name="T49" fmla="*/ T48 w 58"/>
                <a:gd name="T50" fmla="+- 0 640 640"/>
                <a:gd name="T51" fmla="*/ 640 h 58"/>
                <a:gd name="T52" fmla="+- 0 3312 3283"/>
                <a:gd name="T53" fmla="*/ T52 w 58"/>
                <a:gd name="T54" fmla="+- 0 640 640"/>
                <a:gd name="T55" fmla="*/ 640 h 5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</a:cxnLst>
              <a:rect l="0" t="0" r="r" b="b"/>
              <a:pathLst>
                <a:path w="58" h="58">
                  <a:moveTo>
                    <a:pt x="29" y="0"/>
                  </a:moveTo>
                  <a:lnTo>
                    <a:pt x="39" y="0"/>
                  </a:lnTo>
                  <a:lnTo>
                    <a:pt x="48" y="5"/>
                  </a:lnTo>
                  <a:lnTo>
                    <a:pt x="53" y="14"/>
                  </a:lnTo>
                  <a:lnTo>
                    <a:pt x="58" y="29"/>
                  </a:lnTo>
                  <a:lnTo>
                    <a:pt x="48" y="48"/>
                  </a:lnTo>
                  <a:lnTo>
                    <a:pt x="29" y="58"/>
                  </a:lnTo>
                  <a:lnTo>
                    <a:pt x="15" y="53"/>
                  </a:lnTo>
                  <a:lnTo>
                    <a:pt x="5" y="48"/>
                  </a:lnTo>
                  <a:lnTo>
                    <a:pt x="0" y="38"/>
                  </a:lnTo>
                  <a:lnTo>
                    <a:pt x="0" y="14"/>
                  </a:lnTo>
                  <a:lnTo>
                    <a:pt x="5" y="5"/>
                  </a:lnTo>
                  <a:lnTo>
                    <a:pt x="15" y="0"/>
                  </a:lnTo>
                  <a:lnTo>
                    <a:pt x="29" y="0"/>
                  </a:lnTo>
                </a:path>
              </a:pathLst>
            </a:custGeom>
            <a:noFill/>
            <a:ln w="9131">
              <a:solidFill>
                <a:srgbClr val="1A1A1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Text Box 29"/>
            <p:cNvSpPr txBox="1">
              <a:spLocks noChangeArrowheads="1"/>
            </p:cNvSpPr>
            <p:nvPr/>
          </p:nvSpPr>
          <p:spPr bwMode="auto">
            <a:xfrm>
              <a:off x="3283" y="272"/>
              <a:ext cx="322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1" u="none" strike="noStrike" cap="none" normalizeH="0" baseline="0">
                  <a:ln>
                    <a:noFill/>
                  </a:ln>
                  <a:solidFill>
                    <a:srgbClr val="1A1A1A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ICC Q</a:t>
              </a: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1A1A1A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3571" y="1091"/>
              <a:ext cx="222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1" u="none" strike="noStrike" cap="none" normalizeH="0" baseline="0">
                  <a:ln>
                    <a:noFill/>
                  </a:ln>
                  <a:solidFill>
                    <a:srgbClr val="1A1A1A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Q</a:t>
              </a: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1A1A1A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4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4377" y="928"/>
              <a:ext cx="303" cy="7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1" u="none" strike="noStrike" cap="none" normalizeH="0" baseline="0" dirty="0">
                  <a:ln>
                    <a:noFill/>
                  </a:ln>
                  <a:solidFill>
                    <a:srgbClr val="1A1A1A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IC</a:t>
              </a:r>
              <a:r>
                <a:rPr kumimoji="0" lang="en-US" altLang="en-US" sz="700" b="0" i="0" u="none" strike="noStrike" cap="none" normalizeH="0" baseline="0" dirty="0">
                  <a:ln>
                    <a:noFill/>
                  </a:ln>
                  <a:solidFill>
                    <a:srgbClr val="1A1A1A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5</a:t>
              </a:r>
              <a:endPara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1" u="none" strike="noStrike" cap="none" normalizeH="0" baseline="0" dirty="0">
                  <a:ln>
                    <a:noFill/>
                  </a:ln>
                  <a:solidFill>
                    <a:srgbClr val="1A1A1A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IC</a:t>
              </a:r>
              <a:r>
                <a:rPr kumimoji="0" lang="en-US" altLang="en-US" sz="700" b="0" i="0" u="none" strike="noStrike" cap="none" normalizeH="0" baseline="0" dirty="0">
                  <a:ln>
                    <a:noFill/>
                  </a:ln>
                  <a:solidFill>
                    <a:srgbClr val="1A1A1A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4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Text Box 26"/>
            <p:cNvSpPr txBox="1">
              <a:spLocks noChangeArrowheads="1"/>
            </p:cNvSpPr>
            <p:nvPr/>
          </p:nvSpPr>
          <p:spPr bwMode="auto">
            <a:xfrm>
              <a:off x="3748" y="1715"/>
              <a:ext cx="222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1" u="none" strike="noStrike" cap="none" normalizeH="0" baseline="0">
                  <a:ln>
                    <a:noFill/>
                  </a:ln>
                  <a:solidFill>
                    <a:srgbClr val="1A1A1A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Q</a:t>
              </a: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1A1A1A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3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Text Box 25"/>
            <p:cNvSpPr txBox="1">
              <a:spLocks noChangeArrowheads="1"/>
            </p:cNvSpPr>
            <p:nvPr/>
          </p:nvSpPr>
          <p:spPr bwMode="auto">
            <a:xfrm>
              <a:off x="3960" y="2192"/>
              <a:ext cx="52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1" u="none" strike="noStrike" cap="none" normalizeH="0" baseline="0">
                  <a:ln>
                    <a:noFill/>
                  </a:ln>
                  <a:solidFill>
                    <a:srgbClr val="1A1A1A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Q IC</a:t>
              </a: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1A1A1A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3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Text Box 24"/>
            <p:cNvSpPr txBox="1">
              <a:spLocks noChangeArrowheads="1"/>
            </p:cNvSpPr>
            <p:nvPr/>
          </p:nvSpPr>
          <p:spPr bwMode="auto">
            <a:xfrm>
              <a:off x="4094" y="2416"/>
              <a:ext cx="92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1A1A1A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Text Box 23"/>
            <p:cNvSpPr txBox="1">
              <a:spLocks noChangeArrowheads="1"/>
            </p:cNvSpPr>
            <p:nvPr/>
          </p:nvSpPr>
          <p:spPr bwMode="auto">
            <a:xfrm>
              <a:off x="3897" y="2730"/>
              <a:ext cx="687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19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19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19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19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19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19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19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19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19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261938" algn="l"/>
                </a:tabLst>
              </a:pPr>
              <a:r>
                <a:rPr kumimoji="0" lang="en-US" altLang="en-US" sz="900" b="0" i="1" u="none" strike="noStrike" cap="none" normalizeH="0" baseline="0">
                  <a:ln>
                    <a:noFill/>
                  </a:ln>
                  <a:solidFill>
                    <a:srgbClr val="1A1A1A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Q</a:t>
              </a: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1A1A1A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1		</a:t>
              </a:r>
              <a:r>
                <a:rPr kumimoji="0" lang="en-US" altLang="en-US" sz="900" b="0" i="1" u="none" strike="noStrike" cap="none" normalizeH="0" baseline="0">
                  <a:ln>
                    <a:noFill/>
                  </a:ln>
                  <a:solidFill>
                    <a:srgbClr val="1A1A1A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IC</a:t>
              </a: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1A1A1A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2 </a:t>
              </a:r>
              <a:r>
                <a:rPr kumimoji="0" lang="en-US" altLang="en-US" sz="900" b="0" i="1" u="none" strike="noStrike" cap="none" normalizeH="0" baseline="0">
                  <a:ln>
                    <a:noFill/>
                  </a:ln>
                  <a:solidFill>
                    <a:srgbClr val="1A1A1A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IC</a:t>
              </a: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1A1A1A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33" name="Group 1"/>
          <p:cNvGrpSpPr>
            <a:grpSpLocks/>
          </p:cNvGrpSpPr>
          <p:nvPr/>
        </p:nvGrpSpPr>
        <p:grpSpPr bwMode="auto">
          <a:xfrm>
            <a:off x="6378304" y="4310410"/>
            <a:ext cx="3871289" cy="1604231"/>
            <a:chOff x="6799" y="55"/>
            <a:chExt cx="2868" cy="2681"/>
          </a:xfrm>
        </p:grpSpPr>
        <p:sp>
          <p:nvSpPr>
            <p:cNvPr id="34" name="Line 21"/>
            <p:cNvSpPr>
              <a:spLocks noChangeShapeType="1"/>
            </p:cNvSpPr>
            <p:nvPr/>
          </p:nvSpPr>
          <p:spPr bwMode="auto">
            <a:xfrm>
              <a:off x="6816" y="1762"/>
              <a:ext cx="970" cy="967"/>
            </a:xfrm>
            <a:prstGeom prst="line">
              <a:avLst/>
            </a:prstGeom>
            <a:noFill/>
            <a:ln w="9131">
              <a:solidFill>
                <a:srgbClr val="1A1A1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0"/>
            <p:cNvSpPr>
              <a:spLocks/>
            </p:cNvSpPr>
            <p:nvPr/>
          </p:nvSpPr>
          <p:spPr bwMode="auto">
            <a:xfrm>
              <a:off x="6816" y="1337"/>
              <a:ext cx="1392" cy="1392"/>
            </a:xfrm>
            <a:custGeom>
              <a:avLst/>
              <a:gdLst>
                <a:gd name="T0" fmla="+- 0 6816 6816"/>
                <a:gd name="T1" fmla="*/ T0 w 1392"/>
                <a:gd name="T2" fmla="+- 0 1337 1337"/>
                <a:gd name="T3" fmla="*/ 1337 h 1392"/>
                <a:gd name="T4" fmla="+- 0 6989 6816"/>
                <a:gd name="T5" fmla="*/ T4 w 1392"/>
                <a:gd name="T6" fmla="+- 0 1507 1337"/>
                <a:gd name="T7" fmla="*/ 1507 h 1392"/>
                <a:gd name="T8" fmla="+- 0 7162 6816"/>
                <a:gd name="T9" fmla="*/ T8 w 1392"/>
                <a:gd name="T10" fmla="+- 0 1685 1337"/>
                <a:gd name="T11" fmla="*/ 1685 h 1392"/>
                <a:gd name="T12" fmla="+- 0 7334 6816"/>
                <a:gd name="T13" fmla="*/ T12 w 1392"/>
                <a:gd name="T14" fmla="+- 0 1858 1337"/>
                <a:gd name="T15" fmla="*/ 1858 h 1392"/>
                <a:gd name="T16" fmla="+- 0 7512 6816"/>
                <a:gd name="T17" fmla="*/ T16 w 1392"/>
                <a:gd name="T18" fmla="+- 0 2031 1337"/>
                <a:gd name="T19" fmla="*/ 2031 h 1392"/>
                <a:gd name="T20" fmla="+- 0 7685 6816"/>
                <a:gd name="T21" fmla="*/ T20 w 1392"/>
                <a:gd name="T22" fmla="+- 0 2208 1337"/>
                <a:gd name="T23" fmla="*/ 2208 h 1392"/>
                <a:gd name="T24" fmla="+- 0 8035 6816"/>
                <a:gd name="T25" fmla="*/ T24 w 1392"/>
                <a:gd name="T26" fmla="+- 0 2559 1337"/>
                <a:gd name="T27" fmla="*/ 2559 h 1392"/>
                <a:gd name="T28" fmla="+- 0 8208 6816"/>
                <a:gd name="T29" fmla="*/ T28 w 1392"/>
                <a:gd name="T30" fmla="+- 0 2729 1337"/>
                <a:gd name="T31" fmla="*/ 2729 h 13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</a:cxnLst>
              <a:rect l="0" t="0" r="r" b="b"/>
              <a:pathLst>
                <a:path w="1392" h="1392">
                  <a:moveTo>
                    <a:pt x="0" y="0"/>
                  </a:moveTo>
                  <a:lnTo>
                    <a:pt x="173" y="170"/>
                  </a:lnTo>
                  <a:lnTo>
                    <a:pt x="346" y="348"/>
                  </a:lnTo>
                  <a:lnTo>
                    <a:pt x="518" y="521"/>
                  </a:lnTo>
                  <a:lnTo>
                    <a:pt x="696" y="694"/>
                  </a:lnTo>
                  <a:lnTo>
                    <a:pt x="869" y="871"/>
                  </a:lnTo>
                  <a:lnTo>
                    <a:pt x="1219" y="1222"/>
                  </a:lnTo>
                  <a:lnTo>
                    <a:pt x="1392" y="1392"/>
                  </a:lnTo>
                </a:path>
              </a:pathLst>
            </a:custGeom>
            <a:noFill/>
            <a:ln w="9131">
              <a:solidFill>
                <a:srgbClr val="1A1A1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9"/>
            <p:cNvSpPr>
              <a:spLocks/>
            </p:cNvSpPr>
            <p:nvPr/>
          </p:nvSpPr>
          <p:spPr bwMode="auto">
            <a:xfrm>
              <a:off x="6811" y="909"/>
              <a:ext cx="1820" cy="1820"/>
            </a:xfrm>
            <a:custGeom>
              <a:avLst/>
              <a:gdLst>
                <a:gd name="T0" fmla="+- 0 6811 6811"/>
                <a:gd name="T1" fmla="*/ T0 w 1820"/>
                <a:gd name="T2" fmla="+- 0 910 910"/>
                <a:gd name="T3" fmla="*/ 910 h 1820"/>
                <a:gd name="T4" fmla="+- 0 7267 6811"/>
                <a:gd name="T5" fmla="*/ T4 w 1820"/>
                <a:gd name="T6" fmla="+- 0 1366 910"/>
                <a:gd name="T7" fmla="*/ 1366 h 1820"/>
                <a:gd name="T8" fmla="+- 0 7493 6811"/>
                <a:gd name="T9" fmla="*/ T8 w 1820"/>
                <a:gd name="T10" fmla="+- 0 1594 910"/>
                <a:gd name="T11" fmla="*/ 1594 h 1820"/>
                <a:gd name="T12" fmla="+- 0 7723 6811"/>
                <a:gd name="T13" fmla="*/ T12 w 1820"/>
                <a:gd name="T14" fmla="+- 0 1819 910"/>
                <a:gd name="T15" fmla="*/ 1819 h 1820"/>
                <a:gd name="T16" fmla="+- 0 7949 6811"/>
                <a:gd name="T17" fmla="*/ T16 w 1820"/>
                <a:gd name="T18" fmla="+- 0 2050 910"/>
                <a:gd name="T19" fmla="*/ 2050 h 1820"/>
                <a:gd name="T20" fmla="+- 0 8174 6811"/>
                <a:gd name="T21" fmla="*/ T20 w 1820"/>
                <a:gd name="T22" fmla="+- 0 2275 910"/>
                <a:gd name="T23" fmla="*/ 2275 h 1820"/>
                <a:gd name="T24" fmla="+- 0 8405 6811"/>
                <a:gd name="T25" fmla="*/ T24 w 1820"/>
                <a:gd name="T26" fmla="+- 0 2501 910"/>
                <a:gd name="T27" fmla="*/ 2501 h 1820"/>
                <a:gd name="T28" fmla="+- 0 8630 6811"/>
                <a:gd name="T29" fmla="*/ T28 w 1820"/>
                <a:gd name="T30" fmla="+- 0 2729 910"/>
                <a:gd name="T31" fmla="*/ 2729 h 182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</a:cxnLst>
              <a:rect l="0" t="0" r="r" b="b"/>
              <a:pathLst>
                <a:path w="1820" h="1820">
                  <a:moveTo>
                    <a:pt x="0" y="0"/>
                  </a:moveTo>
                  <a:lnTo>
                    <a:pt x="456" y="456"/>
                  </a:lnTo>
                  <a:lnTo>
                    <a:pt x="682" y="684"/>
                  </a:lnTo>
                  <a:lnTo>
                    <a:pt x="912" y="909"/>
                  </a:lnTo>
                  <a:lnTo>
                    <a:pt x="1138" y="1140"/>
                  </a:lnTo>
                  <a:lnTo>
                    <a:pt x="1363" y="1365"/>
                  </a:lnTo>
                  <a:lnTo>
                    <a:pt x="1594" y="1591"/>
                  </a:lnTo>
                  <a:lnTo>
                    <a:pt x="1819" y="1819"/>
                  </a:lnTo>
                </a:path>
              </a:pathLst>
            </a:custGeom>
            <a:noFill/>
            <a:ln w="9131">
              <a:solidFill>
                <a:srgbClr val="1A1A1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8"/>
            <p:cNvSpPr>
              <a:spLocks/>
            </p:cNvSpPr>
            <p:nvPr/>
          </p:nvSpPr>
          <p:spPr bwMode="auto">
            <a:xfrm>
              <a:off x="6811" y="482"/>
              <a:ext cx="2242" cy="2247"/>
            </a:xfrm>
            <a:custGeom>
              <a:avLst/>
              <a:gdLst>
                <a:gd name="T0" fmla="+- 0 6811 6811"/>
                <a:gd name="T1" fmla="*/ T0 w 2242"/>
                <a:gd name="T2" fmla="+- 0 483 483"/>
                <a:gd name="T3" fmla="*/ 483 h 2247"/>
                <a:gd name="T4" fmla="+- 0 7090 6811"/>
                <a:gd name="T5" fmla="*/ T4 w 2242"/>
                <a:gd name="T6" fmla="+- 0 766 483"/>
                <a:gd name="T7" fmla="*/ 766 h 2247"/>
                <a:gd name="T8" fmla="+- 0 7651 6811"/>
                <a:gd name="T9" fmla="*/ T8 w 2242"/>
                <a:gd name="T10" fmla="+- 0 1327 483"/>
                <a:gd name="T11" fmla="*/ 1327 h 2247"/>
                <a:gd name="T12" fmla="+- 0 7930 6811"/>
                <a:gd name="T13" fmla="*/ T12 w 2242"/>
                <a:gd name="T14" fmla="+- 0 1608 483"/>
                <a:gd name="T15" fmla="*/ 1608 h 2247"/>
                <a:gd name="T16" fmla="+- 0 8213 6811"/>
                <a:gd name="T17" fmla="*/ T16 w 2242"/>
                <a:gd name="T18" fmla="+- 0 1887 483"/>
                <a:gd name="T19" fmla="*/ 1887 h 2247"/>
                <a:gd name="T20" fmla="+- 0 8491 6811"/>
                <a:gd name="T21" fmla="*/ T20 w 2242"/>
                <a:gd name="T22" fmla="+- 0 2170 483"/>
                <a:gd name="T23" fmla="*/ 2170 h 2247"/>
                <a:gd name="T24" fmla="+- 0 8774 6811"/>
                <a:gd name="T25" fmla="*/ T24 w 2242"/>
                <a:gd name="T26" fmla="+- 0 2448 483"/>
                <a:gd name="T27" fmla="*/ 2448 h 2247"/>
                <a:gd name="T28" fmla="+- 0 9053 6811"/>
                <a:gd name="T29" fmla="*/ T28 w 2242"/>
                <a:gd name="T30" fmla="+- 0 2729 483"/>
                <a:gd name="T31" fmla="*/ 2729 h 2247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</a:cxnLst>
              <a:rect l="0" t="0" r="r" b="b"/>
              <a:pathLst>
                <a:path w="2242" h="2247">
                  <a:moveTo>
                    <a:pt x="0" y="0"/>
                  </a:moveTo>
                  <a:lnTo>
                    <a:pt x="279" y="283"/>
                  </a:lnTo>
                  <a:lnTo>
                    <a:pt x="840" y="844"/>
                  </a:lnTo>
                  <a:lnTo>
                    <a:pt x="1119" y="1125"/>
                  </a:lnTo>
                  <a:lnTo>
                    <a:pt x="1402" y="1404"/>
                  </a:lnTo>
                  <a:lnTo>
                    <a:pt x="1680" y="1687"/>
                  </a:lnTo>
                  <a:lnTo>
                    <a:pt x="1963" y="1965"/>
                  </a:lnTo>
                  <a:lnTo>
                    <a:pt x="2242" y="2246"/>
                  </a:lnTo>
                </a:path>
              </a:pathLst>
            </a:custGeom>
            <a:noFill/>
            <a:ln w="9131">
              <a:solidFill>
                <a:srgbClr val="1A1A1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Line 17"/>
            <p:cNvSpPr>
              <a:spLocks noChangeShapeType="1"/>
            </p:cNvSpPr>
            <p:nvPr/>
          </p:nvSpPr>
          <p:spPr bwMode="auto">
            <a:xfrm>
              <a:off x="6806" y="63"/>
              <a:ext cx="2669" cy="2666"/>
            </a:xfrm>
            <a:prstGeom prst="line">
              <a:avLst/>
            </a:prstGeom>
            <a:noFill/>
            <a:ln w="9131">
              <a:solidFill>
                <a:srgbClr val="1A1A1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6"/>
            <p:cNvSpPr>
              <a:spLocks/>
            </p:cNvSpPr>
            <p:nvPr/>
          </p:nvSpPr>
          <p:spPr bwMode="auto">
            <a:xfrm>
              <a:off x="7123" y="1428"/>
              <a:ext cx="836" cy="833"/>
            </a:xfrm>
            <a:custGeom>
              <a:avLst/>
              <a:gdLst>
                <a:gd name="T0" fmla="+- 0 7123 7123"/>
                <a:gd name="T1" fmla="*/ T0 w 836"/>
                <a:gd name="T2" fmla="+- 0 1428 1428"/>
                <a:gd name="T3" fmla="*/ 1428 h 833"/>
                <a:gd name="T4" fmla="+- 0 7162 7123"/>
                <a:gd name="T5" fmla="*/ T4 w 836"/>
                <a:gd name="T6" fmla="+- 0 1512 1428"/>
                <a:gd name="T7" fmla="*/ 1512 h 833"/>
                <a:gd name="T8" fmla="+- 0 7200 7123"/>
                <a:gd name="T9" fmla="*/ T8 w 836"/>
                <a:gd name="T10" fmla="+- 0 1594 1428"/>
                <a:gd name="T11" fmla="*/ 1594 h 833"/>
                <a:gd name="T12" fmla="+- 0 7238 7123"/>
                <a:gd name="T13" fmla="*/ T12 w 836"/>
                <a:gd name="T14" fmla="+- 0 1671 1428"/>
                <a:gd name="T15" fmla="*/ 1671 h 833"/>
                <a:gd name="T16" fmla="+- 0 7282 7123"/>
                <a:gd name="T17" fmla="*/ T16 w 836"/>
                <a:gd name="T18" fmla="+- 0 1743 1428"/>
                <a:gd name="T19" fmla="*/ 1743 h 833"/>
                <a:gd name="T20" fmla="+- 0 7325 7123"/>
                <a:gd name="T21" fmla="*/ T20 w 836"/>
                <a:gd name="T22" fmla="+- 0 1810 1428"/>
                <a:gd name="T23" fmla="*/ 1810 h 833"/>
                <a:gd name="T24" fmla="+- 0 7373 7123"/>
                <a:gd name="T25" fmla="*/ T24 w 836"/>
                <a:gd name="T26" fmla="+- 0 1872 1428"/>
                <a:gd name="T27" fmla="*/ 1872 h 833"/>
                <a:gd name="T28" fmla="+- 0 7421 7123"/>
                <a:gd name="T29" fmla="*/ T28 w 836"/>
                <a:gd name="T30" fmla="+- 0 1930 1428"/>
                <a:gd name="T31" fmla="*/ 1930 h 833"/>
                <a:gd name="T32" fmla="+- 0 7474 7123"/>
                <a:gd name="T33" fmla="*/ T32 w 836"/>
                <a:gd name="T34" fmla="+- 0 1983 1428"/>
                <a:gd name="T35" fmla="*/ 1983 h 833"/>
                <a:gd name="T36" fmla="+- 0 7522 7123"/>
                <a:gd name="T37" fmla="*/ T36 w 836"/>
                <a:gd name="T38" fmla="+- 0 2026 1428"/>
                <a:gd name="T39" fmla="*/ 2026 h 833"/>
                <a:gd name="T40" fmla="+- 0 7579 7123"/>
                <a:gd name="T41" fmla="*/ T40 w 836"/>
                <a:gd name="T42" fmla="+- 0 2074 1428"/>
                <a:gd name="T43" fmla="*/ 2074 h 833"/>
                <a:gd name="T44" fmla="+- 0 7637 7123"/>
                <a:gd name="T45" fmla="*/ T44 w 836"/>
                <a:gd name="T46" fmla="+- 0 2112 1428"/>
                <a:gd name="T47" fmla="*/ 2112 h 833"/>
                <a:gd name="T48" fmla="+- 0 7694 7123"/>
                <a:gd name="T49" fmla="*/ T48 w 836"/>
                <a:gd name="T50" fmla="+- 0 2146 1428"/>
                <a:gd name="T51" fmla="*/ 2146 h 833"/>
                <a:gd name="T52" fmla="+- 0 7757 7123"/>
                <a:gd name="T53" fmla="*/ T52 w 836"/>
                <a:gd name="T54" fmla="+- 0 2179 1428"/>
                <a:gd name="T55" fmla="*/ 2179 h 833"/>
                <a:gd name="T56" fmla="+- 0 7819 7123"/>
                <a:gd name="T57" fmla="*/ T56 w 836"/>
                <a:gd name="T58" fmla="+- 0 2208 1428"/>
                <a:gd name="T59" fmla="*/ 2208 h 833"/>
                <a:gd name="T60" fmla="+- 0 7886 7123"/>
                <a:gd name="T61" fmla="*/ T60 w 836"/>
                <a:gd name="T62" fmla="+- 0 2237 1428"/>
                <a:gd name="T63" fmla="*/ 2237 h 833"/>
                <a:gd name="T64" fmla="+- 0 7958 7123"/>
                <a:gd name="T65" fmla="*/ T64 w 836"/>
                <a:gd name="T66" fmla="+- 0 2261 1428"/>
                <a:gd name="T67" fmla="*/ 2261 h 83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</a:cxnLst>
              <a:rect l="0" t="0" r="r" b="b"/>
              <a:pathLst>
                <a:path w="836" h="833">
                  <a:moveTo>
                    <a:pt x="0" y="0"/>
                  </a:moveTo>
                  <a:lnTo>
                    <a:pt x="39" y="84"/>
                  </a:lnTo>
                  <a:lnTo>
                    <a:pt x="77" y="166"/>
                  </a:lnTo>
                  <a:lnTo>
                    <a:pt x="115" y="243"/>
                  </a:lnTo>
                  <a:lnTo>
                    <a:pt x="159" y="315"/>
                  </a:lnTo>
                  <a:lnTo>
                    <a:pt x="202" y="382"/>
                  </a:lnTo>
                  <a:lnTo>
                    <a:pt x="250" y="444"/>
                  </a:lnTo>
                  <a:lnTo>
                    <a:pt x="298" y="502"/>
                  </a:lnTo>
                  <a:lnTo>
                    <a:pt x="351" y="555"/>
                  </a:lnTo>
                  <a:lnTo>
                    <a:pt x="399" y="598"/>
                  </a:lnTo>
                  <a:lnTo>
                    <a:pt x="456" y="646"/>
                  </a:lnTo>
                  <a:lnTo>
                    <a:pt x="514" y="684"/>
                  </a:lnTo>
                  <a:lnTo>
                    <a:pt x="571" y="718"/>
                  </a:lnTo>
                  <a:lnTo>
                    <a:pt x="634" y="751"/>
                  </a:lnTo>
                  <a:lnTo>
                    <a:pt x="696" y="780"/>
                  </a:lnTo>
                  <a:lnTo>
                    <a:pt x="763" y="809"/>
                  </a:lnTo>
                  <a:lnTo>
                    <a:pt x="835" y="833"/>
                  </a:lnTo>
                </a:path>
              </a:pathLst>
            </a:custGeom>
            <a:noFill/>
            <a:ln w="9131">
              <a:solidFill>
                <a:srgbClr val="1A1A1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5"/>
            <p:cNvSpPr>
              <a:spLocks/>
            </p:cNvSpPr>
            <p:nvPr/>
          </p:nvSpPr>
          <p:spPr bwMode="auto">
            <a:xfrm>
              <a:off x="7756" y="1399"/>
              <a:ext cx="874" cy="1112"/>
            </a:xfrm>
            <a:custGeom>
              <a:avLst/>
              <a:gdLst>
                <a:gd name="T0" fmla="+- 0 7757 7757"/>
                <a:gd name="T1" fmla="*/ T0 w 874"/>
                <a:gd name="T2" fmla="+- 0 1399 1399"/>
                <a:gd name="T3" fmla="*/ 1399 h 1112"/>
                <a:gd name="T4" fmla="+- 0 7771 7757"/>
                <a:gd name="T5" fmla="*/ T4 w 874"/>
                <a:gd name="T6" fmla="+- 0 1522 1399"/>
                <a:gd name="T7" fmla="*/ 1522 h 1112"/>
                <a:gd name="T8" fmla="+- 0 7795 7757"/>
                <a:gd name="T9" fmla="*/ T8 w 874"/>
                <a:gd name="T10" fmla="+- 0 1632 1399"/>
                <a:gd name="T11" fmla="*/ 1632 h 1112"/>
                <a:gd name="T12" fmla="+- 0 7829 7757"/>
                <a:gd name="T13" fmla="*/ T12 w 874"/>
                <a:gd name="T14" fmla="+- 0 1738 1399"/>
                <a:gd name="T15" fmla="*/ 1738 h 1112"/>
                <a:gd name="T16" fmla="+- 0 7867 7757"/>
                <a:gd name="T17" fmla="*/ T16 w 874"/>
                <a:gd name="T18" fmla="+- 0 1839 1399"/>
                <a:gd name="T19" fmla="*/ 1839 h 1112"/>
                <a:gd name="T20" fmla="+- 0 7910 7757"/>
                <a:gd name="T21" fmla="*/ T20 w 874"/>
                <a:gd name="T22" fmla="+- 0 1930 1399"/>
                <a:gd name="T23" fmla="*/ 1930 h 1112"/>
                <a:gd name="T24" fmla="+- 0 7958 7757"/>
                <a:gd name="T25" fmla="*/ T24 w 874"/>
                <a:gd name="T26" fmla="+- 0 2011 1399"/>
                <a:gd name="T27" fmla="*/ 2011 h 1112"/>
                <a:gd name="T28" fmla="+- 0 8016 7757"/>
                <a:gd name="T29" fmla="*/ T28 w 874"/>
                <a:gd name="T30" fmla="+- 0 2093 1399"/>
                <a:gd name="T31" fmla="*/ 2093 h 1112"/>
                <a:gd name="T32" fmla="+- 0 8074 7757"/>
                <a:gd name="T33" fmla="*/ T32 w 874"/>
                <a:gd name="T34" fmla="+- 0 2160 1399"/>
                <a:gd name="T35" fmla="*/ 2160 h 1112"/>
                <a:gd name="T36" fmla="+- 0 8136 7757"/>
                <a:gd name="T37" fmla="*/ T36 w 874"/>
                <a:gd name="T38" fmla="+- 0 2223 1399"/>
                <a:gd name="T39" fmla="*/ 2223 h 1112"/>
                <a:gd name="T40" fmla="+- 0 8203 7757"/>
                <a:gd name="T41" fmla="*/ T40 w 874"/>
                <a:gd name="T42" fmla="+- 0 2280 1399"/>
                <a:gd name="T43" fmla="*/ 2280 h 1112"/>
                <a:gd name="T44" fmla="+- 0 8275 7757"/>
                <a:gd name="T45" fmla="*/ T44 w 874"/>
                <a:gd name="T46" fmla="+- 0 2333 1399"/>
                <a:gd name="T47" fmla="*/ 2333 h 1112"/>
                <a:gd name="T48" fmla="+- 0 8342 7757"/>
                <a:gd name="T49" fmla="*/ T48 w 874"/>
                <a:gd name="T50" fmla="+- 0 2381 1399"/>
                <a:gd name="T51" fmla="*/ 2381 h 1112"/>
                <a:gd name="T52" fmla="+- 0 8486 7757"/>
                <a:gd name="T53" fmla="*/ T52 w 874"/>
                <a:gd name="T54" fmla="+- 0 2458 1399"/>
                <a:gd name="T55" fmla="*/ 2458 h 1112"/>
                <a:gd name="T56" fmla="+- 0 8558 7757"/>
                <a:gd name="T57" fmla="*/ T56 w 874"/>
                <a:gd name="T58" fmla="+- 0 2487 1399"/>
                <a:gd name="T59" fmla="*/ 2487 h 1112"/>
                <a:gd name="T60" fmla="+- 0 8630 7757"/>
                <a:gd name="T61" fmla="*/ T60 w 874"/>
                <a:gd name="T62" fmla="+- 0 2511 1399"/>
                <a:gd name="T63" fmla="*/ 2511 h 111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</a:cxnLst>
              <a:rect l="0" t="0" r="r" b="b"/>
              <a:pathLst>
                <a:path w="874" h="1112">
                  <a:moveTo>
                    <a:pt x="0" y="0"/>
                  </a:moveTo>
                  <a:lnTo>
                    <a:pt x="14" y="123"/>
                  </a:lnTo>
                  <a:lnTo>
                    <a:pt x="38" y="233"/>
                  </a:lnTo>
                  <a:lnTo>
                    <a:pt x="72" y="339"/>
                  </a:lnTo>
                  <a:lnTo>
                    <a:pt x="110" y="440"/>
                  </a:lnTo>
                  <a:lnTo>
                    <a:pt x="153" y="531"/>
                  </a:lnTo>
                  <a:lnTo>
                    <a:pt x="201" y="612"/>
                  </a:lnTo>
                  <a:lnTo>
                    <a:pt x="259" y="694"/>
                  </a:lnTo>
                  <a:lnTo>
                    <a:pt x="317" y="761"/>
                  </a:lnTo>
                  <a:lnTo>
                    <a:pt x="379" y="824"/>
                  </a:lnTo>
                  <a:lnTo>
                    <a:pt x="446" y="881"/>
                  </a:lnTo>
                  <a:lnTo>
                    <a:pt x="518" y="934"/>
                  </a:lnTo>
                  <a:lnTo>
                    <a:pt x="585" y="982"/>
                  </a:lnTo>
                  <a:lnTo>
                    <a:pt x="729" y="1059"/>
                  </a:lnTo>
                  <a:lnTo>
                    <a:pt x="801" y="1088"/>
                  </a:lnTo>
                  <a:lnTo>
                    <a:pt x="873" y="1112"/>
                  </a:lnTo>
                </a:path>
              </a:pathLst>
            </a:custGeom>
            <a:noFill/>
            <a:ln w="9131">
              <a:solidFill>
                <a:srgbClr val="1A1A1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4"/>
            <p:cNvSpPr>
              <a:spLocks/>
            </p:cNvSpPr>
            <p:nvPr/>
          </p:nvSpPr>
          <p:spPr bwMode="auto">
            <a:xfrm>
              <a:off x="8304" y="1399"/>
              <a:ext cx="764" cy="1193"/>
            </a:xfrm>
            <a:custGeom>
              <a:avLst/>
              <a:gdLst>
                <a:gd name="T0" fmla="+- 0 8304 8304"/>
                <a:gd name="T1" fmla="*/ T0 w 764"/>
                <a:gd name="T2" fmla="+- 0 1399 1399"/>
                <a:gd name="T3" fmla="*/ 1399 h 1193"/>
                <a:gd name="T4" fmla="+- 0 8342 8304"/>
                <a:gd name="T5" fmla="*/ T4 w 764"/>
                <a:gd name="T6" fmla="+- 0 1579 1399"/>
                <a:gd name="T7" fmla="*/ 1579 h 1193"/>
                <a:gd name="T8" fmla="+- 0 8390 8304"/>
                <a:gd name="T9" fmla="*/ T8 w 764"/>
                <a:gd name="T10" fmla="+- 0 1767 1399"/>
                <a:gd name="T11" fmla="*/ 1767 h 1193"/>
                <a:gd name="T12" fmla="+- 0 8419 8304"/>
                <a:gd name="T13" fmla="*/ T12 w 764"/>
                <a:gd name="T14" fmla="+- 0 1858 1399"/>
                <a:gd name="T15" fmla="*/ 1858 h 1193"/>
                <a:gd name="T16" fmla="+- 0 8453 8304"/>
                <a:gd name="T17" fmla="*/ T16 w 764"/>
                <a:gd name="T18" fmla="+- 0 1949 1399"/>
                <a:gd name="T19" fmla="*/ 1949 h 1193"/>
                <a:gd name="T20" fmla="+- 0 8491 8304"/>
                <a:gd name="T21" fmla="*/ T20 w 764"/>
                <a:gd name="T22" fmla="+- 0 2040 1399"/>
                <a:gd name="T23" fmla="*/ 2040 h 1193"/>
                <a:gd name="T24" fmla="+- 0 8530 8304"/>
                <a:gd name="T25" fmla="*/ T24 w 764"/>
                <a:gd name="T26" fmla="+- 0 2127 1399"/>
                <a:gd name="T27" fmla="*/ 2127 h 1193"/>
                <a:gd name="T28" fmla="+- 0 8578 8304"/>
                <a:gd name="T29" fmla="*/ T28 w 764"/>
                <a:gd name="T30" fmla="+- 0 2208 1399"/>
                <a:gd name="T31" fmla="*/ 2208 h 1193"/>
                <a:gd name="T32" fmla="+- 0 8626 8304"/>
                <a:gd name="T33" fmla="*/ T32 w 764"/>
                <a:gd name="T34" fmla="+- 0 2285 1399"/>
                <a:gd name="T35" fmla="*/ 2285 h 1193"/>
                <a:gd name="T36" fmla="+- 0 8683 8304"/>
                <a:gd name="T37" fmla="*/ T36 w 764"/>
                <a:gd name="T38" fmla="+- 0 2357 1399"/>
                <a:gd name="T39" fmla="*/ 2357 h 1193"/>
                <a:gd name="T40" fmla="+- 0 8746 8304"/>
                <a:gd name="T41" fmla="*/ T40 w 764"/>
                <a:gd name="T42" fmla="+- 0 2419 1399"/>
                <a:gd name="T43" fmla="*/ 2419 h 1193"/>
                <a:gd name="T44" fmla="+- 0 8818 8304"/>
                <a:gd name="T45" fmla="*/ T44 w 764"/>
                <a:gd name="T46" fmla="+- 0 2477 1399"/>
                <a:gd name="T47" fmla="*/ 2477 h 1193"/>
                <a:gd name="T48" fmla="+- 0 8894 8304"/>
                <a:gd name="T49" fmla="*/ T48 w 764"/>
                <a:gd name="T50" fmla="+- 0 2525 1399"/>
                <a:gd name="T51" fmla="*/ 2525 h 1193"/>
                <a:gd name="T52" fmla="+- 0 8976 8304"/>
                <a:gd name="T53" fmla="*/ T52 w 764"/>
                <a:gd name="T54" fmla="+- 0 2563 1399"/>
                <a:gd name="T55" fmla="*/ 2563 h 1193"/>
                <a:gd name="T56" fmla="+- 0 9024 8304"/>
                <a:gd name="T57" fmla="*/ T56 w 764"/>
                <a:gd name="T58" fmla="+- 0 2578 1399"/>
                <a:gd name="T59" fmla="*/ 2578 h 1193"/>
                <a:gd name="T60" fmla="+- 0 9067 8304"/>
                <a:gd name="T61" fmla="*/ T60 w 764"/>
                <a:gd name="T62" fmla="+- 0 2592 1399"/>
                <a:gd name="T63" fmla="*/ 2592 h 119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</a:cxnLst>
              <a:rect l="0" t="0" r="r" b="b"/>
              <a:pathLst>
                <a:path w="764" h="1193">
                  <a:moveTo>
                    <a:pt x="0" y="0"/>
                  </a:moveTo>
                  <a:lnTo>
                    <a:pt x="38" y="180"/>
                  </a:lnTo>
                  <a:lnTo>
                    <a:pt x="86" y="368"/>
                  </a:lnTo>
                  <a:lnTo>
                    <a:pt x="115" y="459"/>
                  </a:lnTo>
                  <a:lnTo>
                    <a:pt x="149" y="550"/>
                  </a:lnTo>
                  <a:lnTo>
                    <a:pt x="187" y="641"/>
                  </a:lnTo>
                  <a:lnTo>
                    <a:pt x="226" y="728"/>
                  </a:lnTo>
                  <a:lnTo>
                    <a:pt x="274" y="809"/>
                  </a:lnTo>
                  <a:lnTo>
                    <a:pt x="322" y="886"/>
                  </a:lnTo>
                  <a:lnTo>
                    <a:pt x="379" y="958"/>
                  </a:lnTo>
                  <a:lnTo>
                    <a:pt x="442" y="1020"/>
                  </a:lnTo>
                  <a:lnTo>
                    <a:pt x="514" y="1078"/>
                  </a:lnTo>
                  <a:lnTo>
                    <a:pt x="590" y="1126"/>
                  </a:lnTo>
                  <a:lnTo>
                    <a:pt x="672" y="1164"/>
                  </a:lnTo>
                  <a:lnTo>
                    <a:pt x="720" y="1179"/>
                  </a:lnTo>
                  <a:lnTo>
                    <a:pt x="763" y="1193"/>
                  </a:lnTo>
                </a:path>
              </a:pathLst>
            </a:custGeom>
            <a:noFill/>
            <a:ln w="9131">
              <a:solidFill>
                <a:srgbClr val="1A1A1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8721" y="1413"/>
              <a:ext cx="816" cy="1263"/>
            </a:xfrm>
            <a:custGeom>
              <a:avLst/>
              <a:gdLst>
                <a:gd name="T0" fmla="+- 0 8722 8722"/>
                <a:gd name="T1" fmla="*/ T0 w 816"/>
                <a:gd name="T2" fmla="+- 0 1414 1414"/>
                <a:gd name="T3" fmla="*/ 1414 h 1263"/>
                <a:gd name="T4" fmla="+- 0 8722 8722"/>
                <a:gd name="T5" fmla="*/ T4 w 816"/>
                <a:gd name="T6" fmla="+- 0 1503 1414"/>
                <a:gd name="T7" fmla="*/ 1503 h 1263"/>
                <a:gd name="T8" fmla="+- 0 8726 8722"/>
                <a:gd name="T9" fmla="*/ T8 w 816"/>
                <a:gd name="T10" fmla="+- 0 1551 1414"/>
                <a:gd name="T11" fmla="*/ 1551 h 1263"/>
                <a:gd name="T12" fmla="+- 0 8760 8722"/>
                <a:gd name="T13" fmla="*/ T12 w 816"/>
                <a:gd name="T14" fmla="+- 0 1699 1414"/>
                <a:gd name="T15" fmla="*/ 1699 h 1263"/>
                <a:gd name="T16" fmla="+- 0 8789 8722"/>
                <a:gd name="T17" fmla="*/ T16 w 816"/>
                <a:gd name="T18" fmla="+- 0 1800 1414"/>
                <a:gd name="T19" fmla="*/ 1800 h 1263"/>
                <a:gd name="T20" fmla="+- 0 8875 8722"/>
                <a:gd name="T21" fmla="*/ T20 w 816"/>
                <a:gd name="T22" fmla="+- 0 2002 1414"/>
                <a:gd name="T23" fmla="*/ 2002 h 1263"/>
                <a:gd name="T24" fmla="+- 0 8928 8722"/>
                <a:gd name="T25" fmla="*/ T24 w 816"/>
                <a:gd name="T26" fmla="+- 0 2098 1414"/>
                <a:gd name="T27" fmla="*/ 2098 h 1263"/>
                <a:gd name="T28" fmla="+- 0 8986 8722"/>
                <a:gd name="T29" fmla="*/ T28 w 816"/>
                <a:gd name="T30" fmla="+- 0 2194 1414"/>
                <a:gd name="T31" fmla="*/ 2194 h 1263"/>
                <a:gd name="T32" fmla="+- 0 9048 8722"/>
                <a:gd name="T33" fmla="*/ T32 w 816"/>
                <a:gd name="T34" fmla="+- 0 2285 1414"/>
                <a:gd name="T35" fmla="*/ 2285 h 1263"/>
                <a:gd name="T36" fmla="+- 0 9115 8722"/>
                <a:gd name="T37" fmla="*/ T36 w 816"/>
                <a:gd name="T38" fmla="+- 0 2367 1414"/>
                <a:gd name="T39" fmla="*/ 2367 h 1263"/>
                <a:gd name="T40" fmla="+- 0 9182 8722"/>
                <a:gd name="T41" fmla="*/ T40 w 816"/>
                <a:gd name="T42" fmla="+- 0 2443 1414"/>
                <a:gd name="T43" fmla="*/ 2443 h 1263"/>
                <a:gd name="T44" fmla="+- 0 9254 8722"/>
                <a:gd name="T45" fmla="*/ T44 w 816"/>
                <a:gd name="T46" fmla="+- 0 2515 1414"/>
                <a:gd name="T47" fmla="*/ 2515 h 1263"/>
                <a:gd name="T48" fmla="+- 0 9326 8722"/>
                <a:gd name="T49" fmla="*/ T48 w 816"/>
                <a:gd name="T50" fmla="+- 0 2573 1414"/>
                <a:gd name="T51" fmla="*/ 2573 h 1263"/>
                <a:gd name="T52" fmla="+- 0 9398 8722"/>
                <a:gd name="T53" fmla="*/ T52 w 816"/>
                <a:gd name="T54" fmla="+- 0 2621 1414"/>
                <a:gd name="T55" fmla="*/ 2621 h 1263"/>
                <a:gd name="T56" fmla="+- 0 9470 8722"/>
                <a:gd name="T57" fmla="*/ T56 w 816"/>
                <a:gd name="T58" fmla="+- 0 2655 1414"/>
                <a:gd name="T59" fmla="*/ 2655 h 1263"/>
                <a:gd name="T60" fmla="+- 0 9504 8722"/>
                <a:gd name="T61" fmla="*/ T60 w 816"/>
                <a:gd name="T62" fmla="+- 0 2667 1414"/>
                <a:gd name="T63" fmla="*/ 2667 h 1263"/>
                <a:gd name="T64" fmla="+- 0 9538 8722"/>
                <a:gd name="T65" fmla="*/ T64 w 816"/>
                <a:gd name="T66" fmla="+- 0 2676 1414"/>
                <a:gd name="T67" fmla="*/ 2676 h 126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</a:cxnLst>
              <a:rect l="0" t="0" r="r" b="b"/>
              <a:pathLst>
                <a:path w="816" h="1263">
                  <a:moveTo>
                    <a:pt x="0" y="0"/>
                  </a:moveTo>
                  <a:lnTo>
                    <a:pt x="0" y="89"/>
                  </a:lnTo>
                  <a:lnTo>
                    <a:pt x="4" y="137"/>
                  </a:lnTo>
                  <a:lnTo>
                    <a:pt x="38" y="285"/>
                  </a:lnTo>
                  <a:lnTo>
                    <a:pt x="67" y="386"/>
                  </a:lnTo>
                  <a:lnTo>
                    <a:pt x="153" y="588"/>
                  </a:lnTo>
                  <a:lnTo>
                    <a:pt x="206" y="684"/>
                  </a:lnTo>
                  <a:lnTo>
                    <a:pt x="264" y="780"/>
                  </a:lnTo>
                  <a:lnTo>
                    <a:pt x="326" y="871"/>
                  </a:lnTo>
                  <a:lnTo>
                    <a:pt x="393" y="953"/>
                  </a:lnTo>
                  <a:lnTo>
                    <a:pt x="460" y="1029"/>
                  </a:lnTo>
                  <a:lnTo>
                    <a:pt x="532" y="1101"/>
                  </a:lnTo>
                  <a:lnTo>
                    <a:pt x="604" y="1159"/>
                  </a:lnTo>
                  <a:lnTo>
                    <a:pt x="676" y="1207"/>
                  </a:lnTo>
                  <a:lnTo>
                    <a:pt x="748" y="1241"/>
                  </a:lnTo>
                  <a:lnTo>
                    <a:pt x="782" y="1253"/>
                  </a:lnTo>
                  <a:lnTo>
                    <a:pt x="816" y="1262"/>
                  </a:lnTo>
                </a:path>
              </a:pathLst>
            </a:custGeom>
            <a:noFill/>
            <a:ln w="9131">
              <a:solidFill>
                <a:srgbClr val="1A1A1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2"/>
            <p:cNvSpPr>
              <a:spLocks/>
            </p:cNvSpPr>
            <p:nvPr/>
          </p:nvSpPr>
          <p:spPr bwMode="auto">
            <a:xfrm>
              <a:off x="6955" y="1709"/>
              <a:ext cx="668" cy="634"/>
            </a:xfrm>
            <a:custGeom>
              <a:avLst/>
              <a:gdLst>
                <a:gd name="T0" fmla="+- 0 6955 6955"/>
                <a:gd name="T1" fmla="*/ T0 w 668"/>
                <a:gd name="T2" fmla="+- 0 1709 1709"/>
                <a:gd name="T3" fmla="*/ 1709 h 634"/>
                <a:gd name="T4" fmla="+- 0 6989 6955"/>
                <a:gd name="T5" fmla="*/ T4 w 668"/>
                <a:gd name="T6" fmla="+- 0 1795 1709"/>
                <a:gd name="T7" fmla="*/ 1795 h 634"/>
                <a:gd name="T8" fmla="+- 0 7022 6955"/>
                <a:gd name="T9" fmla="*/ T8 w 668"/>
                <a:gd name="T10" fmla="+- 0 1872 1709"/>
                <a:gd name="T11" fmla="*/ 1872 h 634"/>
                <a:gd name="T12" fmla="+- 0 7056 6955"/>
                <a:gd name="T13" fmla="*/ T12 w 668"/>
                <a:gd name="T14" fmla="+- 0 1939 1709"/>
                <a:gd name="T15" fmla="*/ 1939 h 634"/>
                <a:gd name="T16" fmla="+- 0 7090 6955"/>
                <a:gd name="T17" fmla="*/ T16 w 668"/>
                <a:gd name="T18" fmla="+- 0 2002 1709"/>
                <a:gd name="T19" fmla="*/ 2002 h 634"/>
                <a:gd name="T20" fmla="+- 0 7157 6955"/>
                <a:gd name="T21" fmla="*/ T20 w 668"/>
                <a:gd name="T22" fmla="+- 0 2098 1709"/>
                <a:gd name="T23" fmla="*/ 2098 h 634"/>
                <a:gd name="T24" fmla="+- 0 7229 6955"/>
                <a:gd name="T25" fmla="*/ T24 w 668"/>
                <a:gd name="T26" fmla="+- 0 2170 1709"/>
                <a:gd name="T27" fmla="*/ 2170 h 634"/>
                <a:gd name="T28" fmla="+- 0 7306 6955"/>
                <a:gd name="T29" fmla="*/ T28 w 668"/>
                <a:gd name="T30" fmla="+- 0 2227 1709"/>
                <a:gd name="T31" fmla="*/ 2227 h 634"/>
                <a:gd name="T32" fmla="+- 0 7397 6955"/>
                <a:gd name="T33" fmla="*/ T32 w 668"/>
                <a:gd name="T34" fmla="+- 0 2271 1709"/>
                <a:gd name="T35" fmla="*/ 2271 h 634"/>
                <a:gd name="T36" fmla="+- 0 7502 6955"/>
                <a:gd name="T37" fmla="*/ T36 w 668"/>
                <a:gd name="T38" fmla="+- 0 2304 1709"/>
                <a:gd name="T39" fmla="*/ 2304 h 634"/>
                <a:gd name="T40" fmla="+- 0 7622 6955"/>
                <a:gd name="T41" fmla="*/ T40 w 668"/>
                <a:gd name="T42" fmla="+- 0 2343 1709"/>
                <a:gd name="T43" fmla="*/ 2343 h 63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</a:cxnLst>
              <a:rect l="0" t="0" r="r" b="b"/>
              <a:pathLst>
                <a:path w="668" h="634">
                  <a:moveTo>
                    <a:pt x="0" y="0"/>
                  </a:moveTo>
                  <a:lnTo>
                    <a:pt x="34" y="86"/>
                  </a:lnTo>
                  <a:lnTo>
                    <a:pt x="67" y="163"/>
                  </a:lnTo>
                  <a:lnTo>
                    <a:pt x="101" y="230"/>
                  </a:lnTo>
                  <a:lnTo>
                    <a:pt x="135" y="293"/>
                  </a:lnTo>
                  <a:lnTo>
                    <a:pt x="202" y="389"/>
                  </a:lnTo>
                  <a:lnTo>
                    <a:pt x="274" y="461"/>
                  </a:lnTo>
                  <a:lnTo>
                    <a:pt x="351" y="518"/>
                  </a:lnTo>
                  <a:lnTo>
                    <a:pt x="442" y="562"/>
                  </a:lnTo>
                  <a:lnTo>
                    <a:pt x="547" y="595"/>
                  </a:lnTo>
                  <a:lnTo>
                    <a:pt x="667" y="634"/>
                  </a:lnTo>
                </a:path>
              </a:pathLst>
            </a:custGeom>
            <a:noFill/>
            <a:ln w="9131">
              <a:solidFill>
                <a:srgbClr val="1A1A1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AutoShape 11"/>
            <p:cNvSpPr>
              <a:spLocks/>
            </p:cNvSpPr>
            <p:nvPr/>
          </p:nvSpPr>
          <p:spPr bwMode="auto">
            <a:xfrm>
              <a:off x="6801" y="1987"/>
              <a:ext cx="2866" cy="742"/>
            </a:xfrm>
            <a:custGeom>
              <a:avLst/>
              <a:gdLst>
                <a:gd name="T0" fmla="+- 0 6830 6802"/>
                <a:gd name="T1" fmla="*/ T0 w 2866"/>
                <a:gd name="T2" fmla="+- 0 2602 1987"/>
                <a:gd name="T3" fmla="*/ 2602 h 742"/>
                <a:gd name="T4" fmla="+- 0 6811 6802"/>
                <a:gd name="T5" fmla="*/ T4 w 2866"/>
                <a:gd name="T6" fmla="+- 0 2676 1987"/>
                <a:gd name="T7" fmla="*/ 2676 h 742"/>
                <a:gd name="T8" fmla="+- 0 6816 6802"/>
                <a:gd name="T9" fmla="*/ T8 w 2866"/>
                <a:gd name="T10" fmla="+- 0 2729 1987"/>
                <a:gd name="T11" fmla="*/ 2729 h 742"/>
                <a:gd name="T12" fmla="+- 0 6840 6802"/>
                <a:gd name="T13" fmla="*/ T12 w 2866"/>
                <a:gd name="T14" fmla="+- 0 2621 1987"/>
                <a:gd name="T15" fmla="*/ 2621 h 742"/>
                <a:gd name="T16" fmla="+- 0 6912 6802"/>
                <a:gd name="T17" fmla="*/ T16 w 2866"/>
                <a:gd name="T18" fmla="+- 0 2429 1987"/>
                <a:gd name="T19" fmla="*/ 2429 h 742"/>
                <a:gd name="T20" fmla="+- 0 6902 6802"/>
                <a:gd name="T21" fmla="*/ T20 w 2866"/>
                <a:gd name="T22" fmla="+- 0 2424 1987"/>
                <a:gd name="T23" fmla="*/ 2424 h 742"/>
                <a:gd name="T24" fmla="+- 0 6854 6802"/>
                <a:gd name="T25" fmla="*/ T24 w 2866"/>
                <a:gd name="T26" fmla="+- 0 2539 1987"/>
                <a:gd name="T27" fmla="*/ 2539 h 742"/>
                <a:gd name="T28" fmla="+- 0 6883 6802"/>
                <a:gd name="T29" fmla="*/ T28 w 2866"/>
                <a:gd name="T30" fmla="+- 0 2496 1987"/>
                <a:gd name="T31" fmla="*/ 2496 h 742"/>
                <a:gd name="T32" fmla="+- 0 7013 6802"/>
                <a:gd name="T33" fmla="*/ T32 w 2866"/>
                <a:gd name="T34" fmla="+- 0 2261 1987"/>
                <a:gd name="T35" fmla="*/ 2261 h 742"/>
                <a:gd name="T36" fmla="+- 0 6974 6802"/>
                <a:gd name="T37" fmla="*/ T36 w 2866"/>
                <a:gd name="T38" fmla="+- 0 2295 1987"/>
                <a:gd name="T39" fmla="*/ 2295 h 742"/>
                <a:gd name="T40" fmla="+- 0 6931 6802"/>
                <a:gd name="T41" fmla="*/ T40 w 2866"/>
                <a:gd name="T42" fmla="+- 0 2362 1987"/>
                <a:gd name="T43" fmla="*/ 2362 h 742"/>
                <a:gd name="T44" fmla="+- 0 6946 6802"/>
                <a:gd name="T45" fmla="*/ T44 w 2866"/>
                <a:gd name="T46" fmla="+- 0 2367 1987"/>
                <a:gd name="T47" fmla="*/ 2367 h 742"/>
                <a:gd name="T48" fmla="+- 0 7013 6802"/>
                <a:gd name="T49" fmla="*/ T48 w 2866"/>
                <a:gd name="T50" fmla="+- 0 2261 1987"/>
                <a:gd name="T51" fmla="*/ 2261 h 742"/>
                <a:gd name="T52" fmla="+- 0 7128 6802"/>
                <a:gd name="T53" fmla="*/ T52 w 2866"/>
                <a:gd name="T54" fmla="+- 0 2107 1987"/>
                <a:gd name="T55" fmla="*/ 2107 h 742"/>
                <a:gd name="T56" fmla="+- 0 7042 6802"/>
                <a:gd name="T57" fmla="*/ T56 w 2866"/>
                <a:gd name="T58" fmla="+- 0 2203 1987"/>
                <a:gd name="T59" fmla="*/ 2203 h 742"/>
                <a:gd name="T60" fmla="+- 0 7070 6802"/>
                <a:gd name="T61" fmla="*/ T60 w 2866"/>
                <a:gd name="T62" fmla="+- 0 2184 1987"/>
                <a:gd name="T63" fmla="*/ 2184 h 742"/>
                <a:gd name="T64" fmla="+- 0 7138 6802"/>
                <a:gd name="T65" fmla="*/ T64 w 2866"/>
                <a:gd name="T66" fmla="+- 0 2117 1987"/>
                <a:gd name="T67" fmla="*/ 2117 h 742"/>
                <a:gd name="T68" fmla="+- 0 7166 6802"/>
                <a:gd name="T69" fmla="*/ T68 w 2866"/>
                <a:gd name="T70" fmla="+- 0 2059 1987"/>
                <a:gd name="T71" fmla="*/ 2059 h 742"/>
                <a:gd name="T72" fmla="+- 0 7147 6802"/>
                <a:gd name="T73" fmla="*/ T72 w 2866"/>
                <a:gd name="T74" fmla="+- 0 2059 1987"/>
                <a:gd name="T75" fmla="*/ 2059 h 742"/>
                <a:gd name="T76" fmla="+- 0 7128 6802"/>
                <a:gd name="T77" fmla="*/ T76 w 2866"/>
                <a:gd name="T78" fmla="+- 0 2103 1987"/>
                <a:gd name="T79" fmla="*/ 2103 h 742"/>
                <a:gd name="T80" fmla="+- 0 7147 6802"/>
                <a:gd name="T81" fmla="*/ T80 w 2866"/>
                <a:gd name="T82" fmla="+- 0 2117 1987"/>
                <a:gd name="T83" fmla="*/ 2117 h 742"/>
                <a:gd name="T84" fmla="+- 0 7176 6802"/>
                <a:gd name="T85" fmla="*/ T84 w 2866"/>
                <a:gd name="T86" fmla="+- 0 2112 1987"/>
                <a:gd name="T87" fmla="*/ 2112 h 742"/>
                <a:gd name="T88" fmla="+- 0 7186 6802"/>
                <a:gd name="T89" fmla="*/ T88 w 2866"/>
                <a:gd name="T90" fmla="+- 0 2079 1987"/>
                <a:gd name="T91" fmla="*/ 2079 h 742"/>
                <a:gd name="T92" fmla="+- 0 7296 6802"/>
                <a:gd name="T93" fmla="*/ T92 w 2866"/>
                <a:gd name="T94" fmla="+- 0 2007 1987"/>
                <a:gd name="T95" fmla="*/ 2007 h 742"/>
                <a:gd name="T96" fmla="+- 0 7253 6802"/>
                <a:gd name="T97" fmla="*/ T96 w 2866"/>
                <a:gd name="T98" fmla="+- 0 2021 1987"/>
                <a:gd name="T99" fmla="*/ 2021 h 742"/>
                <a:gd name="T100" fmla="+- 0 7181 6802"/>
                <a:gd name="T101" fmla="*/ T100 w 2866"/>
                <a:gd name="T102" fmla="+- 0 2064 1987"/>
                <a:gd name="T103" fmla="*/ 2064 h 742"/>
                <a:gd name="T104" fmla="+- 0 7229 6802"/>
                <a:gd name="T105" fmla="*/ T104 w 2866"/>
                <a:gd name="T106" fmla="+- 0 2050 1987"/>
                <a:gd name="T107" fmla="*/ 2050 h 742"/>
                <a:gd name="T108" fmla="+- 0 7291 6802"/>
                <a:gd name="T109" fmla="*/ T108 w 2866"/>
                <a:gd name="T110" fmla="+- 0 2021 1987"/>
                <a:gd name="T111" fmla="*/ 2021 h 742"/>
                <a:gd name="T112" fmla="+- 0 7493 6802"/>
                <a:gd name="T113" fmla="*/ T112 w 2866"/>
                <a:gd name="T114" fmla="+- 0 1992 1987"/>
                <a:gd name="T115" fmla="*/ 1992 h 742"/>
                <a:gd name="T116" fmla="+- 0 7454 6802"/>
                <a:gd name="T117" fmla="*/ T116 w 2866"/>
                <a:gd name="T118" fmla="+- 0 1987 1987"/>
                <a:gd name="T119" fmla="*/ 1987 h 742"/>
                <a:gd name="T120" fmla="+- 0 7363 6802"/>
                <a:gd name="T121" fmla="*/ T120 w 2866"/>
                <a:gd name="T122" fmla="+- 0 1992 1987"/>
                <a:gd name="T123" fmla="*/ 1992 h 742"/>
                <a:gd name="T124" fmla="+- 0 7387 6802"/>
                <a:gd name="T125" fmla="*/ T124 w 2866"/>
                <a:gd name="T126" fmla="+- 0 2002 1987"/>
                <a:gd name="T127" fmla="*/ 2002 h 742"/>
                <a:gd name="T128" fmla="+- 0 7488 6802"/>
                <a:gd name="T129" fmla="*/ T128 w 2866"/>
                <a:gd name="T130" fmla="+- 0 2007 1987"/>
                <a:gd name="T131" fmla="*/ 2007 h 742"/>
                <a:gd name="T132" fmla="+- 0 7680 6802"/>
                <a:gd name="T133" fmla="*/ T132 w 2866"/>
                <a:gd name="T134" fmla="+- 0 2050 1987"/>
                <a:gd name="T135" fmla="*/ 2050 h 742"/>
                <a:gd name="T136" fmla="+- 0 7550 6802"/>
                <a:gd name="T137" fmla="*/ T136 w 2866"/>
                <a:gd name="T138" fmla="+- 0 2026 1987"/>
                <a:gd name="T139" fmla="*/ 2026 h 742"/>
                <a:gd name="T140" fmla="+- 0 7680 6802"/>
                <a:gd name="T141" fmla="*/ T140 w 2866"/>
                <a:gd name="T142" fmla="+- 0 2050 1987"/>
                <a:gd name="T143" fmla="*/ 2050 h 742"/>
                <a:gd name="T144" fmla="+- 0 7742 6802"/>
                <a:gd name="T145" fmla="*/ T144 w 2866"/>
                <a:gd name="T146" fmla="+- 0 2064 1987"/>
                <a:gd name="T147" fmla="*/ 2064 h 742"/>
                <a:gd name="T148" fmla="+- 0 7862 6802"/>
                <a:gd name="T149" fmla="*/ T148 w 2866"/>
                <a:gd name="T150" fmla="+- 0 2112 1987"/>
                <a:gd name="T151" fmla="*/ 2112 h 742"/>
                <a:gd name="T152" fmla="+- 0 8054 6802"/>
                <a:gd name="T153" fmla="*/ T152 w 2866"/>
                <a:gd name="T154" fmla="+- 0 2155 1987"/>
                <a:gd name="T155" fmla="*/ 2155 h 742"/>
                <a:gd name="T156" fmla="+- 0 7925 6802"/>
                <a:gd name="T157" fmla="*/ T156 w 2866"/>
                <a:gd name="T158" fmla="+- 0 2131 1987"/>
                <a:gd name="T159" fmla="*/ 2131 h 742"/>
                <a:gd name="T160" fmla="+- 0 8054 6802"/>
                <a:gd name="T161" fmla="*/ T160 w 2866"/>
                <a:gd name="T162" fmla="+- 0 2155 1987"/>
                <a:gd name="T163" fmla="*/ 2155 h 742"/>
                <a:gd name="T164" fmla="+- 0 8117 6802"/>
                <a:gd name="T165" fmla="*/ T164 w 2866"/>
                <a:gd name="T166" fmla="+- 0 2175 1987"/>
                <a:gd name="T167" fmla="*/ 2175 h 742"/>
                <a:gd name="T168" fmla="+- 0 8237 6802"/>
                <a:gd name="T169" fmla="*/ T168 w 2866"/>
                <a:gd name="T170" fmla="+- 0 2223 1987"/>
                <a:gd name="T171" fmla="*/ 2223 h 742"/>
                <a:gd name="T172" fmla="+- 0 8429 6802"/>
                <a:gd name="T173" fmla="*/ T172 w 2866"/>
                <a:gd name="T174" fmla="+- 0 2266 1987"/>
                <a:gd name="T175" fmla="*/ 2266 h 742"/>
                <a:gd name="T176" fmla="+- 0 8299 6802"/>
                <a:gd name="T177" fmla="*/ T176 w 2866"/>
                <a:gd name="T178" fmla="+- 0 2242 1987"/>
                <a:gd name="T179" fmla="*/ 2242 h 742"/>
                <a:gd name="T180" fmla="+- 0 8429 6802"/>
                <a:gd name="T181" fmla="*/ T180 w 2866"/>
                <a:gd name="T182" fmla="+- 0 2266 1987"/>
                <a:gd name="T183" fmla="*/ 2266 h 742"/>
                <a:gd name="T184" fmla="+- 0 8491 6802"/>
                <a:gd name="T185" fmla="*/ T184 w 2866"/>
                <a:gd name="T186" fmla="+- 0 2285 1987"/>
                <a:gd name="T187" fmla="*/ 2285 h 742"/>
                <a:gd name="T188" fmla="+- 0 8611 6802"/>
                <a:gd name="T189" fmla="*/ T188 w 2866"/>
                <a:gd name="T190" fmla="+- 0 2333 1987"/>
                <a:gd name="T191" fmla="*/ 2333 h 742"/>
                <a:gd name="T192" fmla="+- 0 8798 6802"/>
                <a:gd name="T193" fmla="*/ T192 w 2866"/>
                <a:gd name="T194" fmla="+- 0 2371 1987"/>
                <a:gd name="T195" fmla="*/ 2371 h 742"/>
                <a:gd name="T196" fmla="+- 0 8674 6802"/>
                <a:gd name="T197" fmla="*/ T196 w 2866"/>
                <a:gd name="T198" fmla="+- 0 2347 1987"/>
                <a:gd name="T199" fmla="*/ 2347 h 742"/>
                <a:gd name="T200" fmla="+- 0 8798 6802"/>
                <a:gd name="T201" fmla="*/ T200 w 2866"/>
                <a:gd name="T202" fmla="+- 0 2371 1987"/>
                <a:gd name="T203" fmla="*/ 2371 h 742"/>
                <a:gd name="T204" fmla="+- 0 8861 6802"/>
                <a:gd name="T205" fmla="*/ T204 w 2866"/>
                <a:gd name="T206" fmla="+- 0 2391 1987"/>
                <a:gd name="T207" fmla="*/ 2391 h 742"/>
                <a:gd name="T208" fmla="+- 0 8986 6802"/>
                <a:gd name="T209" fmla="*/ T208 w 2866"/>
                <a:gd name="T210" fmla="+- 0 2439 1987"/>
                <a:gd name="T211" fmla="*/ 2439 h 742"/>
                <a:gd name="T212" fmla="+- 0 9173 6802"/>
                <a:gd name="T213" fmla="*/ T212 w 2866"/>
                <a:gd name="T214" fmla="+- 0 2482 1987"/>
                <a:gd name="T215" fmla="*/ 2482 h 742"/>
                <a:gd name="T216" fmla="+- 0 9048 6802"/>
                <a:gd name="T217" fmla="*/ T216 w 2866"/>
                <a:gd name="T218" fmla="+- 0 2458 1987"/>
                <a:gd name="T219" fmla="*/ 2458 h 742"/>
                <a:gd name="T220" fmla="+- 0 9173 6802"/>
                <a:gd name="T221" fmla="*/ T220 w 2866"/>
                <a:gd name="T222" fmla="+- 0 2482 1987"/>
                <a:gd name="T223" fmla="*/ 2482 h 742"/>
                <a:gd name="T224" fmla="+- 0 9235 6802"/>
                <a:gd name="T225" fmla="*/ T224 w 2866"/>
                <a:gd name="T226" fmla="+- 0 2501 1987"/>
                <a:gd name="T227" fmla="*/ 2501 h 742"/>
                <a:gd name="T228" fmla="+- 0 9355 6802"/>
                <a:gd name="T229" fmla="*/ T228 w 2866"/>
                <a:gd name="T230" fmla="+- 0 2549 1987"/>
                <a:gd name="T231" fmla="*/ 2549 h 742"/>
                <a:gd name="T232" fmla="+- 0 9547 6802"/>
                <a:gd name="T233" fmla="*/ T232 w 2866"/>
                <a:gd name="T234" fmla="+- 0 2592 1987"/>
                <a:gd name="T235" fmla="*/ 2592 h 742"/>
                <a:gd name="T236" fmla="+- 0 9418 6802"/>
                <a:gd name="T237" fmla="*/ T236 w 2866"/>
                <a:gd name="T238" fmla="+- 0 2568 1987"/>
                <a:gd name="T239" fmla="*/ 2568 h 742"/>
                <a:gd name="T240" fmla="+- 0 9547 6802"/>
                <a:gd name="T241" fmla="*/ T240 w 2866"/>
                <a:gd name="T242" fmla="+- 0 2592 1987"/>
                <a:gd name="T243" fmla="*/ 2592 h 742"/>
                <a:gd name="T244" fmla="+- 0 9610 6802"/>
                <a:gd name="T245" fmla="*/ T244 w 2866"/>
                <a:gd name="T246" fmla="+- 0 2607 1987"/>
                <a:gd name="T247" fmla="*/ 2607 h 742"/>
                <a:gd name="T248" fmla="+- 0 9667 6802"/>
                <a:gd name="T249" fmla="*/ T248 w 2866"/>
                <a:gd name="T250" fmla="+- 0 2640 1987"/>
                <a:gd name="T251" fmla="*/ 2640 h 74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  <a:cxn ang="0">
                  <a:pos x="T225" y="T227"/>
                </a:cxn>
                <a:cxn ang="0">
                  <a:pos x="T229" y="T231"/>
                </a:cxn>
                <a:cxn ang="0">
                  <a:pos x="T233" y="T235"/>
                </a:cxn>
                <a:cxn ang="0">
                  <a:pos x="T237" y="T239"/>
                </a:cxn>
                <a:cxn ang="0">
                  <a:pos x="T241" y="T243"/>
                </a:cxn>
                <a:cxn ang="0">
                  <a:pos x="T245" y="T247"/>
                </a:cxn>
                <a:cxn ang="0">
                  <a:pos x="T249" y="T251"/>
                </a:cxn>
              </a:cxnLst>
              <a:rect l="0" t="0" r="r" b="b"/>
              <a:pathLst>
                <a:path w="2866" h="742">
                  <a:moveTo>
                    <a:pt x="43" y="620"/>
                  </a:moveTo>
                  <a:lnTo>
                    <a:pt x="28" y="615"/>
                  </a:lnTo>
                  <a:lnTo>
                    <a:pt x="24" y="629"/>
                  </a:lnTo>
                  <a:lnTo>
                    <a:pt x="9" y="689"/>
                  </a:lnTo>
                  <a:lnTo>
                    <a:pt x="0" y="742"/>
                  </a:lnTo>
                  <a:lnTo>
                    <a:pt x="14" y="742"/>
                  </a:lnTo>
                  <a:lnTo>
                    <a:pt x="24" y="689"/>
                  </a:lnTo>
                  <a:lnTo>
                    <a:pt x="38" y="634"/>
                  </a:lnTo>
                  <a:lnTo>
                    <a:pt x="43" y="620"/>
                  </a:lnTo>
                  <a:close/>
                  <a:moveTo>
                    <a:pt x="110" y="442"/>
                  </a:moveTo>
                  <a:lnTo>
                    <a:pt x="100" y="432"/>
                  </a:lnTo>
                  <a:lnTo>
                    <a:pt x="100" y="437"/>
                  </a:lnTo>
                  <a:lnTo>
                    <a:pt x="67" y="504"/>
                  </a:lnTo>
                  <a:lnTo>
                    <a:pt x="52" y="552"/>
                  </a:lnTo>
                  <a:lnTo>
                    <a:pt x="62" y="557"/>
                  </a:lnTo>
                  <a:lnTo>
                    <a:pt x="81" y="509"/>
                  </a:lnTo>
                  <a:lnTo>
                    <a:pt x="110" y="442"/>
                  </a:lnTo>
                  <a:close/>
                  <a:moveTo>
                    <a:pt x="211" y="274"/>
                  </a:moveTo>
                  <a:lnTo>
                    <a:pt x="196" y="264"/>
                  </a:lnTo>
                  <a:lnTo>
                    <a:pt x="172" y="308"/>
                  </a:lnTo>
                  <a:lnTo>
                    <a:pt x="134" y="370"/>
                  </a:lnTo>
                  <a:lnTo>
                    <a:pt x="129" y="375"/>
                  </a:lnTo>
                  <a:lnTo>
                    <a:pt x="144" y="384"/>
                  </a:lnTo>
                  <a:lnTo>
                    <a:pt x="144" y="380"/>
                  </a:lnTo>
                  <a:lnTo>
                    <a:pt x="182" y="312"/>
                  </a:lnTo>
                  <a:lnTo>
                    <a:pt x="211" y="274"/>
                  </a:lnTo>
                  <a:close/>
                  <a:moveTo>
                    <a:pt x="336" y="130"/>
                  </a:moveTo>
                  <a:lnTo>
                    <a:pt x="326" y="120"/>
                  </a:lnTo>
                  <a:lnTo>
                    <a:pt x="259" y="188"/>
                  </a:lnTo>
                  <a:lnTo>
                    <a:pt x="240" y="216"/>
                  </a:lnTo>
                  <a:lnTo>
                    <a:pt x="249" y="221"/>
                  </a:lnTo>
                  <a:lnTo>
                    <a:pt x="268" y="197"/>
                  </a:lnTo>
                  <a:lnTo>
                    <a:pt x="316" y="144"/>
                  </a:lnTo>
                  <a:lnTo>
                    <a:pt x="336" y="130"/>
                  </a:lnTo>
                  <a:close/>
                  <a:moveTo>
                    <a:pt x="384" y="92"/>
                  </a:moveTo>
                  <a:lnTo>
                    <a:pt x="364" y="72"/>
                  </a:lnTo>
                  <a:lnTo>
                    <a:pt x="355" y="72"/>
                  </a:lnTo>
                  <a:lnTo>
                    <a:pt x="345" y="72"/>
                  </a:lnTo>
                  <a:lnTo>
                    <a:pt x="326" y="92"/>
                  </a:lnTo>
                  <a:lnTo>
                    <a:pt x="326" y="116"/>
                  </a:lnTo>
                  <a:lnTo>
                    <a:pt x="336" y="125"/>
                  </a:lnTo>
                  <a:lnTo>
                    <a:pt x="345" y="130"/>
                  </a:lnTo>
                  <a:lnTo>
                    <a:pt x="364" y="130"/>
                  </a:lnTo>
                  <a:lnTo>
                    <a:pt x="374" y="125"/>
                  </a:lnTo>
                  <a:lnTo>
                    <a:pt x="384" y="116"/>
                  </a:lnTo>
                  <a:lnTo>
                    <a:pt x="384" y="92"/>
                  </a:lnTo>
                  <a:close/>
                  <a:moveTo>
                    <a:pt x="499" y="29"/>
                  </a:moveTo>
                  <a:lnTo>
                    <a:pt x="494" y="20"/>
                  </a:lnTo>
                  <a:lnTo>
                    <a:pt x="484" y="24"/>
                  </a:lnTo>
                  <a:lnTo>
                    <a:pt x="451" y="34"/>
                  </a:lnTo>
                  <a:lnTo>
                    <a:pt x="422" y="53"/>
                  </a:lnTo>
                  <a:lnTo>
                    <a:pt x="379" y="77"/>
                  </a:lnTo>
                  <a:lnTo>
                    <a:pt x="388" y="92"/>
                  </a:lnTo>
                  <a:lnTo>
                    <a:pt x="427" y="63"/>
                  </a:lnTo>
                  <a:lnTo>
                    <a:pt x="456" y="48"/>
                  </a:lnTo>
                  <a:lnTo>
                    <a:pt x="489" y="34"/>
                  </a:lnTo>
                  <a:lnTo>
                    <a:pt x="499" y="29"/>
                  </a:lnTo>
                  <a:close/>
                  <a:moveTo>
                    <a:pt x="691" y="5"/>
                  </a:moveTo>
                  <a:lnTo>
                    <a:pt x="686" y="5"/>
                  </a:lnTo>
                  <a:lnTo>
                    <a:pt x="652" y="0"/>
                  </a:lnTo>
                  <a:lnTo>
                    <a:pt x="580" y="0"/>
                  </a:lnTo>
                  <a:lnTo>
                    <a:pt x="561" y="5"/>
                  </a:lnTo>
                  <a:lnTo>
                    <a:pt x="561" y="15"/>
                  </a:lnTo>
                  <a:lnTo>
                    <a:pt x="585" y="15"/>
                  </a:lnTo>
                  <a:lnTo>
                    <a:pt x="619" y="10"/>
                  </a:lnTo>
                  <a:lnTo>
                    <a:pt x="686" y="20"/>
                  </a:lnTo>
                  <a:lnTo>
                    <a:pt x="691" y="5"/>
                  </a:lnTo>
                  <a:close/>
                  <a:moveTo>
                    <a:pt x="878" y="63"/>
                  </a:moveTo>
                  <a:lnTo>
                    <a:pt x="753" y="24"/>
                  </a:lnTo>
                  <a:lnTo>
                    <a:pt x="748" y="39"/>
                  </a:lnTo>
                  <a:lnTo>
                    <a:pt x="873" y="72"/>
                  </a:lnTo>
                  <a:lnTo>
                    <a:pt x="878" y="63"/>
                  </a:lnTo>
                  <a:close/>
                  <a:moveTo>
                    <a:pt x="1065" y="116"/>
                  </a:moveTo>
                  <a:lnTo>
                    <a:pt x="940" y="77"/>
                  </a:lnTo>
                  <a:lnTo>
                    <a:pt x="936" y="92"/>
                  </a:lnTo>
                  <a:lnTo>
                    <a:pt x="1060" y="125"/>
                  </a:lnTo>
                  <a:lnTo>
                    <a:pt x="1065" y="116"/>
                  </a:lnTo>
                  <a:close/>
                  <a:moveTo>
                    <a:pt x="1252" y="168"/>
                  </a:moveTo>
                  <a:lnTo>
                    <a:pt x="1128" y="135"/>
                  </a:lnTo>
                  <a:lnTo>
                    <a:pt x="1123" y="144"/>
                  </a:lnTo>
                  <a:lnTo>
                    <a:pt x="1248" y="183"/>
                  </a:lnTo>
                  <a:lnTo>
                    <a:pt x="1252" y="168"/>
                  </a:lnTo>
                  <a:close/>
                  <a:moveTo>
                    <a:pt x="1440" y="221"/>
                  </a:moveTo>
                  <a:lnTo>
                    <a:pt x="1315" y="188"/>
                  </a:lnTo>
                  <a:lnTo>
                    <a:pt x="1310" y="202"/>
                  </a:lnTo>
                  <a:lnTo>
                    <a:pt x="1435" y="236"/>
                  </a:lnTo>
                  <a:lnTo>
                    <a:pt x="1440" y="221"/>
                  </a:lnTo>
                  <a:close/>
                  <a:moveTo>
                    <a:pt x="1627" y="279"/>
                  </a:moveTo>
                  <a:lnTo>
                    <a:pt x="1502" y="240"/>
                  </a:lnTo>
                  <a:lnTo>
                    <a:pt x="1497" y="255"/>
                  </a:lnTo>
                  <a:lnTo>
                    <a:pt x="1622" y="288"/>
                  </a:lnTo>
                  <a:lnTo>
                    <a:pt x="1627" y="279"/>
                  </a:lnTo>
                  <a:close/>
                  <a:moveTo>
                    <a:pt x="1814" y="332"/>
                  </a:moveTo>
                  <a:lnTo>
                    <a:pt x="1689" y="298"/>
                  </a:lnTo>
                  <a:lnTo>
                    <a:pt x="1684" y="308"/>
                  </a:lnTo>
                  <a:lnTo>
                    <a:pt x="1809" y="346"/>
                  </a:lnTo>
                  <a:lnTo>
                    <a:pt x="1814" y="332"/>
                  </a:lnTo>
                  <a:close/>
                  <a:moveTo>
                    <a:pt x="1996" y="384"/>
                  </a:moveTo>
                  <a:lnTo>
                    <a:pt x="1876" y="351"/>
                  </a:lnTo>
                  <a:lnTo>
                    <a:pt x="1872" y="360"/>
                  </a:lnTo>
                  <a:lnTo>
                    <a:pt x="1996" y="399"/>
                  </a:lnTo>
                  <a:lnTo>
                    <a:pt x="1996" y="384"/>
                  </a:lnTo>
                  <a:close/>
                  <a:moveTo>
                    <a:pt x="2184" y="442"/>
                  </a:moveTo>
                  <a:lnTo>
                    <a:pt x="2059" y="404"/>
                  </a:lnTo>
                  <a:lnTo>
                    <a:pt x="2059" y="418"/>
                  </a:lnTo>
                  <a:lnTo>
                    <a:pt x="2184" y="452"/>
                  </a:lnTo>
                  <a:lnTo>
                    <a:pt x="2184" y="442"/>
                  </a:lnTo>
                  <a:close/>
                  <a:moveTo>
                    <a:pt x="2371" y="495"/>
                  </a:moveTo>
                  <a:lnTo>
                    <a:pt x="2246" y="461"/>
                  </a:lnTo>
                  <a:lnTo>
                    <a:pt x="2246" y="471"/>
                  </a:lnTo>
                  <a:lnTo>
                    <a:pt x="2371" y="509"/>
                  </a:lnTo>
                  <a:lnTo>
                    <a:pt x="2371" y="495"/>
                  </a:lnTo>
                  <a:close/>
                  <a:moveTo>
                    <a:pt x="2558" y="548"/>
                  </a:moveTo>
                  <a:lnTo>
                    <a:pt x="2433" y="514"/>
                  </a:lnTo>
                  <a:lnTo>
                    <a:pt x="2433" y="524"/>
                  </a:lnTo>
                  <a:lnTo>
                    <a:pt x="2553" y="562"/>
                  </a:lnTo>
                  <a:lnTo>
                    <a:pt x="2558" y="548"/>
                  </a:lnTo>
                  <a:close/>
                  <a:moveTo>
                    <a:pt x="2745" y="605"/>
                  </a:moveTo>
                  <a:lnTo>
                    <a:pt x="2620" y="567"/>
                  </a:lnTo>
                  <a:lnTo>
                    <a:pt x="2616" y="581"/>
                  </a:lnTo>
                  <a:lnTo>
                    <a:pt x="2740" y="615"/>
                  </a:lnTo>
                  <a:lnTo>
                    <a:pt x="2745" y="605"/>
                  </a:lnTo>
                  <a:close/>
                  <a:moveTo>
                    <a:pt x="2865" y="639"/>
                  </a:moveTo>
                  <a:lnTo>
                    <a:pt x="2808" y="620"/>
                  </a:lnTo>
                  <a:lnTo>
                    <a:pt x="2803" y="634"/>
                  </a:lnTo>
                  <a:lnTo>
                    <a:pt x="2865" y="653"/>
                  </a:lnTo>
                  <a:lnTo>
                    <a:pt x="2865" y="639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0"/>
            <p:cNvSpPr>
              <a:spLocks/>
            </p:cNvSpPr>
            <p:nvPr/>
          </p:nvSpPr>
          <p:spPr bwMode="auto">
            <a:xfrm>
              <a:off x="7128" y="2059"/>
              <a:ext cx="58" cy="58"/>
            </a:xfrm>
            <a:custGeom>
              <a:avLst/>
              <a:gdLst>
                <a:gd name="T0" fmla="+- 0 7157 7128"/>
                <a:gd name="T1" fmla="*/ T0 w 58"/>
                <a:gd name="T2" fmla="+- 0 2059 2059"/>
                <a:gd name="T3" fmla="*/ 2059 h 58"/>
                <a:gd name="T4" fmla="+- 0 7166 7128"/>
                <a:gd name="T5" fmla="*/ T4 w 58"/>
                <a:gd name="T6" fmla="+- 0 2059 2059"/>
                <a:gd name="T7" fmla="*/ 2059 h 58"/>
                <a:gd name="T8" fmla="+- 0 7186 7128"/>
                <a:gd name="T9" fmla="*/ T8 w 58"/>
                <a:gd name="T10" fmla="+- 0 2079 2059"/>
                <a:gd name="T11" fmla="*/ 2079 h 58"/>
                <a:gd name="T12" fmla="+- 0 7186 7128"/>
                <a:gd name="T13" fmla="*/ T12 w 58"/>
                <a:gd name="T14" fmla="+- 0 2103 2059"/>
                <a:gd name="T15" fmla="*/ 2103 h 58"/>
                <a:gd name="T16" fmla="+- 0 7176 7128"/>
                <a:gd name="T17" fmla="*/ T16 w 58"/>
                <a:gd name="T18" fmla="+- 0 2112 2059"/>
                <a:gd name="T19" fmla="*/ 2112 h 58"/>
                <a:gd name="T20" fmla="+- 0 7166 7128"/>
                <a:gd name="T21" fmla="*/ T20 w 58"/>
                <a:gd name="T22" fmla="+- 0 2117 2059"/>
                <a:gd name="T23" fmla="*/ 2117 h 58"/>
                <a:gd name="T24" fmla="+- 0 7147 7128"/>
                <a:gd name="T25" fmla="*/ T24 w 58"/>
                <a:gd name="T26" fmla="+- 0 2117 2059"/>
                <a:gd name="T27" fmla="*/ 2117 h 58"/>
                <a:gd name="T28" fmla="+- 0 7138 7128"/>
                <a:gd name="T29" fmla="*/ T28 w 58"/>
                <a:gd name="T30" fmla="+- 0 2112 2059"/>
                <a:gd name="T31" fmla="*/ 2112 h 58"/>
                <a:gd name="T32" fmla="+- 0 7128 7128"/>
                <a:gd name="T33" fmla="*/ T32 w 58"/>
                <a:gd name="T34" fmla="+- 0 2103 2059"/>
                <a:gd name="T35" fmla="*/ 2103 h 58"/>
                <a:gd name="T36" fmla="+- 0 7128 7128"/>
                <a:gd name="T37" fmla="*/ T36 w 58"/>
                <a:gd name="T38" fmla="+- 0 2079 2059"/>
                <a:gd name="T39" fmla="*/ 2079 h 58"/>
                <a:gd name="T40" fmla="+- 0 7147 7128"/>
                <a:gd name="T41" fmla="*/ T40 w 58"/>
                <a:gd name="T42" fmla="+- 0 2059 2059"/>
                <a:gd name="T43" fmla="*/ 2059 h 58"/>
                <a:gd name="T44" fmla="+- 0 7157 7128"/>
                <a:gd name="T45" fmla="*/ T44 w 58"/>
                <a:gd name="T46" fmla="+- 0 2059 2059"/>
                <a:gd name="T47" fmla="*/ 2059 h 5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</a:cxnLst>
              <a:rect l="0" t="0" r="r" b="b"/>
              <a:pathLst>
                <a:path w="58" h="58">
                  <a:moveTo>
                    <a:pt x="29" y="0"/>
                  </a:moveTo>
                  <a:lnTo>
                    <a:pt x="38" y="0"/>
                  </a:lnTo>
                  <a:lnTo>
                    <a:pt x="58" y="20"/>
                  </a:lnTo>
                  <a:lnTo>
                    <a:pt x="58" y="44"/>
                  </a:lnTo>
                  <a:lnTo>
                    <a:pt x="48" y="53"/>
                  </a:lnTo>
                  <a:lnTo>
                    <a:pt x="38" y="58"/>
                  </a:lnTo>
                  <a:lnTo>
                    <a:pt x="19" y="58"/>
                  </a:lnTo>
                  <a:lnTo>
                    <a:pt x="10" y="53"/>
                  </a:lnTo>
                  <a:lnTo>
                    <a:pt x="0" y="44"/>
                  </a:lnTo>
                  <a:lnTo>
                    <a:pt x="0" y="20"/>
                  </a:lnTo>
                  <a:lnTo>
                    <a:pt x="19" y="0"/>
                  </a:lnTo>
                  <a:lnTo>
                    <a:pt x="29" y="0"/>
                  </a:lnTo>
                </a:path>
              </a:pathLst>
            </a:custGeom>
            <a:noFill/>
            <a:ln w="9131">
              <a:solidFill>
                <a:srgbClr val="1A1A1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9"/>
            <p:cNvSpPr>
              <a:spLocks/>
            </p:cNvSpPr>
            <p:nvPr/>
          </p:nvSpPr>
          <p:spPr bwMode="auto">
            <a:xfrm>
              <a:off x="7449" y="1963"/>
              <a:ext cx="58" cy="58"/>
            </a:xfrm>
            <a:custGeom>
              <a:avLst/>
              <a:gdLst>
                <a:gd name="T0" fmla="+- 0 7493 7450"/>
                <a:gd name="T1" fmla="*/ T0 w 58"/>
                <a:gd name="T2" fmla="+- 0 1963 1963"/>
                <a:gd name="T3" fmla="*/ 1963 h 58"/>
                <a:gd name="T4" fmla="+- 0 7478 7450"/>
                <a:gd name="T5" fmla="*/ T4 w 58"/>
                <a:gd name="T6" fmla="+- 0 1963 1963"/>
                <a:gd name="T7" fmla="*/ 1963 h 58"/>
                <a:gd name="T8" fmla="+- 0 7469 7450"/>
                <a:gd name="T9" fmla="*/ T8 w 58"/>
                <a:gd name="T10" fmla="+- 0 1963 1963"/>
                <a:gd name="T11" fmla="*/ 1963 h 58"/>
                <a:gd name="T12" fmla="+- 0 7459 7450"/>
                <a:gd name="T13" fmla="*/ T12 w 58"/>
                <a:gd name="T14" fmla="+- 0 1973 1963"/>
                <a:gd name="T15" fmla="*/ 1973 h 58"/>
                <a:gd name="T16" fmla="+- 0 7450 7450"/>
                <a:gd name="T17" fmla="*/ T16 w 58"/>
                <a:gd name="T18" fmla="+- 0 1992 1963"/>
                <a:gd name="T19" fmla="*/ 1992 h 58"/>
                <a:gd name="T20" fmla="+- 0 7459 7450"/>
                <a:gd name="T21" fmla="*/ T20 w 58"/>
                <a:gd name="T22" fmla="+- 0 2011 1963"/>
                <a:gd name="T23" fmla="*/ 2011 h 58"/>
                <a:gd name="T24" fmla="+- 0 7469 7450"/>
                <a:gd name="T25" fmla="*/ T24 w 58"/>
                <a:gd name="T26" fmla="+- 0 2021 1963"/>
                <a:gd name="T27" fmla="*/ 2021 h 58"/>
                <a:gd name="T28" fmla="+- 0 7493 7450"/>
                <a:gd name="T29" fmla="*/ T28 w 58"/>
                <a:gd name="T30" fmla="+- 0 2021 1963"/>
                <a:gd name="T31" fmla="*/ 2021 h 58"/>
                <a:gd name="T32" fmla="+- 0 7502 7450"/>
                <a:gd name="T33" fmla="*/ T32 w 58"/>
                <a:gd name="T34" fmla="+- 0 2011 1963"/>
                <a:gd name="T35" fmla="*/ 2011 h 58"/>
                <a:gd name="T36" fmla="+- 0 7507 7450"/>
                <a:gd name="T37" fmla="*/ T36 w 58"/>
                <a:gd name="T38" fmla="+- 0 2002 1963"/>
                <a:gd name="T39" fmla="*/ 2002 h 58"/>
                <a:gd name="T40" fmla="+- 0 7507 7450"/>
                <a:gd name="T41" fmla="*/ T40 w 58"/>
                <a:gd name="T42" fmla="+- 0 1983 1963"/>
                <a:gd name="T43" fmla="*/ 1983 h 58"/>
                <a:gd name="T44" fmla="+- 0 7502 7450"/>
                <a:gd name="T45" fmla="*/ T44 w 58"/>
                <a:gd name="T46" fmla="+- 0 1973 1963"/>
                <a:gd name="T47" fmla="*/ 1973 h 58"/>
                <a:gd name="T48" fmla="+- 0 7493 7450"/>
                <a:gd name="T49" fmla="*/ T48 w 58"/>
                <a:gd name="T50" fmla="+- 0 1963 1963"/>
                <a:gd name="T51" fmla="*/ 1963 h 5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</a:cxnLst>
              <a:rect l="0" t="0" r="r" b="b"/>
              <a:pathLst>
                <a:path w="58" h="58">
                  <a:moveTo>
                    <a:pt x="43" y="0"/>
                  </a:moveTo>
                  <a:lnTo>
                    <a:pt x="28" y="0"/>
                  </a:lnTo>
                  <a:lnTo>
                    <a:pt x="19" y="0"/>
                  </a:lnTo>
                  <a:lnTo>
                    <a:pt x="9" y="10"/>
                  </a:lnTo>
                  <a:lnTo>
                    <a:pt x="0" y="29"/>
                  </a:lnTo>
                  <a:lnTo>
                    <a:pt x="9" y="48"/>
                  </a:lnTo>
                  <a:lnTo>
                    <a:pt x="19" y="58"/>
                  </a:lnTo>
                  <a:lnTo>
                    <a:pt x="43" y="58"/>
                  </a:lnTo>
                  <a:lnTo>
                    <a:pt x="52" y="48"/>
                  </a:lnTo>
                  <a:lnTo>
                    <a:pt x="57" y="39"/>
                  </a:lnTo>
                  <a:lnTo>
                    <a:pt x="57" y="20"/>
                  </a:lnTo>
                  <a:lnTo>
                    <a:pt x="52" y="1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8"/>
            <p:cNvSpPr>
              <a:spLocks/>
            </p:cNvSpPr>
            <p:nvPr/>
          </p:nvSpPr>
          <p:spPr bwMode="auto">
            <a:xfrm>
              <a:off x="7449" y="1963"/>
              <a:ext cx="58" cy="58"/>
            </a:xfrm>
            <a:custGeom>
              <a:avLst/>
              <a:gdLst>
                <a:gd name="T0" fmla="+- 0 7478 7450"/>
                <a:gd name="T1" fmla="*/ T0 w 58"/>
                <a:gd name="T2" fmla="+- 0 1963 1963"/>
                <a:gd name="T3" fmla="*/ 1963 h 58"/>
                <a:gd name="T4" fmla="+- 0 7493 7450"/>
                <a:gd name="T5" fmla="*/ T4 w 58"/>
                <a:gd name="T6" fmla="+- 0 1963 1963"/>
                <a:gd name="T7" fmla="*/ 1963 h 58"/>
                <a:gd name="T8" fmla="+- 0 7502 7450"/>
                <a:gd name="T9" fmla="*/ T8 w 58"/>
                <a:gd name="T10" fmla="+- 0 1973 1963"/>
                <a:gd name="T11" fmla="*/ 1973 h 58"/>
                <a:gd name="T12" fmla="+- 0 7507 7450"/>
                <a:gd name="T13" fmla="*/ T12 w 58"/>
                <a:gd name="T14" fmla="+- 0 1983 1963"/>
                <a:gd name="T15" fmla="*/ 1983 h 58"/>
                <a:gd name="T16" fmla="+- 0 7507 7450"/>
                <a:gd name="T17" fmla="*/ T16 w 58"/>
                <a:gd name="T18" fmla="+- 0 2002 1963"/>
                <a:gd name="T19" fmla="*/ 2002 h 58"/>
                <a:gd name="T20" fmla="+- 0 7502 7450"/>
                <a:gd name="T21" fmla="*/ T20 w 58"/>
                <a:gd name="T22" fmla="+- 0 2011 1963"/>
                <a:gd name="T23" fmla="*/ 2011 h 58"/>
                <a:gd name="T24" fmla="+- 0 7493 7450"/>
                <a:gd name="T25" fmla="*/ T24 w 58"/>
                <a:gd name="T26" fmla="+- 0 2021 1963"/>
                <a:gd name="T27" fmla="*/ 2021 h 58"/>
                <a:gd name="T28" fmla="+- 0 7469 7450"/>
                <a:gd name="T29" fmla="*/ T28 w 58"/>
                <a:gd name="T30" fmla="+- 0 2021 1963"/>
                <a:gd name="T31" fmla="*/ 2021 h 58"/>
                <a:gd name="T32" fmla="+- 0 7459 7450"/>
                <a:gd name="T33" fmla="*/ T32 w 58"/>
                <a:gd name="T34" fmla="+- 0 2011 1963"/>
                <a:gd name="T35" fmla="*/ 2011 h 58"/>
                <a:gd name="T36" fmla="+- 0 7450 7450"/>
                <a:gd name="T37" fmla="*/ T36 w 58"/>
                <a:gd name="T38" fmla="+- 0 1992 1963"/>
                <a:gd name="T39" fmla="*/ 1992 h 58"/>
                <a:gd name="T40" fmla="+- 0 7459 7450"/>
                <a:gd name="T41" fmla="*/ T40 w 58"/>
                <a:gd name="T42" fmla="+- 0 1973 1963"/>
                <a:gd name="T43" fmla="*/ 1973 h 58"/>
                <a:gd name="T44" fmla="+- 0 7469 7450"/>
                <a:gd name="T45" fmla="*/ T44 w 58"/>
                <a:gd name="T46" fmla="+- 0 1963 1963"/>
                <a:gd name="T47" fmla="*/ 1963 h 58"/>
                <a:gd name="T48" fmla="+- 0 7478 7450"/>
                <a:gd name="T49" fmla="*/ T48 w 58"/>
                <a:gd name="T50" fmla="+- 0 1963 1963"/>
                <a:gd name="T51" fmla="*/ 1963 h 5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</a:cxnLst>
              <a:rect l="0" t="0" r="r" b="b"/>
              <a:pathLst>
                <a:path w="58" h="58">
                  <a:moveTo>
                    <a:pt x="28" y="0"/>
                  </a:moveTo>
                  <a:lnTo>
                    <a:pt x="43" y="0"/>
                  </a:lnTo>
                  <a:lnTo>
                    <a:pt x="52" y="10"/>
                  </a:lnTo>
                  <a:lnTo>
                    <a:pt x="57" y="20"/>
                  </a:lnTo>
                  <a:lnTo>
                    <a:pt x="57" y="39"/>
                  </a:lnTo>
                  <a:lnTo>
                    <a:pt x="52" y="48"/>
                  </a:lnTo>
                  <a:lnTo>
                    <a:pt x="43" y="58"/>
                  </a:lnTo>
                  <a:lnTo>
                    <a:pt x="19" y="58"/>
                  </a:lnTo>
                  <a:lnTo>
                    <a:pt x="9" y="48"/>
                  </a:lnTo>
                  <a:lnTo>
                    <a:pt x="0" y="29"/>
                  </a:lnTo>
                  <a:lnTo>
                    <a:pt x="9" y="10"/>
                  </a:lnTo>
                  <a:lnTo>
                    <a:pt x="19" y="0"/>
                  </a:lnTo>
                  <a:lnTo>
                    <a:pt x="28" y="0"/>
                  </a:lnTo>
                </a:path>
              </a:pathLst>
            </a:custGeom>
            <a:noFill/>
            <a:ln w="9131">
              <a:solidFill>
                <a:srgbClr val="1A1A1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7"/>
            <p:cNvSpPr>
              <a:spLocks/>
            </p:cNvSpPr>
            <p:nvPr/>
          </p:nvSpPr>
          <p:spPr bwMode="auto">
            <a:xfrm>
              <a:off x="8040" y="2131"/>
              <a:ext cx="58" cy="58"/>
            </a:xfrm>
            <a:custGeom>
              <a:avLst/>
              <a:gdLst>
                <a:gd name="T0" fmla="+- 0 8078 8040"/>
                <a:gd name="T1" fmla="*/ T0 w 58"/>
                <a:gd name="T2" fmla="+- 0 2131 2131"/>
                <a:gd name="T3" fmla="*/ 2131 h 58"/>
                <a:gd name="T4" fmla="+- 0 8069 8040"/>
                <a:gd name="T5" fmla="*/ T4 w 58"/>
                <a:gd name="T6" fmla="+- 0 2131 2131"/>
                <a:gd name="T7" fmla="*/ 2131 h 58"/>
                <a:gd name="T8" fmla="+- 0 8054 8040"/>
                <a:gd name="T9" fmla="*/ T8 w 58"/>
                <a:gd name="T10" fmla="+- 0 2131 2131"/>
                <a:gd name="T11" fmla="*/ 2131 h 58"/>
                <a:gd name="T12" fmla="+- 0 8045 8040"/>
                <a:gd name="T13" fmla="*/ T12 w 58"/>
                <a:gd name="T14" fmla="+- 0 2141 2131"/>
                <a:gd name="T15" fmla="*/ 2141 h 58"/>
                <a:gd name="T16" fmla="+- 0 8040 8040"/>
                <a:gd name="T17" fmla="*/ T16 w 58"/>
                <a:gd name="T18" fmla="+- 0 2151 2131"/>
                <a:gd name="T19" fmla="*/ 2151 h 58"/>
                <a:gd name="T20" fmla="+- 0 8040 8040"/>
                <a:gd name="T21" fmla="*/ T20 w 58"/>
                <a:gd name="T22" fmla="+- 0 2175 2131"/>
                <a:gd name="T23" fmla="*/ 2175 h 58"/>
                <a:gd name="T24" fmla="+- 0 8045 8040"/>
                <a:gd name="T25" fmla="*/ T24 w 58"/>
                <a:gd name="T26" fmla="+- 0 2184 2131"/>
                <a:gd name="T27" fmla="*/ 2184 h 58"/>
                <a:gd name="T28" fmla="+- 0 8054 8040"/>
                <a:gd name="T29" fmla="*/ T28 w 58"/>
                <a:gd name="T30" fmla="+- 0 2189 2131"/>
                <a:gd name="T31" fmla="*/ 2189 h 58"/>
                <a:gd name="T32" fmla="+- 0 8078 8040"/>
                <a:gd name="T33" fmla="*/ T32 w 58"/>
                <a:gd name="T34" fmla="+- 0 2189 2131"/>
                <a:gd name="T35" fmla="*/ 2189 h 58"/>
                <a:gd name="T36" fmla="+- 0 8088 8040"/>
                <a:gd name="T37" fmla="*/ T36 w 58"/>
                <a:gd name="T38" fmla="+- 0 2184 2131"/>
                <a:gd name="T39" fmla="*/ 2184 h 58"/>
                <a:gd name="T40" fmla="+- 0 8093 8040"/>
                <a:gd name="T41" fmla="*/ T40 w 58"/>
                <a:gd name="T42" fmla="+- 0 2175 2131"/>
                <a:gd name="T43" fmla="*/ 2175 h 58"/>
                <a:gd name="T44" fmla="+- 0 8098 8040"/>
                <a:gd name="T45" fmla="*/ T44 w 58"/>
                <a:gd name="T46" fmla="+- 0 2160 2131"/>
                <a:gd name="T47" fmla="*/ 2160 h 58"/>
                <a:gd name="T48" fmla="+- 0 8088 8040"/>
                <a:gd name="T49" fmla="*/ T48 w 58"/>
                <a:gd name="T50" fmla="+- 0 2141 2131"/>
                <a:gd name="T51" fmla="*/ 2141 h 58"/>
                <a:gd name="T52" fmla="+- 0 8078 8040"/>
                <a:gd name="T53" fmla="*/ T52 w 58"/>
                <a:gd name="T54" fmla="+- 0 2131 2131"/>
                <a:gd name="T55" fmla="*/ 2131 h 5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</a:cxnLst>
              <a:rect l="0" t="0" r="r" b="b"/>
              <a:pathLst>
                <a:path w="58" h="58">
                  <a:moveTo>
                    <a:pt x="38" y="0"/>
                  </a:moveTo>
                  <a:lnTo>
                    <a:pt x="29" y="0"/>
                  </a:lnTo>
                  <a:lnTo>
                    <a:pt x="14" y="0"/>
                  </a:lnTo>
                  <a:lnTo>
                    <a:pt x="5" y="10"/>
                  </a:lnTo>
                  <a:lnTo>
                    <a:pt x="0" y="20"/>
                  </a:lnTo>
                  <a:lnTo>
                    <a:pt x="0" y="44"/>
                  </a:lnTo>
                  <a:lnTo>
                    <a:pt x="5" y="53"/>
                  </a:lnTo>
                  <a:lnTo>
                    <a:pt x="14" y="58"/>
                  </a:lnTo>
                  <a:lnTo>
                    <a:pt x="38" y="58"/>
                  </a:lnTo>
                  <a:lnTo>
                    <a:pt x="48" y="53"/>
                  </a:lnTo>
                  <a:lnTo>
                    <a:pt x="53" y="44"/>
                  </a:lnTo>
                  <a:lnTo>
                    <a:pt x="58" y="29"/>
                  </a:lnTo>
                  <a:lnTo>
                    <a:pt x="48" y="1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6"/>
            <p:cNvSpPr>
              <a:spLocks/>
            </p:cNvSpPr>
            <p:nvPr/>
          </p:nvSpPr>
          <p:spPr bwMode="auto">
            <a:xfrm>
              <a:off x="8040" y="2131"/>
              <a:ext cx="58" cy="58"/>
            </a:xfrm>
            <a:custGeom>
              <a:avLst/>
              <a:gdLst>
                <a:gd name="T0" fmla="+- 0 8069 8040"/>
                <a:gd name="T1" fmla="*/ T0 w 58"/>
                <a:gd name="T2" fmla="+- 0 2131 2131"/>
                <a:gd name="T3" fmla="*/ 2131 h 58"/>
                <a:gd name="T4" fmla="+- 0 8078 8040"/>
                <a:gd name="T5" fmla="*/ T4 w 58"/>
                <a:gd name="T6" fmla="+- 0 2131 2131"/>
                <a:gd name="T7" fmla="*/ 2131 h 58"/>
                <a:gd name="T8" fmla="+- 0 8088 8040"/>
                <a:gd name="T9" fmla="*/ T8 w 58"/>
                <a:gd name="T10" fmla="+- 0 2141 2131"/>
                <a:gd name="T11" fmla="*/ 2141 h 58"/>
                <a:gd name="T12" fmla="+- 0 8098 8040"/>
                <a:gd name="T13" fmla="*/ T12 w 58"/>
                <a:gd name="T14" fmla="+- 0 2160 2131"/>
                <a:gd name="T15" fmla="*/ 2160 h 58"/>
                <a:gd name="T16" fmla="+- 0 8093 8040"/>
                <a:gd name="T17" fmla="*/ T16 w 58"/>
                <a:gd name="T18" fmla="+- 0 2175 2131"/>
                <a:gd name="T19" fmla="*/ 2175 h 58"/>
                <a:gd name="T20" fmla="+- 0 8088 8040"/>
                <a:gd name="T21" fmla="*/ T20 w 58"/>
                <a:gd name="T22" fmla="+- 0 2184 2131"/>
                <a:gd name="T23" fmla="*/ 2184 h 58"/>
                <a:gd name="T24" fmla="+- 0 8078 8040"/>
                <a:gd name="T25" fmla="*/ T24 w 58"/>
                <a:gd name="T26" fmla="+- 0 2189 2131"/>
                <a:gd name="T27" fmla="*/ 2189 h 58"/>
                <a:gd name="T28" fmla="+- 0 8054 8040"/>
                <a:gd name="T29" fmla="*/ T28 w 58"/>
                <a:gd name="T30" fmla="+- 0 2189 2131"/>
                <a:gd name="T31" fmla="*/ 2189 h 58"/>
                <a:gd name="T32" fmla="+- 0 8045 8040"/>
                <a:gd name="T33" fmla="*/ T32 w 58"/>
                <a:gd name="T34" fmla="+- 0 2184 2131"/>
                <a:gd name="T35" fmla="*/ 2184 h 58"/>
                <a:gd name="T36" fmla="+- 0 8040 8040"/>
                <a:gd name="T37" fmla="*/ T36 w 58"/>
                <a:gd name="T38" fmla="+- 0 2175 2131"/>
                <a:gd name="T39" fmla="*/ 2175 h 58"/>
                <a:gd name="T40" fmla="+- 0 8040 8040"/>
                <a:gd name="T41" fmla="*/ T40 w 58"/>
                <a:gd name="T42" fmla="+- 0 2151 2131"/>
                <a:gd name="T43" fmla="*/ 2151 h 58"/>
                <a:gd name="T44" fmla="+- 0 8045 8040"/>
                <a:gd name="T45" fmla="*/ T44 w 58"/>
                <a:gd name="T46" fmla="+- 0 2141 2131"/>
                <a:gd name="T47" fmla="*/ 2141 h 58"/>
                <a:gd name="T48" fmla="+- 0 8054 8040"/>
                <a:gd name="T49" fmla="*/ T48 w 58"/>
                <a:gd name="T50" fmla="+- 0 2131 2131"/>
                <a:gd name="T51" fmla="*/ 2131 h 58"/>
                <a:gd name="T52" fmla="+- 0 8069 8040"/>
                <a:gd name="T53" fmla="*/ T52 w 58"/>
                <a:gd name="T54" fmla="+- 0 2131 2131"/>
                <a:gd name="T55" fmla="*/ 2131 h 5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</a:cxnLst>
              <a:rect l="0" t="0" r="r" b="b"/>
              <a:pathLst>
                <a:path w="58" h="58">
                  <a:moveTo>
                    <a:pt x="29" y="0"/>
                  </a:moveTo>
                  <a:lnTo>
                    <a:pt x="38" y="0"/>
                  </a:lnTo>
                  <a:lnTo>
                    <a:pt x="48" y="10"/>
                  </a:lnTo>
                  <a:lnTo>
                    <a:pt x="58" y="29"/>
                  </a:lnTo>
                  <a:lnTo>
                    <a:pt x="53" y="44"/>
                  </a:lnTo>
                  <a:lnTo>
                    <a:pt x="48" y="53"/>
                  </a:lnTo>
                  <a:lnTo>
                    <a:pt x="38" y="58"/>
                  </a:lnTo>
                  <a:lnTo>
                    <a:pt x="14" y="58"/>
                  </a:lnTo>
                  <a:lnTo>
                    <a:pt x="5" y="53"/>
                  </a:lnTo>
                  <a:lnTo>
                    <a:pt x="0" y="44"/>
                  </a:lnTo>
                  <a:lnTo>
                    <a:pt x="0" y="20"/>
                  </a:lnTo>
                  <a:lnTo>
                    <a:pt x="5" y="10"/>
                  </a:lnTo>
                  <a:lnTo>
                    <a:pt x="14" y="0"/>
                  </a:lnTo>
                  <a:lnTo>
                    <a:pt x="29" y="0"/>
                  </a:lnTo>
                </a:path>
              </a:pathLst>
            </a:custGeom>
            <a:noFill/>
            <a:ln w="9131">
              <a:solidFill>
                <a:srgbClr val="1A1A1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5"/>
            <p:cNvSpPr>
              <a:spLocks/>
            </p:cNvSpPr>
            <p:nvPr/>
          </p:nvSpPr>
          <p:spPr bwMode="auto">
            <a:xfrm>
              <a:off x="8625" y="2294"/>
              <a:ext cx="63" cy="63"/>
            </a:xfrm>
            <a:custGeom>
              <a:avLst/>
              <a:gdLst>
                <a:gd name="T0" fmla="+- 0 8659 8626"/>
                <a:gd name="T1" fmla="*/ T0 w 63"/>
                <a:gd name="T2" fmla="+- 0 2295 2295"/>
                <a:gd name="T3" fmla="*/ 2295 h 63"/>
                <a:gd name="T4" fmla="+- 0 8645 8626"/>
                <a:gd name="T5" fmla="*/ T4 w 63"/>
                <a:gd name="T6" fmla="+- 0 2299 2295"/>
                <a:gd name="T7" fmla="*/ 2299 h 63"/>
                <a:gd name="T8" fmla="+- 0 8635 8626"/>
                <a:gd name="T9" fmla="*/ T8 w 63"/>
                <a:gd name="T10" fmla="+- 0 2304 2295"/>
                <a:gd name="T11" fmla="*/ 2304 h 63"/>
                <a:gd name="T12" fmla="+- 0 8626 8626"/>
                <a:gd name="T13" fmla="*/ T12 w 63"/>
                <a:gd name="T14" fmla="+- 0 2323 2295"/>
                <a:gd name="T15" fmla="*/ 2323 h 63"/>
                <a:gd name="T16" fmla="+- 0 8630 8626"/>
                <a:gd name="T17" fmla="*/ T16 w 63"/>
                <a:gd name="T18" fmla="+- 0 2338 2295"/>
                <a:gd name="T19" fmla="*/ 2338 h 63"/>
                <a:gd name="T20" fmla="+- 0 8635 8626"/>
                <a:gd name="T21" fmla="*/ T20 w 63"/>
                <a:gd name="T22" fmla="+- 0 2347 2295"/>
                <a:gd name="T23" fmla="*/ 2347 h 63"/>
                <a:gd name="T24" fmla="+- 0 8645 8626"/>
                <a:gd name="T25" fmla="*/ T24 w 63"/>
                <a:gd name="T26" fmla="+- 0 2352 2295"/>
                <a:gd name="T27" fmla="*/ 2352 h 63"/>
                <a:gd name="T28" fmla="+- 0 8659 8626"/>
                <a:gd name="T29" fmla="*/ T28 w 63"/>
                <a:gd name="T30" fmla="+- 0 2357 2295"/>
                <a:gd name="T31" fmla="*/ 2357 h 63"/>
                <a:gd name="T32" fmla="+- 0 8678 8626"/>
                <a:gd name="T33" fmla="*/ T32 w 63"/>
                <a:gd name="T34" fmla="+- 0 2347 2295"/>
                <a:gd name="T35" fmla="*/ 2347 h 63"/>
                <a:gd name="T36" fmla="+- 0 8683 8626"/>
                <a:gd name="T37" fmla="*/ T36 w 63"/>
                <a:gd name="T38" fmla="+- 0 2338 2295"/>
                <a:gd name="T39" fmla="*/ 2338 h 63"/>
                <a:gd name="T40" fmla="+- 0 8688 8626"/>
                <a:gd name="T41" fmla="*/ T40 w 63"/>
                <a:gd name="T42" fmla="+- 0 2323 2295"/>
                <a:gd name="T43" fmla="*/ 2323 h 63"/>
                <a:gd name="T44" fmla="+- 0 8678 8626"/>
                <a:gd name="T45" fmla="*/ T44 w 63"/>
                <a:gd name="T46" fmla="+- 0 2304 2295"/>
                <a:gd name="T47" fmla="*/ 2304 h 63"/>
                <a:gd name="T48" fmla="+- 0 8659 8626"/>
                <a:gd name="T49" fmla="*/ T48 w 63"/>
                <a:gd name="T50" fmla="+- 0 2295 2295"/>
                <a:gd name="T51" fmla="*/ 2295 h 6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</a:cxnLst>
              <a:rect l="0" t="0" r="r" b="b"/>
              <a:pathLst>
                <a:path w="63" h="63">
                  <a:moveTo>
                    <a:pt x="33" y="0"/>
                  </a:moveTo>
                  <a:lnTo>
                    <a:pt x="19" y="4"/>
                  </a:lnTo>
                  <a:lnTo>
                    <a:pt x="9" y="9"/>
                  </a:lnTo>
                  <a:lnTo>
                    <a:pt x="0" y="28"/>
                  </a:lnTo>
                  <a:lnTo>
                    <a:pt x="4" y="43"/>
                  </a:lnTo>
                  <a:lnTo>
                    <a:pt x="9" y="52"/>
                  </a:lnTo>
                  <a:lnTo>
                    <a:pt x="19" y="57"/>
                  </a:lnTo>
                  <a:lnTo>
                    <a:pt x="33" y="62"/>
                  </a:lnTo>
                  <a:lnTo>
                    <a:pt x="52" y="52"/>
                  </a:lnTo>
                  <a:lnTo>
                    <a:pt x="57" y="43"/>
                  </a:lnTo>
                  <a:lnTo>
                    <a:pt x="62" y="28"/>
                  </a:lnTo>
                  <a:lnTo>
                    <a:pt x="52" y="9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"/>
            <p:cNvSpPr>
              <a:spLocks/>
            </p:cNvSpPr>
            <p:nvPr/>
          </p:nvSpPr>
          <p:spPr bwMode="auto">
            <a:xfrm>
              <a:off x="8625" y="2294"/>
              <a:ext cx="63" cy="63"/>
            </a:xfrm>
            <a:custGeom>
              <a:avLst/>
              <a:gdLst>
                <a:gd name="T0" fmla="+- 0 8659 8626"/>
                <a:gd name="T1" fmla="*/ T0 w 63"/>
                <a:gd name="T2" fmla="+- 0 2295 2295"/>
                <a:gd name="T3" fmla="*/ 2295 h 63"/>
                <a:gd name="T4" fmla="+- 0 8678 8626"/>
                <a:gd name="T5" fmla="*/ T4 w 63"/>
                <a:gd name="T6" fmla="+- 0 2304 2295"/>
                <a:gd name="T7" fmla="*/ 2304 h 63"/>
                <a:gd name="T8" fmla="+- 0 8688 8626"/>
                <a:gd name="T9" fmla="*/ T8 w 63"/>
                <a:gd name="T10" fmla="+- 0 2323 2295"/>
                <a:gd name="T11" fmla="*/ 2323 h 63"/>
                <a:gd name="T12" fmla="+- 0 8683 8626"/>
                <a:gd name="T13" fmla="*/ T12 w 63"/>
                <a:gd name="T14" fmla="+- 0 2338 2295"/>
                <a:gd name="T15" fmla="*/ 2338 h 63"/>
                <a:gd name="T16" fmla="+- 0 8678 8626"/>
                <a:gd name="T17" fmla="*/ T16 w 63"/>
                <a:gd name="T18" fmla="+- 0 2347 2295"/>
                <a:gd name="T19" fmla="*/ 2347 h 63"/>
                <a:gd name="T20" fmla="+- 0 8659 8626"/>
                <a:gd name="T21" fmla="*/ T20 w 63"/>
                <a:gd name="T22" fmla="+- 0 2357 2295"/>
                <a:gd name="T23" fmla="*/ 2357 h 63"/>
                <a:gd name="T24" fmla="+- 0 8645 8626"/>
                <a:gd name="T25" fmla="*/ T24 w 63"/>
                <a:gd name="T26" fmla="+- 0 2352 2295"/>
                <a:gd name="T27" fmla="*/ 2352 h 63"/>
                <a:gd name="T28" fmla="+- 0 8635 8626"/>
                <a:gd name="T29" fmla="*/ T28 w 63"/>
                <a:gd name="T30" fmla="+- 0 2347 2295"/>
                <a:gd name="T31" fmla="*/ 2347 h 63"/>
                <a:gd name="T32" fmla="+- 0 8630 8626"/>
                <a:gd name="T33" fmla="*/ T32 w 63"/>
                <a:gd name="T34" fmla="+- 0 2338 2295"/>
                <a:gd name="T35" fmla="*/ 2338 h 63"/>
                <a:gd name="T36" fmla="+- 0 8626 8626"/>
                <a:gd name="T37" fmla="*/ T36 w 63"/>
                <a:gd name="T38" fmla="+- 0 2323 2295"/>
                <a:gd name="T39" fmla="*/ 2323 h 63"/>
                <a:gd name="T40" fmla="+- 0 8635 8626"/>
                <a:gd name="T41" fmla="*/ T40 w 63"/>
                <a:gd name="T42" fmla="+- 0 2304 2295"/>
                <a:gd name="T43" fmla="*/ 2304 h 63"/>
                <a:gd name="T44" fmla="+- 0 8645 8626"/>
                <a:gd name="T45" fmla="*/ T44 w 63"/>
                <a:gd name="T46" fmla="+- 0 2299 2295"/>
                <a:gd name="T47" fmla="*/ 2299 h 63"/>
                <a:gd name="T48" fmla="+- 0 8659 8626"/>
                <a:gd name="T49" fmla="*/ T48 w 63"/>
                <a:gd name="T50" fmla="+- 0 2295 2295"/>
                <a:gd name="T51" fmla="*/ 2295 h 6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</a:cxnLst>
              <a:rect l="0" t="0" r="r" b="b"/>
              <a:pathLst>
                <a:path w="63" h="63">
                  <a:moveTo>
                    <a:pt x="33" y="0"/>
                  </a:moveTo>
                  <a:lnTo>
                    <a:pt x="52" y="9"/>
                  </a:lnTo>
                  <a:lnTo>
                    <a:pt x="62" y="28"/>
                  </a:lnTo>
                  <a:lnTo>
                    <a:pt x="57" y="43"/>
                  </a:lnTo>
                  <a:lnTo>
                    <a:pt x="52" y="52"/>
                  </a:lnTo>
                  <a:lnTo>
                    <a:pt x="33" y="62"/>
                  </a:lnTo>
                  <a:lnTo>
                    <a:pt x="19" y="57"/>
                  </a:lnTo>
                  <a:lnTo>
                    <a:pt x="9" y="52"/>
                  </a:lnTo>
                  <a:lnTo>
                    <a:pt x="4" y="43"/>
                  </a:lnTo>
                  <a:lnTo>
                    <a:pt x="0" y="28"/>
                  </a:lnTo>
                  <a:lnTo>
                    <a:pt x="9" y="9"/>
                  </a:lnTo>
                  <a:lnTo>
                    <a:pt x="19" y="4"/>
                  </a:lnTo>
                  <a:lnTo>
                    <a:pt x="33" y="0"/>
                  </a:lnTo>
                </a:path>
              </a:pathLst>
            </a:custGeom>
            <a:noFill/>
            <a:ln w="9131">
              <a:solidFill>
                <a:srgbClr val="1A1A1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3"/>
            <p:cNvSpPr>
              <a:spLocks/>
            </p:cNvSpPr>
            <p:nvPr/>
          </p:nvSpPr>
          <p:spPr bwMode="auto">
            <a:xfrm>
              <a:off x="9211" y="2467"/>
              <a:ext cx="63" cy="63"/>
            </a:xfrm>
            <a:custGeom>
              <a:avLst/>
              <a:gdLst>
                <a:gd name="T0" fmla="+- 0 9240 9211"/>
                <a:gd name="T1" fmla="*/ T0 w 63"/>
                <a:gd name="T2" fmla="+- 0 2467 2467"/>
                <a:gd name="T3" fmla="*/ 2467 h 63"/>
                <a:gd name="T4" fmla="+- 0 9221 9211"/>
                <a:gd name="T5" fmla="*/ T4 w 63"/>
                <a:gd name="T6" fmla="+- 0 2477 2467"/>
                <a:gd name="T7" fmla="*/ 2477 h 63"/>
                <a:gd name="T8" fmla="+- 0 9216 9211"/>
                <a:gd name="T9" fmla="*/ T8 w 63"/>
                <a:gd name="T10" fmla="+- 0 2487 2467"/>
                <a:gd name="T11" fmla="*/ 2487 h 63"/>
                <a:gd name="T12" fmla="+- 0 9211 9211"/>
                <a:gd name="T13" fmla="*/ T12 w 63"/>
                <a:gd name="T14" fmla="+- 0 2501 2467"/>
                <a:gd name="T15" fmla="*/ 2501 h 63"/>
                <a:gd name="T16" fmla="+- 0 9221 9211"/>
                <a:gd name="T17" fmla="*/ T16 w 63"/>
                <a:gd name="T18" fmla="+- 0 2520 2467"/>
                <a:gd name="T19" fmla="*/ 2520 h 63"/>
                <a:gd name="T20" fmla="+- 0 9240 9211"/>
                <a:gd name="T21" fmla="*/ T20 w 63"/>
                <a:gd name="T22" fmla="+- 0 2530 2467"/>
                <a:gd name="T23" fmla="*/ 2530 h 63"/>
                <a:gd name="T24" fmla="+- 0 9254 9211"/>
                <a:gd name="T25" fmla="*/ T24 w 63"/>
                <a:gd name="T26" fmla="+- 0 2525 2467"/>
                <a:gd name="T27" fmla="*/ 2525 h 63"/>
                <a:gd name="T28" fmla="+- 0 9264 9211"/>
                <a:gd name="T29" fmla="*/ T28 w 63"/>
                <a:gd name="T30" fmla="+- 0 2520 2467"/>
                <a:gd name="T31" fmla="*/ 2520 h 63"/>
                <a:gd name="T32" fmla="+- 0 9274 9211"/>
                <a:gd name="T33" fmla="*/ T32 w 63"/>
                <a:gd name="T34" fmla="+- 0 2501 2467"/>
                <a:gd name="T35" fmla="*/ 2501 h 63"/>
                <a:gd name="T36" fmla="+- 0 9269 9211"/>
                <a:gd name="T37" fmla="*/ T36 w 63"/>
                <a:gd name="T38" fmla="+- 0 2487 2467"/>
                <a:gd name="T39" fmla="*/ 2487 h 63"/>
                <a:gd name="T40" fmla="+- 0 9264 9211"/>
                <a:gd name="T41" fmla="*/ T40 w 63"/>
                <a:gd name="T42" fmla="+- 0 2477 2467"/>
                <a:gd name="T43" fmla="*/ 2477 h 63"/>
                <a:gd name="T44" fmla="+- 0 9254 9211"/>
                <a:gd name="T45" fmla="*/ T44 w 63"/>
                <a:gd name="T46" fmla="+- 0 2472 2467"/>
                <a:gd name="T47" fmla="*/ 2472 h 63"/>
                <a:gd name="T48" fmla="+- 0 9240 9211"/>
                <a:gd name="T49" fmla="*/ T48 w 63"/>
                <a:gd name="T50" fmla="+- 0 2467 2467"/>
                <a:gd name="T51" fmla="*/ 2467 h 6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</a:cxnLst>
              <a:rect l="0" t="0" r="r" b="b"/>
              <a:pathLst>
                <a:path w="63" h="63">
                  <a:moveTo>
                    <a:pt x="29" y="0"/>
                  </a:moveTo>
                  <a:lnTo>
                    <a:pt x="10" y="10"/>
                  </a:lnTo>
                  <a:lnTo>
                    <a:pt x="5" y="20"/>
                  </a:lnTo>
                  <a:lnTo>
                    <a:pt x="0" y="34"/>
                  </a:lnTo>
                  <a:lnTo>
                    <a:pt x="10" y="53"/>
                  </a:lnTo>
                  <a:lnTo>
                    <a:pt x="29" y="63"/>
                  </a:lnTo>
                  <a:lnTo>
                    <a:pt x="43" y="58"/>
                  </a:lnTo>
                  <a:lnTo>
                    <a:pt x="53" y="53"/>
                  </a:lnTo>
                  <a:lnTo>
                    <a:pt x="63" y="34"/>
                  </a:lnTo>
                  <a:lnTo>
                    <a:pt x="58" y="20"/>
                  </a:lnTo>
                  <a:lnTo>
                    <a:pt x="53" y="10"/>
                  </a:lnTo>
                  <a:lnTo>
                    <a:pt x="43" y="5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"/>
            <p:cNvSpPr>
              <a:spLocks/>
            </p:cNvSpPr>
            <p:nvPr/>
          </p:nvSpPr>
          <p:spPr bwMode="auto">
            <a:xfrm>
              <a:off x="9211" y="2467"/>
              <a:ext cx="63" cy="63"/>
            </a:xfrm>
            <a:custGeom>
              <a:avLst/>
              <a:gdLst>
                <a:gd name="T0" fmla="+- 0 9240 9211"/>
                <a:gd name="T1" fmla="*/ T0 w 63"/>
                <a:gd name="T2" fmla="+- 0 2467 2467"/>
                <a:gd name="T3" fmla="*/ 2467 h 63"/>
                <a:gd name="T4" fmla="+- 0 9254 9211"/>
                <a:gd name="T5" fmla="*/ T4 w 63"/>
                <a:gd name="T6" fmla="+- 0 2472 2467"/>
                <a:gd name="T7" fmla="*/ 2472 h 63"/>
                <a:gd name="T8" fmla="+- 0 9264 9211"/>
                <a:gd name="T9" fmla="*/ T8 w 63"/>
                <a:gd name="T10" fmla="+- 0 2477 2467"/>
                <a:gd name="T11" fmla="*/ 2477 h 63"/>
                <a:gd name="T12" fmla="+- 0 9269 9211"/>
                <a:gd name="T13" fmla="*/ T12 w 63"/>
                <a:gd name="T14" fmla="+- 0 2487 2467"/>
                <a:gd name="T15" fmla="*/ 2487 h 63"/>
                <a:gd name="T16" fmla="+- 0 9274 9211"/>
                <a:gd name="T17" fmla="*/ T16 w 63"/>
                <a:gd name="T18" fmla="+- 0 2501 2467"/>
                <a:gd name="T19" fmla="*/ 2501 h 63"/>
                <a:gd name="T20" fmla="+- 0 9264 9211"/>
                <a:gd name="T21" fmla="*/ T20 w 63"/>
                <a:gd name="T22" fmla="+- 0 2520 2467"/>
                <a:gd name="T23" fmla="*/ 2520 h 63"/>
                <a:gd name="T24" fmla="+- 0 9254 9211"/>
                <a:gd name="T25" fmla="*/ T24 w 63"/>
                <a:gd name="T26" fmla="+- 0 2525 2467"/>
                <a:gd name="T27" fmla="*/ 2525 h 63"/>
                <a:gd name="T28" fmla="+- 0 9240 9211"/>
                <a:gd name="T29" fmla="*/ T28 w 63"/>
                <a:gd name="T30" fmla="+- 0 2530 2467"/>
                <a:gd name="T31" fmla="*/ 2530 h 63"/>
                <a:gd name="T32" fmla="+- 0 9221 9211"/>
                <a:gd name="T33" fmla="*/ T32 w 63"/>
                <a:gd name="T34" fmla="+- 0 2520 2467"/>
                <a:gd name="T35" fmla="*/ 2520 h 63"/>
                <a:gd name="T36" fmla="+- 0 9211 9211"/>
                <a:gd name="T37" fmla="*/ T36 w 63"/>
                <a:gd name="T38" fmla="+- 0 2501 2467"/>
                <a:gd name="T39" fmla="*/ 2501 h 63"/>
                <a:gd name="T40" fmla="+- 0 9216 9211"/>
                <a:gd name="T41" fmla="*/ T40 w 63"/>
                <a:gd name="T42" fmla="+- 0 2487 2467"/>
                <a:gd name="T43" fmla="*/ 2487 h 63"/>
                <a:gd name="T44" fmla="+- 0 9221 9211"/>
                <a:gd name="T45" fmla="*/ T44 w 63"/>
                <a:gd name="T46" fmla="+- 0 2477 2467"/>
                <a:gd name="T47" fmla="*/ 2477 h 63"/>
                <a:gd name="T48" fmla="+- 0 9240 9211"/>
                <a:gd name="T49" fmla="*/ T48 w 63"/>
                <a:gd name="T50" fmla="+- 0 2467 2467"/>
                <a:gd name="T51" fmla="*/ 2467 h 6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</a:cxnLst>
              <a:rect l="0" t="0" r="r" b="b"/>
              <a:pathLst>
                <a:path w="63" h="63">
                  <a:moveTo>
                    <a:pt x="29" y="0"/>
                  </a:moveTo>
                  <a:lnTo>
                    <a:pt x="43" y="5"/>
                  </a:lnTo>
                  <a:lnTo>
                    <a:pt x="53" y="10"/>
                  </a:lnTo>
                  <a:lnTo>
                    <a:pt x="58" y="20"/>
                  </a:lnTo>
                  <a:lnTo>
                    <a:pt x="63" y="34"/>
                  </a:lnTo>
                  <a:lnTo>
                    <a:pt x="53" y="53"/>
                  </a:lnTo>
                  <a:lnTo>
                    <a:pt x="43" y="58"/>
                  </a:lnTo>
                  <a:lnTo>
                    <a:pt x="29" y="63"/>
                  </a:lnTo>
                  <a:lnTo>
                    <a:pt x="10" y="53"/>
                  </a:lnTo>
                  <a:lnTo>
                    <a:pt x="0" y="34"/>
                  </a:lnTo>
                  <a:lnTo>
                    <a:pt x="5" y="20"/>
                  </a:lnTo>
                  <a:lnTo>
                    <a:pt x="10" y="10"/>
                  </a:lnTo>
                  <a:lnTo>
                    <a:pt x="29" y="0"/>
                  </a:lnTo>
                </a:path>
              </a:pathLst>
            </a:custGeom>
            <a:noFill/>
            <a:ln w="9131">
              <a:solidFill>
                <a:srgbClr val="1A1A1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4" name="Rectangle 5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8872" tIns="1002984" rIns="91440" bIns="177744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6" name="Rectangle 60"/>
          <p:cNvSpPr>
            <a:spLocks noChangeArrowheads="1"/>
          </p:cNvSpPr>
          <p:nvPr/>
        </p:nvSpPr>
        <p:spPr bwMode="auto">
          <a:xfrm>
            <a:off x="0" y="806678"/>
            <a:ext cx="113685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1A1A1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	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351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98619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/>
              <a:t>See Book 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745673"/>
            <a:ext cx="9144000" cy="914400"/>
          </a:xfrm>
        </p:spPr>
        <p:txBody>
          <a:bodyPr/>
          <a:lstStyle/>
          <a:p>
            <a:pPr algn="l"/>
            <a:r>
              <a:rPr lang="en-US" dirty="0"/>
              <a:t>Page 172, 173,  174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363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39574"/>
          </a:xfrm>
        </p:spPr>
        <p:txBody>
          <a:bodyPr>
            <a:normAutofit/>
          </a:bodyPr>
          <a:lstStyle/>
          <a:p>
            <a:r>
              <a:rPr lang="en-US" sz="2800" b="1" dirty="0"/>
              <a:t>Elasticity of Demand </a:t>
            </a:r>
            <a:endParaRPr lang="en-US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22358"/>
            <a:ext cx="9144000" cy="3384884"/>
          </a:xfrm>
        </p:spPr>
        <p:txBody>
          <a:bodyPr>
            <a:normAutofit/>
          </a:bodyPr>
          <a:lstStyle/>
          <a:p>
            <a:pPr algn="l"/>
            <a:r>
              <a:rPr lang="en-US" b="1" i="1" u="sng" dirty="0"/>
              <a:t>Learning Outcome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Understanding concept of Elasticity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Measurement and Types of elasticity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Application of concept of elasticity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3608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70605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Concept and Definition 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2021305"/>
            <a:ext cx="9593179" cy="4186990"/>
          </a:xfrm>
        </p:spPr>
        <p:txBody>
          <a:bodyPr>
            <a:normAutofit fontScale="77500" lnSpcReduction="20000"/>
          </a:bodyPr>
          <a:lstStyle/>
          <a:p>
            <a:pPr algn="just"/>
            <a:endParaRPr lang="en-US" dirty="0"/>
          </a:p>
          <a:p>
            <a:pPr algn="just"/>
            <a:r>
              <a:rPr lang="en-US" dirty="0"/>
              <a:t>The </a:t>
            </a:r>
            <a:r>
              <a:rPr lang="en-US" dirty="0"/>
              <a:t>concept </a:t>
            </a:r>
            <a:r>
              <a:rPr lang="en-US" dirty="0"/>
              <a:t>of elasticity has a very great importance in economic theory as well as for formulation of suitable economic policies.</a:t>
            </a:r>
          </a:p>
          <a:p>
            <a:pPr algn="just"/>
            <a:r>
              <a:rPr lang="en-US" dirty="0"/>
              <a:t>The </a:t>
            </a:r>
            <a:r>
              <a:rPr lang="en-US" dirty="0"/>
              <a:t>law of demand indicates only the </a:t>
            </a:r>
            <a:r>
              <a:rPr lang="en-US" i="1" dirty="0"/>
              <a:t>direction </a:t>
            </a:r>
            <a:r>
              <a:rPr lang="en-US" dirty="0"/>
              <a:t>of change in quantity demanded in response to a change in price. This does not tell us by </a:t>
            </a:r>
            <a:r>
              <a:rPr lang="en-US" i="1" dirty="0"/>
              <a:t>how much </a:t>
            </a:r>
            <a:r>
              <a:rPr lang="en-US" dirty="0"/>
              <a:t>or to what extent the quantity demanded of a good will change in response to a change in its price. This information as to how much or to what extent the quantity demanded of a good will change as a result of a change in its price is provided by the concept of elasticity of demand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The concept of elasticity of demand therefore refers to the degree of </a:t>
            </a:r>
            <a:r>
              <a:rPr lang="en-US" dirty="0"/>
              <a:t>responsiveness </a:t>
            </a:r>
            <a:r>
              <a:rPr lang="en-US" dirty="0"/>
              <a:t>of quantity demanded of a good to a change in its price, consumers’ income and prices of related goods. </a:t>
            </a:r>
            <a:endParaRPr lang="en-US" dirty="0"/>
          </a:p>
          <a:p>
            <a:pPr algn="just"/>
            <a:r>
              <a:rPr lang="en-US" dirty="0"/>
              <a:t>Accordingly</a:t>
            </a:r>
            <a:r>
              <a:rPr lang="en-US" dirty="0"/>
              <a:t>, there are three concepts of demand elasticity : </a:t>
            </a:r>
            <a:endParaRPr lang="en-US" dirty="0"/>
          </a:p>
          <a:p>
            <a:pPr algn="just"/>
            <a:r>
              <a:rPr lang="en-US" dirty="0"/>
              <a:t>P</a:t>
            </a:r>
            <a:r>
              <a:rPr lang="en-US" dirty="0"/>
              <a:t>rice </a:t>
            </a:r>
            <a:r>
              <a:rPr lang="en-US" dirty="0"/>
              <a:t>elasticity</a:t>
            </a:r>
            <a:r>
              <a:rPr lang="en-US" dirty="0"/>
              <a:t>,</a:t>
            </a:r>
          </a:p>
          <a:p>
            <a:pPr algn="just"/>
            <a:r>
              <a:rPr lang="en-US" dirty="0"/>
              <a:t>Income </a:t>
            </a:r>
            <a:r>
              <a:rPr lang="en-US" dirty="0"/>
              <a:t>elasticity, and </a:t>
            </a:r>
            <a:endParaRPr lang="en-US" dirty="0"/>
          </a:p>
          <a:p>
            <a:pPr algn="just"/>
            <a:r>
              <a:rPr lang="en-US" dirty="0"/>
              <a:t>C</a:t>
            </a:r>
            <a:r>
              <a:rPr lang="en-US" dirty="0"/>
              <a:t>ross </a:t>
            </a:r>
            <a:r>
              <a:rPr lang="en-US" dirty="0"/>
              <a:t>elasticity</a:t>
            </a:r>
          </a:p>
        </p:txBody>
      </p:sp>
    </p:spTree>
    <p:extLst>
      <p:ext uri="{BB962C8B-B14F-4D97-AF65-F5344CB8AC3E}">
        <p14:creationId xmlns:p14="http://schemas.microsoft.com/office/powerpoint/2010/main" val="2028669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7775" y="673330"/>
            <a:ext cx="10580715" cy="1155469"/>
          </a:xfrm>
        </p:spPr>
        <p:txBody>
          <a:bodyPr>
            <a:normAutofit/>
          </a:bodyPr>
          <a:lstStyle/>
          <a:p>
            <a:r>
              <a:rPr lang="en-US" sz="2800" b="1" dirty="0"/>
              <a:t>PRICE ELASTICITY OF DEMAND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11185"/>
            <a:ext cx="10515600" cy="3901609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Price </a:t>
            </a:r>
            <a:r>
              <a:rPr lang="en-US" sz="2400" dirty="0"/>
              <a:t>elasticity of demand is </a:t>
            </a:r>
            <a:r>
              <a:rPr lang="en-US" sz="2400" dirty="0"/>
              <a:t>defined </a:t>
            </a:r>
            <a:r>
              <a:rPr lang="en-US" sz="2400" dirty="0"/>
              <a:t>as the ratio of the percentage change in quantity demanded of a commodity to a percentage change in price. Thus</a:t>
            </a:r>
          </a:p>
          <a:p>
            <a:pPr marL="0" indent="0">
              <a:buNone/>
            </a:pPr>
            <a:r>
              <a:rPr lang="en-US" sz="2400" dirty="0"/>
              <a:t>Formula :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Demand is said to be </a:t>
            </a:r>
            <a:r>
              <a:rPr lang="en-US" sz="2400" i="1" dirty="0"/>
              <a:t>elastic </a:t>
            </a:r>
            <a:r>
              <a:rPr lang="en-US" sz="2400" dirty="0"/>
              <a:t>if </a:t>
            </a:r>
            <a:r>
              <a:rPr lang="en-US" sz="2400" i="1" dirty="0"/>
              <a:t>e </a:t>
            </a:r>
            <a:r>
              <a:rPr lang="en-US" sz="2400" dirty="0"/>
              <a:t>&gt;</a:t>
            </a:r>
            <a:r>
              <a:rPr lang="en-US" sz="2400" dirty="0"/>
              <a:t>1</a:t>
            </a:r>
            <a:r>
              <a:rPr lang="en-US" sz="2400" dirty="0"/>
              <a:t>, </a:t>
            </a:r>
            <a:r>
              <a:rPr lang="en-US" sz="2400" i="1" dirty="0"/>
              <a:t>inelastic </a:t>
            </a:r>
            <a:r>
              <a:rPr lang="en-US" sz="2400" dirty="0"/>
              <a:t>if </a:t>
            </a:r>
            <a:r>
              <a:rPr lang="en-US" sz="2400" i="1" dirty="0"/>
              <a:t>e </a:t>
            </a:r>
            <a:r>
              <a:rPr lang="en-US" sz="2400" dirty="0"/>
              <a:t>&lt;</a:t>
            </a:r>
            <a:r>
              <a:rPr lang="en-US" sz="2400" dirty="0"/>
              <a:t> 1</a:t>
            </a:r>
            <a:r>
              <a:rPr lang="en-US" sz="2400" dirty="0"/>
              <a:t>, and </a:t>
            </a:r>
            <a:r>
              <a:rPr lang="en-US" sz="2400" i="1" dirty="0"/>
              <a:t>unitary elastic </a:t>
            </a:r>
            <a:r>
              <a:rPr lang="en-US" sz="2400" dirty="0"/>
              <a:t>if </a:t>
            </a:r>
            <a:r>
              <a:rPr lang="en-US" sz="2400" i="1" dirty="0"/>
              <a:t>e </a:t>
            </a:r>
            <a:r>
              <a:rPr lang="en-US" sz="2400" dirty="0"/>
              <a:t>=1</a:t>
            </a:r>
            <a:r>
              <a:rPr lang="en-US" sz="2400" dirty="0"/>
              <a:t>.</a:t>
            </a:r>
          </a:p>
          <a:p>
            <a:pPr marL="0" indent="0" algn="just">
              <a:buNone/>
            </a:pPr>
            <a:r>
              <a:rPr lang="en-US" sz="2400" dirty="0"/>
              <a:t>The </a:t>
            </a:r>
            <a:r>
              <a:rPr lang="en-US" sz="2400" dirty="0"/>
              <a:t>main reason for differences in elasticity of demand is the </a:t>
            </a:r>
            <a:r>
              <a:rPr lang="en-US" sz="2400" i="1" dirty="0"/>
              <a:t>possibility of </a:t>
            </a:r>
            <a:r>
              <a:rPr lang="en-US" sz="2400" b="1" u="sng" dirty="0"/>
              <a:t>substitution i.e., the presence or absence of competing substitutes</a:t>
            </a:r>
            <a:r>
              <a:rPr lang="en-US" sz="2400" dirty="0"/>
              <a:t>. The greater the ease with which substitutes can be found for a commodity or with which it can be substituted for other commodities, the greater will be the price elasticity of demand of that commodity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203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210" y="834189"/>
            <a:ext cx="8983580" cy="5823285"/>
          </a:xfrm>
        </p:spPr>
        <p:txBody>
          <a:bodyPr>
            <a:normAutofit fontScale="90000"/>
          </a:bodyPr>
          <a:lstStyle/>
          <a:p>
            <a:pPr algn="l"/>
            <a:r>
              <a:rPr lang="en-US" sz="3100" b="1" dirty="0"/>
              <a:t/>
            </a:r>
            <a:br>
              <a:rPr lang="en-US" sz="3100" b="1" dirty="0"/>
            </a:br>
            <a:r>
              <a:rPr lang="en-US" sz="3100" b="1" dirty="0"/>
              <a:t/>
            </a:r>
            <a:br>
              <a:rPr lang="en-US" sz="3100" b="1" dirty="0"/>
            </a:br>
            <a:r>
              <a:rPr lang="en-US" sz="3100" b="1" dirty="0"/>
              <a:t/>
            </a:r>
            <a:br>
              <a:rPr lang="en-US" sz="3100" b="1" dirty="0"/>
            </a:br>
            <a:r>
              <a:rPr lang="en-US" sz="3100" b="1" dirty="0"/>
              <a:t/>
            </a:r>
            <a:br>
              <a:rPr lang="en-US" sz="3100" b="1" dirty="0"/>
            </a:br>
            <a:r>
              <a:rPr lang="en-US" sz="3100" b="1" dirty="0"/>
              <a:t/>
            </a:r>
            <a:br>
              <a:rPr lang="en-US" sz="3100" b="1" dirty="0"/>
            </a:br>
            <a:r>
              <a:rPr lang="en-US" sz="3200" b="1" dirty="0"/>
              <a:t>Perfectly Inelastic and Perfectly Elastic Demand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First extreme situation is of perfectly inelastic </a:t>
            </a:r>
            <a:r>
              <a:rPr lang="en-US" sz="3100" dirty="0"/>
              <a:t>demand curve is a vertical straight line </a:t>
            </a:r>
            <a:r>
              <a:rPr lang="en-US" sz="3100" i="1" dirty="0"/>
              <a:t>(ep = 0)</a:t>
            </a:r>
            <a:br>
              <a:rPr lang="en-US" sz="3100" i="1" dirty="0"/>
            </a:br>
            <a:r>
              <a:rPr lang="en-US" sz="3100" dirty="0"/>
              <a:t>The second extreme situation is of perfectly elastic demand in which case demand curve is a horizontal straight line (</a:t>
            </a:r>
            <a:r>
              <a:rPr lang="en-US" sz="3100" i="1" dirty="0"/>
              <a:t>ep = Infinity )</a:t>
            </a:r>
            <a:r>
              <a:rPr lang="en-US" sz="3100" b="1" dirty="0"/>
              <a:t/>
            </a:r>
            <a:br>
              <a:rPr lang="en-US" sz="3100" b="1" dirty="0"/>
            </a:br>
            <a:r>
              <a:rPr lang="en-US" sz="3100" b="1" dirty="0"/>
              <a:t/>
            </a:r>
            <a:br>
              <a:rPr lang="en-US" sz="3100" b="1" dirty="0"/>
            </a:br>
            <a:r>
              <a:rPr lang="en-US" dirty="0"/>
              <a:t/>
            </a:r>
            <a:br>
              <a:rPr lang="en-US" dirty="0"/>
            </a:br>
            <a:r>
              <a:rPr lang="en-US" sz="3100" dirty="0"/>
              <a:t> </a:t>
            </a:r>
            <a:r>
              <a:rPr lang="en-US" sz="3100" dirty="0"/>
              <a:t/>
            </a:r>
            <a:br>
              <a:rPr lang="en-US" sz="3100" dirty="0"/>
            </a:br>
            <a:r>
              <a:rPr lang="en-US" sz="3100" b="1" dirty="0"/>
              <a:t/>
            </a:r>
            <a:br>
              <a:rPr lang="en-US" sz="3100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3790" y="1067218"/>
            <a:ext cx="9144000" cy="5341100"/>
          </a:xfrm>
        </p:spPr>
        <p:txBody>
          <a:bodyPr/>
          <a:lstStyle/>
          <a:p>
            <a:pPr algn="l"/>
            <a:endParaRPr lang="en-US" dirty="0"/>
          </a:p>
        </p:txBody>
      </p: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046705" y="4315326"/>
            <a:ext cx="2942389" cy="1748589"/>
            <a:chOff x="2921" y="284"/>
            <a:chExt cx="3082" cy="2751"/>
          </a:xfrm>
        </p:grpSpPr>
        <p:sp>
          <p:nvSpPr>
            <p:cNvPr id="5" name="Freeform 13"/>
            <p:cNvSpPr>
              <a:spLocks/>
            </p:cNvSpPr>
            <p:nvPr/>
          </p:nvSpPr>
          <p:spPr bwMode="auto">
            <a:xfrm>
              <a:off x="2920" y="284"/>
              <a:ext cx="3082" cy="2751"/>
            </a:xfrm>
            <a:custGeom>
              <a:avLst/>
              <a:gdLst>
                <a:gd name="T0" fmla="+- 0 6002 2921"/>
                <a:gd name="T1" fmla="*/ T0 w 3082"/>
                <a:gd name="T2" fmla="+- 0 2982 284"/>
                <a:gd name="T3" fmla="*/ 2982 h 2751"/>
                <a:gd name="T4" fmla="+- 0 5906 2921"/>
                <a:gd name="T5" fmla="*/ T4 w 3082"/>
                <a:gd name="T6" fmla="+- 0 2929 284"/>
                <a:gd name="T7" fmla="*/ 2929 h 2751"/>
                <a:gd name="T8" fmla="+- 0 5906 2921"/>
                <a:gd name="T9" fmla="*/ T8 w 3082"/>
                <a:gd name="T10" fmla="+- 0 2977 284"/>
                <a:gd name="T11" fmla="*/ 2977 h 2751"/>
                <a:gd name="T12" fmla="+- 0 2978 2921"/>
                <a:gd name="T13" fmla="*/ T12 w 3082"/>
                <a:gd name="T14" fmla="+- 0 2977 284"/>
                <a:gd name="T15" fmla="*/ 2977 h 2751"/>
                <a:gd name="T16" fmla="+- 0 2978 2921"/>
                <a:gd name="T17" fmla="*/ T16 w 3082"/>
                <a:gd name="T18" fmla="+- 0 380 284"/>
                <a:gd name="T19" fmla="*/ 380 h 2751"/>
                <a:gd name="T20" fmla="+- 0 3026 2921"/>
                <a:gd name="T21" fmla="*/ T20 w 3082"/>
                <a:gd name="T22" fmla="+- 0 380 284"/>
                <a:gd name="T23" fmla="*/ 380 h 2751"/>
                <a:gd name="T24" fmla="+- 0 2974 2921"/>
                <a:gd name="T25" fmla="*/ T24 w 3082"/>
                <a:gd name="T26" fmla="+- 0 284 284"/>
                <a:gd name="T27" fmla="*/ 284 h 2751"/>
                <a:gd name="T28" fmla="+- 0 2970 2921"/>
                <a:gd name="T29" fmla="*/ T28 w 3082"/>
                <a:gd name="T30" fmla="+- 0 292 284"/>
                <a:gd name="T31" fmla="*/ 292 h 2751"/>
                <a:gd name="T32" fmla="+- 0 2970 2921"/>
                <a:gd name="T33" fmla="*/ T32 w 3082"/>
                <a:gd name="T34" fmla="+- 0 2983 284"/>
                <a:gd name="T35" fmla="*/ 2983 h 2751"/>
                <a:gd name="T36" fmla="+- 0 2970 2921"/>
                <a:gd name="T37" fmla="*/ T36 w 3082"/>
                <a:gd name="T38" fmla="+- 0 2985 284"/>
                <a:gd name="T39" fmla="*/ 2985 h 2751"/>
                <a:gd name="T40" fmla="+- 0 2966 2921"/>
                <a:gd name="T41" fmla="*/ T40 w 3082"/>
                <a:gd name="T42" fmla="+- 0 2983 284"/>
                <a:gd name="T43" fmla="*/ 2983 h 2751"/>
                <a:gd name="T44" fmla="+- 0 2970 2921"/>
                <a:gd name="T45" fmla="*/ T44 w 3082"/>
                <a:gd name="T46" fmla="+- 0 2983 284"/>
                <a:gd name="T47" fmla="*/ 2983 h 2751"/>
                <a:gd name="T48" fmla="+- 0 2970 2921"/>
                <a:gd name="T49" fmla="*/ T48 w 3082"/>
                <a:gd name="T50" fmla="+- 0 292 284"/>
                <a:gd name="T51" fmla="*/ 292 h 2751"/>
                <a:gd name="T52" fmla="+- 0 2966 2921"/>
                <a:gd name="T53" fmla="*/ T52 w 3082"/>
                <a:gd name="T54" fmla="+- 0 299 284"/>
                <a:gd name="T55" fmla="*/ 299 h 2751"/>
                <a:gd name="T56" fmla="+- 0 2964 2921"/>
                <a:gd name="T57" fmla="*/ T56 w 3082"/>
                <a:gd name="T58" fmla="+- 0 299 284"/>
                <a:gd name="T59" fmla="*/ 299 h 2751"/>
                <a:gd name="T60" fmla="+- 0 2964 2921"/>
                <a:gd name="T61" fmla="*/ T60 w 3082"/>
                <a:gd name="T62" fmla="+- 0 302 284"/>
                <a:gd name="T63" fmla="*/ 302 h 2751"/>
                <a:gd name="T64" fmla="+- 0 2921 2921"/>
                <a:gd name="T65" fmla="*/ T64 w 3082"/>
                <a:gd name="T66" fmla="+- 0 380 284"/>
                <a:gd name="T67" fmla="*/ 380 h 2751"/>
                <a:gd name="T68" fmla="+- 0 2964 2921"/>
                <a:gd name="T69" fmla="*/ T68 w 3082"/>
                <a:gd name="T70" fmla="+- 0 380 284"/>
                <a:gd name="T71" fmla="*/ 380 h 2751"/>
                <a:gd name="T72" fmla="+- 0 2964 2921"/>
                <a:gd name="T73" fmla="*/ T72 w 3082"/>
                <a:gd name="T74" fmla="+- 0 2982 284"/>
                <a:gd name="T75" fmla="*/ 2982 h 2751"/>
                <a:gd name="T76" fmla="+- 0 2964 2921"/>
                <a:gd name="T77" fmla="*/ T76 w 3082"/>
                <a:gd name="T78" fmla="+- 0 2983 284"/>
                <a:gd name="T79" fmla="*/ 2983 h 2751"/>
                <a:gd name="T80" fmla="+- 0 2964 2921"/>
                <a:gd name="T81" fmla="*/ T80 w 3082"/>
                <a:gd name="T82" fmla="+- 0 2987 284"/>
                <a:gd name="T83" fmla="*/ 2987 h 2751"/>
                <a:gd name="T84" fmla="+- 0 2970 2921"/>
                <a:gd name="T85" fmla="*/ T84 w 3082"/>
                <a:gd name="T86" fmla="+- 0 2987 284"/>
                <a:gd name="T87" fmla="*/ 2987 h 2751"/>
                <a:gd name="T88" fmla="+- 0 2974 2921"/>
                <a:gd name="T89" fmla="*/ T88 w 3082"/>
                <a:gd name="T90" fmla="+- 0 2987 284"/>
                <a:gd name="T91" fmla="*/ 2987 h 2751"/>
                <a:gd name="T92" fmla="+- 0 2976 2921"/>
                <a:gd name="T93" fmla="*/ T92 w 3082"/>
                <a:gd name="T94" fmla="+- 0 2987 284"/>
                <a:gd name="T95" fmla="*/ 2987 h 2751"/>
                <a:gd name="T96" fmla="+- 0 5906 2921"/>
                <a:gd name="T97" fmla="*/ T96 w 3082"/>
                <a:gd name="T98" fmla="+- 0 2987 284"/>
                <a:gd name="T99" fmla="*/ 2987 h 2751"/>
                <a:gd name="T100" fmla="+- 0 5906 2921"/>
                <a:gd name="T101" fmla="*/ T100 w 3082"/>
                <a:gd name="T102" fmla="+- 0 3035 284"/>
                <a:gd name="T103" fmla="*/ 3035 h 2751"/>
                <a:gd name="T104" fmla="+- 0 6002 2921"/>
                <a:gd name="T105" fmla="*/ T104 w 3082"/>
                <a:gd name="T106" fmla="+- 0 2982 284"/>
                <a:gd name="T107" fmla="*/ 2982 h 275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</a:cxnLst>
              <a:rect l="0" t="0" r="r" b="b"/>
              <a:pathLst>
                <a:path w="3082" h="2751">
                  <a:moveTo>
                    <a:pt x="3081" y="2698"/>
                  </a:moveTo>
                  <a:lnTo>
                    <a:pt x="2985" y="2645"/>
                  </a:lnTo>
                  <a:lnTo>
                    <a:pt x="2985" y="2693"/>
                  </a:lnTo>
                  <a:lnTo>
                    <a:pt x="57" y="2693"/>
                  </a:lnTo>
                  <a:lnTo>
                    <a:pt x="57" y="96"/>
                  </a:lnTo>
                  <a:lnTo>
                    <a:pt x="105" y="96"/>
                  </a:lnTo>
                  <a:lnTo>
                    <a:pt x="53" y="0"/>
                  </a:lnTo>
                  <a:lnTo>
                    <a:pt x="49" y="8"/>
                  </a:lnTo>
                  <a:lnTo>
                    <a:pt x="49" y="2699"/>
                  </a:lnTo>
                  <a:lnTo>
                    <a:pt x="49" y="2701"/>
                  </a:lnTo>
                  <a:lnTo>
                    <a:pt x="45" y="2699"/>
                  </a:lnTo>
                  <a:lnTo>
                    <a:pt x="49" y="2699"/>
                  </a:lnTo>
                  <a:lnTo>
                    <a:pt x="49" y="8"/>
                  </a:lnTo>
                  <a:lnTo>
                    <a:pt x="45" y="15"/>
                  </a:lnTo>
                  <a:lnTo>
                    <a:pt x="43" y="15"/>
                  </a:lnTo>
                  <a:lnTo>
                    <a:pt x="43" y="18"/>
                  </a:lnTo>
                  <a:lnTo>
                    <a:pt x="0" y="96"/>
                  </a:lnTo>
                  <a:lnTo>
                    <a:pt x="43" y="96"/>
                  </a:lnTo>
                  <a:lnTo>
                    <a:pt x="43" y="2698"/>
                  </a:lnTo>
                  <a:lnTo>
                    <a:pt x="43" y="2699"/>
                  </a:lnTo>
                  <a:lnTo>
                    <a:pt x="43" y="2703"/>
                  </a:lnTo>
                  <a:lnTo>
                    <a:pt x="49" y="2703"/>
                  </a:lnTo>
                  <a:lnTo>
                    <a:pt x="53" y="2703"/>
                  </a:lnTo>
                  <a:lnTo>
                    <a:pt x="55" y="2703"/>
                  </a:lnTo>
                  <a:lnTo>
                    <a:pt x="2985" y="2703"/>
                  </a:lnTo>
                  <a:lnTo>
                    <a:pt x="2985" y="2751"/>
                  </a:lnTo>
                  <a:lnTo>
                    <a:pt x="3081" y="2698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Line 12"/>
            <p:cNvSpPr>
              <a:spLocks noChangeShapeType="1"/>
            </p:cNvSpPr>
            <p:nvPr/>
          </p:nvSpPr>
          <p:spPr bwMode="auto">
            <a:xfrm>
              <a:off x="4654" y="2982"/>
              <a:ext cx="0" cy="0"/>
            </a:xfrm>
            <a:prstGeom prst="line">
              <a:avLst/>
            </a:prstGeom>
            <a:noFill/>
            <a:ln w="9131">
              <a:solidFill>
                <a:srgbClr val="1A1A1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Text Box 11"/>
            <p:cNvSpPr txBox="1">
              <a:spLocks noChangeArrowheads="1"/>
            </p:cNvSpPr>
            <p:nvPr/>
          </p:nvSpPr>
          <p:spPr bwMode="auto">
            <a:xfrm>
              <a:off x="4586" y="502"/>
              <a:ext cx="150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1" u="none" strike="noStrike" cap="none" normalizeH="0" baseline="0">
                  <a:ln>
                    <a:noFill/>
                  </a:ln>
                  <a:solidFill>
                    <a:srgbClr val="1A1A1A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D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3516" y="1400"/>
              <a:ext cx="47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1" u="none" strike="noStrike" cap="none" normalizeH="0" baseline="0">
                  <a:ln>
                    <a:noFill/>
                  </a:ln>
                  <a:solidFill>
                    <a:srgbClr val="1A1A1A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e</a:t>
              </a:r>
              <a:r>
                <a:rPr kumimoji="0" lang="en-US" altLang="en-US" sz="700" b="0" i="1" u="none" strike="noStrike" cap="none" normalizeH="0" baseline="0">
                  <a:ln>
                    <a:noFill/>
                  </a:ln>
                  <a:solidFill>
                    <a:srgbClr val="1A1A1A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p </a:t>
              </a:r>
              <a:r>
                <a:rPr kumimoji="0" lang="en-US" altLang="en-US" sz="900" b="0" i="1" u="none" strike="noStrike" cap="none" normalizeH="0" baseline="0">
                  <a:ln>
                    <a:noFill/>
                  </a:ln>
                  <a:solidFill>
                    <a:srgbClr val="1A1A1A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= </a:t>
              </a: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1A1A1A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9" name="Group 2"/>
          <p:cNvGrpSpPr>
            <a:grpSpLocks/>
          </p:cNvGrpSpPr>
          <p:nvPr/>
        </p:nvGrpSpPr>
        <p:grpSpPr bwMode="auto">
          <a:xfrm>
            <a:off x="6432884" y="3866147"/>
            <a:ext cx="3015915" cy="2197767"/>
            <a:chOff x="6785" y="284"/>
            <a:chExt cx="3332" cy="2848"/>
          </a:xfrm>
        </p:grpSpPr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933" y="284"/>
              <a:ext cx="3082" cy="2751"/>
            </a:xfrm>
            <a:custGeom>
              <a:avLst/>
              <a:gdLst>
                <a:gd name="T0" fmla="+- 0 10015 6934"/>
                <a:gd name="T1" fmla="*/ T0 w 3082"/>
                <a:gd name="T2" fmla="+- 0 2982 284"/>
                <a:gd name="T3" fmla="*/ 2982 h 2751"/>
                <a:gd name="T4" fmla="+- 0 9919 6934"/>
                <a:gd name="T5" fmla="*/ T4 w 3082"/>
                <a:gd name="T6" fmla="+- 0 2929 284"/>
                <a:gd name="T7" fmla="*/ 2929 h 2751"/>
                <a:gd name="T8" fmla="+- 0 9919 6934"/>
                <a:gd name="T9" fmla="*/ T8 w 3082"/>
                <a:gd name="T10" fmla="+- 0 2977 284"/>
                <a:gd name="T11" fmla="*/ 2977 h 2751"/>
                <a:gd name="T12" fmla="+- 0 6991 6934"/>
                <a:gd name="T13" fmla="*/ T12 w 3082"/>
                <a:gd name="T14" fmla="+- 0 2977 284"/>
                <a:gd name="T15" fmla="*/ 2977 h 2751"/>
                <a:gd name="T16" fmla="+- 0 6991 6934"/>
                <a:gd name="T17" fmla="*/ T16 w 3082"/>
                <a:gd name="T18" fmla="+- 0 380 284"/>
                <a:gd name="T19" fmla="*/ 380 h 2751"/>
                <a:gd name="T20" fmla="+- 0 7039 6934"/>
                <a:gd name="T21" fmla="*/ T20 w 3082"/>
                <a:gd name="T22" fmla="+- 0 380 284"/>
                <a:gd name="T23" fmla="*/ 380 h 2751"/>
                <a:gd name="T24" fmla="+- 0 6986 6934"/>
                <a:gd name="T25" fmla="*/ T24 w 3082"/>
                <a:gd name="T26" fmla="+- 0 284 284"/>
                <a:gd name="T27" fmla="*/ 284 h 2751"/>
                <a:gd name="T28" fmla="+- 0 6984 6934"/>
                <a:gd name="T29" fmla="*/ T28 w 3082"/>
                <a:gd name="T30" fmla="+- 0 288 284"/>
                <a:gd name="T31" fmla="*/ 288 h 2751"/>
                <a:gd name="T32" fmla="+- 0 6984 6934"/>
                <a:gd name="T33" fmla="*/ T32 w 3082"/>
                <a:gd name="T34" fmla="+- 0 2983 284"/>
                <a:gd name="T35" fmla="*/ 2983 h 2751"/>
                <a:gd name="T36" fmla="+- 0 6984 6934"/>
                <a:gd name="T37" fmla="*/ T36 w 3082"/>
                <a:gd name="T38" fmla="+- 0 2985 284"/>
                <a:gd name="T39" fmla="*/ 2985 h 2751"/>
                <a:gd name="T40" fmla="+- 0 6982 6934"/>
                <a:gd name="T41" fmla="*/ T40 w 3082"/>
                <a:gd name="T42" fmla="+- 0 2983 284"/>
                <a:gd name="T43" fmla="*/ 2983 h 2751"/>
                <a:gd name="T44" fmla="+- 0 6984 6934"/>
                <a:gd name="T45" fmla="*/ T44 w 3082"/>
                <a:gd name="T46" fmla="+- 0 2983 284"/>
                <a:gd name="T47" fmla="*/ 2983 h 2751"/>
                <a:gd name="T48" fmla="+- 0 6984 6934"/>
                <a:gd name="T49" fmla="*/ T48 w 3082"/>
                <a:gd name="T50" fmla="+- 0 288 284"/>
                <a:gd name="T51" fmla="*/ 288 h 2751"/>
                <a:gd name="T52" fmla="+- 0 6934 6934"/>
                <a:gd name="T53" fmla="*/ T52 w 3082"/>
                <a:gd name="T54" fmla="+- 0 380 284"/>
                <a:gd name="T55" fmla="*/ 380 h 2751"/>
                <a:gd name="T56" fmla="+- 0 6982 6934"/>
                <a:gd name="T57" fmla="*/ T56 w 3082"/>
                <a:gd name="T58" fmla="+- 0 380 284"/>
                <a:gd name="T59" fmla="*/ 380 h 2751"/>
                <a:gd name="T60" fmla="+- 0 6982 6934"/>
                <a:gd name="T61" fmla="*/ T60 w 3082"/>
                <a:gd name="T62" fmla="+- 0 2982 284"/>
                <a:gd name="T63" fmla="*/ 2982 h 2751"/>
                <a:gd name="T64" fmla="+- 0 6982 6934"/>
                <a:gd name="T65" fmla="*/ T64 w 3082"/>
                <a:gd name="T66" fmla="+- 0 2983 284"/>
                <a:gd name="T67" fmla="*/ 2983 h 2751"/>
                <a:gd name="T68" fmla="+- 0 6982 6934"/>
                <a:gd name="T69" fmla="*/ T68 w 3082"/>
                <a:gd name="T70" fmla="+- 0 2987 284"/>
                <a:gd name="T71" fmla="*/ 2987 h 2751"/>
                <a:gd name="T72" fmla="+- 0 6984 6934"/>
                <a:gd name="T73" fmla="*/ T72 w 3082"/>
                <a:gd name="T74" fmla="+- 0 2987 284"/>
                <a:gd name="T75" fmla="*/ 2987 h 2751"/>
                <a:gd name="T76" fmla="+- 0 6986 6934"/>
                <a:gd name="T77" fmla="*/ T76 w 3082"/>
                <a:gd name="T78" fmla="+- 0 2987 284"/>
                <a:gd name="T79" fmla="*/ 2987 h 2751"/>
                <a:gd name="T80" fmla="+- 0 6988 6934"/>
                <a:gd name="T81" fmla="*/ T80 w 3082"/>
                <a:gd name="T82" fmla="+- 0 2987 284"/>
                <a:gd name="T83" fmla="*/ 2987 h 2751"/>
                <a:gd name="T84" fmla="+- 0 9919 6934"/>
                <a:gd name="T85" fmla="*/ T84 w 3082"/>
                <a:gd name="T86" fmla="+- 0 2987 284"/>
                <a:gd name="T87" fmla="*/ 2987 h 2751"/>
                <a:gd name="T88" fmla="+- 0 9919 6934"/>
                <a:gd name="T89" fmla="*/ T88 w 3082"/>
                <a:gd name="T90" fmla="+- 0 3035 284"/>
                <a:gd name="T91" fmla="*/ 3035 h 2751"/>
                <a:gd name="T92" fmla="+- 0 10015 6934"/>
                <a:gd name="T93" fmla="*/ T92 w 3082"/>
                <a:gd name="T94" fmla="+- 0 2982 284"/>
                <a:gd name="T95" fmla="*/ 2982 h 275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</a:cxnLst>
              <a:rect l="0" t="0" r="r" b="b"/>
              <a:pathLst>
                <a:path w="3082" h="2751">
                  <a:moveTo>
                    <a:pt x="3081" y="2698"/>
                  </a:moveTo>
                  <a:lnTo>
                    <a:pt x="2985" y="2645"/>
                  </a:lnTo>
                  <a:lnTo>
                    <a:pt x="2985" y="2693"/>
                  </a:lnTo>
                  <a:lnTo>
                    <a:pt x="57" y="2693"/>
                  </a:lnTo>
                  <a:lnTo>
                    <a:pt x="57" y="96"/>
                  </a:lnTo>
                  <a:lnTo>
                    <a:pt x="105" y="96"/>
                  </a:lnTo>
                  <a:lnTo>
                    <a:pt x="52" y="0"/>
                  </a:lnTo>
                  <a:lnTo>
                    <a:pt x="50" y="4"/>
                  </a:lnTo>
                  <a:lnTo>
                    <a:pt x="50" y="2699"/>
                  </a:lnTo>
                  <a:lnTo>
                    <a:pt x="50" y="2701"/>
                  </a:lnTo>
                  <a:lnTo>
                    <a:pt x="48" y="2699"/>
                  </a:lnTo>
                  <a:lnTo>
                    <a:pt x="50" y="2699"/>
                  </a:lnTo>
                  <a:lnTo>
                    <a:pt x="50" y="4"/>
                  </a:lnTo>
                  <a:lnTo>
                    <a:pt x="0" y="96"/>
                  </a:lnTo>
                  <a:lnTo>
                    <a:pt x="48" y="96"/>
                  </a:lnTo>
                  <a:lnTo>
                    <a:pt x="48" y="2698"/>
                  </a:lnTo>
                  <a:lnTo>
                    <a:pt x="48" y="2699"/>
                  </a:lnTo>
                  <a:lnTo>
                    <a:pt x="48" y="2703"/>
                  </a:lnTo>
                  <a:lnTo>
                    <a:pt x="50" y="2703"/>
                  </a:lnTo>
                  <a:lnTo>
                    <a:pt x="52" y="2703"/>
                  </a:lnTo>
                  <a:lnTo>
                    <a:pt x="54" y="2703"/>
                  </a:lnTo>
                  <a:lnTo>
                    <a:pt x="2985" y="2703"/>
                  </a:lnTo>
                  <a:lnTo>
                    <a:pt x="2985" y="2751"/>
                  </a:lnTo>
                  <a:lnTo>
                    <a:pt x="3081" y="2698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9881" y="1664"/>
              <a:ext cx="0" cy="0"/>
            </a:xfrm>
            <a:prstGeom prst="line">
              <a:avLst/>
            </a:prstGeom>
            <a:noFill/>
            <a:ln w="9131">
              <a:solidFill>
                <a:srgbClr val="1A1A1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8311" y="1307"/>
              <a:ext cx="512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1" u="none" strike="noStrike" cap="none" normalizeH="0" baseline="0" dirty="0">
                  <a:ln>
                    <a:noFill/>
                  </a:ln>
                  <a:solidFill>
                    <a:srgbClr val="1A1A1A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e</a:t>
              </a:r>
              <a:r>
                <a:rPr kumimoji="0" lang="en-US" altLang="en-US" sz="700" b="0" i="1" u="none" strike="noStrike" cap="none" normalizeH="0" baseline="0" dirty="0">
                  <a:ln>
                    <a:noFill/>
                  </a:ln>
                  <a:solidFill>
                    <a:srgbClr val="1A1A1A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p </a:t>
              </a:r>
              <a:r>
                <a:rPr kumimoji="0" lang="en-US" altLang="en-US" sz="900" b="0" i="1" u="none" strike="noStrike" cap="none" normalizeH="0" baseline="0" dirty="0">
                  <a:ln>
                    <a:noFill/>
                  </a:ln>
                  <a:solidFill>
                    <a:srgbClr val="1A1A1A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= 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1A1A1A"/>
                  </a:solidFill>
                  <a:effectLst/>
                  <a:latin typeface="Symbol" panose="05050102010706020507" pitchFamily="18" charset="2"/>
                  <a:ea typeface="Times New Roman" panose="02020603050405020304" pitchFamily="18" charset="0"/>
                </a:rPr>
                <a:t>¥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6799" y="1546"/>
              <a:ext cx="130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1" u="none" strike="noStrike" cap="none" normalizeH="0" baseline="0">
                  <a:ln>
                    <a:noFill/>
                  </a:ln>
                  <a:solidFill>
                    <a:srgbClr val="1A1A1A"/>
                  </a:solidFill>
                  <a:effectLst/>
                  <a:ea typeface="Times New Roman" panose="02020603050405020304" pitchFamily="18" charset="0"/>
                </a:rPr>
                <a:t>P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Text Box 4"/>
            <p:cNvSpPr txBox="1">
              <a:spLocks noChangeArrowheads="1"/>
            </p:cNvSpPr>
            <p:nvPr/>
          </p:nvSpPr>
          <p:spPr bwMode="auto">
            <a:xfrm>
              <a:off x="9967" y="1561"/>
              <a:ext cx="150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1" u="none" strike="noStrike" cap="none" normalizeH="0" baseline="0">
                  <a:ln>
                    <a:noFill/>
                  </a:ln>
                  <a:solidFill>
                    <a:srgbClr val="1A1A1A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D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Text Box 3"/>
            <p:cNvSpPr txBox="1">
              <a:spLocks noChangeArrowheads="1"/>
            </p:cNvSpPr>
            <p:nvPr/>
          </p:nvSpPr>
          <p:spPr bwMode="auto">
            <a:xfrm>
              <a:off x="6784" y="2931"/>
              <a:ext cx="150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1" u="none" strike="noStrike" cap="none" normalizeH="0" baseline="0">
                  <a:ln>
                    <a:noFill/>
                  </a:ln>
                  <a:solidFill>
                    <a:srgbClr val="1A1A1A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O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6" name="Text Box 1"/>
          <p:cNvSpPr txBox="1">
            <a:spLocks noChangeArrowheads="1"/>
          </p:cNvSpPr>
          <p:nvPr/>
        </p:nvSpPr>
        <p:spPr bwMode="auto">
          <a:xfrm>
            <a:off x="4241800" y="979488"/>
            <a:ext cx="15240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1A1A1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Price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80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10515600" cy="1082499"/>
          </a:xfrm>
        </p:spPr>
        <p:txBody>
          <a:bodyPr/>
          <a:lstStyle/>
          <a:p>
            <a:r>
              <a:rPr lang="en-US" sz="2800" b="1" dirty="0"/>
              <a:t>Elastic Demand and Inelastic Demand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4611" y="1327151"/>
            <a:ext cx="9691917" cy="5080000"/>
          </a:xfrm>
        </p:spPr>
        <p:txBody>
          <a:bodyPr>
            <a:normAutofit/>
          </a:bodyPr>
          <a:lstStyle/>
          <a:p>
            <a:r>
              <a:rPr lang="en-US" sz="2400" dirty="0"/>
              <a:t>Demand for a good is said to be </a:t>
            </a:r>
            <a:r>
              <a:rPr lang="en-US" sz="2400" i="1" dirty="0"/>
              <a:t>elastic </a:t>
            </a:r>
            <a:r>
              <a:rPr lang="en-US" sz="2400" dirty="0"/>
              <a:t>if price elasticity of demand for it is </a:t>
            </a:r>
            <a:r>
              <a:rPr lang="en-US" sz="2400" i="1" dirty="0"/>
              <a:t>greater than one</a:t>
            </a:r>
            <a:r>
              <a:rPr lang="en-US" sz="2400" dirty="0"/>
              <a:t>. Similarly, the demand for a good is called </a:t>
            </a:r>
            <a:r>
              <a:rPr lang="en-US" sz="2400" i="1" dirty="0"/>
              <a:t>inelastic </a:t>
            </a:r>
            <a:r>
              <a:rPr lang="en-US" sz="2400" dirty="0"/>
              <a:t>if price elasticity of demand for it is </a:t>
            </a:r>
            <a:r>
              <a:rPr lang="en-US" sz="2400" i="1" dirty="0"/>
              <a:t>less than </a:t>
            </a:r>
            <a:r>
              <a:rPr lang="en-US" sz="2400" i="1" dirty="0"/>
              <a:t>one</a:t>
            </a:r>
          </a:p>
          <a:p>
            <a:r>
              <a:rPr lang="en-US" sz="2400" i="1" dirty="0"/>
              <a:t>The terms </a:t>
            </a:r>
            <a:r>
              <a:rPr lang="en-US" sz="2400" i="1" dirty="0"/>
              <a:t>elastic and inelastic demand are used in the relative sense</a:t>
            </a:r>
            <a:r>
              <a:rPr lang="en-US" sz="2400" dirty="0"/>
              <a:t>. In other words, elasticity is a matter of degree </a:t>
            </a:r>
            <a:r>
              <a:rPr lang="en-US" sz="2400" dirty="0"/>
              <a:t>only.</a:t>
            </a:r>
            <a:endParaRPr lang="en-US" sz="2400" dirty="0"/>
          </a:p>
        </p:txBody>
      </p: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1408078" y="3545304"/>
            <a:ext cx="4305137" cy="2428033"/>
            <a:chOff x="3132" y="355"/>
            <a:chExt cx="3039" cy="2484"/>
          </a:xfrm>
        </p:grpSpPr>
        <p:sp>
          <p:nvSpPr>
            <p:cNvPr id="5" name="Freeform 14"/>
            <p:cNvSpPr>
              <a:spLocks/>
            </p:cNvSpPr>
            <p:nvPr/>
          </p:nvSpPr>
          <p:spPr bwMode="auto">
            <a:xfrm>
              <a:off x="3139" y="362"/>
              <a:ext cx="3024" cy="2470"/>
            </a:xfrm>
            <a:custGeom>
              <a:avLst/>
              <a:gdLst>
                <a:gd name="T0" fmla="+- 0 3139 3139"/>
                <a:gd name="T1" fmla="*/ T0 w 3024"/>
                <a:gd name="T2" fmla="+- 0 362 362"/>
                <a:gd name="T3" fmla="*/ 362 h 2470"/>
                <a:gd name="T4" fmla="+- 0 3139 3139"/>
                <a:gd name="T5" fmla="*/ T4 w 3024"/>
                <a:gd name="T6" fmla="+- 0 2832 362"/>
                <a:gd name="T7" fmla="*/ 2832 h 2470"/>
                <a:gd name="T8" fmla="+- 0 6163 3139"/>
                <a:gd name="T9" fmla="*/ T8 w 3024"/>
                <a:gd name="T10" fmla="+- 0 2832 362"/>
                <a:gd name="T11" fmla="*/ 2832 h 247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</a:cxnLst>
              <a:rect l="0" t="0" r="r" b="b"/>
              <a:pathLst>
                <a:path w="3024" h="2470">
                  <a:moveTo>
                    <a:pt x="0" y="0"/>
                  </a:moveTo>
                  <a:lnTo>
                    <a:pt x="0" y="2470"/>
                  </a:lnTo>
                  <a:lnTo>
                    <a:pt x="3024" y="2470"/>
                  </a:lnTo>
                </a:path>
              </a:pathLst>
            </a:custGeom>
            <a:noFill/>
            <a:ln w="9131">
              <a:solidFill>
                <a:srgbClr val="1A1A1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13"/>
            <p:cNvSpPr>
              <a:spLocks/>
            </p:cNvSpPr>
            <p:nvPr/>
          </p:nvSpPr>
          <p:spPr bwMode="auto">
            <a:xfrm>
              <a:off x="3139" y="1120"/>
              <a:ext cx="785" cy="1712"/>
            </a:xfrm>
            <a:custGeom>
              <a:avLst/>
              <a:gdLst>
                <a:gd name="T0" fmla="+- 0 3139 3139"/>
                <a:gd name="T1" fmla="*/ T0 w 785"/>
                <a:gd name="T2" fmla="+- 0 1120 1120"/>
                <a:gd name="T3" fmla="*/ 1120 h 1712"/>
                <a:gd name="T4" fmla="+- 0 3924 3139"/>
                <a:gd name="T5" fmla="*/ T4 w 785"/>
                <a:gd name="T6" fmla="+- 0 1120 1120"/>
                <a:gd name="T7" fmla="*/ 1120 h 1712"/>
                <a:gd name="T8" fmla="+- 0 3924 3139"/>
                <a:gd name="T9" fmla="*/ T8 w 785"/>
                <a:gd name="T10" fmla="+- 0 2832 1120"/>
                <a:gd name="T11" fmla="*/ 2832 h 171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</a:cxnLst>
              <a:rect l="0" t="0" r="r" b="b"/>
              <a:pathLst>
                <a:path w="785" h="1712">
                  <a:moveTo>
                    <a:pt x="0" y="0"/>
                  </a:moveTo>
                  <a:lnTo>
                    <a:pt x="785" y="0"/>
                  </a:lnTo>
                  <a:lnTo>
                    <a:pt x="785" y="1712"/>
                  </a:lnTo>
                </a:path>
              </a:pathLst>
            </a:custGeom>
            <a:noFill/>
            <a:ln w="9131">
              <a:solidFill>
                <a:srgbClr val="1A1A1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12"/>
            <p:cNvSpPr>
              <a:spLocks/>
            </p:cNvSpPr>
            <p:nvPr/>
          </p:nvSpPr>
          <p:spPr bwMode="auto">
            <a:xfrm>
              <a:off x="3139" y="1538"/>
              <a:ext cx="1404" cy="1294"/>
            </a:xfrm>
            <a:custGeom>
              <a:avLst/>
              <a:gdLst>
                <a:gd name="T0" fmla="+- 0 3139 3139"/>
                <a:gd name="T1" fmla="*/ T0 w 1404"/>
                <a:gd name="T2" fmla="+- 0 1538 1538"/>
                <a:gd name="T3" fmla="*/ 1538 h 1294"/>
                <a:gd name="T4" fmla="+- 0 4543 3139"/>
                <a:gd name="T5" fmla="*/ T4 w 1404"/>
                <a:gd name="T6" fmla="+- 0 1538 1538"/>
                <a:gd name="T7" fmla="*/ 1538 h 1294"/>
                <a:gd name="T8" fmla="+- 0 4543 3139"/>
                <a:gd name="T9" fmla="*/ T8 w 1404"/>
                <a:gd name="T10" fmla="+- 0 2832 1538"/>
                <a:gd name="T11" fmla="*/ 2832 h 129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</a:cxnLst>
              <a:rect l="0" t="0" r="r" b="b"/>
              <a:pathLst>
                <a:path w="1404" h="1294">
                  <a:moveTo>
                    <a:pt x="0" y="0"/>
                  </a:moveTo>
                  <a:lnTo>
                    <a:pt x="1404" y="0"/>
                  </a:lnTo>
                  <a:lnTo>
                    <a:pt x="1404" y="1294"/>
                  </a:lnTo>
                </a:path>
              </a:pathLst>
            </a:custGeom>
            <a:noFill/>
            <a:ln w="9131">
              <a:solidFill>
                <a:srgbClr val="1A1A1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1"/>
            <p:cNvSpPr>
              <a:spLocks/>
            </p:cNvSpPr>
            <p:nvPr/>
          </p:nvSpPr>
          <p:spPr bwMode="auto">
            <a:xfrm>
              <a:off x="3499" y="539"/>
              <a:ext cx="1899" cy="1347"/>
            </a:xfrm>
            <a:custGeom>
              <a:avLst/>
              <a:gdLst>
                <a:gd name="T0" fmla="+- 0 3499 3499"/>
                <a:gd name="T1" fmla="*/ T0 w 1899"/>
                <a:gd name="T2" fmla="+- 0 540 540"/>
                <a:gd name="T3" fmla="*/ 540 h 1347"/>
                <a:gd name="T4" fmla="+- 0 3576 3499"/>
                <a:gd name="T5" fmla="*/ T4 w 1899"/>
                <a:gd name="T6" fmla="+- 0 669 540"/>
                <a:gd name="T7" fmla="*/ 669 h 1347"/>
                <a:gd name="T8" fmla="+- 0 3658 3499"/>
                <a:gd name="T9" fmla="*/ T8 w 1899"/>
                <a:gd name="T10" fmla="+- 0 789 540"/>
                <a:gd name="T11" fmla="*/ 789 h 1347"/>
                <a:gd name="T12" fmla="+- 0 3742 3499"/>
                <a:gd name="T13" fmla="*/ T12 w 1899"/>
                <a:gd name="T14" fmla="+- 0 904 540"/>
                <a:gd name="T15" fmla="*/ 904 h 1347"/>
                <a:gd name="T16" fmla="+- 0 3833 3499"/>
                <a:gd name="T17" fmla="*/ T16 w 1899"/>
                <a:gd name="T18" fmla="+- 0 1010 540"/>
                <a:gd name="T19" fmla="*/ 1010 h 1347"/>
                <a:gd name="T20" fmla="+- 0 3929 3499"/>
                <a:gd name="T21" fmla="*/ T20 w 1899"/>
                <a:gd name="T22" fmla="+- 0 1111 540"/>
                <a:gd name="T23" fmla="*/ 1111 h 1347"/>
                <a:gd name="T24" fmla="+- 0 4034 3499"/>
                <a:gd name="T25" fmla="*/ T24 w 1899"/>
                <a:gd name="T26" fmla="+- 0 1202 540"/>
                <a:gd name="T27" fmla="*/ 1202 h 1347"/>
                <a:gd name="T28" fmla="+- 0 4145 3499"/>
                <a:gd name="T29" fmla="*/ T28 w 1899"/>
                <a:gd name="T30" fmla="+- 0 1288 540"/>
                <a:gd name="T31" fmla="*/ 1288 h 1347"/>
                <a:gd name="T32" fmla="+- 0 4260 3499"/>
                <a:gd name="T33" fmla="*/ T32 w 1899"/>
                <a:gd name="T34" fmla="+- 0 1370 540"/>
                <a:gd name="T35" fmla="*/ 1370 h 1347"/>
                <a:gd name="T36" fmla="+- 0 4380 3499"/>
                <a:gd name="T37" fmla="*/ T36 w 1899"/>
                <a:gd name="T38" fmla="+- 0 1447 540"/>
                <a:gd name="T39" fmla="*/ 1447 h 1347"/>
                <a:gd name="T40" fmla="+- 0 4639 3499"/>
                <a:gd name="T41" fmla="*/ T40 w 1899"/>
                <a:gd name="T42" fmla="+- 0 1591 540"/>
                <a:gd name="T43" fmla="*/ 1591 h 1347"/>
                <a:gd name="T44" fmla="+- 0 4778 3499"/>
                <a:gd name="T45" fmla="*/ T44 w 1899"/>
                <a:gd name="T46" fmla="+- 0 1653 540"/>
                <a:gd name="T47" fmla="*/ 1653 h 1347"/>
                <a:gd name="T48" fmla="+- 0 4927 3499"/>
                <a:gd name="T49" fmla="*/ T48 w 1899"/>
                <a:gd name="T50" fmla="+- 0 1716 540"/>
                <a:gd name="T51" fmla="*/ 1716 h 1347"/>
                <a:gd name="T52" fmla="+- 0 5076 3499"/>
                <a:gd name="T53" fmla="*/ T52 w 1899"/>
                <a:gd name="T54" fmla="+- 0 1773 540"/>
                <a:gd name="T55" fmla="*/ 1773 h 1347"/>
                <a:gd name="T56" fmla="+- 0 5234 3499"/>
                <a:gd name="T57" fmla="*/ T56 w 1899"/>
                <a:gd name="T58" fmla="+- 0 1828 540"/>
                <a:gd name="T59" fmla="*/ 1828 h 1347"/>
                <a:gd name="T60" fmla="+- 0 5398 3499"/>
                <a:gd name="T61" fmla="*/ T60 w 1899"/>
                <a:gd name="T62" fmla="+- 0 1886 540"/>
                <a:gd name="T63" fmla="*/ 1886 h 1347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</a:cxnLst>
              <a:rect l="0" t="0" r="r" b="b"/>
              <a:pathLst>
                <a:path w="1899" h="1347">
                  <a:moveTo>
                    <a:pt x="0" y="0"/>
                  </a:moveTo>
                  <a:lnTo>
                    <a:pt x="77" y="129"/>
                  </a:lnTo>
                  <a:lnTo>
                    <a:pt x="159" y="249"/>
                  </a:lnTo>
                  <a:lnTo>
                    <a:pt x="243" y="364"/>
                  </a:lnTo>
                  <a:lnTo>
                    <a:pt x="334" y="470"/>
                  </a:lnTo>
                  <a:lnTo>
                    <a:pt x="430" y="571"/>
                  </a:lnTo>
                  <a:lnTo>
                    <a:pt x="535" y="662"/>
                  </a:lnTo>
                  <a:lnTo>
                    <a:pt x="646" y="748"/>
                  </a:lnTo>
                  <a:lnTo>
                    <a:pt x="761" y="830"/>
                  </a:lnTo>
                  <a:lnTo>
                    <a:pt x="881" y="907"/>
                  </a:lnTo>
                  <a:lnTo>
                    <a:pt x="1140" y="1051"/>
                  </a:lnTo>
                  <a:lnTo>
                    <a:pt x="1279" y="1113"/>
                  </a:lnTo>
                  <a:lnTo>
                    <a:pt x="1428" y="1176"/>
                  </a:lnTo>
                  <a:lnTo>
                    <a:pt x="1577" y="1233"/>
                  </a:lnTo>
                  <a:lnTo>
                    <a:pt x="1735" y="1288"/>
                  </a:lnTo>
                  <a:lnTo>
                    <a:pt x="1899" y="1346"/>
                  </a:lnTo>
                </a:path>
              </a:pathLst>
            </a:custGeom>
            <a:noFill/>
            <a:ln w="9131">
              <a:solidFill>
                <a:srgbClr val="1A1A1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3235" y="388"/>
              <a:ext cx="150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1" u="none" strike="noStrike" cap="none" normalizeH="0" baseline="0">
                  <a:ln>
                    <a:noFill/>
                  </a:ln>
                  <a:solidFill>
                    <a:srgbClr val="1A1A1A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D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5486" y="1701"/>
              <a:ext cx="150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1" u="none" strike="noStrike" cap="none" normalizeH="0" baseline="0">
                  <a:ln>
                    <a:noFill/>
                  </a:ln>
                  <a:solidFill>
                    <a:srgbClr val="1A1A1A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D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1" name="Group 1"/>
          <p:cNvGrpSpPr>
            <a:grpSpLocks/>
          </p:cNvGrpSpPr>
          <p:nvPr/>
        </p:nvGrpSpPr>
        <p:grpSpPr bwMode="auto">
          <a:xfrm>
            <a:off x="6882062" y="3577560"/>
            <a:ext cx="3965961" cy="2364704"/>
            <a:chOff x="7430" y="398"/>
            <a:chExt cx="2168" cy="2499"/>
          </a:xfrm>
        </p:grpSpPr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7437" y="419"/>
              <a:ext cx="2153" cy="2470"/>
            </a:xfrm>
            <a:custGeom>
              <a:avLst/>
              <a:gdLst>
                <a:gd name="T0" fmla="+- 0 7438 7438"/>
                <a:gd name="T1" fmla="*/ T0 w 2153"/>
                <a:gd name="T2" fmla="+- 0 420 420"/>
                <a:gd name="T3" fmla="*/ 420 h 2470"/>
                <a:gd name="T4" fmla="+- 0 7438 7438"/>
                <a:gd name="T5" fmla="*/ T4 w 2153"/>
                <a:gd name="T6" fmla="+- 0 2889 420"/>
                <a:gd name="T7" fmla="*/ 2889 h 2470"/>
                <a:gd name="T8" fmla="+- 0 9590 7438"/>
                <a:gd name="T9" fmla="*/ T8 w 2153"/>
                <a:gd name="T10" fmla="+- 0 2889 420"/>
                <a:gd name="T11" fmla="*/ 2889 h 247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</a:cxnLst>
              <a:rect l="0" t="0" r="r" b="b"/>
              <a:pathLst>
                <a:path w="2153" h="2470">
                  <a:moveTo>
                    <a:pt x="0" y="0"/>
                  </a:moveTo>
                  <a:lnTo>
                    <a:pt x="0" y="2469"/>
                  </a:lnTo>
                  <a:lnTo>
                    <a:pt x="2152" y="2469"/>
                  </a:lnTo>
                </a:path>
              </a:pathLst>
            </a:custGeom>
            <a:noFill/>
            <a:ln w="9131">
              <a:solidFill>
                <a:srgbClr val="1A1A1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auto">
            <a:xfrm>
              <a:off x="7437" y="1173"/>
              <a:ext cx="514" cy="1712"/>
            </a:xfrm>
            <a:custGeom>
              <a:avLst/>
              <a:gdLst>
                <a:gd name="T0" fmla="+- 0 7438 7438"/>
                <a:gd name="T1" fmla="*/ T0 w 514"/>
                <a:gd name="T2" fmla="+- 0 1173 1173"/>
                <a:gd name="T3" fmla="*/ 1173 h 1712"/>
                <a:gd name="T4" fmla="+- 0 7951 7438"/>
                <a:gd name="T5" fmla="*/ T4 w 514"/>
                <a:gd name="T6" fmla="+- 0 1173 1173"/>
                <a:gd name="T7" fmla="*/ 1173 h 1712"/>
                <a:gd name="T8" fmla="+- 0 7951 7438"/>
                <a:gd name="T9" fmla="*/ T8 w 514"/>
                <a:gd name="T10" fmla="+- 0 2884 1173"/>
                <a:gd name="T11" fmla="*/ 2884 h 171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</a:cxnLst>
              <a:rect l="0" t="0" r="r" b="b"/>
              <a:pathLst>
                <a:path w="514" h="1712">
                  <a:moveTo>
                    <a:pt x="0" y="0"/>
                  </a:moveTo>
                  <a:lnTo>
                    <a:pt x="513" y="0"/>
                  </a:lnTo>
                  <a:lnTo>
                    <a:pt x="513" y="1711"/>
                  </a:lnTo>
                </a:path>
              </a:pathLst>
            </a:custGeom>
            <a:noFill/>
            <a:ln w="9131">
              <a:solidFill>
                <a:srgbClr val="1A1A1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/>
            <p:cNvSpPr>
              <a:spLocks/>
            </p:cNvSpPr>
            <p:nvPr/>
          </p:nvSpPr>
          <p:spPr bwMode="auto">
            <a:xfrm>
              <a:off x="7437" y="1523"/>
              <a:ext cx="672" cy="1361"/>
            </a:xfrm>
            <a:custGeom>
              <a:avLst/>
              <a:gdLst>
                <a:gd name="T0" fmla="+- 0 7438 7438"/>
                <a:gd name="T1" fmla="*/ T0 w 672"/>
                <a:gd name="T2" fmla="+- 0 1524 1524"/>
                <a:gd name="T3" fmla="*/ 1524 h 1361"/>
                <a:gd name="T4" fmla="+- 0 8110 7438"/>
                <a:gd name="T5" fmla="*/ T4 w 672"/>
                <a:gd name="T6" fmla="+- 0 1524 1524"/>
                <a:gd name="T7" fmla="*/ 1524 h 1361"/>
                <a:gd name="T8" fmla="+- 0 8110 7438"/>
                <a:gd name="T9" fmla="*/ T8 w 672"/>
                <a:gd name="T10" fmla="+- 0 2884 1524"/>
                <a:gd name="T11" fmla="*/ 2884 h 136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</a:cxnLst>
              <a:rect l="0" t="0" r="r" b="b"/>
              <a:pathLst>
                <a:path w="672" h="1361">
                  <a:moveTo>
                    <a:pt x="0" y="0"/>
                  </a:moveTo>
                  <a:lnTo>
                    <a:pt x="672" y="0"/>
                  </a:lnTo>
                  <a:lnTo>
                    <a:pt x="672" y="1360"/>
                  </a:lnTo>
                </a:path>
              </a:pathLst>
            </a:custGeom>
            <a:noFill/>
            <a:ln w="9131">
              <a:solidFill>
                <a:srgbClr val="1A1A1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"/>
            <p:cNvSpPr>
              <a:spLocks/>
            </p:cNvSpPr>
            <p:nvPr/>
          </p:nvSpPr>
          <p:spPr bwMode="auto">
            <a:xfrm>
              <a:off x="7711" y="616"/>
              <a:ext cx="1124" cy="1731"/>
            </a:xfrm>
            <a:custGeom>
              <a:avLst/>
              <a:gdLst>
                <a:gd name="T0" fmla="+- 0 7711 7711"/>
                <a:gd name="T1" fmla="*/ T0 w 1124"/>
                <a:gd name="T2" fmla="+- 0 616 616"/>
                <a:gd name="T3" fmla="*/ 616 h 1731"/>
                <a:gd name="T4" fmla="+- 0 7754 7711"/>
                <a:gd name="T5" fmla="*/ T4 w 1124"/>
                <a:gd name="T6" fmla="+- 0 732 616"/>
                <a:gd name="T7" fmla="*/ 732 h 1731"/>
                <a:gd name="T8" fmla="+- 0 7802 7711"/>
                <a:gd name="T9" fmla="*/ T8 w 1124"/>
                <a:gd name="T10" fmla="+- 0 852 616"/>
                <a:gd name="T11" fmla="*/ 852 h 1731"/>
                <a:gd name="T12" fmla="+- 0 7855 7711"/>
                <a:gd name="T13" fmla="*/ T12 w 1124"/>
                <a:gd name="T14" fmla="+- 0 972 616"/>
                <a:gd name="T15" fmla="*/ 972 h 1731"/>
                <a:gd name="T16" fmla="+- 0 7908 7711"/>
                <a:gd name="T17" fmla="*/ T16 w 1124"/>
                <a:gd name="T18" fmla="+- 0 1096 616"/>
                <a:gd name="T19" fmla="*/ 1096 h 1731"/>
                <a:gd name="T20" fmla="+- 0 7966 7711"/>
                <a:gd name="T21" fmla="*/ T20 w 1124"/>
                <a:gd name="T22" fmla="+- 0 1216 616"/>
                <a:gd name="T23" fmla="*/ 1216 h 1731"/>
                <a:gd name="T24" fmla="+- 0 8028 7711"/>
                <a:gd name="T25" fmla="*/ T24 w 1124"/>
                <a:gd name="T26" fmla="+- 0 1341 616"/>
                <a:gd name="T27" fmla="*/ 1341 h 1731"/>
                <a:gd name="T28" fmla="+- 0 8095 7711"/>
                <a:gd name="T29" fmla="*/ T28 w 1124"/>
                <a:gd name="T30" fmla="+- 0 1461 616"/>
                <a:gd name="T31" fmla="*/ 1461 h 1731"/>
                <a:gd name="T32" fmla="+- 0 8167 7711"/>
                <a:gd name="T33" fmla="*/ T32 w 1124"/>
                <a:gd name="T34" fmla="+- 0 1581 616"/>
                <a:gd name="T35" fmla="*/ 1581 h 1731"/>
                <a:gd name="T36" fmla="+- 0 8239 7711"/>
                <a:gd name="T37" fmla="*/ T36 w 1124"/>
                <a:gd name="T38" fmla="+- 0 1696 616"/>
                <a:gd name="T39" fmla="*/ 1696 h 1731"/>
                <a:gd name="T40" fmla="+- 0 8316 7711"/>
                <a:gd name="T41" fmla="*/ T40 w 1124"/>
                <a:gd name="T42" fmla="+- 0 1809 616"/>
                <a:gd name="T43" fmla="*/ 1809 h 1731"/>
                <a:gd name="T44" fmla="+- 0 8393 7711"/>
                <a:gd name="T45" fmla="*/ T44 w 1124"/>
                <a:gd name="T46" fmla="+- 0 1915 616"/>
                <a:gd name="T47" fmla="*/ 1915 h 1731"/>
                <a:gd name="T48" fmla="+- 0 8474 7711"/>
                <a:gd name="T49" fmla="*/ T48 w 1124"/>
                <a:gd name="T50" fmla="+- 0 2020 616"/>
                <a:gd name="T51" fmla="*/ 2020 h 1731"/>
                <a:gd name="T52" fmla="+- 0 8647 7711"/>
                <a:gd name="T53" fmla="*/ T52 w 1124"/>
                <a:gd name="T54" fmla="+- 0 2203 616"/>
                <a:gd name="T55" fmla="*/ 2203 h 1731"/>
                <a:gd name="T56" fmla="+- 0 8738 7711"/>
                <a:gd name="T57" fmla="*/ T56 w 1124"/>
                <a:gd name="T58" fmla="+- 0 2280 616"/>
                <a:gd name="T59" fmla="*/ 2280 h 1731"/>
                <a:gd name="T60" fmla="+- 0 8834 7711"/>
                <a:gd name="T61" fmla="*/ T60 w 1124"/>
                <a:gd name="T62" fmla="+- 0 2347 616"/>
                <a:gd name="T63" fmla="*/ 2347 h 173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</a:cxnLst>
              <a:rect l="0" t="0" r="r" b="b"/>
              <a:pathLst>
                <a:path w="1124" h="1731">
                  <a:moveTo>
                    <a:pt x="0" y="0"/>
                  </a:moveTo>
                  <a:lnTo>
                    <a:pt x="43" y="116"/>
                  </a:lnTo>
                  <a:lnTo>
                    <a:pt x="91" y="236"/>
                  </a:lnTo>
                  <a:lnTo>
                    <a:pt x="144" y="356"/>
                  </a:lnTo>
                  <a:lnTo>
                    <a:pt x="197" y="480"/>
                  </a:lnTo>
                  <a:lnTo>
                    <a:pt x="255" y="600"/>
                  </a:lnTo>
                  <a:lnTo>
                    <a:pt x="317" y="725"/>
                  </a:lnTo>
                  <a:lnTo>
                    <a:pt x="384" y="845"/>
                  </a:lnTo>
                  <a:lnTo>
                    <a:pt x="456" y="965"/>
                  </a:lnTo>
                  <a:lnTo>
                    <a:pt x="528" y="1080"/>
                  </a:lnTo>
                  <a:lnTo>
                    <a:pt x="605" y="1193"/>
                  </a:lnTo>
                  <a:lnTo>
                    <a:pt x="682" y="1299"/>
                  </a:lnTo>
                  <a:lnTo>
                    <a:pt x="763" y="1404"/>
                  </a:lnTo>
                  <a:lnTo>
                    <a:pt x="936" y="1587"/>
                  </a:lnTo>
                  <a:lnTo>
                    <a:pt x="1027" y="1664"/>
                  </a:lnTo>
                  <a:lnTo>
                    <a:pt x="1123" y="1731"/>
                  </a:lnTo>
                </a:path>
              </a:pathLst>
            </a:custGeom>
            <a:noFill/>
            <a:ln w="9131">
              <a:solidFill>
                <a:srgbClr val="1A1A1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Text Box 3"/>
            <p:cNvSpPr txBox="1">
              <a:spLocks noChangeArrowheads="1"/>
            </p:cNvSpPr>
            <p:nvPr/>
          </p:nvSpPr>
          <p:spPr bwMode="auto">
            <a:xfrm>
              <a:off x="7591" y="397"/>
              <a:ext cx="150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1" u="none" strike="noStrike" cap="none" normalizeH="0" baseline="0">
                  <a:ln>
                    <a:noFill/>
                  </a:ln>
                  <a:solidFill>
                    <a:srgbClr val="1A1A1A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D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Text Box 2"/>
            <p:cNvSpPr txBox="1">
              <a:spLocks noChangeArrowheads="1"/>
            </p:cNvSpPr>
            <p:nvPr/>
          </p:nvSpPr>
          <p:spPr bwMode="auto">
            <a:xfrm>
              <a:off x="8891" y="2291"/>
              <a:ext cx="150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1" u="none" strike="noStrike" cap="none" normalizeH="0" baseline="0">
                  <a:ln>
                    <a:noFill/>
                  </a:ln>
                  <a:solidFill>
                    <a:srgbClr val="1A1A1A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D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20"/>
          <p:cNvSpPr>
            <a:spLocks noChangeArrowheads="1"/>
          </p:cNvSpPr>
          <p:nvPr/>
        </p:nvSpPr>
        <p:spPr bwMode="auto">
          <a:xfrm>
            <a:off x="838200" y="454710"/>
            <a:ext cx="132238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97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97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97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97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97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97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97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97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97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97400" algn="l"/>
              </a:tabLst>
            </a:pPr>
            <a:endParaRPr kumimoji="0" lang="en-US" altLang="en-US" sz="900" b="1" i="1" u="none" strike="noStrike" cap="none" normalizeH="0" baseline="0" dirty="0">
              <a:ln>
                <a:noFill/>
              </a:ln>
              <a:solidFill>
                <a:srgbClr val="1A1A1A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97400" algn="l"/>
              </a:tabLst>
            </a:pPr>
            <a:r>
              <a:rPr kumimoji="0" lang="en-US" altLang="en-US" sz="900" b="1" i="1" u="none" strike="noStrike" cap="none" normalizeH="0" baseline="0" dirty="0">
                <a:ln>
                  <a:noFill/>
                </a:ln>
                <a:solidFill>
                  <a:srgbClr val="1A1A1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Y	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1A1A1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Y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97400" algn="l"/>
              </a:tabLs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550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Condition 1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 When demand </a:t>
            </a:r>
            <a:r>
              <a:rPr lang="en-US" b="1" dirty="0"/>
              <a:t>is elastic (</a:t>
            </a:r>
            <a:r>
              <a:rPr lang="en-US" b="1" i="1" dirty="0"/>
              <a:t>e</a:t>
            </a:r>
            <a:r>
              <a:rPr lang="en-US" b="1" i="1" baseline="-25000" dirty="0"/>
              <a:t>p</a:t>
            </a:r>
            <a:r>
              <a:rPr lang="en-US" b="1" i="1" dirty="0"/>
              <a:t> </a:t>
            </a:r>
            <a:r>
              <a:rPr lang="en-US" b="1" dirty="0"/>
              <a:t>&gt;1). 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When </a:t>
            </a:r>
            <a:r>
              <a:rPr lang="en-US" dirty="0"/>
              <a:t>demand for a commodity is </a:t>
            </a:r>
            <a:r>
              <a:rPr lang="en-US" dirty="0"/>
              <a:t>elastic </a:t>
            </a:r>
            <a:r>
              <a:rPr lang="en-US" dirty="0"/>
              <a:t>(</a:t>
            </a:r>
            <a:r>
              <a:rPr lang="en-US" i="1" dirty="0"/>
              <a:t>e</a:t>
            </a:r>
            <a:r>
              <a:rPr lang="en-US" i="1" baseline="-25000" dirty="0"/>
              <a:t>p</a:t>
            </a:r>
            <a:r>
              <a:rPr lang="en-US" i="1" dirty="0"/>
              <a:t> </a:t>
            </a:r>
            <a:r>
              <a:rPr lang="en-US" dirty="0"/>
              <a:t>&gt; 1), the percentage increase </a:t>
            </a:r>
            <a:r>
              <a:rPr lang="en-US" dirty="0"/>
              <a:t>in quantity </a:t>
            </a:r>
            <a:r>
              <a:rPr lang="en-US" dirty="0"/>
              <a:t>demanded of the </a:t>
            </a:r>
            <a:r>
              <a:rPr lang="en-US" dirty="0"/>
              <a:t>commodity will </a:t>
            </a:r>
            <a:r>
              <a:rPr lang="en-US" dirty="0"/>
              <a:t>be greater than the percentage fall in price that caused the former. As a result, total revenue will increase </a:t>
            </a:r>
            <a:r>
              <a:rPr lang="en-US" dirty="0"/>
              <a:t>following </a:t>
            </a:r>
            <a:r>
              <a:rPr lang="en-US" dirty="0"/>
              <a:t>the reduction in price of the </a:t>
            </a:r>
            <a:r>
              <a:rPr lang="en-US" dirty="0"/>
              <a:t>commodity</a:t>
            </a:r>
            <a:r>
              <a:rPr lang="en-US" dirty="0"/>
              <a:t>. Conversely, this also implies that when demand is elastic (</a:t>
            </a:r>
            <a:r>
              <a:rPr lang="en-US" i="1" dirty="0"/>
              <a:t>e</a:t>
            </a:r>
            <a:r>
              <a:rPr lang="en-US" i="1" baseline="-25000" dirty="0"/>
              <a:t>p</a:t>
            </a:r>
            <a:r>
              <a:rPr lang="en-US" i="1" dirty="0"/>
              <a:t> </a:t>
            </a:r>
            <a:r>
              <a:rPr lang="en-US" dirty="0"/>
              <a:t>&gt;1), rise in price will cause the total revenue to decrease</a:t>
            </a:r>
            <a:r>
              <a:rPr lang="en-US" dirty="0"/>
              <a:t>.</a:t>
            </a:r>
          </a:p>
          <a:p>
            <a:pPr lvl="0"/>
            <a:r>
              <a:rPr lang="en-US" i="1" dirty="0"/>
              <a:t>When demand for good is elastic (e</a:t>
            </a:r>
            <a:r>
              <a:rPr lang="en-US" i="1" baseline="-25000" dirty="0"/>
              <a:t>p</a:t>
            </a:r>
            <a:r>
              <a:rPr lang="en-US" i="1" dirty="0"/>
              <a:t> &gt;1), a fall in price raises total revenue and a rise in price reduces total revenue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415505"/>
      </p:ext>
    </p:extLst>
  </p:cSld>
  <p:clrMapOvr>
    <a:masterClrMapping/>
  </p:clrMapOvr>
</p:sld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192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INCOME EFFECT : INCOME CONSUMPTION CURVE </vt:lpstr>
      <vt:lpstr>Cases</vt:lpstr>
      <vt:lpstr>See Book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oreProperties xmlns:dc="http://purl.org/dc/elements/1.1/" xmlns:dcterms="http://purl.org/dc/terms/" xmlns:xsi="http://www.w3.org/2001/XMLSchema-instance" xmlns="http://schemas.openxmlformats.org/package/2006/metadata/core-properties">
  <dc:title>INCOME EFFECT : INCOME CONSUMPTION CURVE</dc:title>
  <dc:creator>Administrator</dc:creator>
  <lastModifiedBy>Administrator</lastModifiedBy>
  <revision>11</revision>
  <dcterms:created xsi:type="dcterms:W3CDTF">2024-09-13T03:49:22.0000000Z</dcterms:created>
  <dcterms:modified xsi:type="dcterms:W3CDTF">2024-10-01T15:28:24.8420000Z</dcterms:modified>
</coreProperties>
</file>