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6670E2-D7CA-40F0-A367-22D1A09626D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329777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670E2-D7CA-40F0-A367-22D1A09626D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179229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670E2-D7CA-40F0-A367-22D1A09626D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303345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670E2-D7CA-40F0-A367-22D1A09626D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375971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6670E2-D7CA-40F0-A367-22D1A09626D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143945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6670E2-D7CA-40F0-A367-22D1A09626D5}"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112879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6670E2-D7CA-40F0-A367-22D1A09626D5}"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427126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670E2-D7CA-40F0-A367-22D1A09626D5}"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303192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670E2-D7CA-40F0-A367-22D1A09626D5}"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170267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670E2-D7CA-40F0-A367-22D1A09626D5}"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82240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670E2-D7CA-40F0-A367-22D1A09626D5}"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5BE0C-FF2B-4001-B44B-F1329CC5FEF9}" type="slidenum">
              <a:rPr lang="en-US" smtClean="0"/>
              <a:t>‹#›</a:t>
            </a:fld>
            <a:endParaRPr lang="en-US"/>
          </a:p>
        </p:txBody>
      </p:sp>
    </p:spTree>
    <p:extLst>
      <p:ext uri="{BB962C8B-B14F-4D97-AF65-F5344CB8AC3E}">
        <p14:creationId xmlns:p14="http://schemas.microsoft.com/office/powerpoint/2010/main" val="108670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670E2-D7CA-40F0-A367-22D1A09626D5}" type="datetimeFigureOut">
              <a:rPr lang="en-US" smtClean="0"/>
              <a:t>11/22/2024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5BE0C-FF2B-4001-B44B-F1329CC5FEF9}" type="slidenum">
              <a:rPr lang="en-US" smtClean="0"/>
              <a:t>‹#›</a:t>
            </a:fld>
            <a:endParaRPr lang="en-US"/>
          </a:p>
        </p:txBody>
      </p:sp>
    </p:spTree>
    <p:extLst>
      <p:ext uri="{BB962C8B-B14F-4D97-AF65-F5344CB8AC3E}">
        <p14:creationId xmlns:p14="http://schemas.microsoft.com/office/powerpoint/2010/main" val="2808065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23310"/>
          </a:xfrm>
        </p:spPr>
        <p:txBody>
          <a:bodyPr>
            <a:normAutofit/>
          </a:bodyPr>
          <a:lstStyle/>
          <a:p>
            <a:r>
              <a:rPr lang="en-US" sz="2800" b="1" u="sng" dirty="0" smtClean="0"/>
              <a:t>Nature and Scope of Macroeconomic</a:t>
            </a:r>
            <a:endParaRPr lang="en-US" sz="2800" b="1" u="sng" dirty="0"/>
          </a:p>
        </p:txBody>
      </p:sp>
      <p:sp>
        <p:nvSpPr>
          <p:cNvPr id="3" name="Subtitle 2"/>
          <p:cNvSpPr>
            <a:spLocks noGrp="1"/>
          </p:cNvSpPr>
          <p:nvPr>
            <p:ph type="subTitle" idx="1"/>
          </p:nvPr>
        </p:nvSpPr>
        <p:spPr>
          <a:xfrm>
            <a:off x="1524000" y="1803862"/>
            <a:ext cx="9144000" cy="3208713"/>
          </a:xfrm>
        </p:spPr>
        <p:txBody>
          <a:bodyPr>
            <a:normAutofit/>
          </a:bodyPr>
          <a:lstStyle/>
          <a:p>
            <a:pPr algn="l"/>
            <a:r>
              <a:rPr lang="en-US" dirty="0"/>
              <a:t>Macroeconomics studies how the large aggregates such as total employment, national product or national income of an economy and the general price level are determined. Macroeconomics is therefore a study of aggregates. Besides, macroeconomics explains how the productive capacity and national income of the country increase over time in the long run</a:t>
            </a:r>
          </a:p>
        </p:txBody>
      </p:sp>
    </p:spTree>
    <p:extLst>
      <p:ext uri="{BB962C8B-B14F-4D97-AF65-F5344CB8AC3E}">
        <p14:creationId xmlns:p14="http://schemas.microsoft.com/office/powerpoint/2010/main" val="162694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22713"/>
            <a:ext cx="9144000" cy="706582"/>
          </a:xfrm>
        </p:spPr>
        <p:txBody>
          <a:bodyPr>
            <a:normAutofit/>
          </a:bodyPr>
          <a:lstStyle/>
          <a:p>
            <a:r>
              <a:rPr lang="en-US" sz="4000" dirty="0" smtClean="0"/>
              <a:t>National Income Measurement</a:t>
            </a:r>
            <a:endParaRPr lang="en-US" sz="4000" dirty="0"/>
          </a:p>
        </p:txBody>
      </p:sp>
      <p:pic>
        <p:nvPicPr>
          <p:cNvPr id="4" name="Picture 3"/>
          <p:cNvPicPr>
            <a:picLocks noChangeAspect="1"/>
          </p:cNvPicPr>
          <p:nvPr/>
        </p:nvPicPr>
        <p:blipFill>
          <a:blip r:embed="rId2"/>
          <a:stretch>
            <a:fillRect/>
          </a:stretch>
        </p:blipFill>
        <p:spPr>
          <a:xfrm>
            <a:off x="1607127" y="1945178"/>
            <a:ext cx="9060873" cy="3634013"/>
          </a:xfrm>
          <a:prstGeom prst="rect">
            <a:avLst/>
          </a:prstGeom>
        </p:spPr>
      </p:pic>
      <p:sp>
        <p:nvSpPr>
          <p:cNvPr id="3" name="Subtitle 2"/>
          <p:cNvSpPr>
            <a:spLocks noGrp="1"/>
          </p:cNvSpPr>
          <p:nvPr>
            <p:ph type="subTitle" idx="1"/>
          </p:nvPr>
        </p:nvSpPr>
        <p:spPr>
          <a:xfrm>
            <a:off x="1524001" y="1629295"/>
            <a:ext cx="9144000" cy="4729941"/>
          </a:xfrm>
        </p:spPr>
        <p:txBody>
          <a:bodyPr>
            <a:normAutofit/>
          </a:bodyPr>
          <a:lstStyle/>
          <a:p>
            <a:endParaRPr lang="en-US" dirty="0"/>
          </a:p>
        </p:txBody>
      </p:sp>
    </p:spTree>
    <p:extLst>
      <p:ext uri="{BB962C8B-B14F-4D97-AF65-F5344CB8AC3E}">
        <p14:creationId xmlns:p14="http://schemas.microsoft.com/office/powerpoint/2010/main" val="294652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normAutofit/>
          </a:bodyPr>
          <a:lstStyle/>
          <a:p>
            <a:r>
              <a:rPr lang="en-US" sz="4000" dirty="0" smtClean="0"/>
              <a:t>National Income Measurement</a:t>
            </a:r>
            <a:endParaRPr lang="en-US" sz="4000" dirty="0"/>
          </a:p>
        </p:txBody>
      </p:sp>
      <p:pic>
        <p:nvPicPr>
          <p:cNvPr id="4" name="Content Placeholder 3"/>
          <p:cNvPicPr>
            <a:picLocks noGrp="1" noChangeAspect="1"/>
          </p:cNvPicPr>
          <p:nvPr>
            <p:ph idx="1"/>
          </p:nvPr>
        </p:nvPicPr>
        <p:blipFill>
          <a:blip r:embed="rId2"/>
          <a:stretch>
            <a:fillRect/>
          </a:stretch>
        </p:blipFill>
        <p:spPr>
          <a:xfrm>
            <a:off x="946266" y="1612669"/>
            <a:ext cx="9960032" cy="4580312"/>
          </a:xfrm>
          <a:prstGeom prst="rect">
            <a:avLst/>
          </a:prstGeom>
        </p:spPr>
      </p:pic>
    </p:spTree>
    <p:extLst>
      <p:ext uri="{BB962C8B-B14F-4D97-AF65-F5344CB8AC3E}">
        <p14:creationId xmlns:p14="http://schemas.microsoft.com/office/powerpoint/2010/main" val="10029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78675" y="1313410"/>
            <a:ext cx="7531331" cy="2094808"/>
          </a:xfrm>
          <a:prstGeom prst="rect">
            <a:avLst/>
          </a:prstGeom>
        </p:spPr>
      </p:pic>
      <p:sp>
        <p:nvSpPr>
          <p:cNvPr id="2" name="Title 1"/>
          <p:cNvSpPr>
            <a:spLocks noGrp="1"/>
          </p:cNvSpPr>
          <p:nvPr>
            <p:ph type="ctrTitle"/>
          </p:nvPr>
        </p:nvSpPr>
        <p:spPr>
          <a:xfrm>
            <a:off x="1524000" y="590204"/>
            <a:ext cx="9144000" cy="448886"/>
          </a:xfrm>
        </p:spPr>
        <p:txBody>
          <a:bodyPr>
            <a:normAutofit/>
          </a:bodyPr>
          <a:lstStyle/>
          <a:p>
            <a:r>
              <a:rPr lang="en-US" sz="1400" dirty="0" smtClean="0"/>
              <a:t>Problem and solutions </a:t>
            </a:r>
            <a:endParaRPr lang="en-US" sz="1400" dirty="0"/>
          </a:p>
        </p:txBody>
      </p:sp>
      <p:pic>
        <p:nvPicPr>
          <p:cNvPr id="6" name="Picture 5"/>
          <p:cNvPicPr>
            <a:picLocks noChangeAspect="1"/>
          </p:cNvPicPr>
          <p:nvPr/>
        </p:nvPicPr>
        <p:blipFill>
          <a:blip r:embed="rId3"/>
          <a:stretch>
            <a:fillRect/>
          </a:stretch>
        </p:blipFill>
        <p:spPr>
          <a:xfrm>
            <a:off x="1390997" y="3408218"/>
            <a:ext cx="9144000" cy="2951017"/>
          </a:xfrm>
          <a:prstGeom prst="rect">
            <a:avLst/>
          </a:prstGeom>
        </p:spPr>
      </p:pic>
      <p:sp>
        <p:nvSpPr>
          <p:cNvPr id="3" name="Subtitle 2"/>
          <p:cNvSpPr>
            <a:spLocks noGrp="1"/>
          </p:cNvSpPr>
          <p:nvPr>
            <p:ph type="subTitle" idx="1"/>
          </p:nvPr>
        </p:nvSpPr>
        <p:spPr>
          <a:xfrm>
            <a:off x="1524000" y="3541222"/>
            <a:ext cx="9144000" cy="3017520"/>
          </a:xfrm>
        </p:spPr>
        <p:txBody>
          <a:bodyPr>
            <a:normAutofit/>
          </a:bodyPr>
          <a:lstStyle/>
          <a:p>
            <a:r>
              <a:rPr lang="en-US" sz="1600" dirty="0" smtClean="0"/>
              <a:t>Solution</a:t>
            </a:r>
            <a:endParaRPr lang="en-US" sz="1600" dirty="0"/>
          </a:p>
        </p:txBody>
      </p:sp>
    </p:spTree>
    <p:extLst>
      <p:ext uri="{BB962C8B-B14F-4D97-AF65-F5344CB8AC3E}">
        <p14:creationId xmlns:p14="http://schemas.microsoft.com/office/powerpoint/2010/main" val="31499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7732" y="1521228"/>
            <a:ext cx="8188035" cy="2080810"/>
          </a:xfrm>
          <a:prstGeom prst="rect">
            <a:avLst/>
          </a:prstGeom>
        </p:spPr>
      </p:pic>
      <p:sp>
        <p:nvSpPr>
          <p:cNvPr id="2" name="Title 1"/>
          <p:cNvSpPr>
            <a:spLocks noGrp="1"/>
          </p:cNvSpPr>
          <p:nvPr>
            <p:ph type="ctrTitle"/>
          </p:nvPr>
        </p:nvSpPr>
        <p:spPr>
          <a:xfrm>
            <a:off x="1524000" y="806334"/>
            <a:ext cx="9144000" cy="523701"/>
          </a:xfrm>
        </p:spPr>
        <p:txBody>
          <a:bodyPr>
            <a:noAutofit/>
          </a:bodyPr>
          <a:lstStyle/>
          <a:p>
            <a:r>
              <a:rPr lang="en-US" sz="1600" dirty="0" smtClean="0"/>
              <a:t>Problem and Solution</a:t>
            </a:r>
            <a:endParaRPr lang="en-US" sz="1600" dirty="0"/>
          </a:p>
        </p:txBody>
      </p:sp>
      <p:pic>
        <p:nvPicPr>
          <p:cNvPr id="5" name="Picture 4"/>
          <p:cNvPicPr>
            <a:picLocks noChangeAspect="1"/>
          </p:cNvPicPr>
          <p:nvPr/>
        </p:nvPicPr>
        <p:blipFill>
          <a:blip r:embed="rId3"/>
          <a:stretch>
            <a:fillRect/>
          </a:stretch>
        </p:blipFill>
        <p:spPr>
          <a:xfrm>
            <a:off x="1582189" y="3699164"/>
            <a:ext cx="8135389" cy="2406535"/>
          </a:xfrm>
          <a:prstGeom prst="rect">
            <a:avLst/>
          </a:prstGeom>
        </p:spPr>
      </p:pic>
      <p:sp>
        <p:nvSpPr>
          <p:cNvPr id="3" name="Subtitle 2"/>
          <p:cNvSpPr>
            <a:spLocks noGrp="1"/>
          </p:cNvSpPr>
          <p:nvPr>
            <p:ph type="subTitle" idx="1"/>
          </p:nvPr>
        </p:nvSpPr>
        <p:spPr>
          <a:xfrm>
            <a:off x="1524000" y="3602038"/>
            <a:ext cx="9144000" cy="2690697"/>
          </a:xfrm>
        </p:spPr>
        <p:txBody>
          <a:bodyPr>
            <a:normAutofit/>
          </a:bodyPr>
          <a:lstStyle/>
          <a:p>
            <a:r>
              <a:rPr lang="en-US" sz="1600" dirty="0" smtClean="0"/>
              <a:t>Solution</a:t>
            </a:r>
            <a:endParaRPr lang="en-US" sz="1600" dirty="0"/>
          </a:p>
        </p:txBody>
      </p:sp>
    </p:spTree>
    <p:extLst>
      <p:ext uri="{BB962C8B-B14F-4D97-AF65-F5344CB8AC3E}">
        <p14:creationId xmlns:p14="http://schemas.microsoft.com/office/powerpoint/2010/main" val="155006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19" y="169775"/>
            <a:ext cx="10365971" cy="5332742"/>
          </a:xfrm>
          <a:prstGeom prst="rect">
            <a:avLst/>
          </a:prstGeom>
        </p:spPr>
        <p:txBody>
          <a:bodyPr wrap="square">
            <a:spAutoFit/>
          </a:bodyPr>
          <a:lstStyle/>
          <a:p>
            <a:pPr>
              <a:lnSpc>
                <a:spcPct val="107000"/>
              </a:lnSpc>
              <a:spcAft>
                <a:spcPts val="80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consumption function</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is a fundamental concept in economics, particularly in macroeconomics. It describes the relationship between consumption expenditure and disposable income (income after taxes). The consumption function shows how much households plan to consume at various levels of disposable income, holding other factors constant.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50" b="1" dirty="0">
                <a:latin typeface="Times New Roman" panose="02020603050405020304" pitchFamily="18" charset="0"/>
                <a:ea typeface="Times New Roman" panose="02020603050405020304" pitchFamily="18" charset="0"/>
                <a:cs typeface="Times New Roman" panose="02020603050405020304" pitchFamily="18" charset="0"/>
              </a:rPr>
              <a:t>General Form of the Consumption Function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consumption function can be written as: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C</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 a + </a:t>
            </a:r>
            <a:r>
              <a:rPr lang="en-US" sz="1200" dirty="0" err="1" smtClean="0">
                <a:latin typeface="Times New Roman" panose="02020603050405020304" pitchFamily="18" charset="0"/>
                <a:ea typeface="Times New Roman" panose="02020603050405020304" pitchFamily="18" charset="0"/>
                <a:cs typeface="Times New Roman" panose="02020603050405020304" pitchFamily="18" charset="0"/>
              </a:rPr>
              <a:t>bYd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Where: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C: Total consumption.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a: Autonomous consumption (the amount of consumption when disposable income is zero; consumption financed through savings or borrowing).</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b: Marginal propensity to consume (MPC), which is the fraction of additional disposable income spent on consumption (0&lt;b&lt;1).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Yd</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Disposable income.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50" b="1" dirty="0">
                <a:latin typeface="Times New Roman" panose="02020603050405020304" pitchFamily="18" charset="0"/>
                <a:ea typeface="Times New Roman" panose="02020603050405020304" pitchFamily="18" charset="0"/>
                <a:cs typeface="Times New Roman" panose="02020603050405020304" pitchFamily="18" charset="0"/>
              </a:rPr>
              <a:t>Key Concepts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Autonomous Consumption (a)</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This is the level of consumption that occurs even when income is zero. It reflects basic needs financed through savings, credit, or government assistance.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Marginal Propensity to Consume (b)</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MPC indicates how much of an additional dollar of income is spent on consumption. For example, if MPC=0.8MPC = 0.8MPC=0.8, it means 80% of additional income is spent, while the remaining 20% is saved.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Disposable Income (</a:t>
            </a:r>
            <a:r>
              <a:rPr lang="en-US" sz="1200" b="1" dirty="0" err="1">
                <a:latin typeface="Times New Roman" panose="02020603050405020304" pitchFamily="18" charset="0"/>
                <a:ea typeface="Times New Roman" panose="02020603050405020304" pitchFamily="18" charset="0"/>
                <a:cs typeface="Times New Roman" panose="02020603050405020304" pitchFamily="18" charset="0"/>
              </a:rPr>
              <a:t>Yd</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This is the income available to households after taxes and transfers are accounted for.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952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5470"/>
            <a:ext cx="9144000" cy="864524"/>
          </a:xfrm>
        </p:spPr>
        <p:txBody>
          <a:bodyPr>
            <a:normAutofit/>
          </a:bodyPr>
          <a:lstStyle/>
          <a:p>
            <a:r>
              <a:rPr lang="en-US" sz="3200" dirty="0" smtClean="0"/>
              <a:t>The Classical Economists and Classical Economists</a:t>
            </a:r>
            <a:endParaRPr lang="en-US" sz="3200" dirty="0"/>
          </a:p>
        </p:txBody>
      </p:sp>
      <p:sp>
        <p:nvSpPr>
          <p:cNvPr id="3" name="Subtitle 2"/>
          <p:cNvSpPr>
            <a:spLocks noGrp="1"/>
          </p:cNvSpPr>
          <p:nvPr>
            <p:ph type="subTitle" idx="1"/>
          </p:nvPr>
        </p:nvSpPr>
        <p:spPr>
          <a:xfrm>
            <a:off x="1524000" y="2269374"/>
            <a:ext cx="9144000" cy="3699164"/>
          </a:xfrm>
        </p:spPr>
        <p:txBody>
          <a:bodyPr>
            <a:normAutofit fontScale="92500" lnSpcReduction="20000"/>
          </a:bodyPr>
          <a:lstStyle/>
          <a:p>
            <a:pPr algn="l"/>
            <a:r>
              <a:rPr lang="en-US" b="1" u="sng" dirty="0"/>
              <a:t>Say’s Law of Markets</a:t>
            </a:r>
            <a:br>
              <a:rPr lang="en-US" b="1" u="sng" dirty="0"/>
            </a:br>
            <a:r>
              <a:rPr lang="en-US" dirty="0" smtClean="0"/>
              <a:t>The belief of classical economists that full employment of labor and capital stock will always exist was based on Say’s Law of Markets. According to Say’s Law, supply creates its own demand and, therefore, the problem of lack of demand for supply of goods and services does not arise</a:t>
            </a:r>
          </a:p>
          <a:p>
            <a:pPr algn="l"/>
            <a:r>
              <a:rPr lang="en-US" b="1" u="sng" dirty="0" smtClean="0"/>
              <a:t>Keynesian Revolution </a:t>
            </a:r>
          </a:p>
          <a:p>
            <a:pPr algn="l"/>
            <a:r>
              <a:rPr lang="en-US" dirty="0" smtClean="0"/>
              <a:t>During the Great Depression of 1930s unemployed remained at a high level for nearly 10 years. </a:t>
            </a:r>
          </a:p>
          <a:p>
            <a:pPr algn="l"/>
            <a:r>
              <a:rPr lang="en-US" b="1" dirty="0" smtClean="0"/>
              <a:t>A General Theory of Employment, Interest and Money, published in 1936</a:t>
            </a:r>
          </a:p>
          <a:p>
            <a:pPr algn="l"/>
            <a:r>
              <a:rPr lang="en-US" dirty="0" smtClean="0"/>
              <a:t>He showed how the equilibrium level of national income and employment was determined by aggregate demand and aggregate supply and further that </a:t>
            </a:r>
            <a:r>
              <a:rPr lang="en-US" u="sng" dirty="0" smtClean="0"/>
              <a:t>due to lack of aggregate effective demand equilibrium level of income and employment</a:t>
            </a:r>
            <a:endParaRPr lang="en-US" u="sng" dirty="0"/>
          </a:p>
        </p:txBody>
      </p:sp>
    </p:spTree>
    <p:extLst>
      <p:ext uri="{BB962C8B-B14F-4D97-AF65-F5344CB8AC3E}">
        <p14:creationId xmlns:p14="http://schemas.microsoft.com/office/powerpoint/2010/main" val="403238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257607" cy="922568"/>
          </a:xfrm>
        </p:spPr>
        <p:txBody>
          <a:bodyPr>
            <a:normAutofit fontScale="90000"/>
          </a:bodyPr>
          <a:lstStyle/>
          <a:p>
            <a:r>
              <a:rPr lang="en-US" sz="3200" dirty="0" smtClean="0"/>
              <a:t>THE MAJOR ISSUES AND CONCERNS OF MACROECONOMICS</a:t>
            </a:r>
            <a:endParaRPr lang="en-US" sz="3200" dirty="0"/>
          </a:p>
        </p:txBody>
      </p:sp>
      <p:sp>
        <p:nvSpPr>
          <p:cNvPr id="3" name="Subtitle 2"/>
          <p:cNvSpPr>
            <a:spLocks noGrp="1"/>
          </p:cNvSpPr>
          <p:nvPr>
            <p:ph type="subTitle" idx="1"/>
          </p:nvPr>
        </p:nvSpPr>
        <p:spPr>
          <a:xfrm>
            <a:off x="1524000" y="2044931"/>
            <a:ext cx="9144000" cy="3516284"/>
          </a:xfrm>
        </p:spPr>
        <p:txBody>
          <a:bodyPr/>
          <a:lstStyle/>
          <a:p>
            <a:pPr marL="342900" indent="-342900" algn="l">
              <a:buFont typeface="Wingdings" panose="05000000000000000000" pitchFamily="2" charset="2"/>
              <a:buChar char="§"/>
            </a:pPr>
            <a:r>
              <a:rPr lang="en-US" dirty="0" smtClean="0"/>
              <a:t>The Problem of Unemployment</a:t>
            </a:r>
          </a:p>
          <a:p>
            <a:pPr marL="342900" indent="-342900" algn="l">
              <a:buFont typeface="Wingdings" panose="05000000000000000000" pitchFamily="2" charset="2"/>
              <a:buChar char="§"/>
            </a:pPr>
            <a:r>
              <a:rPr lang="en-US" dirty="0" smtClean="0"/>
              <a:t>Recession and Determination of National Income (or GNP)</a:t>
            </a:r>
          </a:p>
          <a:p>
            <a:pPr marL="342900" indent="-342900" algn="l">
              <a:buFont typeface="Wingdings" panose="05000000000000000000" pitchFamily="2" charset="2"/>
              <a:buChar char="§"/>
            </a:pPr>
            <a:r>
              <a:rPr lang="en-US" dirty="0" smtClean="0"/>
              <a:t>Problem of Inflation</a:t>
            </a:r>
          </a:p>
          <a:p>
            <a:pPr marL="342900" indent="-342900" algn="l">
              <a:buFont typeface="Wingdings" panose="05000000000000000000" pitchFamily="2" charset="2"/>
              <a:buChar char="§"/>
            </a:pPr>
            <a:r>
              <a:rPr lang="en-US" dirty="0" smtClean="0"/>
              <a:t>Business Cycles</a:t>
            </a:r>
          </a:p>
          <a:p>
            <a:pPr marL="342900" indent="-342900" algn="l">
              <a:buFont typeface="Wingdings" panose="05000000000000000000" pitchFamily="2" charset="2"/>
              <a:buChar char="§"/>
            </a:pPr>
            <a:r>
              <a:rPr lang="en-US" dirty="0" smtClean="0"/>
              <a:t>Stagflation</a:t>
            </a:r>
          </a:p>
          <a:p>
            <a:pPr marL="342900" indent="-342900" algn="l">
              <a:buFont typeface="Wingdings" panose="05000000000000000000" pitchFamily="2" charset="2"/>
              <a:buChar char="§"/>
            </a:pPr>
            <a:r>
              <a:rPr lang="en-US" dirty="0" smtClean="0"/>
              <a:t>Economic Growth</a:t>
            </a:r>
          </a:p>
          <a:p>
            <a:pPr marL="342900" indent="-342900" algn="l">
              <a:buFont typeface="Wingdings" panose="05000000000000000000" pitchFamily="2" charset="2"/>
              <a:buChar char="§"/>
            </a:pPr>
            <a:r>
              <a:rPr lang="en-US" dirty="0" smtClean="0"/>
              <a:t>Balance of Payments and Exchange Rate.</a:t>
            </a:r>
            <a:endParaRPr lang="en-US" dirty="0"/>
          </a:p>
        </p:txBody>
      </p:sp>
    </p:spTree>
    <p:extLst>
      <p:ext uri="{BB962C8B-B14F-4D97-AF65-F5344CB8AC3E}">
        <p14:creationId xmlns:p14="http://schemas.microsoft.com/office/powerpoint/2010/main" val="168073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81499"/>
          </a:xfrm>
        </p:spPr>
        <p:txBody>
          <a:bodyPr>
            <a:normAutofit/>
          </a:bodyPr>
          <a:lstStyle/>
          <a:p>
            <a:pPr algn="l"/>
            <a:r>
              <a:rPr lang="en-US" sz="3200" dirty="0" smtClean="0"/>
              <a:t>THE ROLE OF GOVERNMENT IN THE MACROECONOMY</a:t>
            </a:r>
            <a:endParaRPr lang="en-US" sz="3200" dirty="0"/>
          </a:p>
        </p:txBody>
      </p:sp>
      <p:sp>
        <p:nvSpPr>
          <p:cNvPr id="3" name="Subtitle 2"/>
          <p:cNvSpPr>
            <a:spLocks noGrp="1"/>
          </p:cNvSpPr>
          <p:nvPr>
            <p:ph type="subTitle" idx="1"/>
          </p:nvPr>
        </p:nvSpPr>
        <p:spPr>
          <a:xfrm>
            <a:off x="1524000" y="2169622"/>
            <a:ext cx="9144000" cy="3088178"/>
          </a:xfrm>
        </p:spPr>
        <p:txBody>
          <a:bodyPr/>
          <a:lstStyle/>
          <a:p>
            <a:pPr algn="l"/>
            <a:r>
              <a:rPr lang="en-US" dirty="0" smtClean="0"/>
              <a:t>There are three types of economic policy that are used by the government to influence the working of macro economy: </a:t>
            </a:r>
          </a:p>
          <a:p>
            <a:pPr marL="457200" indent="-457200" algn="l">
              <a:buAutoNum type="arabicPeriod"/>
            </a:pPr>
            <a:r>
              <a:rPr lang="en-US" dirty="0" smtClean="0"/>
              <a:t>Fiscal Policy </a:t>
            </a:r>
          </a:p>
          <a:p>
            <a:pPr marL="457200" indent="-457200" algn="l">
              <a:buAutoNum type="arabicPeriod"/>
            </a:pPr>
            <a:r>
              <a:rPr lang="en-US" dirty="0" smtClean="0"/>
              <a:t>Monetary Policy </a:t>
            </a:r>
          </a:p>
          <a:p>
            <a:pPr marL="457200" indent="-457200" algn="l">
              <a:buAutoNum type="arabicPeriod"/>
            </a:pPr>
            <a:r>
              <a:rPr lang="en-US" dirty="0" smtClean="0"/>
              <a:t>Supply-Side Policies</a:t>
            </a:r>
            <a:endParaRPr lang="en-US" dirty="0"/>
          </a:p>
        </p:txBody>
      </p:sp>
    </p:spTree>
    <p:extLst>
      <p:ext uri="{BB962C8B-B14F-4D97-AF65-F5344CB8AC3E}">
        <p14:creationId xmlns:p14="http://schemas.microsoft.com/office/powerpoint/2010/main" val="376525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7791"/>
          </a:xfrm>
        </p:spPr>
        <p:txBody>
          <a:bodyPr>
            <a:normAutofit/>
          </a:bodyPr>
          <a:lstStyle/>
          <a:p>
            <a:r>
              <a:rPr lang="en-US" sz="3200" dirty="0" smtClean="0"/>
              <a:t>Circular Flow of Income and National Income Accounting</a:t>
            </a:r>
            <a:endParaRPr lang="en-US" sz="3200" dirty="0"/>
          </a:p>
        </p:txBody>
      </p:sp>
      <p:sp>
        <p:nvSpPr>
          <p:cNvPr id="3" name="Content Placeholder 2"/>
          <p:cNvSpPr>
            <a:spLocks noGrp="1"/>
          </p:cNvSpPr>
          <p:nvPr>
            <p:ph idx="1"/>
          </p:nvPr>
        </p:nvSpPr>
        <p:spPr/>
        <p:txBody>
          <a:bodyPr/>
          <a:lstStyle/>
          <a:p>
            <a:pPr marL="0" indent="0">
              <a:buNone/>
            </a:pPr>
            <a:r>
              <a:rPr lang="en-US" b="1" i="1" dirty="0" smtClean="0"/>
              <a:t>National income of a country can be defined as the total market value of all final goods and services produced in the economy in a year.</a:t>
            </a:r>
          </a:p>
          <a:p>
            <a:pPr marL="0" indent="0">
              <a:buNone/>
            </a:pPr>
            <a:r>
              <a:rPr lang="en-US" dirty="0" smtClean="0"/>
              <a:t>Two things must be noted in regard to this meaning of national income. </a:t>
            </a:r>
          </a:p>
          <a:p>
            <a:pPr marL="0" indent="0">
              <a:buNone/>
            </a:pPr>
            <a:r>
              <a:rPr lang="en-US" b="1" dirty="0" smtClean="0"/>
              <a:t>First</a:t>
            </a:r>
            <a:r>
              <a:rPr lang="en-US" dirty="0" smtClean="0"/>
              <a:t>, it measures the market value of annual output. In other words, national income is a monetary measure.</a:t>
            </a:r>
          </a:p>
          <a:p>
            <a:pPr marL="0" indent="0">
              <a:buNone/>
            </a:pPr>
            <a:r>
              <a:rPr lang="en-US" b="1" dirty="0" smtClean="0"/>
              <a:t>Second</a:t>
            </a:r>
            <a:r>
              <a:rPr lang="en-US" dirty="0" smtClean="0"/>
              <a:t>, national income only includes the market value of all final goods and ignores the transactions involving intermediate goods.</a:t>
            </a:r>
            <a:endParaRPr lang="en-US" dirty="0"/>
          </a:p>
        </p:txBody>
      </p:sp>
    </p:spTree>
    <p:extLst>
      <p:ext uri="{BB962C8B-B14F-4D97-AF65-F5344CB8AC3E}">
        <p14:creationId xmlns:p14="http://schemas.microsoft.com/office/powerpoint/2010/main" val="328505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72590"/>
            <a:ext cx="9144000" cy="473826"/>
          </a:xfrm>
        </p:spPr>
        <p:txBody>
          <a:bodyPr>
            <a:normAutofit fontScale="90000"/>
          </a:bodyPr>
          <a:lstStyle/>
          <a:p>
            <a:r>
              <a:rPr lang="en-US" sz="3200" dirty="0" smtClean="0"/>
              <a:t>CIRCULAR FLOW OF INCOME</a:t>
            </a:r>
            <a:endParaRPr lang="en-US" sz="3200" dirty="0"/>
          </a:p>
        </p:txBody>
      </p:sp>
      <p:sp>
        <p:nvSpPr>
          <p:cNvPr id="3" name="Subtitle 2"/>
          <p:cNvSpPr>
            <a:spLocks noGrp="1"/>
          </p:cNvSpPr>
          <p:nvPr>
            <p:ph type="subTitle" idx="1"/>
          </p:nvPr>
        </p:nvSpPr>
        <p:spPr>
          <a:xfrm>
            <a:off x="1440872" y="1446416"/>
            <a:ext cx="9144000" cy="5137264"/>
          </a:xfrm>
        </p:spPr>
        <p:txBody>
          <a:bodyPr>
            <a:normAutofit/>
          </a:bodyPr>
          <a:lstStyle/>
          <a:p>
            <a:r>
              <a:rPr lang="en-US" sz="2000" dirty="0" smtClean="0"/>
              <a:t>Circular Money Flow with Saving and Investment</a:t>
            </a:r>
          </a:p>
          <a:p>
            <a:r>
              <a:rPr lang="en-US" sz="2000" dirty="0" smtClean="0"/>
              <a:t>Y ≡ C + I</a:t>
            </a:r>
          </a:p>
          <a:p>
            <a:r>
              <a:rPr lang="en-US" sz="2000" dirty="0" smtClean="0"/>
              <a:t>Y ≡ C + S</a:t>
            </a:r>
          </a:p>
          <a:p>
            <a:r>
              <a:rPr lang="pl-PL" sz="2000" dirty="0" smtClean="0"/>
              <a:t>C + I ≡ Y ≡ C + S</a:t>
            </a:r>
            <a:endParaRPr lang="en-US" sz="2000" dirty="0"/>
          </a:p>
        </p:txBody>
      </p:sp>
      <p:pic>
        <p:nvPicPr>
          <p:cNvPr id="4" name="Image 46"/>
          <p:cNvPicPr/>
          <p:nvPr/>
        </p:nvPicPr>
        <p:blipFill>
          <a:blip r:embed="rId2" cstate="print"/>
          <a:stretch>
            <a:fillRect/>
          </a:stretch>
        </p:blipFill>
        <p:spPr>
          <a:xfrm>
            <a:off x="2818015" y="3449783"/>
            <a:ext cx="7007628" cy="2942705"/>
          </a:xfrm>
          <a:prstGeom prst="rect">
            <a:avLst/>
          </a:prstGeom>
        </p:spPr>
      </p:pic>
    </p:spTree>
    <p:extLst>
      <p:ext uri="{BB962C8B-B14F-4D97-AF65-F5344CB8AC3E}">
        <p14:creationId xmlns:p14="http://schemas.microsoft.com/office/powerpoint/2010/main" val="289224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149"/>
            <a:ext cx="9144000" cy="739833"/>
          </a:xfrm>
        </p:spPr>
        <p:txBody>
          <a:bodyPr>
            <a:normAutofit/>
          </a:bodyPr>
          <a:lstStyle/>
          <a:p>
            <a:r>
              <a:rPr lang="en-US" sz="3200" dirty="0" smtClean="0"/>
              <a:t>CONCEPTS OF NATIONAL INCOME</a:t>
            </a:r>
            <a:endParaRPr lang="en-US" sz="3200" dirty="0"/>
          </a:p>
        </p:txBody>
      </p:sp>
      <p:sp>
        <p:nvSpPr>
          <p:cNvPr id="3" name="Subtitle 2"/>
          <p:cNvSpPr>
            <a:spLocks noGrp="1"/>
          </p:cNvSpPr>
          <p:nvPr>
            <p:ph type="subTitle" idx="1"/>
          </p:nvPr>
        </p:nvSpPr>
        <p:spPr>
          <a:xfrm>
            <a:off x="1524000" y="1687485"/>
            <a:ext cx="9144000" cy="4530436"/>
          </a:xfrm>
        </p:spPr>
        <p:txBody>
          <a:bodyPr>
            <a:normAutofit fontScale="85000" lnSpcReduction="20000"/>
          </a:bodyPr>
          <a:lstStyle/>
          <a:p>
            <a:pPr algn="just"/>
            <a:r>
              <a:rPr lang="en-US" b="1" dirty="0" smtClean="0"/>
              <a:t>Gross Domestic Product (GDP)</a:t>
            </a:r>
          </a:p>
          <a:p>
            <a:pPr algn="just"/>
            <a:r>
              <a:rPr lang="en-US" dirty="0" smtClean="0"/>
              <a:t>Gross Domestic Product is defined as the total market value of all final goods and services produced in a year in the domestic territory of a country.</a:t>
            </a:r>
          </a:p>
          <a:p>
            <a:r>
              <a:rPr lang="en-US" dirty="0" smtClean="0"/>
              <a:t>GDP = C + I + G + NX </a:t>
            </a:r>
          </a:p>
          <a:p>
            <a:r>
              <a:rPr lang="en-US" dirty="0" smtClean="0"/>
              <a:t>where NX = (X – M)</a:t>
            </a:r>
          </a:p>
          <a:p>
            <a:pPr algn="just"/>
            <a:r>
              <a:rPr lang="en-US" dirty="0" smtClean="0"/>
              <a:t>Gross Domestic product has the following components : </a:t>
            </a:r>
            <a:endParaRPr lang="en-US" sz="2200" dirty="0" smtClean="0"/>
          </a:p>
          <a:p>
            <a:pPr algn="just"/>
            <a:r>
              <a:rPr lang="en-US" sz="2200" dirty="0" smtClean="0"/>
              <a:t>Value of final consumer goods and services produced in a year and consumed by the households which is denoted by consumption (C) by households.</a:t>
            </a:r>
          </a:p>
          <a:p>
            <a:pPr algn="just"/>
            <a:r>
              <a:rPr lang="en-US" sz="2200" dirty="0" smtClean="0"/>
              <a:t>Value of new capital goods produced and addition to the inventories of goods such as raw materials, unfinished goods and consumer goods produced but not sold during a year. This is called Gross Private Investment (I)</a:t>
            </a:r>
          </a:p>
          <a:p>
            <a:pPr algn="just"/>
            <a:r>
              <a:rPr lang="en-US" sz="2000" dirty="0" smtClean="0"/>
              <a:t>Value of output of General Government which is taken to be equal to the value of purchases of goods and services by the Government which we denote by G. </a:t>
            </a:r>
          </a:p>
          <a:p>
            <a:pPr algn="just"/>
            <a:r>
              <a:rPr lang="en-US" sz="2000" dirty="0" smtClean="0"/>
              <a:t>Net Exports (NX) which is equal to value of goods exported minus the value of goods imported (M). </a:t>
            </a:r>
          </a:p>
          <a:p>
            <a:pPr algn="just"/>
            <a:r>
              <a:rPr lang="en-US" sz="2000" dirty="0" smtClean="0"/>
              <a:t>Thus, we can obtain Gross Domestic Product (GDP) by adding up the first four items of Gross National Product listed above. Thus</a:t>
            </a:r>
            <a:endParaRPr lang="en-US" sz="2200" dirty="0"/>
          </a:p>
        </p:txBody>
      </p:sp>
    </p:spTree>
    <p:extLst>
      <p:ext uri="{BB962C8B-B14F-4D97-AF65-F5344CB8AC3E}">
        <p14:creationId xmlns:p14="http://schemas.microsoft.com/office/powerpoint/2010/main" val="113762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64029"/>
            <a:ext cx="9144000" cy="581891"/>
          </a:xfrm>
        </p:spPr>
        <p:txBody>
          <a:bodyPr>
            <a:normAutofit/>
          </a:bodyPr>
          <a:lstStyle/>
          <a:p>
            <a:pPr algn="l"/>
            <a:r>
              <a:rPr lang="en-US" sz="3200" dirty="0" smtClean="0"/>
              <a:t>Continue…</a:t>
            </a:r>
            <a:endParaRPr lang="en-US" sz="3200" dirty="0"/>
          </a:p>
        </p:txBody>
      </p:sp>
      <p:sp>
        <p:nvSpPr>
          <p:cNvPr id="3" name="Subtitle 2"/>
          <p:cNvSpPr>
            <a:spLocks noGrp="1"/>
          </p:cNvSpPr>
          <p:nvPr>
            <p:ph type="subTitle" idx="1"/>
          </p:nvPr>
        </p:nvSpPr>
        <p:spPr>
          <a:xfrm>
            <a:off x="1524000" y="1853738"/>
            <a:ext cx="9144000" cy="4397433"/>
          </a:xfrm>
        </p:spPr>
        <p:txBody>
          <a:bodyPr>
            <a:normAutofit/>
          </a:bodyPr>
          <a:lstStyle/>
          <a:p>
            <a:pPr algn="l"/>
            <a:r>
              <a:rPr lang="en-US" b="1" dirty="0" smtClean="0"/>
              <a:t>Gross National Product (GNP)</a:t>
            </a:r>
          </a:p>
          <a:p>
            <a:pPr algn="just"/>
            <a:r>
              <a:rPr lang="en-US" dirty="0" smtClean="0"/>
              <a:t>Gross national product is the money value of all final goods and services produced by normal residents as well as non-residents in the domestic territory of a country and also not includes net factor income earned from abroad.</a:t>
            </a:r>
          </a:p>
          <a:p>
            <a:pPr algn="just"/>
            <a:r>
              <a:rPr lang="en-US" dirty="0" smtClean="0"/>
              <a:t>GNP = GDP + net factor income from abroad.</a:t>
            </a:r>
          </a:p>
          <a:p>
            <a:pPr algn="just"/>
            <a:r>
              <a:rPr lang="en-US" i="1" dirty="0" smtClean="0"/>
              <a:t>Net Factor Income from Abroad is the difference between factor income received from abroad by normal residents of a country for rendering factor services in other countries on the one hand and the factor incomes paid to the foreign residents for factor services rendered by them in the domestic territory of  a country  on the other</a:t>
            </a:r>
            <a:endParaRPr lang="en-US" i="1" dirty="0"/>
          </a:p>
        </p:txBody>
      </p:sp>
    </p:spTree>
    <p:extLst>
      <p:ext uri="{BB962C8B-B14F-4D97-AF65-F5344CB8AC3E}">
        <p14:creationId xmlns:p14="http://schemas.microsoft.com/office/powerpoint/2010/main" val="233940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06684"/>
          </a:xfrm>
        </p:spPr>
        <p:txBody>
          <a:bodyPr>
            <a:normAutofit/>
          </a:bodyPr>
          <a:lstStyle/>
          <a:p>
            <a:r>
              <a:rPr lang="en-US" sz="2800" dirty="0" smtClean="0"/>
              <a:t>NOMINAL GNP AND REAL GNP</a:t>
            </a:r>
            <a:endParaRPr lang="en-US" sz="2800" dirty="0"/>
          </a:p>
        </p:txBody>
      </p:sp>
      <p:sp>
        <p:nvSpPr>
          <p:cNvPr id="3" name="Subtitle 2"/>
          <p:cNvSpPr>
            <a:spLocks noGrp="1"/>
          </p:cNvSpPr>
          <p:nvPr>
            <p:ph type="subTitle" idx="1"/>
          </p:nvPr>
        </p:nvSpPr>
        <p:spPr>
          <a:xfrm>
            <a:off x="1524000" y="1878676"/>
            <a:ext cx="9144000" cy="4380808"/>
          </a:xfrm>
        </p:spPr>
        <p:txBody>
          <a:bodyPr/>
          <a:lstStyle/>
          <a:p>
            <a:pPr algn="l"/>
            <a:r>
              <a:rPr lang="en-US" sz="2000" dirty="0"/>
              <a:t>E</a:t>
            </a:r>
            <a:r>
              <a:rPr lang="en-US" sz="2000" dirty="0" smtClean="0"/>
              <a:t>conomists evaluate the output of final goods and services produced in a year using the market prices that prevailed in a certain chosen year, called as the base year.</a:t>
            </a:r>
          </a:p>
          <a:p>
            <a:pPr algn="l"/>
            <a:r>
              <a:rPr lang="en-US" sz="2000" u="sng" dirty="0" smtClean="0"/>
              <a:t>GNP Deflator = [(Nominal GNP of a year)/(Real GNP of the year) ]x 100.</a:t>
            </a:r>
          </a:p>
          <a:p>
            <a:pPr algn="l"/>
            <a:r>
              <a:rPr lang="en-US" sz="2000" dirty="0" smtClean="0"/>
              <a:t>Besides, by calculating the percentage change of real GNP in a year enables us to measure rate of economic growth in a year </a:t>
            </a:r>
          </a:p>
          <a:p>
            <a:pPr algn="l"/>
            <a:endParaRPr lang="en-US" dirty="0"/>
          </a:p>
        </p:txBody>
      </p:sp>
      <p:pic>
        <p:nvPicPr>
          <p:cNvPr id="4" name="Picture 3"/>
          <p:cNvPicPr>
            <a:picLocks noChangeAspect="1"/>
          </p:cNvPicPr>
          <p:nvPr/>
        </p:nvPicPr>
        <p:blipFill>
          <a:blip r:embed="rId2"/>
          <a:stretch>
            <a:fillRect/>
          </a:stretch>
        </p:blipFill>
        <p:spPr>
          <a:xfrm>
            <a:off x="1524000" y="3599412"/>
            <a:ext cx="9232669" cy="2485504"/>
          </a:xfrm>
          <a:prstGeom prst="rect">
            <a:avLst/>
          </a:prstGeom>
        </p:spPr>
      </p:pic>
    </p:spTree>
    <p:extLst>
      <p:ext uri="{BB962C8B-B14F-4D97-AF65-F5344CB8AC3E}">
        <p14:creationId xmlns:p14="http://schemas.microsoft.com/office/powerpoint/2010/main" val="3193591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909</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Symbol</vt:lpstr>
      <vt:lpstr>Times New Roman</vt:lpstr>
      <vt:lpstr>Wingdings</vt:lpstr>
      <vt:lpstr>Office Theme</vt:lpstr>
      <vt:lpstr>Nature and Scope of Macroeconomic</vt:lpstr>
      <vt:lpstr>The Classical Economists and Classical Economists</vt:lpstr>
      <vt:lpstr>THE MAJOR ISSUES AND CONCERNS OF MACROECONOMICS</vt:lpstr>
      <vt:lpstr>THE ROLE OF GOVERNMENT IN THE MACROECONOMY</vt:lpstr>
      <vt:lpstr>Circular Flow of Income and National Income Accounting</vt:lpstr>
      <vt:lpstr>CIRCULAR FLOW OF INCOME</vt:lpstr>
      <vt:lpstr>CONCEPTS OF NATIONAL INCOME</vt:lpstr>
      <vt:lpstr>Continue…</vt:lpstr>
      <vt:lpstr>NOMINAL GNP AND REAL GNP</vt:lpstr>
      <vt:lpstr>National Income Measurement</vt:lpstr>
      <vt:lpstr>National Income Measurement</vt:lpstr>
      <vt:lpstr>Problem and solutions </vt:lpstr>
      <vt:lpstr>Problem and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and Scope of Macroeconomic</dc:title>
  <dc:creator>Administrator</dc:creator>
  <cp:lastModifiedBy>Administrator</cp:lastModifiedBy>
  <cp:revision>21</cp:revision>
  <dcterms:created xsi:type="dcterms:W3CDTF">2024-10-28T04:37:11Z</dcterms:created>
  <dcterms:modified xsi:type="dcterms:W3CDTF">2024-11-22T05:24:27Z</dcterms:modified>
</cp:coreProperties>
</file>