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660"/>
  </p:normalViewPr>
  <p:slideViewPr>
    <p:cSldViewPr snapToGrid="0">
      <p:cViewPr varScale="1">
        <p:scale>
          <a:sx n="114" d="100"/>
          <a:sy n="114"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11114E-DAA1-41CF-8520-72880A6E053D}"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160376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1114E-DAA1-41CF-8520-72880A6E053D}"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166580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1114E-DAA1-41CF-8520-72880A6E053D}"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35194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1114E-DAA1-41CF-8520-72880A6E053D}"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320750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11114E-DAA1-41CF-8520-72880A6E053D}"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245423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11114E-DAA1-41CF-8520-72880A6E053D}"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90191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11114E-DAA1-41CF-8520-72880A6E053D}"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239173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11114E-DAA1-41CF-8520-72880A6E053D}"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61391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1114E-DAA1-41CF-8520-72880A6E053D}"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113764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11114E-DAA1-41CF-8520-72880A6E053D}"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279419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11114E-DAA1-41CF-8520-72880A6E053D}"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82CF0-D7C3-425F-A5C9-EB2DCF1108B3}" type="slidenum">
              <a:rPr lang="en-US" smtClean="0"/>
              <a:t>‹#›</a:t>
            </a:fld>
            <a:endParaRPr lang="en-US"/>
          </a:p>
        </p:txBody>
      </p:sp>
    </p:spTree>
    <p:extLst>
      <p:ext uri="{BB962C8B-B14F-4D97-AF65-F5344CB8AC3E}">
        <p14:creationId xmlns:p14="http://schemas.microsoft.com/office/powerpoint/2010/main" val="105581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1114E-DAA1-41CF-8520-72880A6E053D}"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82CF0-D7C3-425F-A5C9-EB2DCF1108B3}" type="slidenum">
              <a:rPr lang="en-US" smtClean="0"/>
              <a:t>‹#›</a:t>
            </a:fld>
            <a:endParaRPr lang="en-US"/>
          </a:p>
        </p:txBody>
      </p:sp>
    </p:spTree>
    <p:extLst>
      <p:ext uri="{BB962C8B-B14F-4D97-AF65-F5344CB8AC3E}">
        <p14:creationId xmlns:p14="http://schemas.microsoft.com/office/powerpoint/2010/main" val="33526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689812"/>
          </a:xfrm>
        </p:spPr>
        <p:txBody>
          <a:bodyPr>
            <a:normAutofit fontScale="90000"/>
          </a:bodyPr>
          <a:lstStyle/>
          <a:p>
            <a:r>
              <a:rPr lang="en-US" sz="4400" dirty="0" smtClean="0"/>
              <a:t>Supply of Money and it Determinants </a:t>
            </a:r>
            <a:endParaRPr lang="en-US" sz="4400" dirty="0"/>
          </a:p>
        </p:txBody>
      </p:sp>
      <p:sp>
        <p:nvSpPr>
          <p:cNvPr id="3" name="Subtitle 2"/>
          <p:cNvSpPr>
            <a:spLocks noGrp="1"/>
          </p:cNvSpPr>
          <p:nvPr>
            <p:ph type="subTitle" idx="1"/>
          </p:nvPr>
        </p:nvSpPr>
        <p:spPr>
          <a:xfrm>
            <a:off x="1524000" y="2003367"/>
            <a:ext cx="9144000" cy="3254433"/>
          </a:xfrm>
        </p:spPr>
        <p:txBody>
          <a:bodyPr>
            <a:normAutofit fontScale="92500"/>
          </a:bodyPr>
          <a:lstStyle/>
          <a:p>
            <a:pPr algn="just"/>
            <a:r>
              <a:rPr lang="en-US" dirty="0" smtClean="0"/>
              <a:t>Money supply plays a crucial role in the determination of price level and interest rate.</a:t>
            </a:r>
          </a:p>
          <a:p>
            <a:pPr algn="just"/>
            <a:r>
              <a:rPr lang="en-US" dirty="0"/>
              <a:t>T</a:t>
            </a:r>
            <a:r>
              <a:rPr lang="en-US" dirty="0" smtClean="0"/>
              <a:t>he determination of money supply, besides Central Bank and Government, the public and commercial banks also play an important role.</a:t>
            </a:r>
          </a:p>
          <a:p>
            <a:pPr algn="just"/>
            <a:r>
              <a:rPr lang="en-US" dirty="0" smtClean="0"/>
              <a:t>Growth of money supply is an important factor not only for acceleration of the process of economic development but also for the achievement of price stability in the economy.</a:t>
            </a:r>
          </a:p>
          <a:p>
            <a:pPr algn="just"/>
            <a:r>
              <a:rPr lang="en-US" i="1" u="sng" dirty="0" smtClean="0"/>
              <a:t>The  money supply refers to the total sum of money available to the public in the economy at a point of time</a:t>
            </a:r>
            <a:endParaRPr lang="en-US" i="1" u="sng" dirty="0"/>
          </a:p>
        </p:txBody>
      </p:sp>
    </p:spTree>
    <p:extLst>
      <p:ext uri="{BB962C8B-B14F-4D97-AF65-F5344CB8AC3E}">
        <p14:creationId xmlns:p14="http://schemas.microsoft.com/office/powerpoint/2010/main" val="240709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2272"/>
          </a:xfrm>
        </p:spPr>
        <p:txBody>
          <a:bodyPr>
            <a:normAutofit fontScale="90000"/>
          </a:bodyPr>
          <a:lstStyle/>
          <a:p>
            <a:pPr algn="l"/>
            <a:r>
              <a:rPr lang="en-US" dirty="0" smtClean="0"/>
              <a:t>Continue…</a:t>
            </a:r>
            <a:endParaRPr lang="en-US" dirty="0"/>
          </a:p>
        </p:txBody>
      </p:sp>
      <p:sp>
        <p:nvSpPr>
          <p:cNvPr id="3" name="Subtitle 2"/>
          <p:cNvSpPr>
            <a:spLocks noGrp="1"/>
          </p:cNvSpPr>
          <p:nvPr>
            <p:ph type="subTitle" idx="1"/>
          </p:nvPr>
        </p:nvSpPr>
        <p:spPr>
          <a:xfrm>
            <a:off x="1524000" y="1954635"/>
            <a:ext cx="9144000" cy="3766657"/>
          </a:xfrm>
        </p:spPr>
        <p:txBody>
          <a:bodyPr>
            <a:normAutofit fontScale="70000" lnSpcReduction="20000"/>
          </a:bodyPr>
          <a:lstStyle/>
          <a:p>
            <a:pPr algn="l"/>
            <a:r>
              <a:rPr lang="en-US" dirty="0" smtClean="0"/>
              <a:t>The public hold the amount of currency in a certain ratio of demand deposits with the banks. Let this currency-deposit ratio be denoted by k</a:t>
            </a:r>
          </a:p>
          <a:p>
            <a:r>
              <a:rPr lang="en-US" dirty="0" err="1" smtClean="0"/>
              <a:t>Cp</a:t>
            </a:r>
            <a:r>
              <a:rPr lang="en-US" dirty="0" smtClean="0"/>
              <a:t> = </a:t>
            </a:r>
            <a:r>
              <a:rPr lang="en-US" dirty="0" err="1" smtClean="0"/>
              <a:t>kD</a:t>
            </a:r>
            <a:endParaRPr lang="en-US" dirty="0" smtClean="0"/>
          </a:p>
          <a:p>
            <a:pPr algn="l"/>
            <a:r>
              <a:rPr lang="en-US" dirty="0" smtClean="0"/>
              <a:t>Substituting </a:t>
            </a:r>
            <a:r>
              <a:rPr lang="en-US" dirty="0" err="1" smtClean="0"/>
              <a:t>kD</a:t>
            </a:r>
            <a:r>
              <a:rPr lang="en-US" dirty="0" smtClean="0"/>
              <a:t> for </a:t>
            </a:r>
            <a:r>
              <a:rPr lang="en-US" dirty="0" err="1" smtClean="0"/>
              <a:t>Cp</a:t>
            </a:r>
            <a:r>
              <a:rPr lang="en-US" dirty="0" smtClean="0"/>
              <a:t> in equation (1) we have</a:t>
            </a:r>
          </a:p>
          <a:p>
            <a:r>
              <a:rPr lang="nn-NO" dirty="0" smtClean="0"/>
              <a:t>M = kD + D = (k + 1)D  (2)</a:t>
            </a:r>
          </a:p>
          <a:p>
            <a:pPr algn="l"/>
            <a:r>
              <a:rPr lang="en-US" dirty="0" smtClean="0"/>
              <a:t>Now take equation which defines high powered money (H) as</a:t>
            </a:r>
          </a:p>
          <a:p>
            <a:r>
              <a:rPr lang="en-US" dirty="0" smtClean="0"/>
              <a:t>H = </a:t>
            </a:r>
            <a:r>
              <a:rPr lang="en-US" dirty="0" err="1" smtClean="0"/>
              <a:t>Cp</a:t>
            </a:r>
            <a:r>
              <a:rPr lang="en-US" dirty="0" smtClean="0"/>
              <a:t> + R     (3)</a:t>
            </a:r>
          </a:p>
          <a:p>
            <a:pPr algn="l"/>
            <a:r>
              <a:rPr lang="en-US" dirty="0" smtClean="0"/>
              <a:t>where R represents cash or currency reserves which banks keep as a certain ratio of their deposits and is called cash-reserve ratio and is denoted by r. Thus</a:t>
            </a:r>
          </a:p>
          <a:p>
            <a:r>
              <a:rPr lang="en-US" dirty="0" smtClean="0"/>
              <a:t>R = </a:t>
            </a:r>
            <a:r>
              <a:rPr lang="en-US" dirty="0" err="1" smtClean="0"/>
              <a:t>rD</a:t>
            </a:r>
            <a:endParaRPr lang="en-US" dirty="0" smtClean="0"/>
          </a:p>
          <a:p>
            <a:pPr algn="l"/>
            <a:r>
              <a:rPr lang="en-US" dirty="0" smtClean="0"/>
              <a:t>Now substituting </a:t>
            </a:r>
            <a:r>
              <a:rPr lang="en-US" dirty="0" err="1" smtClean="0"/>
              <a:t>rD</a:t>
            </a:r>
            <a:r>
              <a:rPr lang="en-US" dirty="0" smtClean="0"/>
              <a:t> for R and </a:t>
            </a:r>
            <a:r>
              <a:rPr lang="en-US" dirty="0" err="1" smtClean="0"/>
              <a:t>kD</a:t>
            </a:r>
            <a:r>
              <a:rPr lang="en-US" dirty="0" smtClean="0"/>
              <a:t> for </a:t>
            </a:r>
            <a:r>
              <a:rPr lang="en-US" dirty="0" err="1" smtClean="0"/>
              <a:t>Cp</a:t>
            </a:r>
            <a:r>
              <a:rPr lang="en-US" dirty="0" smtClean="0"/>
              <a:t> in equation (3) we have</a:t>
            </a:r>
          </a:p>
          <a:p>
            <a:r>
              <a:rPr lang="en-US" dirty="0" smtClean="0"/>
              <a:t>H = </a:t>
            </a:r>
            <a:r>
              <a:rPr lang="en-US" dirty="0" err="1" smtClean="0"/>
              <a:t>kD</a:t>
            </a:r>
            <a:r>
              <a:rPr lang="en-US" dirty="0" smtClean="0"/>
              <a:t> + </a:t>
            </a:r>
            <a:r>
              <a:rPr lang="en-US" dirty="0" err="1" smtClean="0"/>
              <a:t>rD</a:t>
            </a:r>
            <a:endParaRPr lang="en-US" dirty="0" smtClean="0"/>
          </a:p>
          <a:p>
            <a:r>
              <a:rPr lang="en-US" dirty="0" smtClean="0"/>
              <a:t>           H = (k + r) D     (4)</a:t>
            </a:r>
            <a:endParaRPr lang="en-US" dirty="0"/>
          </a:p>
        </p:txBody>
      </p:sp>
    </p:spTree>
    <p:extLst>
      <p:ext uri="{BB962C8B-B14F-4D97-AF65-F5344CB8AC3E}">
        <p14:creationId xmlns:p14="http://schemas.microsoft.com/office/powerpoint/2010/main" val="6456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1917" y="847288"/>
            <a:ext cx="8994597" cy="4798503"/>
          </a:xfrm>
          <a:prstGeom prst="rect">
            <a:avLst/>
          </a:prstGeom>
        </p:spPr>
      </p:pic>
    </p:spTree>
    <p:extLst>
      <p:ext uri="{BB962C8B-B14F-4D97-AF65-F5344CB8AC3E}">
        <p14:creationId xmlns:p14="http://schemas.microsoft.com/office/powerpoint/2010/main" val="41374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49050"/>
          </a:xfrm>
        </p:spPr>
        <p:txBody>
          <a:bodyPr>
            <a:normAutofit fontScale="90000"/>
          </a:bodyPr>
          <a:lstStyle/>
          <a:p>
            <a:pPr algn="l"/>
            <a:r>
              <a:rPr lang="en-US" dirty="0" smtClean="0"/>
              <a:t>Continue….</a:t>
            </a:r>
            <a:endParaRPr lang="en-US" dirty="0"/>
          </a:p>
        </p:txBody>
      </p:sp>
      <p:sp>
        <p:nvSpPr>
          <p:cNvPr id="3" name="Subtitle 2"/>
          <p:cNvSpPr>
            <a:spLocks noGrp="1"/>
          </p:cNvSpPr>
          <p:nvPr>
            <p:ph type="subTitle" idx="1"/>
          </p:nvPr>
        </p:nvSpPr>
        <p:spPr>
          <a:xfrm>
            <a:off x="1524000" y="2172749"/>
            <a:ext cx="9144000" cy="4026715"/>
          </a:xfrm>
        </p:spPr>
        <p:txBody>
          <a:bodyPr>
            <a:normAutofit fontScale="85000" lnSpcReduction="20000"/>
          </a:bodyPr>
          <a:lstStyle/>
          <a:p>
            <a:pPr algn="l"/>
            <a:r>
              <a:rPr lang="en-US" dirty="0" smtClean="0"/>
              <a:t>factors determine money supply in the economy: </a:t>
            </a:r>
          </a:p>
          <a:p>
            <a:pPr marL="457200" indent="-457200" algn="l">
              <a:buAutoNum type="arabicPeriod"/>
            </a:pPr>
            <a:r>
              <a:rPr lang="en-US" dirty="0" smtClean="0"/>
              <a:t>H, that is, the amount of high-powered money. </a:t>
            </a:r>
          </a:p>
          <a:p>
            <a:pPr algn="l"/>
            <a:r>
              <a:rPr lang="en-US" dirty="0" smtClean="0"/>
              <a:t>2. r, that is, cash reserve ratio of banks (i.e., ratio of currency reserves to deposits in the banks). This cash reserve ratio of banks determines the magnitude of money multiplier. The smaller the cash reserve ratio of the banks, the larger is the money multiplier. </a:t>
            </a:r>
          </a:p>
          <a:p>
            <a:pPr algn="l"/>
            <a:r>
              <a:rPr lang="en-US" dirty="0" smtClean="0"/>
              <a:t>3. k, that is, currency-deposit ratio of the public. The smaller the currency-deposit ratio of the public, the larger is the size of money multiplier. </a:t>
            </a:r>
          </a:p>
          <a:p>
            <a:pPr algn="l"/>
            <a:r>
              <a:rPr lang="en-US" dirty="0" smtClean="0"/>
              <a:t>From equation (4) expressing the determinants of money supply, it follows that money supply will increase : </a:t>
            </a:r>
          </a:p>
          <a:p>
            <a:pPr marL="457200" indent="-457200" algn="l">
              <a:buAutoNum type="arabicPeriod"/>
            </a:pPr>
            <a:r>
              <a:rPr lang="en-US" dirty="0" smtClean="0"/>
              <a:t>When the supply of high-powered money (i.e., reserve money) H increases; </a:t>
            </a:r>
          </a:p>
          <a:p>
            <a:pPr marL="457200" indent="-457200" algn="l">
              <a:buAutoNum type="arabicPeriod"/>
            </a:pPr>
            <a:r>
              <a:rPr lang="en-US" dirty="0" smtClean="0"/>
              <a:t>When the currency-deposit ratio (k) of the public decreases3 ; and </a:t>
            </a:r>
          </a:p>
          <a:p>
            <a:pPr marL="457200" indent="-457200" algn="l">
              <a:buAutoNum type="arabicPeriod"/>
            </a:pPr>
            <a:r>
              <a:rPr lang="en-US" dirty="0" smtClean="0"/>
              <a:t>When the currency reserves-deposit ratio (i.e., cash reserve ratio) of the banks (r) falls</a:t>
            </a:r>
            <a:endParaRPr lang="en-US" dirty="0"/>
          </a:p>
        </p:txBody>
      </p:sp>
    </p:spTree>
    <p:extLst>
      <p:ext uri="{BB962C8B-B14F-4D97-AF65-F5344CB8AC3E}">
        <p14:creationId xmlns:p14="http://schemas.microsoft.com/office/powerpoint/2010/main" val="21017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81270"/>
          </a:xfrm>
        </p:spPr>
        <p:txBody>
          <a:bodyPr>
            <a:noAutofit/>
          </a:bodyPr>
          <a:lstStyle/>
          <a:p>
            <a:pPr algn="l"/>
            <a:r>
              <a:rPr lang="en-US" sz="4400" dirty="0" smtClean="0"/>
              <a:t>Inflation </a:t>
            </a:r>
            <a:endParaRPr lang="en-US" sz="4400" dirty="0"/>
          </a:p>
        </p:txBody>
      </p:sp>
      <p:sp>
        <p:nvSpPr>
          <p:cNvPr id="3" name="Subtitle 2"/>
          <p:cNvSpPr>
            <a:spLocks noGrp="1"/>
          </p:cNvSpPr>
          <p:nvPr>
            <p:ph type="subTitle" idx="1"/>
          </p:nvPr>
        </p:nvSpPr>
        <p:spPr>
          <a:xfrm>
            <a:off x="1524000" y="1803633"/>
            <a:ext cx="9144000" cy="4345497"/>
          </a:xfrm>
        </p:spPr>
        <p:txBody>
          <a:bodyPr>
            <a:normAutofit/>
          </a:bodyPr>
          <a:lstStyle/>
          <a:p>
            <a:pPr algn="l"/>
            <a:r>
              <a:rPr lang="en-US" dirty="0" smtClean="0"/>
              <a:t>Symbolically, Fisher’s equation of exchange is written as under : </a:t>
            </a:r>
          </a:p>
          <a:p>
            <a:r>
              <a:rPr lang="en-US" dirty="0" smtClean="0"/>
              <a:t>MV = PT ...(1) </a:t>
            </a:r>
          </a:p>
          <a:p>
            <a:pPr algn="l"/>
            <a:r>
              <a:rPr lang="en-US" dirty="0" smtClean="0"/>
              <a:t>where M = the quantity of money in circulation </a:t>
            </a:r>
          </a:p>
          <a:p>
            <a:pPr algn="l"/>
            <a:r>
              <a:rPr lang="en-US" dirty="0" smtClean="0"/>
              <a:t>V = transactions velocity of circulation </a:t>
            </a:r>
          </a:p>
          <a:p>
            <a:pPr algn="l"/>
            <a:r>
              <a:rPr lang="en-US" dirty="0" smtClean="0"/>
              <a:t>P = Average price </a:t>
            </a:r>
          </a:p>
          <a:p>
            <a:pPr algn="l"/>
            <a:r>
              <a:rPr lang="en-US" dirty="0" smtClean="0"/>
              <a:t>T = the total number of transactions. </a:t>
            </a:r>
          </a:p>
          <a:p>
            <a:pPr algn="l"/>
            <a:r>
              <a:rPr lang="en-US" dirty="0" smtClean="0"/>
              <a:t>The above equation (1) is an identity, that is true by definition. However by taking some assumptions about the variables V and T, Fisher transformed the above identity into a theory of demand for money.</a:t>
            </a:r>
            <a:endParaRPr lang="en-US" dirty="0"/>
          </a:p>
        </p:txBody>
      </p:sp>
    </p:spTree>
    <p:extLst>
      <p:ext uri="{BB962C8B-B14F-4D97-AF65-F5344CB8AC3E}">
        <p14:creationId xmlns:p14="http://schemas.microsoft.com/office/powerpoint/2010/main" val="860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CONCEPT OF MONEY SUPPLY AND ITS MEASUREMENT</a:t>
            </a:r>
            <a:endParaRPr lang="en-US" sz="3200" dirty="0"/>
          </a:p>
        </p:txBody>
      </p:sp>
      <p:sp>
        <p:nvSpPr>
          <p:cNvPr id="3" name="Content Placeholder 2"/>
          <p:cNvSpPr>
            <a:spLocks noGrp="1"/>
          </p:cNvSpPr>
          <p:nvPr>
            <p:ph idx="1"/>
          </p:nvPr>
        </p:nvSpPr>
        <p:spPr/>
        <p:txBody>
          <a:bodyPr/>
          <a:lstStyle/>
          <a:p>
            <a:pPr marL="0" indent="0" algn="just">
              <a:buNone/>
            </a:pPr>
            <a:r>
              <a:rPr lang="en-US" dirty="0" smtClean="0"/>
              <a:t>According to the standard concept of money supply, it is composed of the following two elements : </a:t>
            </a:r>
          </a:p>
          <a:p>
            <a:pPr marL="514350" indent="-514350" algn="just">
              <a:buAutoNum type="arabicPeriod"/>
            </a:pPr>
            <a:r>
              <a:rPr lang="en-US" dirty="0" smtClean="0"/>
              <a:t>Currency with the public</a:t>
            </a:r>
          </a:p>
          <a:p>
            <a:pPr marL="514350" indent="-514350" algn="just">
              <a:buAutoNum type="arabicPeriod" startAt="2"/>
            </a:pPr>
            <a:r>
              <a:rPr lang="en-US" dirty="0" smtClean="0"/>
              <a:t>Demand deposits with the public</a:t>
            </a:r>
          </a:p>
          <a:p>
            <a:pPr marL="0" indent="0" algn="just">
              <a:buNone/>
            </a:pPr>
            <a:r>
              <a:rPr lang="en-US" b="1" u="sng" dirty="0" smtClean="0"/>
              <a:t>1.Currency with the Public </a:t>
            </a:r>
          </a:p>
          <a:p>
            <a:pPr marL="0" indent="0" algn="just">
              <a:buNone/>
            </a:pPr>
            <a:r>
              <a:rPr lang="en-US" dirty="0" smtClean="0"/>
              <a:t>In order to arrive at the total currency with the public in Pakistan we add the following items: </a:t>
            </a:r>
          </a:p>
          <a:p>
            <a:pPr marL="514350" indent="-514350" algn="just">
              <a:buAutoNum type="arabicPeriod"/>
            </a:pPr>
            <a:r>
              <a:rPr lang="en-US" dirty="0" smtClean="0"/>
              <a:t>Currency notes in circulation issued by the State Bank of Pakistan. </a:t>
            </a:r>
          </a:p>
          <a:p>
            <a:pPr marL="514350" indent="-514350" algn="just">
              <a:buAutoNum type="arabicPeriod"/>
            </a:pPr>
            <a:r>
              <a:rPr lang="en-US" dirty="0" smtClean="0"/>
              <a:t>Small coins in circulation</a:t>
            </a:r>
            <a:endParaRPr lang="en-US" dirty="0"/>
          </a:p>
        </p:txBody>
      </p:sp>
    </p:spTree>
    <p:extLst>
      <p:ext uri="{BB962C8B-B14F-4D97-AF65-F5344CB8AC3E}">
        <p14:creationId xmlns:p14="http://schemas.microsoft.com/office/powerpoint/2010/main" val="293438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1252"/>
          </a:xfrm>
        </p:spPr>
        <p:txBody>
          <a:bodyPr>
            <a:normAutofit/>
          </a:bodyPr>
          <a:lstStyle/>
          <a:p>
            <a:pPr algn="l"/>
            <a:r>
              <a:rPr lang="en-US" sz="4400" dirty="0" smtClean="0"/>
              <a:t>Continue…</a:t>
            </a:r>
            <a:endParaRPr lang="en-US" sz="4400" dirty="0"/>
          </a:p>
        </p:txBody>
      </p:sp>
      <p:sp>
        <p:nvSpPr>
          <p:cNvPr id="3" name="Subtitle 2"/>
          <p:cNvSpPr>
            <a:spLocks noGrp="1"/>
          </p:cNvSpPr>
          <p:nvPr>
            <p:ph type="subTitle" idx="1"/>
          </p:nvPr>
        </p:nvSpPr>
        <p:spPr>
          <a:xfrm>
            <a:off x="1524000" y="1903615"/>
            <a:ext cx="9144000" cy="4397432"/>
          </a:xfrm>
        </p:spPr>
        <p:txBody>
          <a:bodyPr/>
          <a:lstStyle/>
          <a:p>
            <a:pPr algn="l"/>
            <a:r>
              <a:rPr lang="en-US" dirty="0" smtClean="0"/>
              <a:t>Demand Deposits with the Public</a:t>
            </a:r>
          </a:p>
          <a:p>
            <a:pPr algn="l"/>
            <a:r>
              <a:rPr lang="en-US" dirty="0" smtClean="0"/>
              <a:t>These demand deposits held by the public are also called bank money or deposit money. </a:t>
            </a:r>
          </a:p>
          <a:p>
            <a:pPr algn="l"/>
            <a:r>
              <a:rPr lang="en-US" dirty="0" smtClean="0"/>
              <a:t>Deposits with the banks are broadly divided into two types: demand deposits and time deposits. </a:t>
            </a:r>
          </a:p>
          <a:p>
            <a:pPr algn="l"/>
            <a:r>
              <a:rPr lang="en-US" dirty="0" smtClean="0"/>
              <a:t>Demand deposits in the banks are those deposits which can be withdrawn by drawing </a:t>
            </a:r>
            <a:r>
              <a:rPr lang="en-US" dirty="0" err="1" smtClean="0"/>
              <a:t>cheques</a:t>
            </a:r>
            <a:r>
              <a:rPr lang="en-US" dirty="0" smtClean="0"/>
              <a:t> on them</a:t>
            </a:r>
            <a:endParaRPr lang="en-US" dirty="0"/>
          </a:p>
        </p:txBody>
      </p:sp>
    </p:spTree>
    <p:extLst>
      <p:ext uri="{BB962C8B-B14F-4D97-AF65-F5344CB8AC3E}">
        <p14:creationId xmlns:p14="http://schemas.microsoft.com/office/powerpoint/2010/main" val="129546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06437"/>
          </a:xfrm>
        </p:spPr>
        <p:txBody>
          <a:bodyPr>
            <a:normAutofit/>
          </a:bodyPr>
          <a:lstStyle/>
          <a:p>
            <a:pPr algn="l"/>
            <a:r>
              <a:rPr lang="en-US" sz="4000" dirty="0" smtClean="0"/>
              <a:t>FOUR MEASURES OF MONEY SUPPLY</a:t>
            </a:r>
            <a:endParaRPr lang="en-US" sz="4000" dirty="0"/>
          </a:p>
        </p:txBody>
      </p:sp>
      <p:sp>
        <p:nvSpPr>
          <p:cNvPr id="3" name="Subtitle 2"/>
          <p:cNvSpPr>
            <a:spLocks noGrp="1"/>
          </p:cNvSpPr>
          <p:nvPr>
            <p:ph type="subTitle" idx="1"/>
          </p:nvPr>
        </p:nvSpPr>
        <p:spPr>
          <a:xfrm>
            <a:off x="1524000" y="1886989"/>
            <a:ext cx="9144000" cy="4206240"/>
          </a:xfrm>
        </p:spPr>
        <p:txBody>
          <a:bodyPr>
            <a:normAutofit fontScale="92500" lnSpcReduction="20000"/>
          </a:bodyPr>
          <a:lstStyle/>
          <a:p>
            <a:pPr algn="just"/>
            <a:r>
              <a:rPr lang="en-US" dirty="0" smtClean="0"/>
              <a:t>The main reason why money supply is classified into various measures on the basis of its functions is that effective predictions can be made about the likely effects on the economy of changes in the different components of money supply.</a:t>
            </a:r>
          </a:p>
          <a:p>
            <a:pPr marL="457200" indent="-457200" algn="just">
              <a:buAutoNum type="arabicPeriod"/>
            </a:pPr>
            <a:r>
              <a:rPr lang="en-US" b="1" u="sng" dirty="0" smtClean="0"/>
              <a:t>Money Supply M1 or Narrow Money</a:t>
            </a:r>
            <a:r>
              <a:rPr lang="en-US" dirty="0" smtClean="0"/>
              <a:t>. </a:t>
            </a:r>
          </a:p>
          <a:p>
            <a:pPr algn="just"/>
            <a:r>
              <a:rPr lang="en-US" dirty="0" smtClean="0"/>
              <a:t>This is the narrow measure of money supply and is composed of the following items: </a:t>
            </a:r>
          </a:p>
          <a:p>
            <a:pPr algn="just"/>
            <a:r>
              <a:rPr lang="en-US" dirty="0" smtClean="0"/>
              <a:t>M1 = C + DD + OD </a:t>
            </a:r>
          </a:p>
          <a:p>
            <a:pPr algn="just"/>
            <a:r>
              <a:rPr lang="en-US" dirty="0" smtClean="0"/>
              <a:t>where </a:t>
            </a:r>
          </a:p>
          <a:p>
            <a:pPr algn="just"/>
            <a:r>
              <a:rPr lang="en-US" dirty="0" smtClean="0"/>
              <a:t>C = Currency with the public </a:t>
            </a:r>
          </a:p>
          <a:p>
            <a:pPr algn="just"/>
            <a:r>
              <a:rPr lang="en-US" dirty="0" smtClean="0"/>
              <a:t>DD = Demand deposits with the public in the commercial and cooperative banks. </a:t>
            </a:r>
          </a:p>
          <a:p>
            <a:pPr algn="just"/>
            <a:r>
              <a:rPr lang="en-US" dirty="0" smtClean="0"/>
              <a:t>OD = Other deposits held by the public with State Bank.</a:t>
            </a:r>
            <a:endParaRPr lang="en-US" dirty="0"/>
          </a:p>
        </p:txBody>
      </p:sp>
    </p:spTree>
    <p:extLst>
      <p:ext uri="{BB962C8B-B14F-4D97-AF65-F5344CB8AC3E}">
        <p14:creationId xmlns:p14="http://schemas.microsoft.com/office/powerpoint/2010/main" val="56568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31622"/>
          </a:xfrm>
        </p:spPr>
        <p:txBody>
          <a:bodyPr>
            <a:normAutofit fontScale="90000"/>
          </a:bodyPr>
          <a:lstStyle/>
          <a:p>
            <a:pPr algn="l"/>
            <a:r>
              <a:rPr lang="en-US" sz="4400" dirty="0" smtClean="0"/>
              <a:t>Continue…</a:t>
            </a:r>
            <a:endParaRPr lang="en-US" sz="4400" dirty="0"/>
          </a:p>
        </p:txBody>
      </p:sp>
      <p:sp>
        <p:nvSpPr>
          <p:cNvPr id="3" name="Subtitle 2"/>
          <p:cNvSpPr>
            <a:spLocks noGrp="1"/>
          </p:cNvSpPr>
          <p:nvPr>
            <p:ph type="subTitle" idx="1"/>
          </p:nvPr>
        </p:nvSpPr>
        <p:spPr>
          <a:xfrm>
            <a:off x="1524000" y="1903615"/>
            <a:ext cx="9144000" cy="4372494"/>
          </a:xfrm>
        </p:spPr>
        <p:txBody>
          <a:bodyPr/>
          <a:lstStyle/>
          <a:p>
            <a:pPr algn="l"/>
            <a:r>
              <a:rPr lang="en-US" b="1" u="sng" dirty="0" smtClean="0"/>
              <a:t>2. Money Supply M2 </a:t>
            </a:r>
            <a:r>
              <a:rPr lang="en-US" dirty="0" smtClean="0"/>
              <a:t>includes savings deposits with the post office savings banks.</a:t>
            </a:r>
          </a:p>
          <a:p>
            <a:pPr algn="l"/>
            <a:r>
              <a:rPr lang="en-US" dirty="0" smtClean="0"/>
              <a:t>M 2 = M1 + Savings deposits with the post office savings banks</a:t>
            </a:r>
          </a:p>
          <a:p>
            <a:pPr algn="l"/>
            <a:r>
              <a:rPr lang="en-US" b="1" u="sng" dirty="0" smtClean="0"/>
              <a:t>3. Money Supply M 3 or Broad Money</a:t>
            </a:r>
          </a:p>
          <a:p>
            <a:pPr algn="l"/>
            <a:r>
              <a:rPr lang="en-US" dirty="0" smtClean="0"/>
              <a:t>In addition to the items of money supply included in measure M2, in money supply M3 time deposits with the banks are also included. </a:t>
            </a:r>
          </a:p>
          <a:p>
            <a:pPr algn="l"/>
            <a:r>
              <a:rPr lang="en-US" dirty="0" smtClean="0"/>
              <a:t>Thus M3 = M2+ Time Deposits with the banks.</a:t>
            </a:r>
          </a:p>
          <a:p>
            <a:pPr algn="l"/>
            <a:r>
              <a:rPr lang="en-US" dirty="0" smtClean="0"/>
              <a:t>This M3 is called Aggregate Monetary Resources (AMR).</a:t>
            </a:r>
          </a:p>
          <a:p>
            <a:pPr algn="l"/>
            <a:r>
              <a:rPr lang="en-US" b="1" u="sng" dirty="0" smtClean="0"/>
              <a:t>4. Money Supply M4</a:t>
            </a:r>
          </a:p>
          <a:p>
            <a:pPr algn="l"/>
            <a:r>
              <a:rPr lang="en-US" dirty="0" smtClean="0"/>
              <a:t>M4 = M3 + Total Deposits with Post Office Savings </a:t>
            </a:r>
            <a:r>
              <a:rPr lang="en-US" dirty="0" err="1" smtClean="0"/>
              <a:t>Organisation</a:t>
            </a:r>
            <a:endParaRPr lang="en-US" b="1" u="sng" dirty="0"/>
          </a:p>
        </p:txBody>
      </p:sp>
    </p:spTree>
    <p:extLst>
      <p:ext uri="{BB962C8B-B14F-4D97-AF65-F5344CB8AC3E}">
        <p14:creationId xmlns:p14="http://schemas.microsoft.com/office/powerpoint/2010/main" val="17109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05695"/>
          </a:xfrm>
        </p:spPr>
        <p:txBody>
          <a:bodyPr>
            <a:normAutofit/>
          </a:bodyPr>
          <a:lstStyle/>
          <a:p>
            <a:pPr algn="l"/>
            <a:r>
              <a:rPr lang="en-US" sz="4000" dirty="0" smtClean="0"/>
              <a:t>Summary</a:t>
            </a:r>
            <a:endParaRPr lang="en-US" sz="4000" dirty="0"/>
          </a:p>
        </p:txBody>
      </p:sp>
      <p:pic>
        <p:nvPicPr>
          <p:cNvPr id="4" name="Picture 3"/>
          <p:cNvPicPr>
            <a:picLocks noChangeAspect="1"/>
          </p:cNvPicPr>
          <p:nvPr/>
        </p:nvPicPr>
        <p:blipFill>
          <a:blip r:embed="rId2"/>
          <a:stretch>
            <a:fillRect/>
          </a:stretch>
        </p:blipFill>
        <p:spPr>
          <a:xfrm>
            <a:off x="2004968" y="2877424"/>
            <a:ext cx="8212821" cy="2684477"/>
          </a:xfrm>
          <a:prstGeom prst="rect">
            <a:avLst/>
          </a:prstGeom>
        </p:spPr>
      </p:pic>
      <p:sp>
        <p:nvSpPr>
          <p:cNvPr id="3" name="Subtitle 2"/>
          <p:cNvSpPr>
            <a:spLocks noGrp="1"/>
          </p:cNvSpPr>
          <p:nvPr>
            <p:ph type="subTitle" idx="1"/>
          </p:nvPr>
        </p:nvSpPr>
        <p:spPr>
          <a:xfrm>
            <a:off x="1456888" y="2128058"/>
            <a:ext cx="9144000" cy="4499245"/>
          </a:xfrm>
        </p:spPr>
        <p:txBody>
          <a:bodyPr/>
          <a:lstStyle/>
          <a:p>
            <a:endParaRPr lang="en-US" dirty="0"/>
          </a:p>
        </p:txBody>
      </p:sp>
    </p:spTree>
    <p:extLst>
      <p:ext uri="{BB962C8B-B14F-4D97-AF65-F5344CB8AC3E}">
        <p14:creationId xmlns:p14="http://schemas.microsoft.com/office/powerpoint/2010/main" val="4359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415244" cy="538657"/>
          </a:xfrm>
        </p:spPr>
        <p:txBody>
          <a:bodyPr>
            <a:normAutofit fontScale="90000"/>
          </a:bodyPr>
          <a:lstStyle/>
          <a:p>
            <a:pPr algn="l"/>
            <a:r>
              <a:rPr lang="en-US" sz="2800" dirty="0" smtClean="0"/>
              <a:t>DETERMINANTS OF MONEY SUPPLY : MONEY MULTIPLIER THEORY</a:t>
            </a:r>
            <a:endParaRPr lang="en-US" sz="2800" dirty="0"/>
          </a:p>
        </p:txBody>
      </p:sp>
      <p:sp>
        <p:nvSpPr>
          <p:cNvPr id="3" name="Subtitle 2"/>
          <p:cNvSpPr>
            <a:spLocks noGrp="1"/>
          </p:cNvSpPr>
          <p:nvPr>
            <p:ph type="subTitle" idx="1"/>
          </p:nvPr>
        </p:nvSpPr>
        <p:spPr>
          <a:xfrm>
            <a:off x="1524000" y="1937857"/>
            <a:ext cx="9415244" cy="4269996"/>
          </a:xfrm>
        </p:spPr>
        <p:txBody>
          <a:bodyPr>
            <a:normAutofit lnSpcReduction="10000"/>
          </a:bodyPr>
          <a:lstStyle/>
          <a:p>
            <a:pPr algn="l"/>
            <a:r>
              <a:rPr lang="en-US" dirty="0" smtClean="0"/>
              <a:t>We shall denote it simply by M rather than M1. </a:t>
            </a:r>
          </a:p>
          <a:p>
            <a:pPr algn="l"/>
            <a:r>
              <a:rPr lang="en-US" dirty="0" smtClean="0"/>
              <a:t>The concept of money supply is composed of currency held by the public (</a:t>
            </a:r>
            <a:r>
              <a:rPr lang="en-US" dirty="0" err="1" smtClean="0"/>
              <a:t>Cp</a:t>
            </a:r>
            <a:r>
              <a:rPr lang="en-US" dirty="0" smtClean="0"/>
              <a:t> ) and demand deposits with the banks (D). Thus</a:t>
            </a:r>
          </a:p>
          <a:p>
            <a:r>
              <a:rPr lang="en-US" dirty="0" smtClean="0"/>
              <a:t> M = </a:t>
            </a:r>
            <a:r>
              <a:rPr lang="en-US" dirty="0" err="1" smtClean="0"/>
              <a:t>Cp</a:t>
            </a:r>
            <a:r>
              <a:rPr lang="en-US" dirty="0" smtClean="0"/>
              <a:t> + D ...(1) </a:t>
            </a:r>
          </a:p>
          <a:p>
            <a:pPr algn="l"/>
            <a:r>
              <a:rPr lang="en-US" dirty="0" smtClean="0"/>
              <a:t>where M = Total money supply with the public </a:t>
            </a:r>
            <a:r>
              <a:rPr lang="en-US" dirty="0" err="1" smtClean="0"/>
              <a:t>Cp</a:t>
            </a:r>
            <a:r>
              <a:rPr lang="en-US" dirty="0" smtClean="0"/>
              <a:t> = Currency with the public D = Demand deposits held by the public.</a:t>
            </a:r>
          </a:p>
          <a:p>
            <a:pPr algn="l"/>
            <a:r>
              <a:rPr lang="en-US" dirty="0" smtClean="0"/>
              <a:t>The two important determinants of money supply as described in equation (1) are </a:t>
            </a:r>
          </a:p>
          <a:p>
            <a:pPr marL="457200" indent="-457200" algn="l">
              <a:buAutoNum type="alphaLcParenBoth"/>
            </a:pPr>
            <a:r>
              <a:rPr lang="en-US" dirty="0" smtClean="0"/>
              <a:t>the amounts of high-powered money which is also called Reserve Money by the Reserve Bank of India and </a:t>
            </a:r>
          </a:p>
          <a:p>
            <a:pPr marL="457200" indent="-457200" algn="l">
              <a:buAutoNum type="alphaLcParenBoth"/>
            </a:pPr>
            <a:r>
              <a:rPr lang="en-US" dirty="0" smtClean="0"/>
              <a:t> the size of money multiplier</a:t>
            </a:r>
            <a:endParaRPr lang="en-US" dirty="0"/>
          </a:p>
        </p:txBody>
      </p:sp>
    </p:spTree>
    <p:extLst>
      <p:ext uri="{BB962C8B-B14F-4D97-AF65-F5344CB8AC3E}">
        <p14:creationId xmlns:p14="http://schemas.microsoft.com/office/powerpoint/2010/main" val="215336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49050"/>
          </a:xfrm>
        </p:spPr>
        <p:txBody>
          <a:bodyPr>
            <a:normAutofit fontScale="90000"/>
          </a:bodyPr>
          <a:lstStyle/>
          <a:p>
            <a:pPr algn="l"/>
            <a:r>
              <a:rPr lang="en-US" dirty="0" smtClean="0"/>
              <a:t>Continue…</a:t>
            </a:r>
            <a:endParaRPr lang="en-US" dirty="0"/>
          </a:p>
        </p:txBody>
      </p:sp>
      <p:sp>
        <p:nvSpPr>
          <p:cNvPr id="3" name="Subtitle 2"/>
          <p:cNvSpPr>
            <a:spLocks noGrp="1"/>
          </p:cNvSpPr>
          <p:nvPr>
            <p:ph type="subTitle" idx="1"/>
          </p:nvPr>
        </p:nvSpPr>
        <p:spPr>
          <a:xfrm>
            <a:off x="1524000" y="2181138"/>
            <a:ext cx="9144000" cy="3825379"/>
          </a:xfrm>
        </p:spPr>
        <p:txBody>
          <a:bodyPr>
            <a:normAutofit lnSpcReduction="10000"/>
          </a:bodyPr>
          <a:lstStyle/>
          <a:p>
            <a:pPr marL="457200" indent="-457200" algn="l">
              <a:buAutoNum type="arabicPeriod"/>
            </a:pPr>
            <a:r>
              <a:rPr lang="en-US" dirty="0" smtClean="0"/>
              <a:t>High-Powered Money (H)</a:t>
            </a:r>
          </a:p>
          <a:p>
            <a:pPr algn="just"/>
            <a:r>
              <a:rPr lang="en-US" dirty="0" smtClean="0"/>
              <a:t>The high-powered money which we denote by H consists of the currency (notes and coins) issued by the Government and the State Bank.</a:t>
            </a:r>
          </a:p>
          <a:p>
            <a:r>
              <a:rPr lang="en-US" dirty="0" smtClean="0"/>
              <a:t>H = </a:t>
            </a:r>
            <a:r>
              <a:rPr lang="en-US" dirty="0" err="1" smtClean="0"/>
              <a:t>Cp</a:t>
            </a:r>
            <a:r>
              <a:rPr lang="en-US" dirty="0" smtClean="0"/>
              <a:t> + R ...(2) </a:t>
            </a:r>
          </a:p>
          <a:p>
            <a:pPr algn="just"/>
            <a:r>
              <a:rPr lang="en-US" dirty="0" smtClean="0"/>
              <a:t>where H = the amount of high-powered money </a:t>
            </a:r>
            <a:r>
              <a:rPr lang="en-US" dirty="0" err="1" smtClean="0"/>
              <a:t>Cp</a:t>
            </a:r>
            <a:r>
              <a:rPr lang="en-US" dirty="0" smtClean="0"/>
              <a:t> = Currency held by the public R = Cash Reserves of currency with the banks.</a:t>
            </a:r>
          </a:p>
          <a:p>
            <a:pPr algn="just"/>
            <a:r>
              <a:rPr lang="en-US" dirty="0" smtClean="0"/>
              <a:t>It is worth noting that State Bank and Government are producers of the high-powered money and the commercial banks do not have any role in producing this high-powered money (H)</a:t>
            </a:r>
            <a:endParaRPr lang="en-US" dirty="0"/>
          </a:p>
        </p:txBody>
      </p:sp>
    </p:spTree>
    <p:extLst>
      <p:ext uri="{BB962C8B-B14F-4D97-AF65-F5344CB8AC3E}">
        <p14:creationId xmlns:p14="http://schemas.microsoft.com/office/powerpoint/2010/main" val="61911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06437"/>
          </a:xfrm>
        </p:spPr>
        <p:txBody>
          <a:bodyPr>
            <a:normAutofit/>
          </a:bodyPr>
          <a:lstStyle/>
          <a:p>
            <a:pPr algn="l"/>
            <a:r>
              <a:rPr lang="en-US" sz="4400" dirty="0" smtClean="0"/>
              <a:t>Continue…</a:t>
            </a:r>
            <a:endParaRPr lang="en-US" sz="4400" dirty="0"/>
          </a:p>
        </p:txBody>
      </p:sp>
      <p:sp>
        <p:nvSpPr>
          <p:cNvPr id="3" name="Subtitle 2"/>
          <p:cNvSpPr>
            <a:spLocks noGrp="1"/>
          </p:cNvSpPr>
          <p:nvPr>
            <p:ph type="subTitle" idx="1"/>
          </p:nvPr>
        </p:nvSpPr>
        <p:spPr>
          <a:xfrm>
            <a:off x="1524000" y="1828799"/>
            <a:ext cx="9144000" cy="4261607"/>
          </a:xfrm>
        </p:spPr>
        <p:txBody>
          <a:bodyPr/>
          <a:lstStyle/>
          <a:p>
            <a:r>
              <a:rPr lang="en-US" dirty="0" smtClean="0"/>
              <a:t>2. Money Multiplier. money multiplier is the degree to which money supply is expanded as a result of the increase in high-powered money. Thus = m= M/H</a:t>
            </a:r>
          </a:p>
          <a:p>
            <a:pPr algn="l"/>
            <a:r>
              <a:rPr lang="en-US" dirty="0" smtClean="0"/>
              <a:t>Rearranging we have,                 M = </a:t>
            </a:r>
            <a:r>
              <a:rPr lang="en-US" dirty="0" err="1" smtClean="0"/>
              <a:t>H.m</a:t>
            </a:r>
            <a:endParaRPr lang="en-US" dirty="0" smtClean="0"/>
          </a:p>
          <a:p>
            <a:pPr algn="l"/>
            <a:r>
              <a:rPr lang="en-US" dirty="0" smtClean="0"/>
              <a:t>Thus money supply is determined by the size of money multiplier (m) and the amount of high-powered money (H).</a:t>
            </a:r>
          </a:p>
          <a:p>
            <a:pPr algn="l"/>
            <a:r>
              <a:rPr lang="en-US" b="1" u="sng" dirty="0" smtClean="0"/>
              <a:t>Size of Money Multiplier</a:t>
            </a:r>
          </a:p>
          <a:p>
            <a:pPr algn="l"/>
            <a:r>
              <a:rPr lang="en-US" dirty="0" smtClean="0"/>
              <a:t>we know that total money supply (M) consists of currency with the public (</a:t>
            </a:r>
            <a:r>
              <a:rPr lang="en-US" dirty="0" err="1" smtClean="0"/>
              <a:t>Cp</a:t>
            </a:r>
            <a:r>
              <a:rPr lang="en-US" dirty="0" smtClean="0"/>
              <a:t> ) and demand deposits with the banks. </a:t>
            </a:r>
          </a:p>
          <a:p>
            <a:r>
              <a:rPr lang="en-US" dirty="0" smtClean="0"/>
              <a:t>Thus M = </a:t>
            </a:r>
            <a:r>
              <a:rPr lang="en-US" dirty="0" err="1" smtClean="0"/>
              <a:t>Cp</a:t>
            </a:r>
            <a:r>
              <a:rPr lang="en-US" dirty="0" smtClean="0"/>
              <a:t> + D . . . (1)</a:t>
            </a:r>
            <a:endParaRPr lang="en-US" b="1" u="sng" dirty="0"/>
          </a:p>
        </p:txBody>
      </p:sp>
    </p:spTree>
    <p:extLst>
      <p:ext uri="{BB962C8B-B14F-4D97-AF65-F5344CB8AC3E}">
        <p14:creationId xmlns:p14="http://schemas.microsoft.com/office/powerpoint/2010/main" val="231063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1159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Supply of Money and it Determinants </vt:lpstr>
      <vt:lpstr>THE CONCEPT OF MONEY SUPPLY AND ITS MEASUREMENT</vt:lpstr>
      <vt:lpstr>Continue…</vt:lpstr>
      <vt:lpstr>FOUR MEASURES OF MONEY SUPPLY</vt:lpstr>
      <vt:lpstr>Continue…</vt:lpstr>
      <vt:lpstr>Summary</vt:lpstr>
      <vt:lpstr>DETERMINANTS OF MONEY SUPPLY : MONEY MULTIPLIER THEORY</vt:lpstr>
      <vt:lpstr>Continue…</vt:lpstr>
      <vt:lpstr>Continue…</vt:lpstr>
      <vt:lpstr>Continue…</vt:lpstr>
      <vt:lpstr>PowerPoint Presentation</vt:lpstr>
      <vt:lpstr>Continue….</vt:lpstr>
      <vt:lpstr>Inflation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of Money and it Determinants</dc:title>
  <dc:creator>Administrator</dc:creator>
  <cp:lastModifiedBy>Administrator</cp:lastModifiedBy>
  <cp:revision>9</cp:revision>
  <dcterms:created xsi:type="dcterms:W3CDTF">2024-11-29T04:20:50Z</dcterms:created>
  <dcterms:modified xsi:type="dcterms:W3CDTF">2024-11-29T05:26:03Z</dcterms:modified>
</cp:coreProperties>
</file>