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Be Vietnam" charset="1" panose="00000500000000000000"/>
      <p:regular r:id="rId13"/>
    </p:embeddedFont>
    <p:embeddedFont>
      <p:font typeface="Be Vietnam Ultra-Bold" charset="1" panose="00000900000000000000"/>
      <p:regular r:id="rId14"/>
    </p:embeddedFont>
    <p:embeddedFont>
      <p:font typeface="IBM Plex Sans" charset="1" panose="020B0503050203000203"/>
      <p:regular r:id="rId15"/>
    </p:embeddedFont>
    <p:embeddedFont>
      <p:font typeface="Arimo Bold" charset="1" panose="020B0704020202020204"/>
      <p:regular r:id="rId16"/>
    </p:embeddedFont>
    <p:embeddedFont>
      <p:font typeface="IBM Plex Sans Bold" charset="1" panose="020B0803050203000203"/>
      <p:regular r:id="rId17"/>
    </p:embeddedFont>
    <p:embeddedFont>
      <p:font typeface="Montserrat Bold" charset="1" panose="000008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3.pn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-279629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9259" r="0" b="-9259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196386" y="3541979"/>
            <a:ext cx="11078006" cy="1572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880"/>
              </a:lnSpc>
            </a:pPr>
            <a:r>
              <a:rPr lang="en-US" sz="11534">
                <a:solidFill>
                  <a:srgbClr val="F8F8F8"/>
                </a:solidFill>
                <a:latin typeface="Be Vietnam"/>
                <a:ea typeface="Be Vietnam"/>
                <a:cs typeface="Be Vietnam"/>
                <a:sym typeface="Be Vietnam"/>
              </a:rPr>
              <a:t>SEEKHO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461719" y="6905041"/>
            <a:ext cx="3562353" cy="414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78"/>
              </a:lnSpc>
            </a:pPr>
            <a:r>
              <a:rPr lang="en-US" sz="2599" spc="225">
                <a:solidFill>
                  <a:srgbClr val="F8F8F8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PRESENTED BY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295798" y="7262520"/>
            <a:ext cx="3728274" cy="3453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18"/>
              </a:lnSpc>
            </a:pPr>
            <a:r>
              <a:rPr lang="en-US" sz="2799">
                <a:solidFill>
                  <a:srgbClr val="F8F8F8"/>
                </a:solidFill>
                <a:latin typeface="IBM Plex Sans"/>
                <a:ea typeface="IBM Plex Sans"/>
                <a:cs typeface="IBM Plex Sans"/>
                <a:sym typeface="IBM Plex Sans"/>
              </a:rPr>
              <a:t>Hassan Rasool</a:t>
            </a:r>
          </a:p>
          <a:p>
            <a:pPr algn="r">
              <a:lnSpc>
                <a:spcPts val="3918"/>
              </a:lnSpc>
            </a:pPr>
            <a:r>
              <a:rPr lang="en-US" sz="2799">
                <a:solidFill>
                  <a:srgbClr val="F8F8F8"/>
                </a:solidFill>
                <a:latin typeface="IBM Plex Sans"/>
                <a:ea typeface="IBM Plex Sans"/>
                <a:cs typeface="IBM Plex Sans"/>
                <a:sym typeface="IBM Plex Sans"/>
              </a:rPr>
              <a:t>20I-0767</a:t>
            </a:r>
          </a:p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F8F8F8"/>
                </a:solidFill>
                <a:latin typeface="IBM Plex Sans"/>
                <a:ea typeface="IBM Plex Sans"/>
                <a:cs typeface="IBM Plex Sans"/>
                <a:sym typeface="IBM Plex Sans"/>
              </a:rPr>
              <a:t>Aans Rehman Khan</a:t>
            </a:r>
          </a:p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F8F8F8"/>
                </a:solidFill>
                <a:latin typeface="IBM Plex Sans"/>
                <a:ea typeface="IBM Plex Sans"/>
                <a:cs typeface="IBM Plex Sans"/>
                <a:sym typeface="IBM Plex Sans"/>
              </a:rPr>
              <a:t>20I-0865</a:t>
            </a:r>
          </a:p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F8F8F8"/>
                </a:solidFill>
                <a:latin typeface="IBM Plex Sans"/>
                <a:ea typeface="IBM Plex Sans"/>
                <a:cs typeface="IBM Plex Sans"/>
                <a:sym typeface="IBM Plex Sans"/>
              </a:rPr>
              <a:t>Huzefa Tanveer</a:t>
            </a:r>
          </a:p>
          <a:p>
            <a:pPr algn="r">
              <a:lnSpc>
                <a:spcPts val="3918"/>
              </a:lnSpc>
            </a:pPr>
            <a:r>
              <a:rPr lang="en-US" sz="2799">
                <a:solidFill>
                  <a:srgbClr val="F8F8F8"/>
                </a:solidFill>
                <a:latin typeface="IBM Plex Sans"/>
                <a:ea typeface="IBM Plex Sans"/>
                <a:cs typeface="IBM Plex Sans"/>
                <a:sym typeface="IBM Plex Sans"/>
              </a:rPr>
              <a:t>20I-0954</a:t>
            </a:r>
          </a:p>
          <a:p>
            <a:pPr algn="r">
              <a:lnSpc>
                <a:spcPts val="3919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622599" y="729730"/>
            <a:ext cx="1147574" cy="1151585"/>
            <a:chOff x="0" y="0"/>
            <a:chExt cx="1530099" cy="153544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30096" cy="1535430"/>
            </a:xfrm>
            <a:custGeom>
              <a:avLst/>
              <a:gdLst/>
              <a:ahLst/>
              <a:cxnLst/>
              <a:rect r="r" b="b" t="t" l="l"/>
              <a:pathLst>
                <a:path h="1535430" w="1530096">
                  <a:moveTo>
                    <a:pt x="0" y="0"/>
                  </a:moveTo>
                  <a:lnTo>
                    <a:pt x="1530096" y="0"/>
                  </a:lnTo>
                  <a:lnTo>
                    <a:pt x="1530096" y="1535430"/>
                  </a:lnTo>
                  <a:lnTo>
                    <a:pt x="0" y="15354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74" t="0" r="-174" b="-1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028700" y="2454885"/>
            <a:ext cx="9391580" cy="906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278"/>
              </a:lnSpc>
            </a:pPr>
            <a:r>
              <a:rPr lang="en-US" sz="5198">
                <a:solidFill>
                  <a:srgbClr val="F8F8F8"/>
                </a:solidFill>
                <a:latin typeface="Arimo Bold"/>
                <a:ea typeface="Arimo Bold"/>
                <a:cs typeface="Arimo Bold"/>
                <a:sym typeface="Arimo Bold"/>
              </a:rPr>
              <a:t>Final Evaluation Presentation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-925329">
            <a:off x="3612669" y="3864993"/>
            <a:ext cx="16909587" cy="6118196"/>
          </a:xfrm>
          <a:custGeom>
            <a:avLst/>
            <a:gdLst/>
            <a:ahLst/>
            <a:cxnLst/>
            <a:rect r="r" b="b" t="t" l="l"/>
            <a:pathLst>
              <a:path h="6118196" w="16909587">
                <a:moveTo>
                  <a:pt x="0" y="0"/>
                </a:moveTo>
                <a:lnTo>
                  <a:pt x="16909587" y="0"/>
                </a:lnTo>
                <a:lnTo>
                  <a:pt x="16909587" y="6118196"/>
                </a:lnTo>
                <a:lnTo>
                  <a:pt x="0" y="61181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884847" y="699357"/>
            <a:ext cx="3244797" cy="103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1"/>
              </a:lnSpc>
            </a:pPr>
            <a:r>
              <a:rPr lang="en-US" sz="2801">
                <a:solidFill>
                  <a:srgbClr val="F8F8F8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FAST NUCES Islamabad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8741410"/>
            <a:ext cx="4100944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8"/>
              </a:lnSpc>
            </a:pPr>
            <a:r>
              <a:rPr lang="en-US" sz="2799">
                <a:solidFill>
                  <a:srgbClr val="F8F8F8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Superviser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8F8F8"/>
                </a:solidFill>
                <a:latin typeface="IBM Plex Sans"/>
                <a:ea typeface="IBM Plex Sans"/>
                <a:cs typeface="IBM Plex Sans"/>
                <a:sym typeface="IBM Plex Sans"/>
              </a:rPr>
              <a:t>Dr. Asif Muhammad Malik</a:t>
            </a:r>
          </a:p>
        </p:txBody>
      </p:sp>
      <p:sp>
        <p:nvSpPr>
          <p:cNvPr name="AutoShape 14" id="14"/>
          <p:cNvSpPr/>
          <p:nvPr/>
        </p:nvSpPr>
        <p:spPr>
          <a:xfrm flipV="true">
            <a:off x="13517723" y="1436083"/>
            <a:ext cx="4570406" cy="0"/>
          </a:xfrm>
          <a:prstGeom prst="line">
            <a:avLst/>
          </a:prstGeom>
          <a:ln cap="flat" w="66675">
            <a:solidFill>
              <a:srgbClr val="1875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0">
            <a:off x="14192235" y="516059"/>
            <a:ext cx="2780319" cy="95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6"/>
              </a:lnSpc>
            </a:pPr>
            <a:r>
              <a:rPr lang="en-US" sz="5604">
                <a:solidFill>
                  <a:srgbClr val="23AAE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See</a:t>
            </a:r>
            <a:r>
              <a:rPr lang="en-US" sz="5604">
                <a:solidFill>
                  <a:srgbClr val="1875B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kho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2067463" y="687540"/>
            <a:ext cx="954317" cy="1045567"/>
          </a:xfrm>
          <a:custGeom>
            <a:avLst/>
            <a:gdLst/>
            <a:ahLst/>
            <a:cxnLst/>
            <a:rect r="r" b="b" t="t" l="l"/>
            <a:pathLst>
              <a:path h="1045567" w="954317">
                <a:moveTo>
                  <a:pt x="0" y="0"/>
                </a:moveTo>
                <a:lnTo>
                  <a:pt x="954317" y="0"/>
                </a:lnTo>
                <a:lnTo>
                  <a:pt x="954317" y="1045567"/>
                </a:lnTo>
                <a:lnTo>
                  <a:pt x="0" y="10455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7" id="17"/>
          <p:cNvSpPr/>
          <p:nvPr/>
        </p:nvSpPr>
        <p:spPr>
          <a:xfrm flipV="true">
            <a:off x="15659265" y="1436083"/>
            <a:ext cx="2428864" cy="0"/>
          </a:xfrm>
          <a:prstGeom prst="line">
            <a:avLst/>
          </a:prstGeom>
          <a:ln cap="flat" w="66675">
            <a:solidFill>
              <a:srgbClr val="23AAE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8" id="18"/>
          <p:cNvSpPr txBox="true"/>
          <p:nvPr/>
        </p:nvSpPr>
        <p:spPr>
          <a:xfrm rot="0">
            <a:off x="13363596" y="1481901"/>
            <a:ext cx="4924404" cy="251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4"/>
              </a:lnSpc>
              <a:spcBef>
                <a:spcPct val="0"/>
              </a:spcBef>
            </a:pPr>
            <a:r>
              <a:rPr lang="en-US" sz="1481" spc="148">
                <a:solidFill>
                  <a:srgbClr val="F8F8F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AI Based Learning Management System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493922" y="3229458"/>
            <a:ext cx="1004586" cy="1004586"/>
          </a:xfrm>
          <a:custGeom>
            <a:avLst/>
            <a:gdLst/>
            <a:ahLst/>
            <a:cxnLst/>
            <a:rect r="r" b="b" t="t" l="l"/>
            <a:pathLst>
              <a:path h="1004586" w="1004586">
                <a:moveTo>
                  <a:pt x="0" y="0"/>
                </a:moveTo>
                <a:lnTo>
                  <a:pt x="1004586" y="0"/>
                </a:lnTo>
                <a:lnTo>
                  <a:pt x="1004586" y="1004585"/>
                </a:lnTo>
                <a:lnTo>
                  <a:pt x="0" y="10045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597098" y="3332633"/>
            <a:ext cx="798234" cy="798234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1003B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1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493922" y="5313685"/>
            <a:ext cx="1004586" cy="1004586"/>
          </a:xfrm>
          <a:custGeom>
            <a:avLst/>
            <a:gdLst/>
            <a:ahLst/>
            <a:cxnLst/>
            <a:rect r="r" b="b" t="t" l="l"/>
            <a:pathLst>
              <a:path h="1004586" w="1004586">
                <a:moveTo>
                  <a:pt x="0" y="0"/>
                </a:moveTo>
                <a:lnTo>
                  <a:pt x="1004586" y="0"/>
                </a:lnTo>
                <a:lnTo>
                  <a:pt x="1004586" y="1004586"/>
                </a:lnTo>
                <a:lnTo>
                  <a:pt x="0" y="10045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6597098" y="5416861"/>
            <a:ext cx="798234" cy="79823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1003B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3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9144000" y="7294737"/>
            <a:ext cx="1004586" cy="1004586"/>
          </a:xfrm>
          <a:custGeom>
            <a:avLst/>
            <a:gdLst/>
            <a:ahLst/>
            <a:cxnLst/>
            <a:rect r="r" b="b" t="t" l="l"/>
            <a:pathLst>
              <a:path h="1004586" w="1004586">
                <a:moveTo>
                  <a:pt x="0" y="0"/>
                </a:moveTo>
                <a:lnTo>
                  <a:pt x="1004586" y="0"/>
                </a:lnTo>
                <a:lnTo>
                  <a:pt x="1004586" y="1004586"/>
                </a:lnTo>
                <a:lnTo>
                  <a:pt x="0" y="10045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9247176" y="7397913"/>
            <a:ext cx="798234" cy="79823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1003B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5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2148074" y="3229458"/>
            <a:ext cx="1004586" cy="1004586"/>
          </a:xfrm>
          <a:custGeom>
            <a:avLst/>
            <a:gdLst/>
            <a:ahLst/>
            <a:cxnLst/>
            <a:rect r="r" b="b" t="t" l="l"/>
            <a:pathLst>
              <a:path h="1004586" w="1004586">
                <a:moveTo>
                  <a:pt x="0" y="0"/>
                </a:moveTo>
                <a:lnTo>
                  <a:pt x="1004585" y="0"/>
                </a:lnTo>
                <a:lnTo>
                  <a:pt x="1004585" y="1004585"/>
                </a:lnTo>
                <a:lnTo>
                  <a:pt x="0" y="10045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2251249" y="3332633"/>
            <a:ext cx="798234" cy="798234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1003B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2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2148074" y="5313685"/>
            <a:ext cx="1004586" cy="1004586"/>
          </a:xfrm>
          <a:custGeom>
            <a:avLst/>
            <a:gdLst/>
            <a:ahLst/>
            <a:cxnLst/>
            <a:rect r="r" b="b" t="t" l="l"/>
            <a:pathLst>
              <a:path h="1004586" w="1004586">
                <a:moveTo>
                  <a:pt x="0" y="0"/>
                </a:moveTo>
                <a:lnTo>
                  <a:pt x="1004585" y="0"/>
                </a:lnTo>
                <a:lnTo>
                  <a:pt x="1004585" y="1004586"/>
                </a:lnTo>
                <a:lnTo>
                  <a:pt x="0" y="10045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2251249" y="5416861"/>
            <a:ext cx="798234" cy="798234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1003B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4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028700" y="3323125"/>
            <a:ext cx="3732142" cy="1076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Agenda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042795" y="3488545"/>
            <a:ext cx="356235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1003B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Introduction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042114" y="5435764"/>
            <a:ext cx="356235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1003B"/>
                </a:solidFill>
                <a:latin typeface="IBM Plex Sans"/>
                <a:ea typeface="IBM Plex Sans"/>
                <a:cs typeface="IBM Plex Sans"/>
                <a:sym typeface="IBM Plex Sans"/>
              </a:rPr>
              <a:t>Last Feedback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692873" y="7553825"/>
            <a:ext cx="356235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1003B"/>
                </a:solidFill>
                <a:latin typeface="IBM Plex Sans"/>
                <a:ea typeface="IBM Plex Sans"/>
                <a:cs typeface="IBM Plex Sans"/>
                <a:sym typeface="IBM Plex Sans"/>
              </a:rPr>
              <a:t>Remaining Work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695584" y="3460268"/>
            <a:ext cx="356235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1003B"/>
                </a:solidFill>
                <a:latin typeface="IBM Plex Sans"/>
                <a:ea typeface="IBM Plex Sans"/>
                <a:cs typeface="IBM Plex Sans"/>
                <a:sym typeface="IBM Plex Sans"/>
              </a:rPr>
              <a:t>Goals and Objectives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696947" y="5572773"/>
            <a:ext cx="356235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1003B"/>
                </a:solidFill>
                <a:latin typeface="IBM Plex Sans"/>
                <a:ea typeface="IBM Plex Sans"/>
                <a:cs typeface="IBM Plex Sans"/>
                <a:sym typeface="IBM Plex Sans"/>
              </a:rPr>
              <a:t>Explanation of Work done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875322" y="756507"/>
            <a:ext cx="3244797" cy="97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21"/>
              </a:lnSpc>
              <a:spcBef>
                <a:spcPct val="0"/>
              </a:spcBef>
            </a:pPr>
            <a:r>
              <a:rPr lang="en-US" sz="2801" strike="noStrike" u="none">
                <a:solidFill>
                  <a:srgbClr val="01003B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FAST NUCES Islamabad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613074" y="729730"/>
            <a:ext cx="1147574" cy="1151585"/>
          </a:xfrm>
          <a:custGeom>
            <a:avLst/>
            <a:gdLst/>
            <a:ahLst/>
            <a:cxnLst/>
            <a:rect r="r" b="b" t="t" l="l"/>
            <a:pathLst>
              <a:path h="1151585" w="1147574">
                <a:moveTo>
                  <a:pt x="0" y="0"/>
                </a:moveTo>
                <a:lnTo>
                  <a:pt x="1147574" y="0"/>
                </a:lnTo>
                <a:lnTo>
                  <a:pt x="1147574" y="1151585"/>
                </a:lnTo>
                <a:lnTo>
                  <a:pt x="0" y="11515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74" t="0" r="-174" b="0"/>
            </a:stretch>
          </a:blipFill>
        </p:spPr>
      </p:sp>
      <p:sp>
        <p:nvSpPr>
          <p:cNvPr name="AutoShape 30" id="30"/>
          <p:cNvSpPr/>
          <p:nvPr/>
        </p:nvSpPr>
        <p:spPr>
          <a:xfrm flipV="true">
            <a:off x="13305592" y="1447450"/>
            <a:ext cx="4395501" cy="0"/>
          </a:xfrm>
          <a:prstGeom prst="line">
            <a:avLst/>
          </a:prstGeom>
          <a:ln cap="flat" w="57150">
            <a:solidFill>
              <a:srgbClr val="1875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1" id="31"/>
          <p:cNvSpPr txBox="true"/>
          <p:nvPr/>
        </p:nvSpPr>
        <p:spPr>
          <a:xfrm rot="0">
            <a:off x="13954291" y="558624"/>
            <a:ext cx="2673919" cy="921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46"/>
              </a:lnSpc>
            </a:pPr>
            <a:r>
              <a:rPr lang="en-US" sz="5390">
                <a:solidFill>
                  <a:srgbClr val="23AAE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See</a:t>
            </a:r>
            <a:r>
              <a:rPr lang="en-US" sz="5390">
                <a:solidFill>
                  <a:srgbClr val="1875B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kho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0">
            <a:off x="11910832" y="727553"/>
            <a:ext cx="917797" cy="1005554"/>
          </a:xfrm>
          <a:custGeom>
            <a:avLst/>
            <a:gdLst/>
            <a:ahLst/>
            <a:cxnLst/>
            <a:rect r="r" b="b" t="t" l="l"/>
            <a:pathLst>
              <a:path h="1005554" w="917797">
                <a:moveTo>
                  <a:pt x="0" y="0"/>
                </a:moveTo>
                <a:lnTo>
                  <a:pt x="917796" y="0"/>
                </a:lnTo>
                <a:lnTo>
                  <a:pt x="917796" y="1005554"/>
                </a:lnTo>
                <a:lnTo>
                  <a:pt x="0" y="10055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3" id="33"/>
          <p:cNvSpPr/>
          <p:nvPr/>
        </p:nvSpPr>
        <p:spPr>
          <a:xfrm flipV="true">
            <a:off x="15365179" y="1447450"/>
            <a:ext cx="2335914" cy="0"/>
          </a:xfrm>
          <a:prstGeom prst="line">
            <a:avLst/>
          </a:prstGeom>
          <a:ln cap="flat" w="57150">
            <a:solidFill>
              <a:srgbClr val="23AAE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4" id="34"/>
          <p:cNvSpPr txBox="true"/>
          <p:nvPr/>
        </p:nvSpPr>
        <p:spPr>
          <a:xfrm rot="0">
            <a:off x="13157363" y="1490420"/>
            <a:ext cx="4735952" cy="242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5"/>
              </a:lnSpc>
              <a:spcBef>
                <a:spcPct val="0"/>
              </a:spcBef>
            </a:pPr>
            <a:r>
              <a:rPr lang="en-US" sz="1425" spc="14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AI Based Learning Management System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7418302" y="9201150"/>
            <a:ext cx="282791" cy="619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4"/>
              </a:lnSpc>
              <a:spcBef>
                <a:spcPct val="0"/>
              </a:spcBef>
            </a:pPr>
            <a:r>
              <a:rPr lang="en-US" sz="371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575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9259" r="0" b="-9259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7016818" y="2825246"/>
            <a:ext cx="4752743" cy="2318254"/>
            <a:chOff x="0" y="0"/>
            <a:chExt cx="6336991" cy="30910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36919" cy="3091074"/>
            </a:xfrm>
            <a:custGeom>
              <a:avLst/>
              <a:gdLst/>
              <a:ahLst/>
              <a:cxnLst/>
              <a:rect r="r" b="b" t="t" l="l"/>
              <a:pathLst>
                <a:path h="3091074" w="6336919">
                  <a:moveTo>
                    <a:pt x="329819" y="0"/>
                  </a:moveTo>
                  <a:lnTo>
                    <a:pt x="6007100" y="0"/>
                  </a:lnTo>
                  <a:cubicBezTo>
                    <a:pt x="6189218" y="0"/>
                    <a:pt x="6336919" y="164641"/>
                    <a:pt x="6336919" y="367646"/>
                  </a:cubicBezTo>
                  <a:lnTo>
                    <a:pt x="6336919" y="2723295"/>
                  </a:lnTo>
                  <a:cubicBezTo>
                    <a:pt x="6336919" y="2820834"/>
                    <a:pt x="6302121" y="2914267"/>
                    <a:pt x="6240272" y="2983351"/>
                  </a:cubicBezTo>
                  <a:cubicBezTo>
                    <a:pt x="6178423" y="3052435"/>
                    <a:pt x="6094476" y="3091074"/>
                    <a:pt x="6006973" y="3091074"/>
                  </a:cubicBezTo>
                  <a:lnTo>
                    <a:pt x="329819" y="3091074"/>
                  </a:lnTo>
                  <a:cubicBezTo>
                    <a:pt x="242316" y="3091074"/>
                    <a:pt x="158496" y="3052293"/>
                    <a:pt x="96520" y="2983351"/>
                  </a:cubicBezTo>
                  <a:cubicBezTo>
                    <a:pt x="34544" y="2914409"/>
                    <a:pt x="0" y="2820834"/>
                    <a:pt x="0" y="2723295"/>
                  </a:cubicBezTo>
                  <a:lnTo>
                    <a:pt x="0" y="367646"/>
                  </a:lnTo>
                  <a:cubicBezTo>
                    <a:pt x="0" y="270107"/>
                    <a:pt x="34798" y="176674"/>
                    <a:pt x="96647" y="107731"/>
                  </a:cubicBezTo>
                  <a:cubicBezTo>
                    <a:pt x="158496" y="38789"/>
                    <a:pt x="242316" y="0"/>
                    <a:pt x="329819" y="0"/>
                  </a:cubicBezTo>
                  <a:close/>
                </a:path>
              </a:pathLst>
            </a:custGeom>
            <a:solidFill>
              <a:srgbClr val="FF007E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7016818" y="3614816"/>
            <a:ext cx="4701201" cy="66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8"/>
              </a:lnSpc>
            </a:pPr>
            <a:r>
              <a:rPr lang="en-US" sz="3898">
                <a:solidFill>
                  <a:srgbClr val="F8F8F8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Video Lectures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7016818" y="5819586"/>
            <a:ext cx="4752001" cy="2085679"/>
            <a:chOff x="0" y="0"/>
            <a:chExt cx="6336001" cy="278090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36030" cy="2780919"/>
            </a:xfrm>
            <a:custGeom>
              <a:avLst/>
              <a:gdLst/>
              <a:ahLst/>
              <a:cxnLst/>
              <a:rect r="r" b="b" t="t" l="l"/>
              <a:pathLst>
                <a:path h="2780919" w="6336030">
                  <a:moveTo>
                    <a:pt x="329946" y="0"/>
                  </a:moveTo>
                  <a:lnTo>
                    <a:pt x="6006084" y="0"/>
                  </a:lnTo>
                  <a:cubicBezTo>
                    <a:pt x="6188329" y="0"/>
                    <a:pt x="6336030" y="147701"/>
                    <a:pt x="6336030" y="329946"/>
                  </a:cubicBezTo>
                  <a:lnTo>
                    <a:pt x="6336030" y="2450973"/>
                  </a:lnTo>
                  <a:cubicBezTo>
                    <a:pt x="6336030" y="2633218"/>
                    <a:pt x="6188329" y="2780919"/>
                    <a:pt x="6006084" y="2780919"/>
                  </a:cubicBezTo>
                  <a:lnTo>
                    <a:pt x="329946" y="2780919"/>
                  </a:lnTo>
                  <a:cubicBezTo>
                    <a:pt x="147701" y="2780919"/>
                    <a:pt x="0" y="2633218"/>
                    <a:pt x="0" y="2450973"/>
                  </a:cubicBezTo>
                  <a:lnTo>
                    <a:pt x="0" y="329946"/>
                  </a:lnTo>
                  <a:cubicBezTo>
                    <a:pt x="0" y="147701"/>
                    <a:pt x="147701" y="0"/>
                    <a:pt x="329946" y="0"/>
                  </a:cubicBezTo>
                  <a:close/>
                </a:path>
              </a:pathLst>
            </a:custGeom>
            <a:solidFill>
              <a:srgbClr val="FF007E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7016818" y="6468621"/>
            <a:ext cx="4650401" cy="66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8"/>
              </a:lnSpc>
            </a:pPr>
            <a:r>
              <a:rPr lang="en-US" sz="3898">
                <a:solidFill>
                  <a:srgbClr val="F8F8F8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Segmentation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613074" y="729730"/>
            <a:ext cx="1147574" cy="1151585"/>
            <a:chOff x="0" y="0"/>
            <a:chExt cx="1530099" cy="153544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30096" cy="1535430"/>
            </a:xfrm>
            <a:custGeom>
              <a:avLst/>
              <a:gdLst/>
              <a:ahLst/>
              <a:cxnLst/>
              <a:rect r="r" b="b" t="t" l="l"/>
              <a:pathLst>
                <a:path h="1535430" w="1530096">
                  <a:moveTo>
                    <a:pt x="0" y="0"/>
                  </a:moveTo>
                  <a:lnTo>
                    <a:pt x="1530096" y="0"/>
                  </a:lnTo>
                  <a:lnTo>
                    <a:pt x="1530096" y="1535430"/>
                  </a:lnTo>
                  <a:lnTo>
                    <a:pt x="0" y="15354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74" t="0" r="-174" b="-1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2702985" y="5771091"/>
            <a:ext cx="4759065" cy="2134174"/>
            <a:chOff x="0" y="0"/>
            <a:chExt cx="6345420" cy="284556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45428" cy="2845562"/>
            </a:xfrm>
            <a:custGeom>
              <a:avLst/>
              <a:gdLst/>
              <a:ahLst/>
              <a:cxnLst/>
              <a:rect r="r" b="b" t="t" l="l"/>
              <a:pathLst>
                <a:path h="2845562" w="6345428">
                  <a:moveTo>
                    <a:pt x="329438" y="0"/>
                  </a:moveTo>
                  <a:lnTo>
                    <a:pt x="6015990" y="0"/>
                  </a:lnTo>
                  <a:cubicBezTo>
                    <a:pt x="6103366" y="0"/>
                    <a:pt x="6187186" y="34671"/>
                    <a:pt x="6248908" y="96520"/>
                  </a:cubicBezTo>
                  <a:cubicBezTo>
                    <a:pt x="6310630" y="158369"/>
                    <a:pt x="6345428" y="242062"/>
                    <a:pt x="6345428" y="329438"/>
                  </a:cubicBezTo>
                  <a:lnTo>
                    <a:pt x="6345428" y="2516124"/>
                  </a:lnTo>
                  <a:cubicBezTo>
                    <a:pt x="6345428" y="2603500"/>
                    <a:pt x="6310757" y="2687320"/>
                    <a:pt x="6248908" y="2749042"/>
                  </a:cubicBezTo>
                  <a:cubicBezTo>
                    <a:pt x="6187059" y="2810764"/>
                    <a:pt x="6103366" y="2845562"/>
                    <a:pt x="6015990" y="2845562"/>
                  </a:cubicBezTo>
                  <a:lnTo>
                    <a:pt x="329438" y="2845562"/>
                  </a:lnTo>
                  <a:cubicBezTo>
                    <a:pt x="242062" y="2845562"/>
                    <a:pt x="158242" y="2810891"/>
                    <a:pt x="96520" y="2749042"/>
                  </a:cubicBezTo>
                  <a:cubicBezTo>
                    <a:pt x="34798" y="2687193"/>
                    <a:pt x="0" y="2603500"/>
                    <a:pt x="0" y="2516124"/>
                  </a:cubicBezTo>
                  <a:lnTo>
                    <a:pt x="0" y="329438"/>
                  </a:lnTo>
                  <a:cubicBezTo>
                    <a:pt x="0" y="242062"/>
                    <a:pt x="34671" y="158242"/>
                    <a:pt x="96520" y="96520"/>
                  </a:cubicBezTo>
                  <a:cubicBezTo>
                    <a:pt x="158369" y="34798"/>
                    <a:pt x="242062" y="0"/>
                    <a:pt x="329438" y="0"/>
                  </a:cubicBezTo>
                  <a:close/>
                </a:path>
              </a:pathLst>
            </a:custGeom>
            <a:solidFill>
              <a:srgbClr val="FF007E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2728385" y="6492868"/>
            <a:ext cx="4701943" cy="66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8"/>
              </a:lnSpc>
            </a:pPr>
            <a:r>
              <a:rPr lang="en-US" sz="3898">
                <a:solidFill>
                  <a:srgbClr val="F8F8F8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Quizzes Problem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58843" y="4086965"/>
            <a:ext cx="5703000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F8F8F8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Introduction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875322" y="699357"/>
            <a:ext cx="3244797" cy="103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1"/>
              </a:lnSpc>
            </a:pPr>
            <a:r>
              <a:rPr lang="en-US" sz="2801">
                <a:solidFill>
                  <a:srgbClr val="F8F8F8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FAST NUCES Islamabad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2702985" y="2825246"/>
            <a:ext cx="4752743" cy="2501393"/>
            <a:chOff x="0" y="0"/>
            <a:chExt cx="6336991" cy="333519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336919" cy="3335295"/>
            </a:xfrm>
            <a:custGeom>
              <a:avLst/>
              <a:gdLst/>
              <a:ahLst/>
              <a:cxnLst/>
              <a:rect r="r" b="b" t="t" l="l"/>
              <a:pathLst>
                <a:path h="3335295" w="6336919">
                  <a:moveTo>
                    <a:pt x="329819" y="0"/>
                  </a:moveTo>
                  <a:lnTo>
                    <a:pt x="6007100" y="0"/>
                  </a:lnTo>
                  <a:cubicBezTo>
                    <a:pt x="6189218" y="0"/>
                    <a:pt x="6336919" y="163270"/>
                    <a:pt x="6336919" y="364584"/>
                  </a:cubicBezTo>
                  <a:lnTo>
                    <a:pt x="6336919" y="2970582"/>
                  </a:lnTo>
                  <a:cubicBezTo>
                    <a:pt x="6336919" y="3067308"/>
                    <a:pt x="6302121" y="3159964"/>
                    <a:pt x="6240272" y="3228472"/>
                  </a:cubicBezTo>
                  <a:cubicBezTo>
                    <a:pt x="6178423" y="3296981"/>
                    <a:pt x="6094476" y="3335295"/>
                    <a:pt x="6006973" y="3335295"/>
                  </a:cubicBezTo>
                  <a:lnTo>
                    <a:pt x="329819" y="3335295"/>
                  </a:lnTo>
                  <a:cubicBezTo>
                    <a:pt x="147701" y="3335166"/>
                    <a:pt x="0" y="3171896"/>
                    <a:pt x="0" y="2970582"/>
                  </a:cubicBezTo>
                  <a:lnTo>
                    <a:pt x="0" y="364584"/>
                  </a:lnTo>
                  <a:cubicBezTo>
                    <a:pt x="0" y="267858"/>
                    <a:pt x="34798" y="175203"/>
                    <a:pt x="96647" y="106834"/>
                  </a:cubicBezTo>
                  <a:cubicBezTo>
                    <a:pt x="158496" y="38466"/>
                    <a:pt x="242316" y="0"/>
                    <a:pt x="329819" y="0"/>
                  </a:cubicBezTo>
                  <a:close/>
                </a:path>
              </a:pathLst>
            </a:custGeom>
            <a:solidFill>
              <a:srgbClr val="FF007E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2753785" y="3706385"/>
            <a:ext cx="4701943" cy="66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8"/>
              </a:lnSpc>
            </a:pPr>
            <a:r>
              <a:rPr lang="en-US" sz="3898">
                <a:solidFill>
                  <a:srgbClr val="F8F8F8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Transcript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2159446">
            <a:off x="13111917" y="-3539846"/>
            <a:ext cx="7814506" cy="6308438"/>
          </a:xfrm>
          <a:custGeom>
            <a:avLst/>
            <a:gdLst/>
            <a:ahLst/>
            <a:cxnLst/>
            <a:rect r="r" b="b" t="t" l="l"/>
            <a:pathLst>
              <a:path h="6308438" w="7814506">
                <a:moveTo>
                  <a:pt x="0" y="0"/>
                </a:moveTo>
                <a:lnTo>
                  <a:pt x="7814506" y="0"/>
                </a:lnTo>
                <a:lnTo>
                  <a:pt x="7814506" y="6308437"/>
                </a:lnTo>
                <a:lnTo>
                  <a:pt x="0" y="63084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543904">
            <a:off x="-940728" y="8061713"/>
            <a:ext cx="10103966" cy="8156656"/>
          </a:xfrm>
          <a:custGeom>
            <a:avLst/>
            <a:gdLst/>
            <a:ahLst/>
            <a:cxnLst/>
            <a:rect r="r" b="b" t="t" l="l"/>
            <a:pathLst>
              <a:path h="8156656" w="10103966">
                <a:moveTo>
                  <a:pt x="0" y="0"/>
                </a:moveTo>
                <a:lnTo>
                  <a:pt x="10103966" y="0"/>
                </a:lnTo>
                <a:lnTo>
                  <a:pt x="10103966" y="8156656"/>
                </a:lnTo>
                <a:lnTo>
                  <a:pt x="0" y="81566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2" id="22"/>
          <p:cNvSpPr/>
          <p:nvPr/>
        </p:nvSpPr>
        <p:spPr>
          <a:xfrm flipV="true">
            <a:off x="13305592" y="1447450"/>
            <a:ext cx="4395501" cy="0"/>
          </a:xfrm>
          <a:prstGeom prst="line">
            <a:avLst/>
          </a:prstGeom>
          <a:ln cap="flat" w="57150">
            <a:solidFill>
              <a:srgbClr val="1875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3" id="23"/>
          <p:cNvSpPr txBox="true"/>
          <p:nvPr/>
        </p:nvSpPr>
        <p:spPr>
          <a:xfrm rot="0">
            <a:off x="13954291" y="558624"/>
            <a:ext cx="2673919" cy="921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46"/>
              </a:lnSpc>
            </a:pPr>
            <a:r>
              <a:rPr lang="en-US" sz="5390">
                <a:solidFill>
                  <a:srgbClr val="23AAE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See</a:t>
            </a:r>
            <a:r>
              <a:rPr lang="en-US" sz="5390">
                <a:solidFill>
                  <a:srgbClr val="1875B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kho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11910832" y="727553"/>
            <a:ext cx="917797" cy="1005554"/>
          </a:xfrm>
          <a:custGeom>
            <a:avLst/>
            <a:gdLst/>
            <a:ahLst/>
            <a:cxnLst/>
            <a:rect r="r" b="b" t="t" l="l"/>
            <a:pathLst>
              <a:path h="1005554" w="917797">
                <a:moveTo>
                  <a:pt x="0" y="0"/>
                </a:moveTo>
                <a:lnTo>
                  <a:pt x="917796" y="0"/>
                </a:lnTo>
                <a:lnTo>
                  <a:pt x="917796" y="1005554"/>
                </a:lnTo>
                <a:lnTo>
                  <a:pt x="0" y="10055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5" id="25"/>
          <p:cNvSpPr/>
          <p:nvPr/>
        </p:nvSpPr>
        <p:spPr>
          <a:xfrm flipV="true">
            <a:off x="15365179" y="1447450"/>
            <a:ext cx="2335914" cy="0"/>
          </a:xfrm>
          <a:prstGeom prst="line">
            <a:avLst/>
          </a:prstGeom>
          <a:ln cap="flat" w="57150">
            <a:solidFill>
              <a:srgbClr val="23AAE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6" id="26"/>
          <p:cNvSpPr txBox="true"/>
          <p:nvPr/>
        </p:nvSpPr>
        <p:spPr>
          <a:xfrm rot="0">
            <a:off x="13157363" y="1490420"/>
            <a:ext cx="4735952" cy="242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5"/>
              </a:lnSpc>
              <a:spcBef>
                <a:spcPct val="0"/>
              </a:spcBef>
            </a:pPr>
            <a:r>
              <a:rPr lang="en-US" sz="1425" spc="142">
                <a:solidFill>
                  <a:srgbClr val="F8F8F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AI Based Learning Management System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7418311" y="9201150"/>
            <a:ext cx="282773" cy="620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4"/>
              </a:lnSpc>
              <a:spcBef>
                <a:spcPct val="0"/>
              </a:spcBef>
            </a:pPr>
            <a:r>
              <a:rPr lang="en-US" sz="3710">
                <a:solidFill>
                  <a:srgbClr val="F8F8F8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050" y="62349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9259" r="0" b="-9259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7983418" y="6320007"/>
            <a:ext cx="5970873" cy="1630715"/>
            <a:chOff x="0" y="0"/>
            <a:chExt cx="7961164" cy="217428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961249" cy="2174240"/>
            </a:xfrm>
            <a:custGeom>
              <a:avLst/>
              <a:gdLst/>
              <a:ahLst/>
              <a:cxnLst/>
              <a:rect r="r" b="b" t="t" l="l"/>
              <a:pathLst>
                <a:path h="2174240" w="7961249">
                  <a:moveTo>
                    <a:pt x="262509" y="0"/>
                  </a:moveTo>
                  <a:lnTo>
                    <a:pt x="7698613" y="0"/>
                  </a:lnTo>
                  <a:cubicBezTo>
                    <a:pt x="7768209" y="0"/>
                    <a:pt x="7835011" y="27686"/>
                    <a:pt x="7884287" y="76962"/>
                  </a:cubicBezTo>
                  <a:cubicBezTo>
                    <a:pt x="7933563" y="126238"/>
                    <a:pt x="7961249" y="193040"/>
                    <a:pt x="7961249" y="262636"/>
                  </a:cubicBezTo>
                  <a:lnTo>
                    <a:pt x="7961249" y="1911731"/>
                  </a:lnTo>
                  <a:cubicBezTo>
                    <a:pt x="7961249" y="2056765"/>
                    <a:pt x="7843647" y="2174240"/>
                    <a:pt x="7698740" y="2174240"/>
                  </a:cubicBezTo>
                  <a:lnTo>
                    <a:pt x="262509" y="2174240"/>
                  </a:lnTo>
                  <a:cubicBezTo>
                    <a:pt x="192913" y="2174240"/>
                    <a:pt x="126111" y="2146554"/>
                    <a:pt x="76835" y="2097278"/>
                  </a:cubicBezTo>
                  <a:cubicBezTo>
                    <a:pt x="27559" y="2048002"/>
                    <a:pt x="0" y="1981327"/>
                    <a:pt x="0" y="1911731"/>
                  </a:cubicBezTo>
                  <a:lnTo>
                    <a:pt x="0" y="262509"/>
                  </a:lnTo>
                  <a:cubicBezTo>
                    <a:pt x="0" y="192913"/>
                    <a:pt x="27686" y="126111"/>
                    <a:pt x="76962" y="76962"/>
                  </a:cubicBezTo>
                  <a:cubicBezTo>
                    <a:pt x="126238" y="27813"/>
                    <a:pt x="192913" y="0"/>
                    <a:pt x="262509" y="0"/>
                  </a:cubicBezTo>
                  <a:close/>
                </a:path>
              </a:pathLst>
            </a:custGeom>
            <a:solidFill>
              <a:srgbClr val="FF007E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8034218" y="6757552"/>
            <a:ext cx="5920073" cy="67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8"/>
              </a:lnSpc>
            </a:pPr>
            <a:r>
              <a:rPr lang="en-US" sz="3999">
                <a:solidFill>
                  <a:srgbClr val="F8F8F8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Semantic Analysis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1587442" y="3362982"/>
            <a:ext cx="5988569" cy="1630715"/>
            <a:chOff x="0" y="0"/>
            <a:chExt cx="7984759" cy="217428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984871" cy="2174240"/>
            </a:xfrm>
            <a:custGeom>
              <a:avLst/>
              <a:gdLst/>
              <a:ahLst/>
              <a:cxnLst/>
              <a:rect r="r" b="b" t="t" l="l"/>
              <a:pathLst>
                <a:path h="2174240" w="7984871">
                  <a:moveTo>
                    <a:pt x="261747" y="0"/>
                  </a:moveTo>
                  <a:lnTo>
                    <a:pt x="7722997" y="0"/>
                  </a:lnTo>
                  <a:cubicBezTo>
                    <a:pt x="7792465" y="0"/>
                    <a:pt x="7859014" y="27559"/>
                    <a:pt x="7908163" y="76708"/>
                  </a:cubicBezTo>
                  <a:cubicBezTo>
                    <a:pt x="7957312" y="125857"/>
                    <a:pt x="7984871" y="192405"/>
                    <a:pt x="7984871" y="261874"/>
                  </a:cubicBezTo>
                  <a:lnTo>
                    <a:pt x="7984871" y="1912493"/>
                  </a:lnTo>
                  <a:cubicBezTo>
                    <a:pt x="7984871" y="2057019"/>
                    <a:pt x="7867650" y="2174240"/>
                    <a:pt x="7723124" y="2174240"/>
                  </a:cubicBezTo>
                  <a:lnTo>
                    <a:pt x="261747" y="2174240"/>
                  </a:lnTo>
                  <a:cubicBezTo>
                    <a:pt x="192278" y="2174240"/>
                    <a:pt x="125730" y="2146681"/>
                    <a:pt x="76581" y="2097532"/>
                  </a:cubicBezTo>
                  <a:cubicBezTo>
                    <a:pt x="27432" y="2048383"/>
                    <a:pt x="0" y="1981962"/>
                    <a:pt x="0" y="1912493"/>
                  </a:cubicBezTo>
                  <a:lnTo>
                    <a:pt x="0" y="261747"/>
                  </a:lnTo>
                  <a:cubicBezTo>
                    <a:pt x="0" y="192405"/>
                    <a:pt x="27559" y="125730"/>
                    <a:pt x="76708" y="76708"/>
                  </a:cubicBezTo>
                  <a:cubicBezTo>
                    <a:pt x="125857" y="27686"/>
                    <a:pt x="192405" y="0"/>
                    <a:pt x="261747" y="0"/>
                  </a:cubicBezTo>
                  <a:close/>
                </a:path>
              </a:pathLst>
            </a:custGeom>
            <a:solidFill>
              <a:srgbClr val="FF007E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1706192" y="3448102"/>
            <a:ext cx="5869819" cy="13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8"/>
              </a:lnSpc>
            </a:pPr>
            <a:r>
              <a:rPr lang="en-US" sz="3999">
                <a:solidFill>
                  <a:srgbClr val="F8F8F8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Automated Quiz Generation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4535249" y="3362982"/>
            <a:ext cx="5970873" cy="1630715"/>
            <a:chOff x="0" y="0"/>
            <a:chExt cx="7961164" cy="217428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961249" cy="2174240"/>
            </a:xfrm>
            <a:custGeom>
              <a:avLst/>
              <a:gdLst/>
              <a:ahLst/>
              <a:cxnLst/>
              <a:rect r="r" b="b" t="t" l="l"/>
              <a:pathLst>
                <a:path h="2174240" w="7961249">
                  <a:moveTo>
                    <a:pt x="262509" y="0"/>
                  </a:moveTo>
                  <a:lnTo>
                    <a:pt x="7698613" y="0"/>
                  </a:lnTo>
                  <a:cubicBezTo>
                    <a:pt x="7768209" y="0"/>
                    <a:pt x="7835011" y="27686"/>
                    <a:pt x="7884287" y="76962"/>
                  </a:cubicBezTo>
                  <a:cubicBezTo>
                    <a:pt x="7933563" y="126238"/>
                    <a:pt x="7961249" y="193040"/>
                    <a:pt x="7961249" y="262636"/>
                  </a:cubicBezTo>
                  <a:lnTo>
                    <a:pt x="7961249" y="1911731"/>
                  </a:lnTo>
                  <a:cubicBezTo>
                    <a:pt x="7961249" y="2056765"/>
                    <a:pt x="7843647" y="2174240"/>
                    <a:pt x="7698740" y="2174240"/>
                  </a:cubicBezTo>
                  <a:lnTo>
                    <a:pt x="262509" y="2174240"/>
                  </a:lnTo>
                  <a:cubicBezTo>
                    <a:pt x="192913" y="2174240"/>
                    <a:pt x="126111" y="2146554"/>
                    <a:pt x="76835" y="2097278"/>
                  </a:cubicBezTo>
                  <a:cubicBezTo>
                    <a:pt x="27559" y="2048002"/>
                    <a:pt x="0" y="1981327"/>
                    <a:pt x="0" y="1911731"/>
                  </a:cubicBezTo>
                  <a:lnTo>
                    <a:pt x="0" y="262509"/>
                  </a:lnTo>
                  <a:cubicBezTo>
                    <a:pt x="0" y="192913"/>
                    <a:pt x="27686" y="126111"/>
                    <a:pt x="76962" y="76962"/>
                  </a:cubicBezTo>
                  <a:cubicBezTo>
                    <a:pt x="126238" y="27813"/>
                    <a:pt x="192913" y="0"/>
                    <a:pt x="262509" y="0"/>
                  </a:cubicBezTo>
                  <a:close/>
                </a:path>
              </a:pathLst>
            </a:custGeom>
            <a:solidFill>
              <a:srgbClr val="FF007E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4525724" y="3800527"/>
            <a:ext cx="5920073" cy="67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8"/>
              </a:lnSpc>
            </a:pPr>
            <a:r>
              <a:rPr lang="en-US" sz="3999">
                <a:solidFill>
                  <a:srgbClr val="F8F8F8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Video Segmentation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13074" y="4993697"/>
            <a:ext cx="3461902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0"/>
              </a:lnSpc>
            </a:pPr>
            <a:r>
              <a:rPr lang="en-US" sz="5200">
                <a:solidFill>
                  <a:srgbClr val="F8F8F8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Goals and Objectives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875322" y="699357"/>
            <a:ext cx="3244797" cy="103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1"/>
              </a:lnSpc>
            </a:pPr>
            <a:r>
              <a:rPr lang="en-US" sz="2801">
                <a:solidFill>
                  <a:srgbClr val="F8F8F8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FAST NUCES Islamabad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613074" y="729730"/>
            <a:ext cx="1147574" cy="1151585"/>
            <a:chOff x="0" y="0"/>
            <a:chExt cx="1530099" cy="153544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530096" cy="1535430"/>
            </a:xfrm>
            <a:custGeom>
              <a:avLst/>
              <a:gdLst/>
              <a:ahLst/>
              <a:cxnLst/>
              <a:rect r="r" b="b" t="t" l="l"/>
              <a:pathLst>
                <a:path h="1535430" w="1530096">
                  <a:moveTo>
                    <a:pt x="0" y="0"/>
                  </a:moveTo>
                  <a:lnTo>
                    <a:pt x="1530096" y="0"/>
                  </a:lnTo>
                  <a:lnTo>
                    <a:pt x="1530096" y="1535430"/>
                  </a:lnTo>
                  <a:lnTo>
                    <a:pt x="0" y="15354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74" t="0" r="-174" b="-1"/>
              </a:stretch>
            </a:blipFill>
          </p:spPr>
        </p:sp>
      </p:grpSp>
      <p:sp>
        <p:nvSpPr>
          <p:cNvPr name="Freeform 17" id="17"/>
          <p:cNvSpPr/>
          <p:nvPr/>
        </p:nvSpPr>
        <p:spPr>
          <a:xfrm flipH="false" flipV="false" rot="543904">
            <a:off x="-774807" y="7740709"/>
            <a:ext cx="10103966" cy="8156656"/>
          </a:xfrm>
          <a:custGeom>
            <a:avLst/>
            <a:gdLst/>
            <a:ahLst/>
            <a:cxnLst/>
            <a:rect r="r" b="b" t="t" l="l"/>
            <a:pathLst>
              <a:path h="8156656" w="10103966">
                <a:moveTo>
                  <a:pt x="0" y="0"/>
                </a:moveTo>
                <a:lnTo>
                  <a:pt x="10103966" y="0"/>
                </a:lnTo>
                <a:lnTo>
                  <a:pt x="10103966" y="8156656"/>
                </a:lnTo>
                <a:lnTo>
                  <a:pt x="0" y="81566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2159446">
            <a:off x="13111917" y="-3539846"/>
            <a:ext cx="7814506" cy="6308438"/>
          </a:xfrm>
          <a:custGeom>
            <a:avLst/>
            <a:gdLst/>
            <a:ahLst/>
            <a:cxnLst/>
            <a:rect r="r" b="b" t="t" l="l"/>
            <a:pathLst>
              <a:path h="6308438" w="7814506">
                <a:moveTo>
                  <a:pt x="0" y="0"/>
                </a:moveTo>
                <a:lnTo>
                  <a:pt x="7814506" y="0"/>
                </a:lnTo>
                <a:lnTo>
                  <a:pt x="7814506" y="6308437"/>
                </a:lnTo>
                <a:lnTo>
                  <a:pt x="0" y="63084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9" id="19"/>
          <p:cNvSpPr/>
          <p:nvPr/>
        </p:nvSpPr>
        <p:spPr>
          <a:xfrm flipV="true">
            <a:off x="13305592" y="1447450"/>
            <a:ext cx="4395501" cy="0"/>
          </a:xfrm>
          <a:prstGeom prst="line">
            <a:avLst/>
          </a:prstGeom>
          <a:ln cap="flat" w="57150">
            <a:solidFill>
              <a:srgbClr val="1875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0" id="20"/>
          <p:cNvSpPr txBox="true"/>
          <p:nvPr/>
        </p:nvSpPr>
        <p:spPr>
          <a:xfrm rot="0">
            <a:off x="13954291" y="558624"/>
            <a:ext cx="2673919" cy="921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46"/>
              </a:lnSpc>
            </a:pPr>
            <a:r>
              <a:rPr lang="en-US" sz="5390">
                <a:solidFill>
                  <a:srgbClr val="23AAE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See</a:t>
            </a:r>
            <a:r>
              <a:rPr lang="en-US" sz="5390">
                <a:solidFill>
                  <a:srgbClr val="1875B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kho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11910832" y="727553"/>
            <a:ext cx="917797" cy="1005554"/>
          </a:xfrm>
          <a:custGeom>
            <a:avLst/>
            <a:gdLst/>
            <a:ahLst/>
            <a:cxnLst/>
            <a:rect r="r" b="b" t="t" l="l"/>
            <a:pathLst>
              <a:path h="1005554" w="917797">
                <a:moveTo>
                  <a:pt x="0" y="0"/>
                </a:moveTo>
                <a:lnTo>
                  <a:pt x="917796" y="0"/>
                </a:lnTo>
                <a:lnTo>
                  <a:pt x="917796" y="1005554"/>
                </a:lnTo>
                <a:lnTo>
                  <a:pt x="0" y="10055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2" id="22"/>
          <p:cNvSpPr/>
          <p:nvPr/>
        </p:nvSpPr>
        <p:spPr>
          <a:xfrm flipV="true">
            <a:off x="15365179" y="1447450"/>
            <a:ext cx="2335914" cy="0"/>
          </a:xfrm>
          <a:prstGeom prst="line">
            <a:avLst/>
          </a:prstGeom>
          <a:ln cap="flat" w="57150">
            <a:solidFill>
              <a:srgbClr val="23AAE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3" id="23"/>
          <p:cNvSpPr txBox="true"/>
          <p:nvPr/>
        </p:nvSpPr>
        <p:spPr>
          <a:xfrm rot="0">
            <a:off x="13157363" y="1490420"/>
            <a:ext cx="4735952" cy="242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5"/>
              </a:lnSpc>
              <a:spcBef>
                <a:spcPct val="0"/>
              </a:spcBef>
            </a:pPr>
            <a:r>
              <a:rPr lang="en-US" sz="1425" spc="142">
                <a:solidFill>
                  <a:srgbClr val="F8F8F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AI Based Learning Management System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7418311" y="9201150"/>
            <a:ext cx="282773" cy="620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4"/>
              </a:lnSpc>
              <a:spcBef>
                <a:spcPct val="0"/>
              </a:spcBef>
            </a:pPr>
            <a:r>
              <a:rPr lang="en-US" sz="3710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649" y="729730"/>
            <a:ext cx="1147574" cy="1151585"/>
            <a:chOff x="0" y="0"/>
            <a:chExt cx="1530099" cy="15354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30096" cy="1535430"/>
            </a:xfrm>
            <a:custGeom>
              <a:avLst/>
              <a:gdLst/>
              <a:ahLst/>
              <a:cxnLst/>
              <a:rect r="r" b="b" t="t" l="l"/>
              <a:pathLst>
                <a:path h="1535430" w="1530096">
                  <a:moveTo>
                    <a:pt x="0" y="0"/>
                  </a:moveTo>
                  <a:lnTo>
                    <a:pt x="1530096" y="0"/>
                  </a:lnTo>
                  <a:lnTo>
                    <a:pt x="1530096" y="1535430"/>
                  </a:lnTo>
                  <a:lnTo>
                    <a:pt x="0" y="15354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74" t="0" r="-174" b="-1"/>
              </a:stretch>
            </a:blipFill>
          </p:spPr>
        </p:sp>
      </p:grpSp>
      <p:sp>
        <p:nvSpPr>
          <p:cNvPr name="AutoShape 4" id="4"/>
          <p:cNvSpPr/>
          <p:nvPr/>
        </p:nvSpPr>
        <p:spPr>
          <a:xfrm>
            <a:off x="1059772" y="9873069"/>
            <a:ext cx="3446485" cy="0"/>
          </a:xfrm>
          <a:prstGeom prst="line">
            <a:avLst/>
          </a:prstGeom>
          <a:ln cap="flat" w="47625">
            <a:solidFill>
              <a:srgbClr val="1875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568413" y="9172575"/>
            <a:ext cx="2096603" cy="726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226">
                <a:solidFill>
                  <a:srgbClr val="23AAE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See</a:t>
            </a:r>
            <a:r>
              <a:rPr lang="en-US" sz="4226">
                <a:solidFill>
                  <a:srgbClr val="1875B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kho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33850" y="9308602"/>
            <a:ext cx="719638" cy="788448"/>
          </a:xfrm>
          <a:custGeom>
            <a:avLst/>
            <a:gdLst/>
            <a:ahLst/>
            <a:cxnLst/>
            <a:rect r="r" b="b" t="t" l="l"/>
            <a:pathLst>
              <a:path h="788448" w="719638">
                <a:moveTo>
                  <a:pt x="0" y="0"/>
                </a:moveTo>
                <a:lnTo>
                  <a:pt x="719638" y="0"/>
                </a:lnTo>
                <a:lnTo>
                  <a:pt x="719638" y="788449"/>
                </a:lnTo>
                <a:lnTo>
                  <a:pt x="0" y="7884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>
            <a:off x="2674682" y="9873069"/>
            <a:ext cx="1831575" cy="0"/>
          </a:xfrm>
          <a:prstGeom prst="line">
            <a:avLst/>
          </a:prstGeom>
          <a:ln cap="flat" w="47625">
            <a:solidFill>
              <a:srgbClr val="23AAE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2444862" y="3725904"/>
            <a:ext cx="14394966" cy="4180642"/>
          </a:xfrm>
          <a:custGeom>
            <a:avLst/>
            <a:gdLst/>
            <a:ahLst/>
            <a:cxnLst/>
            <a:rect r="r" b="b" t="t" l="l"/>
            <a:pathLst>
              <a:path h="4180642" w="14394966">
                <a:moveTo>
                  <a:pt x="0" y="0"/>
                </a:moveTo>
                <a:lnTo>
                  <a:pt x="14394966" y="0"/>
                </a:lnTo>
                <a:lnTo>
                  <a:pt x="14394966" y="4180642"/>
                </a:lnTo>
                <a:lnTo>
                  <a:pt x="0" y="41806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85788" y="2269712"/>
            <a:ext cx="6395382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Last Feedback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03897" y="699357"/>
            <a:ext cx="3244797" cy="103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1"/>
              </a:lnSpc>
            </a:pPr>
            <a:r>
              <a:rPr lang="en-US" sz="2801">
                <a:solidFill>
                  <a:srgbClr val="01003B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FAST NUCES Islamabad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43547" y="9900592"/>
            <a:ext cx="3713430" cy="196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64"/>
              </a:lnSpc>
              <a:spcBef>
                <a:spcPct val="0"/>
              </a:spcBef>
            </a:pPr>
            <a:r>
              <a:rPr lang="en-US" sz="1117" spc="11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AI Based Learning Management System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410736" y="2528770"/>
            <a:ext cx="3293420" cy="571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03"/>
              </a:lnSpc>
            </a:pPr>
            <a:r>
              <a:rPr lang="en-US" sz="3359">
                <a:solidFill>
                  <a:srgbClr val="F8F8F8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Live Demo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666811" y="2528770"/>
            <a:ext cx="3293420" cy="571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03"/>
              </a:lnSpc>
            </a:pPr>
            <a:r>
              <a:rPr lang="en-US" sz="3359">
                <a:solidFill>
                  <a:srgbClr val="F8F8F8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Explanation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418330" y="9201150"/>
            <a:ext cx="282735" cy="61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4"/>
              </a:lnSpc>
              <a:spcBef>
                <a:spcPct val="0"/>
              </a:spcBef>
            </a:pPr>
            <a:r>
              <a:rPr lang="en-US" sz="371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649" y="729730"/>
            <a:ext cx="1147574" cy="1151585"/>
            <a:chOff x="0" y="0"/>
            <a:chExt cx="1530099" cy="15354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30096" cy="1535430"/>
            </a:xfrm>
            <a:custGeom>
              <a:avLst/>
              <a:gdLst/>
              <a:ahLst/>
              <a:cxnLst/>
              <a:rect r="r" b="b" t="t" l="l"/>
              <a:pathLst>
                <a:path h="1535430" w="1530096">
                  <a:moveTo>
                    <a:pt x="0" y="0"/>
                  </a:moveTo>
                  <a:lnTo>
                    <a:pt x="1530096" y="0"/>
                  </a:lnTo>
                  <a:lnTo>
                    <a:pt x="1530096" y="1535430"/>
                  </a:lnTo>
                  <a:lnTo>
                    <a:pt x="0" y="15354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74" t="0" r="-174" b="-1"/>
              </a:stretch>
            </a:blipFill>
          </p:spPr>
        </p:sp>
      </p:grpSp>
      <p:sp>
        <p:nvSpPr>
          <p:cNvPr name="AutoShape 4" id="4"/>
          <p:cNvSpPr/>
          <p:nvPr/>
        </p:nvSpPr>
        <p:spPr>
          <a:xfrm>
            <a:off x="1059772" y="9873069"/>
            <a:ext cx="3446485" cy="0"/>
          </a:xfrm>
          <a:prstGeom prst="line">
            <a:avLst/>
          </a:prstGeom>
          <a:ln cap="flat" w="47625">
            <a:solidFill>
              <a:srgbClr val="1875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568413" y="9172575"/>
            <a:ext cx="2096603" cy="726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226">
                <a:solidFill>
                  <a:srgbClr val="23AAE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See</a:t>
            </a:r>
            <a:r>
              <a:rPr lang="en-US" sz="4226">
                <a:solidFill>
                  <a:srgbClr val="1875B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kho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33850" y="9308602"/>
            <a:ext cx="719638" cy="788448"/>
          </a:xfrm>
          <a:custGeom>
            <a:avLst/>
            <a:gdLst/>
            <a:ahLst/>
            <a:cxnLst/>
            <a:rect r="r" b="b" t="t" l="l"/>
            <a:pathLst>
              <a:path h="788448" w="719638">
                <a:moveTo>
                  <a:pt x="0" y="0"/>
                </a:moveTo>
                <a:lnTo>
                  <a:pt x="719638" y="0"/>
                </a:lnTo>
                <a:lnTo>
                  <a:pt x="719638" y="788449"/>
                </a:lnTo>
                <a:lnTo>
                  <a:pt x="0" y="7884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>
            <a:off x="2674682" y="9873069"/>
            <a:ext cx="1831575" cy="0"/>
          </a:xfrm>
          <a:prstGeom prst="line">
            <a:avLst/>
          </a:prstGeom>
          <a:ln cap="flat" w="47625">
            <a:solidFill>
              <a:srgbClr val="23AAE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7232854" y="814515"/>
            <a:ext cx="6395382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Work Done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03897" y="699357"/>
            <a:ext cx="3244797" cy="103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1"/>
              </a:lnSpc>
            </a:pPr>
            <a:r>
              <a:rPr lang="en-US" sz="2801">
                <a:solidFill>
                  <a:srgbClr val="01003B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FAST NUCES Islamabad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43547" y="9900592"/>
            <a:ext cx="3713430" cy="196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64"/>
              </a:lnSpc>
              <a:spcBef>
                <a:spcPct val="0"/>
              </a:spcBef>
            </a:pPr>
            <a:r>
              <a:rPr lang="en-US" sz="1117" spc="11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AI Based Learning Management System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38225" y="3140698"/>
            <a:ext cx="17249775" cy="5434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1"/>
              </a:lnSpc>
              <a:spcBef>
                <a:spcPct val="0"/>
              </a:spcBef>
            </a:pPr>
            <a:r>
              <a:rPr lang="en-US" sz="2801">
                <a:solidFill>
                  <a:srgbClr val="2667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Web Development:</a:t>
            </a:r>
          </a:p>
          <a:p>
            <a:pPr algn="l">
              <a:lnSpc>
                <a:spcPts val="3921"/>
              </a:lnSpc>
              <a:spcBef>
                <a:spcPct val="0"/>
              </a:spcBef>
            </a:pPr>
            <a:r>
              <a:rPr lang="en-US" sz="2801">
                <a:solidFill>
                  <a:srgbClr val="23AAE1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Front-end:</a:t>
            </a:r>
            <a:r>
              <a:rPr lang="en-US" sz="280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Admin dashboard has been created which handles all operations. Client Portal for attending the lectures and quiz system along with stripe integration.</a:t>
            </a:r>
          </a:p>
          <a:p>
            <a:pPr algn="l">
              <a:lnSpc>
                <a:spcPts val="3918"/>
              </a:lnSpc>
              <a:spcBef>
                <a:spcPct val="0"/>
              </a:spcBef>
            </a:pPr>
            <a:r>
              <a:rPr lang="en-US" sz="2801">
                <a:solidFill>
                  <a:srgbClr val="23AAE1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Back-end:</a:t>
            </a:r>
            <a:r>
              <a:rPr lang="en-US" sz="280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Routes making, models, controllers.</a:t>
            </a:r>
          </a:p>
          <a:p>
            <a:pPr algn="l">
              <a:lnSpc>
                <a:spcPts val="3921"/>
              </a:lnSpc>
              <a:spcBef>
                <a:spcPct val="0"/>
              </a:spcBef>
            </a:pPr>
            <a:r>
              <a:rPr lang="en-US" sz="2801">
                <a:solidFill>
                  <a:srgbClr val="23AAE1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Integration: </a:t>
            </a:r>
            <a:r>
              <a:rPr lang="en-US" sz="280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Integration of AI models with the web app to make them usable.</a:t>
            </a:r>
          </a:p>
          <a:p>
            <a:pPr algn="l">
              <a:lnSpc>
                <a:spcPts val="3921"/>
              </a:lnSpc>
              <a:spcBef>
                <a:spcPct val="0"/>
              </a:spcBef>
            </a:pPr>
            <a:r>
              <a:rPr lang="en-US" sz="2801">
                <a:solidFill>
                  <a:srgbClr val="2667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AI Module:</a:t>
            </a:r>
          </a:p>
          <a:p>
            <a:pPr algn="l">
              <a:lnSpc>
                <a:spcPts val="3921"/>
              </a:lnSpc>
              <a:spcBef>
                <a:spcPct val="0"/>
              </a:spcBef>
            </a:pPr>
            <a:r>
              <a:rPr lang="en-US" sz="2801">
                <a:solidFill>
                  <a:srgbClr val="23AAE1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Transcript Generation:</a:t>
            </a:r>
            <a:r>
              <a:rPr lang="en-US" sz="280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Automatic Speech Recognition using whisper open ai small model which converts speech into text of uploaded lecture.</a:t>
            </a:r>
          </a:p>
          <a:p>
            <a:pPr algn="l">
              <a:lnSpc>
                <a:spcPts val="3918"/>
              </a:lnSpc>
              <a:spcBef>
                <a:spcPct val="0"/>
              </a:spcBef>
            </a:pPr>
            <a:r>
              <a:rPr lang="en-US" sz="2801">
                <a:solidFill>
                  <a:srgbClr val="23AAE1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Quiz Generation:</a:t>
            </a:r>
            <a:r>
              <a:rPr lang="en-US" sz="280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The transcript is then sent to the simplet5 transformer which is tasked with generating mcqs from the input text.</a:t>
            </a:r>
          </a:p>
          <a:p>
            <a:pPr algn="l">
              <a:lnSpc>
                <a:spcPts val="3921"/>
              </a:lnSpc>
              <a:spcBef>
                <a:spcPct val="0"/>
              </a:spcBef>
            </a:pPr>
            <a:r>
              <a:rPr lang="en-US" sz="2801">
                <a:solidFill>
                  <a:srgbClr val="23AAE1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Video Segmentation: </a:t>
            </a:r>
            <a:r>
              <a:rPr lang="en-US" sz="280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Segmentation of video for clarification purpose.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418330" y="9201150"/>
            <a:ext cx="282735" cy="61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4"/>
              </a:lnSpc>
              <a:spcBef>
                <a:spcPct val="0"/>
              </a:spcBef>
            </a:pPr>
            <a:r>
              <a:rPr lang="en-US" sz="371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47453">
            <a:off x="-212140" y="-387358"/>
            <a:ext cx="18712279" cy="11061715"/>
          </a:xfrm>
          <a:custGeom>
            <a:avLst/>
            <a:gdLst/>
            <a:ahLst/>
            <a:cxnLst/>
            <a:rect r="r" b="b" t="t" l="l"/>
            <a:pathLst>
              <a:path h="11061715" w="18712279">
                <a:moveTo>
                  <a:pt x="441100" y="0"/>
                </a:moveTo>
                <a:lnTo>
                  <a:pt x="18712280" y="784177"/>
                </a:lnTo>
                <a:lnTo>
                  <a:pt x="18271180" y="11061716"/>
                </a:lnTo>
                <a:lnTo>
                  <a:pt x="0" y="10277539"/>
                </a:lnTo>
                <a:lnTo>
                  <a:pt x="441100" y="0"/>
                </a:lnTo>
                <a:close/>
              </a:path>
            </a:pathLst>
          </a:custGeom>
          <a:blipFill>
            <a:blip r:embed="rId2"/>
            <a:stretch>
              <a:fillRect l="-9549" t="-14710" r="-62593" b="-4909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158505" y="3749316"/>
            <a:ext cx="4985495" cy="1572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880"/>
              </a:lnSpc>
            </a:pPr>
            <a:r>
              <a:rPr lang="en-US" sz="11534">
                <a:solidFill>
                  <a:srgbClr val="F8F8F8"/>
                </a:solidFill>
                <a:latin typeface="Be Vietnam"/>
                <a:ea typeface="Be Vietnam"/>
                <a:cs typeface="Be Vietnam"/>
                <a:sym typeface="Be Vietnam"/>
              </a:rPr>
              <a:t>DEMO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75322" y="699357"/>
            <a:ext cx="3244797" cy="103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1"/>
              </a:lnSpc>
            </a:pPr>
            <a:r>
              <a:rPr lang="en-US" sz="2801">
                <a:solidFill>
                  <a:srgbClr val="F8F8F8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FAST NUCES Islamabad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613074" y="729730"/>
            <a:ext cx="1147574" cy="1151585"/>
            <a:chOff x="0" y="0"/>
            <a:chExt cx="1530099" cy="153544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30096" cy="1535430"/>
            </a:xfrm>
            <a:custGeom>
              <a:avLst/>
              <a:gdLst/>
              <a:ahLst/>
              <a:cxnLst/>
              <a:rect r="r" b="b" t="t" l="l"/>
              <a:pathLst>
                <a:path h="1535430" w="1530096">
                  <a:moveTo>
                    <a:pt x="0" y="0"/>
                  </a:moveTo>
                  <a:lnTo>
                    <a:pt x="1530096" y="0"/>
                  </a:lnTo>
                  <a:lnTo>
                    <a:pt x="1530096" y="1535430"/>
                  </a:lnTo>
                  <a:lnTo>
                    <a:pt x="0" y="15354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74" t="0" r="-174" b="-1"/>
              </a:stretch>
            </a:blipFill>
          </p:spPr>
        </p:sp>
      </p:grpSp>
      <p:sp>
        <p:nvSpPr>
          <p:cNvPr name="AutoShape 7" id="7"/>
          <p:cNvSpPr/>
          <p:nvPr/>
        </p:nvSpPr>
        <p:spPr>
          <a:xfrm>
            <a:off x="1901239" y="9507497"/>
            <a:ext cx="4395501" cy="0"/>
          </a:xfrm>
          <a:prstGeom prst="line">
            <a:avLst/>
          </a:prstGeom>
          <a:ln cap="flat" w="57150">
            <a:solidFill>
              <a:srgbClr val="1875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2549938" y="8618671"/>
            <a:ext cx="2673919" cy="921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46"/>
              </a:lnSpc>
            </a:pPr>
            <a:r>
              <a:rPr lang="en-US" sz="5390">
                <a:solidFill>
                  <a:srgbClr val="23AAE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See</a:t>
            </a:r>
            <a:r>
              <a:rPr lang="en-US" sz="5390">
                <a:solidFill>
                  <a:srgbClr val="1875B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kho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506479" y="8787600"/>
            <a:ext cx="917797" cy="1005554"/>
          </a:xfrm>
          <a:custGeom>
            <a:avLst/>
            <a:gdLst/>
            <a:ahLst/>
            <a:cxnLst/>
            <a:rect r="r" b="b" t="t" l="l"/>
            <a:pathLst>
              <a:path h="1005554" w="917797">
                <a:moveTo>
                  <a:pt x="0" y="0"/>
                </a:moveTo>
                <a:lnTo>
                  <a:pt x="917796" y="0"/>
                </a:lnTo>
                <a:lnTo>
                  <a:pt x="917796" y="1005554"/>
                </a:lnTo>
                <a:lnTo>
                  <a:pt x="0" y="10055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>
            <a:off x="3960827" y="9507497"/>
            <a:ext cx="2335914" cy="0"/>
          </a:xfrm>
          <a:prstGeom prst="line">
            <a:avLst/>
          </a:prstGeom>
          <a:ln cap="flat" w="57150">
            <a:solidFill>
              <a:srgbClr val="23AAE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1753010" y="9550467"/>
            <a:ext cx="4735952" cy="242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5"/>
              </a:lnSpc>
              <a:spcBef>
                <a:spcPct val="0"/>
              </a:spcBef>
            </a:pPr>
            <a:r>
              <a:rPr lang="en-US" sz="1425" spc="142">
                <a:solidFill>
                  <a:srgbClr val="F8F8F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AI Based Learning Management System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418311" y="9201150"/>
            <a:ext cx="282773" cy="620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4"/>
              </a:lnSpc>
              <a:spcBef>
                <a:spcPct val="0"/>
              </a:spcBef>
            </a:pPr>
            <a:r>
              <a:rPr lang="en-US" sz="3710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DAGAvFjRWJs</dc:identifier>
  <dcterms:modified xsi:type="dcterms:W3CDTF">2011-08-01T06:04:30Z</dcterms:modified>
  <cp:revision>1</cp:revision>
  <dc:title>Mid Term Evaluation Presentation</dc:title>
</cp:coreProperties>
</file>