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32"/>
  </p:notesMasterIdLst>
  <p:handoutMasterIdLst>
    <p:handoutMasterId r:id="rId33"/>
  </p:handoutMasterIdLst>
  <p:sldIdLst>
    <p:sldId id="256" r:id="rId2"/>
    <p:sldId id="298" r:id="rId3"/>
    <p:sldId id="257" r:id="rId4"/>
    <p:sldId id="287" r:id="rId5"/>
    <p:sldId id="258" r:id="rId6"/>
    <p:sldId id="259" r:id="rId7"/>
    <p:sldId id="260" r:id="rId8"/>
    <p:sldId id="261" r:id="rId9"/>
    <p:sldId id="263" r:id="rId10"/>
    <p:sldId id="265" r:id="rId11"/>
    <p:sldId id="266" r:id="rId12"/>
    <p:sldId id="267" r:id="rId13"/>
    <p:sldId id="269" r:id="rId14"/>
    <p:sldId id="268" r:id="rId15"/>
    <p:sldId id="270" r:id="rId16"/>
    <p:sldId id="271" r:id="rId17"/>
    <p:sldId id="272" r:id="rId18"/>
    <p:sldId id="273" r:id="rId19"/>
    <p:sldId id="274" r:id="rId20"/>
    <p:sldId id="275" r:id="rId21"/>
    <p:sldId id="278" r:id="rId22"/>
    <p:sldId id="276" r:id="rId23"/>
    <p:sldId id="277" r:id="rId24"/>
    <p:sldId id="288" r:id="rId25"/>
    <p:sldId id="280" r:id="rId26"/>
    <p:sldId id="281" r:id="rId27"/>
    <p:sldId id="282" r:id="rId28"/>
    <p:sldId id="283" r:id="rId29"/>
    <p:sldId id="284" r:id="rId30"/>
    <p:sldId id="29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a:srgbClr val="7F2F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8339" autoAdjust="0"/>
  </p:normalViewPr>
  <p:slideViewPr>
    <p:cSldViewPr>
      <p:cViewPr varScale="1">
        <p:scale>
          <a:sx n="106" d="100"/>
          <a:sy n="106" d="100"/>
        </p:scale>
        <p:origin x="1770"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9AAADB-9D72-4F58-94F5-65CB97BBAD6C}" type="datetimeFigureOut">
              <a:rPr lang="en-US" smtClean="0"/>
              <a:t>2/28/2024</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63CC9D-DAFF-439D-8A15-CCEEB7D88864}" type="slidenum">
              <a:rPr lang="en-US" smtClean="0"/>
              <a:t>‹#›</a:t>
            </a:fld>
            <a:endParaRPr lang="en-US"/>
          </a:p>
        </p:txBody>
      </p:sp>
    </p:spTree>
    <p:extLst>
      <p:ext uri="{BB962C8B-B14F-4D97-AF65-F5344CB8AC3E}">
        <p14:creationId xmlns:p14="http://schemas.microsoft.com/office/powerpoint/2010/main" val="13742192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8D0C4B-E3AD-41D1-88DE-D916C4FB77EA}" type="datetimeFigureOut">
              <a:rPr lang="en-US" smtClean="0"/>
              <a:t>2/28/2024</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0E61E3-C03F-41B1-9C01-592CA90CCF1A}" type="slidenum">
              <a:rPr lang="en-US" smtClean="0"/>
              <a:t>‹#›</a:t>
            </a:fld>
            <a:endParaRPr lang="en-US"/>
          </a:p>
        </p:txBody>
      </p:sp>
    </p:spTree>
    <p:extLst>
      <p:ext uri="{BB962C8B-B14F-4D97-AF65-F5344CB8AC3E}">
        <p14:creationId xmlns:p14="http://schemas.microsoft.com/office/powerpoint/2010/main" val="15933442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C0E61E3-C03F-41B1-9C01-592CA90CCF1A}" type="slidenum">
              <a:rPr lang="en-US" smtClean="0"/>
              <a:t>10</a:t>
            </a:fld>
            <a:endParaRPr lang="en-US" dirty="0"/>
          </a:p>
        </p:txBody>
      </p:sp>
    </p:spTree>
    <p:extLst>
      <p:ext uri="{BB962C8B-B14F-4D97-AF65-F5344CB8AC3E}">
        <p14:creationId xmlns:p14="http://schemas.microsoft.com/office/powerpoint/2010/main" val="1981436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a:t>Modifiez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a:t>Modifiez le style des sous-titres du masque</a:t>
            </a:r>
            <a:endParaRPr kumimoji="0" lang="en-US"/>
          </a:p>
        </p:txBody>
      </p:sp>
      <p:sp>
        <p:nvSpPr>
          <p:cNvPr id="7" name="Espace réservé de la date 6"/>
          <p:cNvSpPr>
            <a:spLocks noGrp="1"/>
          </p:cNvSpPr>
          <p:nvPr>
            <p:ph type="dt" sz="half" idx="10"/>
          </p:nvPr>
        </p:nvSpPr>
        <p:spPr/>
        <p:txBody>
          <a:bodyPr/>
          <a:lstStyle/>
          <a:p>
            <a:fld id="{39829926-8C50-47C2-B5A8-BE299584E3C3}" type="datetime1">
              <a:rPr lang="en-US" smtClean="0"/>
              <a:t>2/28/2024</a:t>
            </a:fld>
            <a:endParaRPr lang="en-US"/>
          </a:p>
        </p:txBody>
      </p:sp>
      <p:sp>
        <p:nvSpPr>
          <p:cNvPr id="20" name="Espace réservé du pied de page 19"/>
          <p:cNvSpPr>
            <a:spLocks noGrp="1"/>
          </p:cNvSpPr>
          <p:nvPr>
            <p:ph type="ftr" sz="quarter" idx="11"/>
          </p:nvPr>
        </p:nvSpPr>
        <p:spPr/>
        <p:txBody>
          <a:bodyPr/>
          <a:lstStyle/>
          <a:p>
            <a:endParaRPr lang="en-US"/>
          </a:p>
        </p:txBody>
      </p:sp>
      <p:sp>
        <p:nvSpPr>
          <p:cNvPr id="10" name="Espace réservé du numéro de diapositive 9"/>
          <p:cNvSpPr>
            <a:spLocks noGrp="1"/>
          </p:cNvSpPr>
          <p:nvPr>
            <p:ph type="sldNum" sz="quarter" idx="12"/>
          </p:nvPr>
        </p:nvSpPr>
        <p:spPr/>
        <p:txBody>
          <a:bodyPr/>
          <a:lstStyle/>
          <a:p>
            <a:fld id="{4472FB4A-6F47-4CC5-9245-2C02B3FC26C6}" type="slidenum">
              <a:rPr lang="en-US" smtClean="0"/>
              <a:t>‹#›</a:t>
            </a:fld>
            <a:endParaRPr lang="en-US"/>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66457668-0EC1-4A08-876C-F0351B91A54C}" type="datetime1">
              <a:rPr lang="en-US" smtClean="0"/>
              <a:t>2/28/2024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4472FB4A-6F47-4CC5-9245-2C02B3FC26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FB53A60E-7C0F-494C-98F6-9F37D872464B}" type="datetime1">
              <a:rPr lang="en-US" smtClean="0"/>
              <a:t>2/28/2024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4472FB4A-6F47-4CC5-9245-2C02B3FC26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A1FCA87-D4BC-451B-9922-100BF0FD991D}" type="datetime1">
              <a:rPr lang="en-US" smtClean="0"/>
              <a:t>2/28/2024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4472FB4A-6F47-4CC5-9245-2C02B3FC26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a:t>Modifiez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p:txBody>
          <a:bodyPr/>
          <a:lstStyle/>
          <a:p>
            <a:fld id="{51F17CC0-3EF7-4AA8-B637-CEEC27EFFB67}" type="datetime1">
              <a:rPr lang="en-US" smtClean="0"/>
              <a:t>2/28/2024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4472FB4A-6F47-4CC5-9245-2C02B3FC26C6}"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p>
            <a:r>
              <a:rPr kumimoji="0" lang="fr-FR"/>
              <a:t>Modifiez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1A23C208-1822-4F77-AE31-C648FA1C6CF4}" type="datetime1">
              <a:rPr lang="en-US" smtClean="0"/>
              <a:t>2/28/2024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4472FB4A-6F47-4CC5-9245-2C02B3FC26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a:t>Modifiez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a:t>Modifiez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a:t>Modifiez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fld id="{D6ADA843-D687-4BEE-9E1C-0F4B06DE0439}" type="datetime1">
              <a:rPr lang="en-US" smtClean="0"/>
              <a:t>2/28/2024</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4472FB4A-6F47-4CC5-9245-2C02B3FC26C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p>
            <a:r>
              <a:rPr kumimoji="0" lang="fr-FR"/>
              <a:t>Modifiez le style du titre</a:t>
            </a:r>
            <a:endParaRPr kumimoji="0" lang="en-US"/>
          </a:p>
        </p:txBody>
      </p:sp>
      <p:sp>
        <p:nvSpPr>
          <p:cNvPr id="3" name="Espace réservé de la date 2"/>
          <p:cNvSpPr>
            <a:spLocks noGrp="1"/>
          </p:cNvSpPr>
          <p:nvPr>
            <p:ph type="dt" sz="half" idx="10"/>
          </p:nvPr>
        </p:nvSpPr>
        <p:spPr/>
        <p:txBody>
          <a:bodyPr/>
          <a:lstStyle/>
          <a:p>
            <a:fld id="{31DDBDC3-693B-43B6-832A-1F6207664DEB}" type="datetime1">
              <a:rPr lang="en-US" smtClean="0"/>
              <a:t>2/28/2024</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4472FB4A-6F47-4CC5-9245-2C02B3FC26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Espace réservé de la date 1"/>
          <p:cNvSpPr>
            <a:spLocks noGrp="1"/>
          </p:cNvSpPr>
          <p:nvPr>
            <p:ph type="dt" sz="half" idx="10"/>
          </p:nvPr>
        </p:nvSpPr>
        <p:spPr/>
        <p:txBody>
          <a:bodyPr/>
          <a:lstStyle/>
          <a:p>
            <a:fld id="{3D18758A-CFD5-4158-8E9B-E5006BAB713E}" type="datetime1">
              <a:rPr lang="en-US" smtClean="0"/>
              <a:t>2/28/2024</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4472FB4A-6F47-4CC5-9245-2C02B3FC26C6}"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a:t>Modifiez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a:t>Modifiez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A94205E3-6446-42AE-BBD5-AD7868957C02}" type="datetime1">
              <a:rPr lang="en-US" smtClean="0"/>
              <a:t>2/28/2024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4472FB4A-6F47-4CC5-9245-2C02B3FC26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109BF191-95A0-45C8-9B89-655D9E0C8FBA}" type="datetime1">
              <a:rPr lang="en-US" smtClean="0"/>
              <a:t>2/28/2024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4472FB4A-6F47-4CC5-9245-2C02B3FC26C6}"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a:t>Modifiez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p>
            <a:r>
              <a:rPr kumimoji="0" lang="fr-FR"/>
              <a:t>Modifiez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C06E082-7675-4DB8-92C6-01C2785D0E5D}" type="datetime1">
              <a:rPr lang="en-US" smtClean="0"/>
              <a:t>2/28/2024</a:t>
            </a:fld>
            <a:endParaRPr lang="en-US"/>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472FB4A-6F47-4CC5-9245-2C02B3FC26C6}"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5.wmf"/><Relationship Id="rId7" Type="http://schemas.openxmlformats.org/officeDocument/2006/relationships/image" Target="../media/image17.wmf"/><Relationship Id="rId12" Type="http://schemas.openxmlformats.org/officeDocument/2006/relationships/image" Target="../media/image20.jpeg"/><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8.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22.wmf"/><Relationship Id="rId10" Type="http://schemas.openxmlformats.org/officeDocument/2006/relationships/image" Target="../media/image25.jpeg"/><Relationship Id="rId4" Type="http://schemas.openxmlformats.org/officeDocument/2006/relationships/oleObject" Target="../embeddings/oleObject8.bin"/><Relationship Id="rId9" Type="http://schemas.openxmlformats.org/officeDocument/2006/relationships/image" Target="../media/image2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oleObject" Target="../embeddings/oleObject12.bin"/><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347252" y="2450812"/>
            <a:ext cx="4953000" cy="1077218"/>
          </a:xfrm>
          <a:prstGeom prst="rect">
            <a:avLst/>
          </a:prstGeom>
          <a:noFill/>
        </p:spPr>
        <p:txBody>
          <a:bodyPr wrap="square" rtlCol="0">
            <a:spAutoFit/>
          </a:bodyPr>
          <a:lstStyle/>
          <a:p>
            <a:pPr algn="ctr"/>
            <a:r>
              <a:rPr lang="fr-FR" sz="3200" cap="all" dirty="0">
                <a:solidFill>
                  <a:srgbClr val="7F2F2D"/>
                </a:solidFill>
                <a:latin typeface="Cambria" pitchFamily="18" charset="0"/>
              </a:rPr>
              <a:t>Soutenance de projet fin étude</a:t>
            </a:r>
          </a:p>
        </p:txBody>
      </p:sp>
      <p:sp>
        <p:nvSpPr>
          <p:cNvPr id="6" name="ZoneTexte 5"/>
          <p:cNvSpPr txBox="1"/>
          <p:nvPr/>
        </p:nvSpPr>
        <p:spPr>
          <a:xfrm>
            <a:off x="1110762" y="4838467"/>
            <a:ext cx="4267200" cy="1285993"/>
          </a:xfrm>
          <a:prstGeom prst="rect">
            <a:avLst/>
          </a:prstGeom>
          <a:noFill/>
        </p:spPr>
        <p:txBody>
          <a:bodyPr wrap="square" rtlCol="0">
            <a:spAutoFit/>
          </a:bodyPr>
          <a:lstStyle/>
          <a:p>
            <a:pPr>
              <a:lnSpc>
                <a:spcPct val="105000"/>
              </a:lnSpc>
              <a:spcAft>
                <a:spcPts val="1000"/>
              </a:spcAft>
            </a:pPr>
            <a:r>
              <a:rPr lang="fr-FR" sz="2000" i="1" dirty="0">
                <a:solidFill>
                  <a:srgbClr val="632423"/>
                </a:solidFill>
                <a:latin typeface="Cambria" pitchFamily="18" charset="0"/>
                <a:ea typeface="Times New Roman"/>
                <a:cs typeface="Times New Roman"/>
              </a:rPr>
              <a:t>Réaliser par: HASSAN SAMINE</a:t>
            </a:r>
          </a:p>
          <a:p>
            <a:pPr>
              <a:lnSpc>
                <a:spcPct val="105000"/>
              </a:lnSpc>
              <a:spcAft>
                <a:spcPts val="1000"/>
              </a:spcAft>
            </a:pPr>
            <a:r>
              <a:rPr lang="fr-FR" sz="1200" i="1" dirty="0">
                <a:solidFill>
                  <a:srgbClr val="632423"/>
                </a:solidFill>
                <a:effectLst/>
                <a:latin typeface="Cambria" pitchFamily="18" charset="0"/>
                <a:ea typeface="Times New Roman"/>
                <a:cs typeface="Times New Roman"/>
              </a:rPr>
              <a:t>                                         </a:t>
            </a:r>
            <a:r>
              <a:rPr lang="fr-FR" sz="2000" i="1" dirty="0">
                <a:solidFill>
                  <a:srgbClr val="632423"/>
                </a:solidFill>
                <a:latin typeface="Cambria" pitchFamily="18" charset="0"/>
                <a:ea typeface="Times New Roman"/>
                <a:cs typeface="Times New Roman"/>
              </a:rPr>
              <a:t>ADNAN OUADDAFI</a:t>
            </a:r>
            <a:endParaRPr lang="en-US" sz="2000" i="1" dirty="0">
              <a:solidFill>
                <a:srgbClr val="632423"/>
              </a:solidFill>
              <a:latin typeface="Cambria" pitchFamily="18" charset="0"/>
              <a:ea typeface="Times New Roman"/>
              <a:cs typeface="Times New Roman"/>
            </a:endParaRPr>
          </a:p>
          <a:p>
            <a:pPr>
              <a:lnSpc>
                <a:spcPct val="105000"/>
              </a:lnSpc>
              <a:spcAft>
                <a:spcPts val="1000"/>
              </a:spcAft>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5634" y="7800"/>
            <a:ext cx="1809750" cy="1595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mage 7"/>
          <p:cNvPicPr/>
          <p:nvPr/>
        </p:nvPicPr>
        <p:blipFill>
          <a:blip r:embed="rId3">
            <a:extLst>
              <a:ext uri="{28A0092B-C50C-407E-A947-70E740481C1C}">
                <a14:useLocalDpi xmlns:a14="http://schemas.microsoft.com/office/drawing/2010/main" val="0"/>
              </a:ext>
            </a:extLst>
          </a:blip>
          <a:srcRect/>
          <a:stretch>
            <a:fillRect/>
          </a:stretch>
        </p:blipFill>
        <p:spPr bwMode="auto">
          <a:xfrm>
            <a:off x="1189892" y="85735"/>
            <a:ext cx="1752600" cy="1440000"/>
          </a:xfrm>
          <a:prstGeom prst="rect">
            <a:avLst/>
          </a:prstGeom>
          <a:noFill/>
        </p:spPr>
      </p:pic>
      <p:sp>
        <p:nvSpPr>
          <p:cNvPr id="2" name="ZoneTexte 1"/>
          <p:cNvSpPr txBox="1"/>
          <p:nvPr/>
        </p:nvSpPr>
        <p:spPr>
          <a:xfrm>
            <a:off x="3414052" y="1765012"/>
            <a:ext cx="2819400" cy="584775"/>
          </a:xfrm>
          <a:prstGeom prst="rect">
            <a:avLst/>
          </a:prstGeom>
          <a:noFill/>
        </p:spPr>
        <p:txBody>
          <a:bodyPr wrap="square" rtlCol="0">
            <a:spAutoFit/>
          </a:bodyPr>
          <a:lstStyle/>
          <a:p>
            <a:pPr algn="ctr"/>
            <a:r>
              <a:rPr lang="fr-FR" sz="1600" dirty="0">
                <a:solidFill>
                  <a:schemeClr val="bg1">
                    <a:lumMod val="65000"/>
                  </a:schemeClr>
                </a:solidFill>
                <a:latin typeface="Cambria" pitchFamily="18" charset="0"/>
              </a:rPr>
              <a:t>Brevet Technicien Spécialisée </a:t>
            </a:r>
          </a:p>
          <a:p>
            <a:pPr algn="ctr"/>
            <a:r>
              <a:rPr lang="fr-FR" sz="1600" dirty="0">
                <a:solidFill>
                  <a:schemeClr val="bg1">
                    <a:lumMod val="65000"/>
                  </a:schemeClr>
                </a:solidFill>
                <a:latin typeface="Cambria" pitchFamily="18" charset="0"/>
              </a:rPr>
              <a:t>Filière System Electronique</a:t>
            </a:r>
          </a:p>
        </p:txBody>
      </p:sp>
      <p:sp>
        <p:nvSpPr>
          <p:cNvPr id="3" name="ZoneTexte 2"/>
          <p:cNvSpPr txBox="1"/>
          <p:nvPr/>
        </p:nvSpPr>
        <p:spPr>
          <a:xfrm>
            <a:off x="4787176" y="4838467"/>
            <a:ext cx="3710648" cy="400110"/>
          </a:xfrm>
          <a:prstGeom prst="rect">
            <a:avLst/>
          </a:prstGeom>
          <a:noFill/>
        </p:spPr>
        <p:txBody>
          <a:bodyPr wrap="square" rtlCol="0">
            <a:spAutoFit/>
          </a:bodyPr>
          <a:lstStyle/>
          <a:p>
            <a:r>
              <a:rPr lang="fr-FR" sz="2000" i="1" dirty="0">
                <a:solidFill>
                  <a:srgbClr val="632423"/>
                </a:solidFill>
                <a:latin typeface="Cambria" pitchFamily="18" charset="0"/>
                <a:ea typeface="Times New Roman"/>
                <a:cs typeface="Times New Roman"/>
              </a:rPr>
              <a:t>Encadré par: Mr H.SABIR</a:t>
            </a:r>
          </a:p>
        </p:txBody>
      </p:sp>
      <p:sp>
        <p:nvSpPr>
          <p:cNvPr id="4" name="ZoneTexte 3"/>
          <p:cNvSpPr txBox="1"/>
          <p:nvPr/>
        </p:nvSpPr>
        <p:spPr>
          <a:xfrm>
            <a:off x="2743054" y="3670012"/>
            <a:ext cx="4684834" cy="369332"/>
          </a:xfrm>
          <a:prstGeom prst="rect">
            <a:avLst/>
          </a:prstGeom>
          <a:noFill/>
        </p:spPr>
        <p:txBody>
          <a:bodyPr wrap="square" rtlCol="0">
            <a:spAutoFit/>
          </a:bodyPr>
          <a:lstStyle/>
          <a:p>
            <a:pPr algn="ctr"/>
            <a:r>
              <a:rPr lang="fr-FR" dirty="0">
                <a:latin typeface="Cambria" pitchFamily="18" charset="0"/>
              </a:rPr>
              <a:t>L’étude du signal électrocardiogramme ECG</a:t>
            </a:r>
          </a:p>
        </p:txBody>
      </p:sp>
      <p:sp>
        <p:nvSpPr>
          <p:cNvPr id="9" name="ZoneTexte 8"/>
          <p:cNvSpPr txBox="1"/>
          <p:nvPr/>
        </p:nvSpPr>
        <p:spPr>
          <a:xfrm>
            <a:off x="3790071" y="6276718"/>
            <a:ext cx="2590800" cy="307777"/>
          </a:xfrm>
          <a:prstGeom prst="rect">
            <a:avLst/>
          </a:prstGeom>
          <a:noFill/>
        </p:spPr>
        <p:txBody>
          <a:bodyPr wrap="square" rtlCol="0">
            <a:spAutoFit/>
          </a:bodyPr>
          <a:lstStyle/>
          <a:p>
            <a:pPr algn="ctr"/>
            <a:r>
              <a:rPr lang="fr-FR" sz="1400" cap="all" dirty="0">
                <a:solidFill>
                  <a:srgbClr val="7F7F7F"/>
                </a:solidFill>
                <a:latin typeface="Cambria"/>
                <a:ea typeface="Times New Roman"/>
                <a:cs typeface="Times New Roman"/>
              </a:rPr>
              <a:t>LE 18 JUIN 2019</a:t>
            </a:r>
            <a:endParaRPr lang="en-US" sz="1100" dirty="0">
              <a:effectLst/>
              <a:latin typeface="Cambria"/>
              <a:ea typeface="Times New Roman"/>
              <a:cs typeface="Times New Roman"/>
            </a:endParaRPr>
          </a:p>
        </p:txBody>
      </p:sp>
    </p:spTree>
    <p:extLst>
      <p:ext uri="{BB962C8B-B14F-4D97-AF65-F5344CB8AC3E}">
        <p14:creationId xmlns:p14="http://schemas.microsoft.com/office/powerpoint/2010/main" val="272909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10</a:t>
            </a:fld>
            <a:endParaRPr lang="en-US" dirty="0"/>
          </a:p>
        </p:txBody>
      </p:sp>
      <p:sp>
        <p:nvSpPr>
          <p:cNvPr id="5" name="Rectangle 4"/>
          <p:cNvSpPr/>
          <p:nvPr/>
        </p:nvSpPr>
        <p:spPr>
          <a:xfrm>
            <a:off x="1630963" y="218659"/>
            <a:ext cx="6989298" cy="338554"/>
          </a:xfrm>
          <a:prstGeom prst="rect">
            <a:avLst/>
          </a:prstGeom>
        </p:spPr>
        <p:txBody>
          <a:bodyPr wrap="square">
            <a:spAutoFit/>
          </a:bodyPr>
          <a:lstStyle/>
          <a:p>
            <a:pPr algn="ctr"/>
            <a:r>
              <a:rPr lang="fr-FR" sz="1600" dirty="0">
                <a:solidFill>
                  <a:schemeClr val="accent3">
                    <a:lumMod val="60000"/>
                    <a:lumOff val="40000"/>
                  </a:schemeClr>
                </a:solidFill>
                <a:latin typeface="Cambria" pitchFamily="18" charset="0"/>
              </a:rPr>
              <a:t>généralité sur le système cardiovasculaire et l’électrocardiographie</a:t>
            </a:r>
          </a:p>
        </p:txBody>
      </p:sp>
      <p:sp>
        <p:nvSpPr>
          <p:cNvPr id="6" name="Rectangle 5"/>
          <p:cNvSpPr/>
          <p:nvPr/>
        </p:nvSpPr>
        <p:spPr>
          <a:xfrm>
            <a:off x="1126111" y="762000"/>
            <a:ext cx="4749377" cy="423129"/>
          </a:xfrm>
          <a:prstGeom prst="rect">
            <a:avLst/>
          </a:prstGeom>
        </p:spPr>
        <p:txBody>
          <a:bodyPr wrap="none">
            <a:spAutoFit/>
          </a:bodyPr>
          <a:lstStyle/>
          <a:p>
            <a:pPr lvl="1" algn="just">
              <a:lnSpc>
                <a:spcPct val="105000"/>
              </a:lnSpc>
              <a:spcAft>
                <a:spcPts val="1000"/>
              </a:spcAft>
            </a:pPr>
            <a:r>
              <a:rPr lang="fr-FR" sz="2200" u="sng" dirty="0">
                <a:solidFill>
                  <a:srgbClr val="C0504D"/>
                </a:solidFill>
                <a:effectLst>
                  <a:outerShdw blurRad="38100" dist="38100" dir="2700000" algn="tl">
                    <a:srgbClr val="000000">
                      <a:alpha val="43137"/>
                    </a:srgbClr>
                  </a:outerShdw>
                </a:effectLst>
                <a:latin typeface="Cambria" pitchFamily="18" charset="0"/>
              </a:rPr>
              <a:t>Technique d’électrocardiographie</a:t>
            </a:r>
            <a:r>
              <a:rPr lang="fr-FR" dirty="0">
                <a:solidFill>
                  <a:srgbClr val="943634"/>
                </a:solidFill>
                <a:latin typeface="Cambria"/>
                <a:ea typeface="Times New Roman"/>
                <a:cs typeface="Times New Roman"/>
              </a:rPr>
              <a:t>:</a:t>
            </a:r>
            <a:endParaRPr lang="fr-FR" sz="1400" dirty="0">
              <a:effectLst/>
              <a:latin typeface="Cambria"/>
              <a:ea typeface="Times New Roman"/>
              <a:cs typeface="Times New Roman"/>
            </a:endParaRPr>
          </a:p>
        </p:txBody>
      </p:sp>
      <p:sp>
        <p:nvSpPr>
          <p:cNvPr id="10"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sp>
        <p:nvSpPr>
          <p:cNvPr id="11" name="Zone de texte 7"/>
          <p:cNvSpPr txBox="1"/>
          <p:nvPr/>
        </p:nvSpPr>
        <p:spPr>
          <a:xfrm>
            <a:off x="2858135" y="8108315"/>
            <a:ext cx="2553970" cy="357505"/>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1000"/>
              </a:spcAft>
            </a:pPr>
            <a:r>
              <a:rPr lang="fr-FR" sz="1100" b="1" u="sng" dirty="0">
                <a:effectLst/>
                <a:latin typeface="Cambria"/>
                <a:ea typeface="Times New Roman"/>
                <a:cs typeface="Times New Roman"/>
              </a:rPr>
              <a:t>Figure 4: Technique d’ECG</a:t>
            </a:r>
            <a:endParaRPr lang="fr-FR" sz="1100" dirty="0">
              <a:effectLst/>
              <a:latin typeface="Cambria"/>
              <a:ea typeface="Times New Roman"/>
              <a:cs typeface="Times New Roman"/>
            </a:endParaRPr>
          </a:p>
        </p:txBody>
      </p:sp>
      <p:pic>
        <p:nvPicPr>
          <p:cNvPr id="13" name="Image 12" descr="C:\Users\seigfried\Desktop\sss.JPG"/>
          <p:cNvPicPr/>
          <p:nvPr/>
        </p:nvPicPr>
        <p:blipFill>
          <a:blip r:embed="rId3">
            <a:extLst>
              <a:ext uri="{28A0092B-C50C-407E-A947-70E740481C1C}">
                <a14:useLocalDpi xmlns:a14="http://schemas.microsoft.com/office/drawing/2010/main" val="0"/>
              </a:ext>
            </a:extLst>
          </a:blip>
          <a:srcRect/>
          <a:stretch>
            <a:fillRect/>
          </a:stretch>
        </p:blipFill>
        <p:spPr bwMode="auto">
          <a:xfrm>
            <a:off x="2072690" y="1828800"/>
            <a:ext cx="6105843" cy="3437255"/>
          </a:xfrm>
          <a:prstGeom prst="rect">
            <a:avLst/>
          </a:prstGeom>
          <a:noFill/>
          <a:ln>
            <a:noFill/>
          </a:ln>
        </p:spPr>
      </p:pic>
      <p:sp>
        <p:nvSpPr>
          <p:cNvPr id="14" name="Zone de texte 7"/>
          <p:cNvSpPr txBox="1"/>
          <p:nvPr/>
        </p:nvSpPr>
        <p:spPr>
          <a:xfrm>
            <a:off x="3848626" y="5410200"/>
            <a:ext cx="2553970" cy="357505"/>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1000"/>
              </a:spcAft>
            </a:pPr>
            <a:r>
              <a:rPr lang="fr-FR" sz="1400" b="1" u="sng" dirty="0">
                <a:effectLst/>
                <a:latin typeface="Cambria"/>
                <a:ea typeface="Times New Roman"/>
                <a:cs typeface="Times New Roman"/>
              </a:rPr>
              <a:t>Figure 4: Technique d’ECG</a:t>
            </a:r>
            <a:endParaRPr lang="fr-FR" sz="1400" dirty="0">
              <a:effectLst/>
              <a:latin typeface="Cambria"/>
              <a:ea typeface="Times New Roman"/>
              <a:cs typeface="Times New Roman"/>
            </a:endParaRPr>
          </a:p>
        </p:txBody>
      </p:sp>
    </p:spTree>
    <p:extLst>
      <p:ext uri="{BB962C8B-B14F-4D97-AF65-F5344CB8AC3E}">
        <p14:creationId xmlns:p14="http://schemas.microsoft.com/office/powerpoint/2010/main" val="130142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11</a:t>
            </a:fld>
            <a:endParaRPr lang="en-US" dirty="0"/>
          </a:p>
        </p:txBody>
      </p:sp>
      <p:sp>
        <p:nvSpPr>
          <p:cNvPr id="7" name="Rectangle 6"/>
          <p:cNvSpPr/>
          <p:nvPr/>
        </p:nvSpPr>
        <p:spPr>
          <a:xfrm>
            <a:off x="1676399" y="2667000"/>
            <a:ext cx="6885109" cy="1569660"/>
          </a:xfrm>
          <a:prstGeom prst="rect">
            <a:avLst/>
          </a:prstGeom>
        </p:spPr>
        <p:txBody>
          <a:bodyPr wrap="square">
            <a:spAutoFit/>
          </a:bodyPr>
          <a:lstStyle/>
          <a:p>
            <a:pPr algn="ctr"/>
            <a:r>
              <a:rPr lang="fr-FR" sz="3200" cap="all" dirty="0">
                <a:solidFill>
                  <a:schemeClr val="accent3">
                    <a:lumMod val="50000"/>
                  </a:schemeClr>
                </a:solidFill>
                <a:effectLst>
                  <a:outerShdw blurRad="38100" dist="38100" dir="2700000" algn="tl">
                    <a:srgbClr val="000000">
                      <a:alpha val="43137"/>
                    </a:srgbClr>
                  </a:outerShdw>
                </a:effectLst>
                <a:latin typeface="Cambria" pitchFamily="18" charset="0"/>
              </a:rPr>
              <a:t>CHAPITRE II : Etude et dimensionnement de l’électrocardiogramme</a:t>
            </a:r>
          </a:p>
        </p:txBody>
      </p:sp>
    </p:spTree>
    <p:extLst>
      <p:ext uri="{BB962C8B-B14F-4D97-AF65-F5344CB8AC3E}">
        <p14:creationId xmlns:p14="http://schemas.microsoft.com/office/powerpoint/2010/main" val="206602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12</a:t>
            </a:fld>
            <a:endParaRPr lang="en-US" dirty="0"/>
          </a:p>
        </p:txBody>
      </p:sp>
      <p:sp>
        <p:nvSpPr>
          <p:cNvPr id="5" name="Rectangle 4"/>
          <p:cNvSpPr/>
          <p:nvPr/>
        </p:nvSpPr>
        <p:spPr>
          <a:xfrm>
            <a:off x="2125818" y="223032"/>
            <a:ext cx="5999588" cy="338554"/>
          </a:xfrm>
          <a:prstGeom prst="rect">
            <a:avLst/>
          </a:prstGeom>
        </p:spPr>
        <p:txBody>
          <a:bodyPr wrap="square">
            <a:spAutoFit/>
          </a:bodyPr>
          <a:lstStyle/>
          <a:p>
            <a:pPr lvl="0" algn="ctr"/>
            <a:r>
              <a:rPr lang="fr-FR" sz="1600" dirty="0">
                <a:solidFill>
                  <a:schemeClr val="accent3">
                    <a:lumMod val="60000"/>
                    <a:lumOff val="40000"/>
                  </a:schemeClr>
                </a:solidFill>
                <a:latin typeface="Cambria" pitchFamily="18" charset="0"/>
              </a:rPr>
              <a:t>Etude et dimensionnement de l’électrocardiogramme</a:t>
            </a:r>
          </a:p>
        </p:txBody>
      </p:sp>
      <p:sp>
        <p:nvSpPr>
          <p:cNvPr id="8" name="Rectangle 7"/>
          <p:cNvSpPr/>
          <p:nvPr/>
        </p:nvSpPr>
        <p:spPr>
          <a:xfrm>
            <a:off x="609600" y="838198"/>
            <a:ext cx="3236784" cy="447815"/>
          </a:xfrm>
          <a:prstGeom prst="rect">
            <a:avLst/>
          </a:prstGeom>
        </p:spPr>
        <p:txBody>
          <a:bodyPr wrap="none">
            <a:spAutoFit/>
          </a:bodyPr>
          <a:lstStyle/>
          <a:p>
            <a:pPr marL="457200">
              <a:lnSpc>
                <a:spcPct val="105000"/>
              </a:lnSpc>
              <a:spcAft>
                <a:spcPts val="1000"/>
              </a:spcAft>
            </a:pPr>
            <a:r>
              <a:rPr lang="fr-FR" sz="2200" b="1" u="sng" dirty="0">
                <a:solidFill>
                  <a:srgbClr val="943634"/>
                </a:solidFill>
                <a:effectLst>
                  <a:outerShdw blurRad="38100" dist="38100" dir="2700000" algn="tl">
                    <a:srgbClr val="000000">
                      <a:alpha val="43137"/>
                    </a:srgbClr>
                  </a:outerShdw>
                </a:effectLst>
                <a:latin typeface="Cambria"/>
                <a:ea typeface="Times New Roman"/>
                <a:cs typeface="Times New Roman"/>
              </a:rPr>
              <a:t>Schéma synoptique:</a:t>
            </a:r>
            <a:endParaRPr lang="fr-FR" sz="2200" dirty="0">
              <a:effectLst>
                <a:outerShdw blurRad="38100" dist="38100" dir="2700000" algn="tl">
                  <a:srgbClr val="000000">
                    <a:alpha val="43137"/>
                  </a:srgbClr>
                </a:outerShdw>
              </a:effectLst>
              <a:latin typeface="Cambria"/>
              <a:ea typeface="Times New Roman"/>
              <a:cs typeface="Times New Roman"/>
            </a:endParaRPr>
          </a:p>
        </p:txBody>
      </p:sp>
      <p:pic>
        <p:nvPicPr>
          <p:cNvPr id="9" name="Image 8" descr="C:\Users\seigfried\Desktop\k.JPG"/>
          <p:cNvPicPr/>
          <p:nvPr/>
        </p:nvPicPr>
        <p:blipFill>
          <a:blip r:embed="rId2">
            <a:extLst>
              <a:ext uri="{28A0092B-C50C-407E-A947-70E740481C1C}">
                <a14:useLocalDpi xmlns:a14="http://schemas.microsoft.com/office/drawing/2010/main" val="0"/>
              </a:ext>
            </a:extLst>
          </a:blip>
          <a:srcRect/>
          <a:stretch>
            <a:fillRect/>
          </a:stretch>
        </p:blipFill>
        <p:spPr bwMode="auto">
          <a:xfrm>
            <a:off x="1749871" y="1608909"/>
            <a:ext cx="6751482" cy="3869273"/>
          </a:xfrm>
          <a:prstGeom prst="rect">
            <a:avLst/>
          </a:prstGeom>
          <a:noFill/>
          <a:ln>
            <a:noFill/>
          </a:ln>
        </p:spPr>
      </p:pic>
      <p:sp>
        <p:nvSpPr>
          <p:cNvPr id="10" name="Zone de texte 9"/>
          <p:cNvSpPr txBox="1"/>
          <p:nvPr/>
        </p:nvSpPr>
        <p:spPr>
          <a:xfrm>
            <a:off x="3373012" y="5469473"/>
            <a:ext cx="3505200" cy="506730"/>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1000"/>
              </a:spcAft>
            </a:pPr>
            <a:r>
              <a:rPr lang="fr-FR" sz="1400" b="1" u="sng" dirty="0">
                <a:effectLst/>
                <a:latin typeface="Cambria"/>
                <a:ea typeface="Times New Roman"/>
                <a:cs typeface="Times New Roman"/>
              </a:rPr>
              <a:t>Figure </a:t>
            </a:r>
            <a:r>
              <a:rPr lang="fr-FR" sz="1400" b="1" u="sng" dirty="0">
                <a:latin typeface="Cambria"/>
                <a:ea typeface="Times New Roman"/>
                <a:cs typeface="Times New Roman"/>
              </a:rPr>
              <a:t>5</a:t>
            </a:r>
            <a:r>
              <a:rPr lang="fr-FR" sz="1400" b="1" u="sng" dirty="0">
                <a:effectLst/>
                <a:latin typeface="Cambria"/>
                <a:ea typeface="Times New Roman"/>
                <a:cs typeface="Times New Roman"/>
              </a:rPr>
              <a:t>: schéma bloc de l’électrocardiogramme.</a:t>
            </a:r>
            <a:endParaRPr lang="fr-FR" sz="1400" dirty="0">
              <a:effectLst/>
              <a:latin typeface="Cambria"/>
              <a:ea typeface="Times New Roman"/>
              <a:cs typeface="Times New Roman"/>
            </a:endParaRPr>
          </a:p>
        </p:txBody>
      </p:sp>
    </p:spTree>
    <p:extLst>
      <p:ext uri="{BB962C8B-B14F-4D97-AF65-F5344CB8AC3E}">
        <p14:creationId xmlns:p14="http://schemas.microsoft.com/office/powerpoint/2010/main" val="404700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13</a:t>
            </a:fld>
            <a:endParaRPr lang="en-US" dirty="0"/>
          </a:p>
        </p:txBody>
      </p:sp>
      <p:sp>
        <p:nvSpPr>
          <p:cNvPr id="6" name="Rectangle 5"/>
          <p:cNvSpPr/>
          <p:nvPr/>
        </p:nvSpPr>
        <p:spPr>
          <a:xfrm>
            <a:off x="1042851" y="1272402"/>
            <a:ext cx="2435988" cy="430887"/>
          </a:xfrm>
          <a:prstGeom prst="rect">
            <a:avLst/>
          </a:prstGeom>
        </p:spPr>
        <p:txBody>
          <a:bodyPr wrap="none">
            <a:spAutoFit/>
          </a:bodyPr>
          <a:lstStyle/>
          <a:p>
            <a:pPr lvl="1"/>
            <a:r>
              <a:rPr lang="fr-FR" sz="2200" u="sng" dirty="0">
                <a:solidFill>
                  <a:srgbClr val="C0504D"/>
                </a:solidFill>
                <a:effectLst>
                  <a:outerShdw blurRad="38100" dist="38100" dir="2700000" algn="tl">
                    <a:srgbClr val="000000">
                      <a:alpha val="43137"/>
                    </a:srgbClr>
                  </a:outerShdw>
                </a:effectLst>
                <a:latin typeface="Cambria" pitchFamily="18" charset="0"/>
              </a:rPr>
              <a:t>Les électrodes</a:t>
            </a:r>
            <a:r>
              <a:rPr lang="fr-FR" u="sng" dirty="0"/>
              <a:t>:</a:t>
            </a:r>
          </a:p>
        </p:txBody>
      </p:sp>
      <p:sp>
        <p:nvSpPr>
          <p:cNvPr id="7" name="Rectangle 6"/>
          <p:cNvSpPr/>
          <p:nvPr/>
        </p:nvSpPr>
        <p:spPr>
          <a:xfrm>
            <a:off x="1042851" y="1905000"/>
            <a:ext cx="8077200" cy="707886"/>
          </a:xfrm>
          <a:prstGeom prst="rect">
            <a:avLst/>
          </a:prstGeom>
        </p:spPr>
        <p:txBody>
          <a:bodyPr wrap="square">
            <a:spAutoFit/>
          </a:bodyPr>
          <a:lstStyle/>
          <a:p>
            <a:r>
              <a:rPr lang="fr-FR" sz="2000" dirty="0">
                <a:latin typeface="Cambria" pitchFamily="18" charset="0"/>
              </a:rPr>
              <a:t>Les capteurs utilisés pour l’acquisition de signal ECG sont des électrodes de mesure qui sont placées directement sur la peau </a:t>
            </a:r>
          </a:p>
        </p:txBody>
      </p:sp>
      <p:pic>
        <p:nvPicPr>
          <p:cNvPr id="8" name="Image 7" descr="C:\Users\seigfried\Desktop\wxxx.JPG"/>
          <p:cNvPicPr/>
          <p:nvPr/>
        </p:nvPicPr>
        <p:blipFill>
          <a:blip r:embed="rId2">
            <a:extLst>
              <a:ext uri="{28A0092B-C50C-407E-A947-70E740481C1C}">
                <a14:useLocalDpi xmlns:a14="http://schemas.microsoft.com/office/drawing/2010/main" val="0"/>
              </a:ext>
            </a:extLst>
          </a:blip>
          <a:srcRect/>
          <a:stretch>
            <a:fillRect/>
          </a:stretch>
        </p:blipFill>
        <p:spPr bwMode="auto">
          <a:xfrm>
            <a:off x="2557621" y="2895600"/>
            <a:ext cx="5095558" cy="2903855"/>
          </a:xfrm>
          <a:prstGeom prst="rect">
            <a:avLst/>
          </a:prstGeom>
          <a:noFill/>
          <a:ln>
            <a:noFill/>
          </a:ln>
        </p:spPr>
      </p:pic>
      <p:sp>
        <p:nvSpPr>
          <p:cNvPr id="9" name="Zone de texte 13"/>
          <p:cNvSpPr txBox="1"/>
          <p:nvPr/>
        </p:nvSpPr>
        <p:spPr>
          <a:xfrm>
            <a:off x="3759092" y="5943600"/>
            <a:ext cx="2733040" cy="367665"/>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1000"/>
              </a:spcAft>
            </a:pPr>
            <a:r>
              <a:rPr lang="fr-FR" sz="1400" b="1" u="sng" dirty="0">
                <a:effectLst/>
                <a:latin typeface="Cambria"/>
                <a:ea typeface="Times New Roman"/>
                <a:cs typeface="Times New Roman"/>
              </a:rPr>
              <a:t>Figure </a:t>
            </a:r>
            <a:r>
              <a:rPr lang="fr-FR" sz="1400" b="1" u="sng" dirty="0">
                <a:latin typeface="Cambria"/>
                <a:ea typeface="Times New Roman"/>
                <a:cs typeface="Times New Roman"/>
              </a:rPr>
              <a:t>6</a:t>
            </a:r>
            <a:r>
              <a:rPr lang="fr-FR" sz="1400" b="1" u="sng" dirty="0">
                <a:effectLst/>
                <a:latin typeface="Cambria"/>
                <a:ea typeface="Times New Roman"/>
                <a:cs typeface="Times New Roman"/>
              </a:rPr>
              <a:t>: Les électrodes</a:t>
            </a:r>
            <a:endParaRPr lang="fr-FR" sz="1400" dirty="0">
              <a:effectLst/>
              <a:latin typeface="Cambria"/>
              <a:ea typeface="Times New Roman"/>
              <a:cs typeface="Times New Roman"/>
            </a:endParaRPr>
          </a:p>
        </p:txBody>
      </p:sp>
      <p:sp>
        <p:nvSpPr>
          <p:cNvPr id="10" name="Rectangle 9"/>
          <p:cNvSpPr/>
          <p:nvPr/>
        </p:nvSpPr>
        <p:spPr>
          <a:xfrm>
            <a:off x="609600" y="838200"/>
            <a:ext cx="4052071" cy="447815"/>
          </a:xfrm>
          <a:prstGeom prst="rect">
            <a:avLst/>
          </a:prstGeom>
        </p:spPr>
        <p:txBody>
          <a:bodyPr wrap="none">
            <a:spAutoFit/>
          </a:bodyPr>
          <a:lstStyle/>
          <a:p>
            <a:pPr marL="457200">
              <a:lnSpc>
                <a:spcPct val="105000"/>
              </a:lnSpc>
              <a:spcAft>
                <a:spcPts val="1000"/>
              </a:spcAft>
            </a:pPr>
            <a:r>
              <a:rPr lang="fr-FR" sz="2200" b="1" u="sng" dirty="0">
                <a:solidFill>
                  <a:srgbClr val="943634"/>
                </a:solidFill>
                <a:effectLst>
                  <a:outerShdw blurRad="38100" dist="38100" dir="2700000" algn="tl">
                    <a:srgbClr val="000000">
                      <a:alpha val="43137"/>
                    </a:srgbClr>
                  </a:outerShdw>
                </a:effectLst>
                <a:latin typeface="Cambria"/>
                <a:ea typeface="Times New Roman"/>
                <a:cs typeface="Times New Roman"/>
              </a:rPr>
              <a:t>Etude des différents blocs:</a:t>
            </a:r>
            <a:endParaRPr lang="fr-FR" sz="2200" dirty="0">
              <a:effectLst>
                <a:outerShdw blurRad="38100" dist="38100" dir="2700000" algn="tl">
                  <a:srgbClr val="000000">
                    <a:alpha val="43137"/>
                  </a:srgbClr>
                </a:outerShdw>
              </a:effectLst>
              <a:latin typeface="Cambria"/>
              <a:ea typeface="Times New Roman"/>
              <a:cs typeface="Times New Roman"/>
            </a:endParaRPr>
          </a:p>
        </p:txBody>
      </p:sp>
      <p:sp>
        <p:nvSpPr>
          <p:cNvPr id="12" name="Rectangle 11"/>
          <p:cNvSpPr/>
          <p:nvPr/>
        </p:nvSpPr>
        <p:spPr>
          <a:xfrm>
            <a:off x="2125818" y="223032"/>
            <a:ext cx="5999588" cy="338554"/>
          </a:xfrm>
          <a:prstGeom prst="rect">
            <a:avLst/>
          </a:prstGeom>
        </p:spPr>
        <p:txBody>
          <a:bodyPr wrap="square">
            <a:spAutoFit/>
          </a:bodyPr>
          <a:lstStyle/>
          <a:p>
            <a:pPr lvl="0" algn="ctr"/>
            <a:r>
              <a:rPr lang="fr-FR" sz="1600" dirty="0">
                <a:solidFill>
                  <a:schemeClr val="accent3">
                    <a:lumMod val="60000"/>
                    <a:lumOff val="40000"/>
                  </a:schemeClr>
                </a:solidFill>
                <a:latin typeface="Cambria" pitchFamily="18" charset="0"/>
              </a:rPr>
              <a:t>Etude et dimensionnement de l’électrocardiogramme</a:t>
            </a:r>
          </a:p>
        </p:txBody>
      </p:sp>
    </p:spTree>
    <p:extLst>
      <p:ext uri="{BB962C8B-B14F-4D97-AF65-F5344CB8AC3E}">
        <p14:creationId xmlns:p14="http://schemas.microsoft.com/office/powerpoint/2010/main" val="97744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14</a:t>
            </a:fld>
            <a:endParaRPr lang="en-US" dirty="0"/>
          </a:p>
        </p:txBody>
      </p:sp>
      <p:sp>
        <p:nvSpPr>
          <p:cNvPr id="7" name="Rectangle 6"/>
          <p:cNvSpPr/>
          <p:nvPr/>
        </p:nvSpPr>
        <p:spPr>
          <a:xfrm>
            <a:off x="1031663" y="762000"/>
            <a:ext cx="2295821" cy="447815"/>
          </a:xfrm>
          <a:prstGeom prst="rect">
            <a:avLst/>
          </a:prstGeom>
        </p:spPr>
        <p:txBody>
          <a:bodyPr wrap="none">
            <a:spAutoFit/>
          </a:bodyPr>
          <a:lstStyle/>
          <a:p>
            <a:pPr marL="457200">
              <a:lnSpc>
                <a:spcPct val="105000"/>
              </a:lnSpc>
              <a:spcAft>
                <a:spcPts val="1000"/>
              </a:spcAft>
            </a:pPr>
            <a:r>
              <a:rPr lang="fr-FR" sz="2200" u="sng" dirty="0">
                <a:solidFill>
                  <a:srgbClr val="C0504D"/>
                </a:solidFill>
                <a:effectLst>
                  <a:outerShdw blurRad="38100" dist="38100" dir="2700000" algn="tl">
                    <a:srgbClr val="000000">
                      <a:alpha val="43137"/>
                    </a:srgbClr>
                  </a:outerShdw>
                </a:effectLst>
                <a:latin typeface="Cambria" pitchFamily="18" charset="0"/>
              </a:rPr>
              <a:t>Alimentation:</a:t>
            </a:r>
          </a:p>
        </p:txBody>
      </p:sp>
      <p:sp>
        <p:nvSpPr>
          <p:cNvPr id="8" name="Rectangle 7"/>
          <p:cNvSpPr/>
          <p:nvPr/>
        </p:nvSpPr>
        <p:spPr>
          <a:xfrm>
            <a:off x="996829" y="1447800"/>
            <a:ext cx="8105571" cy="707886"/>
          </a:xfrm>
          <a:prstGeom prst="rect">
            <a:avLst/>
          </a:prstGeom>
        </p:spPr>
        <p:txBody>
          <a:bodyPr wrap="square">
            <a:spAutoFit/>
          </a:bodyPr>
          <a:lstStyle/>
          <a:p>
            <a:r>
              <a:rPr lang="fr-FR" sz="2000" dirty="0">
                <a:latin typeface="Cambria" pitchFamily="18" charset="0"/>
              </a:rPr>
              <a:t>Pour l’alimentation on a utilisé une alimentation stabilisée, pour avoir une tension continu de 5V et -5V </a:t>
            </a:r>
          </a:p>
        </p:txBody>
      </p:sp>
      <p:sp>
        <p:nvSpPr>
          <p:cNvPr id="10" name="Zone de texte 11"/>
          <p:cNvSpPr txBox="1"/>
          <p:nvPr/>
        </p:nvSpPr>
        <p:spPr>
          <a:xfrm>
            <a:off x="3496894" y="5806642"/>
            <a:ext cx="3175108" cy="367665"/>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1000"/>
              </a:spcAft>
            </a:pPr>
            <a:r>
              <a:rPr lang="fr-FR" sz="1400" b="1" u="sng" dirty="0">
                <a:effectLst/>
                <a:latin typeface="Cambria"/>
                <a:ea typeface="Times New Roman"/>
                <a:cs typeface="Times New Roman"/>
              </a:rPr>
              <a:t>Figure </a:t>
            </a:r>
            <a:r>
              <a:rPr lang="fr-FR" sz="1400" b="1" u="sng" dirty="0">
                <a:latin typeface="Cambria"/>
                <a:ea typeface="Times New Roman"/>
                <a:cs typeface="Times New Roman"/>
              </a:rPr>
              <a:t>7</a:t>
            </a:r>
            <a:r>
              <a:rPr lang="fr-FR" sz="1400" b="1" u="sng" dirty="0">
                <a:effectLst/>
                <a:latin typeface="Cambria"/>
                <a:ea typeface="Times New Roman"/>
                <a:cs typeface="Times New Roman"/>
              </a:rPr>
              <a:t>: Alimentation stabilisée</a:t>
            </a:r>
            <a:endParaRPr lang="fr-FR" sz="1400" dirty="0">
              <a:effectLst/>
              <a:latin typeface="Cambria"/>
              <a:ea typeface="Times New Roman"/>
              <a:cs typeface="Times New Roman"/>
            </a:endParaRPr>
          </a:p>
        </p:txBody>
      </p:sp>
      <p:pic>
        <p:nvPicPr>
          <p:cNvPr id="20482" name="Picture 2" descr="C:\Users\seigfried\Downloads\WhatsApp Image 2019-06-15 at 12.58.39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4923" y="2410027"/>
            <a:ext cx="3381375" cy="33813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125818" y="223032"/>
            <a:ext cx="5999588" cy="338554"/>
          </a:xfrm>
          <a:prstGeom prst="rect">
            <a:avLst/>
          </a:prstGeom>
        </p:spPr>
        <p:txBody>
          <a:bodyPr wrap="square">
            <a:spAutoFit/>
          </a:bodyPr>
          <a:lstStyle/>
          <a:p>
            <a:pPr lvl="0" algn="ctr"/>
            <a:r>
              <a:rPr lang="fr-FR" sz="1600" dirty="0">
                <a:solidFill>
                  <a:schemeClr val="accent3">
                    <a:lumMod val="60000"/>
                    <a:lumOff val="40000"/>
                  </a:schemeClr>
                </a:solidFill>
                <a:latin typeface="Cambria" pitchFamily="18" charset="0"/>
              </a:rPr>
              <a:t>Etude et dimensionnement de l’électrocardiogramme</a:t>
            </a:r>
          </a:p>
        </p:txBody>
      </p:sp>
    </p:spTree>
    <p:extLst>
      <p:ext uri="{BB962C8B-B14F-4D97-AF65-F5344CB8AC3E}">
        <p14:creationId xmlns:p14="http://schemas.microsoft.com/office/powerpoint/2010/main" val="217928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nodeType="withEffect">
                                  <p:stCondLst>
                                    <p:cond delay="0"/>
                                  </p:stCondLst>
                                  <p:childTnLst>
                                    <p:set>
                                      <p:cBhvr>
                                        <p:cTn id="14" dur="1" fill="hold">
                                          <p:stCondLst>
                                            <p:cond delay="0"/>
                                          </p:stCondLst>
                                        </p:cTn>
                                        <p:tgtEl>
                                          <p:spTgt spid="20482"/>
                                        </p:tgtEl>
                                        <p:attrNameLst>
                                          <p:attrName>style.visibility</p:attrName>
                                        </p:attrNameLst>
                                      </p:cBhvr>
                                      <p:to>
                                        <p:strVal val="visible"/>
                                      </p:to>
                                    </p:set>
                                    <p:animEffect transition="in" filter="barn(inVertical)">
                                      <p:cBhvr>
                                        <p:cTn id="15" dur="500"/>
                                        <p:tgtEl>
                                          <p:spTgt spid="2048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15</a:t>
            </a:fld>
            <a:endParaRPr lang="en-US" dirty="0"/>
          </a:p>
        </p:txBody>
      </p:sp>
      <p:sp>
        <p:nvSpPr>
          <p:cNvPr id="7" name="Rectangle 6"/>
          <p:cNvSpPr/>
          <p:nvPr/>
        </p:nvSpPr>
        <p:spPr>
          <a:xfrm>
            <a:off x="1027611" y="756005"/>
            <a:ext cx="7239000" cy="430887"/>
          </a:xfrm>
          <a:prstGeom prst="rect">
            <a:avLst/>
          </a:prstGeom>
        </p:spPr>
        <p:txBody>
          <a:bodyPr wrap="square">
            <a:spAutoFit/>
          </a:bodyPr>
          <a:lstStyle/>
          <a:p>
            <a:pPr lvl="1"/>
            <a:r>
              <a:rPr lang="fr-FR" sz="2200" u="sng" dirty="0">
                <a:solidFill>
                  <a:schemeClr val="accent3">
                    <a:lumMod val="60000"/>
                    <a:lumOff val="40000"/>
                  </a:schemeClr>
                </a:solidFill>
                <a:effectLst>
                  <a:outerShdw blurRad="38100" dist="38100" dir="2700000" algn="tl">
                    <a:srgbClr val="000000">
                      <a:alpha val="43137"/>
                    </a:srgbClr>
                  </a:outerShdw>
                </a:effectLst>
                <a:latin typeface="Cambria" pitchFamily="18" charset="0"/>
              </a:rPr>
              <a:t>Préamplificateur (Amplificateur d’instrumentation) </a:t>
            </a:r>
            <a:r>
              <a:rPr lang="fr-FR" sz="2200" u="sng" dirty="0">
                <a:solidFill>
                  <a:schemeClr val="accent3">
                    <a:lumMod val="60000"/>
                    <a:lumOff val="40000"/>
                  </a:schemeClr>
                </a:solidFill>
                <a:effectLst>
                  <a:outerShdw blurRad="38100" dist="38100" dir="2700000" algn="tl">
                    <a:srgbClr val="000000">
                      <a:alpha val="43137"/>
                    </a:srgbClr>
                  </a:outerShdw>
                </a:effectLst>
              </a:rPr>
              <a:t>:</a:t>
            </a:r>
          </a:p>
        </p:txBody>
      </p:sp>
      <p:sp>
        <p:nvSpPr>
          <p:cNvPr id="8" name="Rectangle 7"/>
          <p:cNvSpPr/>
          <p:nvPr/>
        </p:nvSpPr>
        <p:spPr>
          <a:xfrm>
            <a:off x="1045349" y="1265235"/>
            <a:ext cx="8054788" cy="707886"/>
          </a:xfrm>
          <a:prstGeom prst="rect">
            <a:avLst/>
          </a:prstGeom>
        </p:spPr>
        <p:txBody>
          <a:bodyPr wrap="square">
            <a:spAutoFit/>
          </a:bodyPr>
          <a:lstStyle/>
          <a:p>
            <a:r>
              <a:rPr lang="fr-FR" sz="2000" dirty="0">
                <a:latin typeface="Cambria" pitchFamily="18" charset="0"/>
              </a:rPr>
              <a:t>L’amplitude du signal issu des électrodes est très faible, un amplificateur est alors nécessaire. Dans ce cadre notre choix s’est porté sur l’AD620</a:t>
            </a:r>
          </a:p>
        </p:txBody>
      </p:sp>
      <p:pic>
        <p:nvPicPr>
          <p:cNvPr id="9" name="Image 8" descr="C:\Users\seigfried\Desktop\download.png"/>
          <p:cNvPicPr/>
          <p:nvPr/>
        </p:nvPicPr>
        <p:blipFill>
          <a:blip r:embed="rId2">
            <a:extLst>
              <a:ext uri="{28A0092B-C50C-407E-A947-70E740481C1C}">
                <a14:useLocalDpi xmlns:a14="http://schemas.microsoft.com/office/drawing/2010/main" val="0"/>
              </a:ext>
            </a:extLst>
          </a:blip>
          <a:srcRect/>
          <a:stretch>
            <a:fillRect/>
          </a:stretch>
        </p:blipFill>
        <p:spPr bwMode="auto">
          <a:xfrm>
            <a:off x="3724484" y="2181716"/>
            <a:ext cx="2802255" cy="2006917"/>
          </a:xfrm>
          <a:prstGeom prst="rect">
            <a:avLst/>
          </a:prstGeom>
          <a:noFill/>
          <a:ln>
            <a:noFill/>
          </a:ln>
        </p:spPr>
      </p:pic>
      <p:sp>
        <p:nvSpPr>
          <p:cNvPr id="10" name="Zone de texte 3"/>
          <p:cNvSpPr txBox="1"/>
          <p:nvPr/>
        </p:nvSpPr>
        <p:spPr>
          <a:xfrm>
            <a:off x="3702712" y="4223467"/>
            <a:ext cx="2802255" cy="436880"/>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1000"/>
              </a:spcAft>
            </a:pPr>
            <a:r>
              <a:rPr lang="fr-FR" sz="1400" b="1" u="sng" dirty="0">
                <a:effectLst/>
                <a:latin typeface="Cambria"/>
                <a:ea typeface="Times New Roman"/>
                <a:cs typeface="Times New Roman"/>
              </a:rPr>
              <a:t>Figure </a:t>
            </a:r>
            <a:r>
              <a:rPr lang="fr-FR" sz="1400" b="1" u="sng" dirty="0">
                <a:latin typeface="Cambria"/>
                <a:ea typeface="Times New Roman"/>
                <a:cs typeface="Times New Roman"/>
              </a:rPr>
              <a:t>8</a:t>
            </a:r>
            <a:r>
              <a:rPr lang="fr-FR" sz="1400" b="1" u="sng" dirty="0">
                <a:effectLst/>
                <a:latin typeface="Cambria"/>
                <a:ea typeface="Times New Roman"/>
                <a:cs typeface="Times New Roman"/>
              </a:rPr>
              <a:t>:</a:t>
            </a:r>
            <a:r>
              <a:rPr lang="fr-FR" sz="1400" dirty="0">
                <a:effectLst/>
                <a:latin typeface="Cambria"/>
                <a:ea typeface="Times New Roman"/>
                <a:cs typeface="Times New Roman"/>
              </a:rPr>
              <a:t> </a:t>
            </a:r>
            <a:r>
              <a:rPr lang="fr-FR" sz="1400" b="1" u="sng" dirty="0">
                <a:effectLst/>
                <a:latin typeface="Cambria"/>
                <a:ea typeface="Times New Roman"/>
                <a:cs typeface="Times New Roman"/>
              </a:rPr>
              <a:t>L’amplificateur d’instrumentation AD620</a:t>
            </a:r>
            <a:endParaRPr lang="fr-FR" sz="1400" dirty="0">
              <a:effectLst/>
              <a:latin typeface="Cambria"/>
              <a:ea typeface="Times New Roman"/>
              <a:cs typeface="Times New Roman"/>
            </a:endParaRPr>
          </a:p>
        </p:txBody>
      </p:sp>
      <p:sp>
        <p:nvSpPr>
          <p:cNvPr id="12" name="Rectangle 2"/>
          <p:cNvSpPr>
            <a:spLocks noChangeArrowheads="1"/>
          </p:cNvSpPr>
          <p:nvPr/>
        </p:nvSpPr>
        <p:spPr bwMode="auto">
          <a:xfrm>
            <a:off x="1034143" y="4876800"/>
            <a:ext cx="80772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Le gain de l'AD620 est donné par l’équation ci-dessous.</a:t>
            </a:r>
            <a:r>
              <a:rPr kumimoji="0" lang="fr-FR" sz="2000" b="0" i="0" u="none" strike="noStrike" cap="none" normalizeH="0" baseline="0" dirty="0">
                <a:ln>
                  <a:noFill/>
                </a:ln>
                <a:solidFill>
                  <a:schemeClr val="tx1"/>
                </a:solidFill>
                <a:effectLst/>
                <a:latin typeface="Cambria" pitchFamily="18" charset="0"/>
                <a:ea typeface="Times New Roman" pitchFamily="18" charset="0"/>
                <a:cs typeface="Times New Roman" pitchFamily="18" charset="0"/>
              </a:rPr>
              <a:t> </a:t>
            </a:r>
            <a:endParaRPr kumimoji="0" lang="fr-FR" sz="2000" b="0" i="0" u="none" strike="noStrike" cap="none" normalizeH="0" baseline="0" dirty="0">
              <a:ln>
                <a:noFill/>
              </a:ln>
              <a:solidFill>
                <a:schemeClr val="tx1"/>
              </a:solidFill>
              <a:effectLst/>
              <a:latin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2" name="Objet 1"/>
          <p:cNvGraphicFramePr>
            <a:graphicFrameLocks noChangeAspect="1"/>
          </p:cNvGraphicFramePr>
          <p:nvPr>
            <p:extLst>
              <p:ext uri="{D42A27DB-BD31-4B8C-83A1-F6EECF244321}">
                <p14:modId xmlns:p14="http://schemas.microsoft.com/office/powerpoint/2010/main" val="3565476917"/>
              </p:ext>
            </p:extLst>
          </p:nvPr>
        </p:nvGraphicFramePr>
        <p:xfrm>
          <a:off x="4191000" y="5638800"/>
          <a:ext cx="2104399" cy="846892"/>
        </p:xfrm>
        <a:graphic>
          <a:graphicData uri="http://schemas.openxmlformats.org/presentationml/2006/ole">
            <mc:AlternateContent xmlns:mc="http://schemas.openxmlformats.org/markup-compatibility/2006">
              <mc:Choice xmlns:v="urn:schemas-microsoft-com:vml" Requires="v">
                <p:oleObj name="Equation" r:id="rId3" imgW="1041120" imgH="419040" progId="Equation.DSMT4">
                  <p:embed/>
                </p:oleObj>
              </mc:Choice>
              <mc:Fallback>
                <p:oleObj name="Equation" r:id="rId3" imgW="1041120" imgH="419040" progId="Equation.DSMT4">
                  <p:embed/>
                  <p:pic>
                    <p:nvPicPr>
                      <p:cNvPr id="0" name=""/>
                      <p:cNvPicPr/>
                      <p:nvPr/>
                    </p:nvPicPr>
                    <p:blipFill>
                      <a:blip r:embed="rId4"/>
                      <a:stretch>
                        <a:fillRect/>
                      </a:stretch>
                    </p:blipFill>
                    <p:spPr>
                      <a:xfrm>
                        <a:off x="4191000" y="5638800"/>
                        <a:ext cx="2104399" cy="846892"/>
                      </a:xfrm>
                      <a:prstGeom prst="rect">
                        <a:avLst/>
                      </a:prstGeom>
                    </p:spPr>
                  </p:pic>
                </p:oleObj>
              </mc:Fallback>
            </mc:AlternateContent>
          </a:graphicData>
        </a:graphic>
      </p:graphicFrame>
      <p:sp>
        <p:nvSpPr>
          <p:cNvPr id="11" name="Rectangle 10"/>
          <p:cNvSpPr/>
          <p:nvPr/>
        </p:nvSpPr>
        <p:spPr>
          <a:xfrm>
            <a:off x="2125818" y="223032"/>
            <a:ext cx="5999588" cy="338554"/>
          </a:xfrm>
          <a:prstGeom prst="rect">
            <a:avLst/>
          </a:prstGeom>
        </p:spPr>
        <p:txBody>
          <a:bodyPr wrap="square">
            <a:spAutoFit/>
          </a:bodyPr>
          <a:lstStyle/>
          <a:p>
            <a:pPr lvl="0" algn="ctr"/>
            <a:r>
              <a:rPr lang="fr-FR" sz="1600" dirty="0">
                <a:solidFill>
                  <a:schemeClr val="accent3">
                    <a:lumMod val="60000"/>
                    <a:lumOff val="40000"/>
                  </a:schemeClr>
                </a:solidFill>
                <a:latin typeface="Cambria" pitchFamily="18" charset="0"/>
              </a:rPr>
              <a:t>Etude et dimensionnement de l’électrocardiogramme</a:t>
            </a:r>
          </a:p>
        </p:txBody>
      </p:sp>
      <p:sp>
        <p:nvSpPr>
          <p:cNvPr id="6" name="Ellipse 5"/>
          <p:cNvSpPr/>
          <p:nvPr/>
        </p:nvSpPr>
        <p:spPr>
          <a:xfrm>
            <a:off x="6652678" y="5816600"/>
            <a:ext cx="281522" cy="279400"/>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p:txBody>
      </p:sp>
    </p:spTree>
    <p:extLst>
      <p:ext uri="{BB962C8B-B14F-4D97-AF65-F5344CB8AC3E}">
        <p14:creationId xmlns:p14="http://schemas.microsoft.com/office/powerpoint/2010/main" val="424307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16</a:t>
            </a:fld>
            <a:endParaRPr lang="en-US" dirty="0"/>
          </a:p>
        </p:txBody>
      </p:sp>
      <p:sp>
        <p:nvSpPr>
          <p:cNvPr id="8" name="Rectangle 3"/>
          <p:cNvSpPr>
            <a:spLocks noChangeArrowheads="1"/>
          </p:cNvSpPr>
          <p:nvPr/>
        </p:nvSpPr>
        <p:spPr bwMode="auto">
          <a:xfrm>
            <a:off x="1044386" y="1038402"/>
            <a:ext cx="807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Le circuit ci-dessous représente le brochage de ce circuit avec le patient : </a:t>
            </a:r>
            <a:endParaRPr kumimoji="0" lang="fr-FR" sz="2000" b="0" i="0" u="none" strike="noStrike" cap="none" normalizeH="0" baseline="0" dirty="0">
              <a:ln>
                <a:noFill/>
              </a:ln>
              <a:solidFill>
                <a:schemeClr val="tx1"/>
              </a:solidFill>
              <a:effectLst/>
              <a:latin typeface="Arial" pitchFamily="34" charset="0"/>
              <a:cs typeface="Arial" pitchFamily="34" charset="0"/>
            </a:endParaRPr>
          </a:p>
        </p:txBody>
      </p:sp>
      <p:pic>
        <p:nvPicPr>
          <p:cNvPr id="9" name="Image 8" descr="C:\Users\seigfried\Desktop\qsd.JPG"/>
          <p:cNvPicPr/>
          <p:nvPr/>
        </p:nvPicPr>
        <p:blipFill>
          <a:blip r:embed="rId2">
            <a:extLst>
              <a:ext uri="{28A0092B-C50C-407E-A947-70E740481C1C}">
                <a14:useLocalDpi xmlns:a14="http://schemas.microsoft.com/office/drawing/2010/main" val="0"/>
              </a:ext>
            </a:extLst>
          </a:blip>
          <a:srcRect/>
          <a:stretch>
            <a:fillRect/>
          </a:stretch>
        </p:blipFill>
        <p:spPr bwMode="auto">
          <a:xfrm>
            <a:off x="3355573" y="1828800"/>
            <a:ext cx="3454826" cy="2946737"/>
          </a:xfrm>
          <a:prstGeom prst="rect">
            <a:avLst/>
          </a:prstGeom>
          <a:noFill/>
          <a:ln>
            <a:noFill/>
          </a:ln>
        </p:spPr>
      </p:pic>
      <p:sp>
        <p:nvSpPr>
          <p:cNvPr id="10" name="Zone de texte 16"/>
          <p:cNvSpPr txBox="1"/>
          <p:nvPr/>
        </p:nvSpPr>
        <p:spPr>
          <a:xfrm>
            <a:off x="3681859" y="5099339"/>
            <a:ext cx="2802255" cy="436880"/>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1000"/>
              </a:spcAft>
            </a:pPr>
            <a:r>
              <a:rPr lang="fr-FR" sz="1400" b="1" u="sng" dirty="0">
                <a:effectLst/>
                <a:latin typeface="Cambria"/>
                <a:ea typeface="Times New Roman"/>
                <a:cs typeface="Times New Roman"/>
              </a:rPr>
              <a:t>Figure </a:t>
            </a:r>
            <a:r>
              <a:rPr lang="fr-FR" sz="1400" b="1" u="sng" dirty="0">
                <a:latin typeface="Cambria"/>
                <a:ea typeface="Times New Roman"/>
                <a:cs typeface="Times New Roman"/>
              </a:rPr>
              <a:t>9</a:t>
            </a:r>
            <a:r>
              <a:rPr lang="fr-FR" sz="1400" b="1" u="sng" dirty="0">
                <a:effectLst/>
                <a:latin typeface="Cambria"/>
                <a:ea typeface="Times New Roman"/>
                <a:cs typeface="Times New Roman"/>
              </a:rPr>
              <a:t> :</a:t>
            </a:r>
            <a:r>
              <a:rPr lang="fr-FR" sz="1400" dirty="0">
                <a:effectLst/>
                <a:latin typeface="Cambria"/>
                <a:ea typeface="Times New Roman"/>
                <a:cs typeface="Times New Roman"/>
              </a:rPr>
              <a:t> </a:t>
            </a:r>
            <a:r>
              <a:rPr lang="fr-FR" sz="1400" b="1" u="sng" dirty="0">
                <a:effectLst/>
                <a:latin typeface="Cambria"/>
                <a:ea typeface="Times New Roman"/>
                <a:cs typeface="Times New Roman"/>
              </a:rPr>
              <a:t>L’amplificateur d’instrumentation AD620</a:t>
            </a:r>
            <a:endParaRPr lang="fr-FR" sz="1400" dirty="0">
              <a:effectLst/>
              <a:latin typeface="Cambria"/>
              <a:ea typeface="Times New Roman"/>
              <a:cs typeface="Times New Roman"/>
            </a:endParaRPr>
          </a:p>
        </p:txBody>
      </p:sp>
      <p:sp>
        <p:nvSpPr>
          <p:cNvPr id="7" name="Rectangle 6"/>
          <p:cNvSpPr/>
          <p:nvPr/>
        </p:nvSpPr>
        <p:spPr>
          <a:xfrm>
            <a:off x="2125818" y="223032"/>
            <a:ext cx="5999588" cy="338554"/>
          </a:xfrm>
          <a:prstGeom prst="rect">
            <a:avLst/>
          </a:prstGeom>
        </p:spPr>
        <p:txBody>
          <a:bodyPr wrap="square">
            <a:spAutoFit/>
          </a:bodyPr>
          <a:lstStyle/>
          <a:p>
            <a:pPr lvl="0" algn="ctr"/>
            <a:r>
              <a:rPr lang="fr-FR" sz="1600" dirty="0">
                <a:solidFill>
                  <a:schemeClr val="accent3">
                    <a:lumMod val="60000"/>
                    <a:lumOff val="40000"/>
                  </a:schemeClr>
                </a:solidFill>
                <a:latin typeface="Cambria" pitchFamily="18" charset="0"/>
              </a:rPr>
              <a:t>Etude et dimensionnement de l’électrocardiogramme</a:t>
            </a:r>
          </a:p>
        </p:txBody>
      </p:sp>
    </p:spTree>
    <p:extLst>
      <p:ext uri="{BB962C8B-B14F-4D97-AF65-F5344CB8AC3E}">
        <p14:creationId xmlns:p14="http://schemas.microsoft.com/office/powerpoint/2010/main" val="192385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17</a:t>
            </a:fld>
            <a:endParaRPr lang="en-US" dirty="0"/>
          </a:p>
        </p:txBody>
      </p:sp>
      <p:sp>
        <p:nvSpPr>
          <p:cNvPr id="6" name="Rectangle 5"/>
          <p:cNvSpPr/>
          <p:nvPr/>
        </p:nvSpPr>
        <p:spPr>
          <a:xfrm>
            <a:off x="1033503" y="797838"/>
            <a:ext cx="2852063" cy="430887"/>
          </a:xfrm>
          <a:prstGeom prst="rect">
            <a:avLst/>
          </a:prstGeom>
        </p:spPr>
        <p:txBody>
          <a:bodyPr wrap="none">
            <a:spAutoFit/>
          </a:bodyPr>
          <a:lstStyle/>
          <a:p>
            <a:pPr lvl="1"/>
            <a:r>
              <a:rPr lang="fr-FR" sz="2200" u="sng" dirty="0">
                <a:solidFill>
                  <a:schemeClr val="accent3">
                    <a:lumMod val="60000"/>
                    <a:lumOff val="40000"/>
                  </a:schemeClr>
                </a:solidFill>
                <a:effectLst>
                  <a:outerShdw blurRad="38100" dist="38100" dir="2700000" algn="tl">
                    <a:srgbClr val="000000">
                      <a:alpha val="43137"/>
                    </a:srgbClr>
                  </a:outerShdw>
                </a:effectLst>
                <a:latin typeface="Cambria" pitchFamily="18" charset="0"/>
              </a:rPr>
              <a:t>Filtrage du signal </a:t>
            </a:r>
            <a:r>
              <a:rPr lang="fr-FR" dirty="0"/>
              <a:t>:</a:t>
            </a:r>
          </a:p>
        </p:txBody>
      </p:sp>
      <p:sp>
        <p:nvSpPr>
          <p:cNvPr id="8" name="Rectangle 7"/>
          <p:cNvSpPr/>
          <p:nvPr/>
        </p:nvSpPr>
        <p:spPr>
          <a:xfrm>
            <a:off x="1522082" y="1221861"/>
            <a:ext cx="2073709" cy="400110"/>
          </a:xfrm>
          <a:prstGeom prst="rect">
            <a:avLst/>
          </a:prstGeom>
        </p:spPr>
        <p:txBody>
          <a:bodyPr wrap="none">
            <a:spAutoFit/>
          </a:bodyPr>
          <a:lstStyle/>
          <a:p>
            <a:r>
              <a:rPr lang="fr-FR" sz="2000" b="1" i="1" u="sng" dirty="0">
                <a:latin typeface="Cambria" pitchFamily="18" charset="0"/>
              </a:rPr>
              <a:t>Filtre passe-bas:</a:t>
            </a:r>
            <a:endParaRPr lang="fr-FR" sz="2000" i="1" u="sng" dirty="0">
              <a:latin typeface="Cambria" pitchFamily="18" charset="0"/>
            </a:endParaRPr>
          </a:p>
        </p:txBody>
      </p:sp>
      <p:sp>
        <p:nvSpPr>
          <p:cNvPr id="9" name="Rectangle 8"/>
          <p:cNvSpPr/>
          <p:nvPr/>
        </p:nvSpPr>
        <p:spPr>
          <a:xfrm>
            <a:off x="1070514" y="1621971"/>
            <a:ext cx="8099612" cy="707886"/>
          </a:xfrm>
          <a:prstGeom prst="rect">
            <a:avLst/>
          </a:prstGeom>
        </p:spPr>
        <p:txBody>
          <a:bodyPr wrap="square">
            <a:spAutoFit/>
          </a:bodyPr>
          <a:lstStyle/>
          <a:p>
            <a:r>
              <a:rPr lang="fr-FR" sz="2000" dirty="0">
                <a:latin typeface="Cambria" pitchFamily="18" charset="0"/>
              </a:rPr>
              <a:t>Dans cette partie, un simple filtre passe-bas de type RC a été choisi. Sa fonction de transfert peut être donnée comme suit:</a:t>
            </a:r>
          </a:p>
        </p:txBody>
      </p:sp>
      <p:graphicFrame>
        <p:nvGraphicFramePr>
          <p:cNvPr id="10" name="Objet 9"/>
          <p:cNvGraphicFramePr>
            <a:graphicFrameLocks noChangeAspect="1"/>
          </p:cNvGraphicFramePr>
          <p:nvPr>
            <p:extLst>
              <p:ext uri="{D42A27DB-BD31-4B8C-83A1-F6EECF244321}">
                <p14:modId xmlns:p14="http://schemas.microsoft.com/office/powerpoint/2010/main" val="1157229690"/>
              </p:ext>
            </p:extLst>
          </p:nvPr>
        </p:nvGraphicFramePr>
        <p:xfrm>
          <a:off x="3352800" y="2297200"/>
          <a:ext cx="3352799" cy="814522"/>
        </p:xfrm>
        <a:graphic>
          <a:graphicData uri="http://schemas.openxmlformats.org/presentationml/2006/ole">
            <mc:AlternateContent xmlns:mc="http://schemas.openxmlformats.org/markup-compatibility/2006">
              <mc:Choice xmlns:v="urn:schemas-microsoft-com:vml" Requires="v">
                <p:oleObj name="Equation" r:id="rId2" imgW="1676400" imgH="419100" progId="Equation.DSMT4">
                  <p:embed/>
                </p:oleObj>
              </mc:Choice>
              <mc:Fallback>
                <p:oleObj name="Equation" r:id="rId2" imgW="1676400" imgH="4191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297200"/>
                        <a:ext cx="3352799" cy="814522"/>
                      </a:xfrm>
                      <a:prstGeom prst="rect">
                        <a:avLst/>
                      </a:prstGeom>
                      <a:noFill/>
                    </p:spPr>
                  </p:pic>
                </p:oleObj>
              </mc:Fallback>
            </mc:AlternateContent>
          </a:graphicData>
        </a:graphic>
      </p:graphicFrame>
      <p:graphicFrame>
        <p:nvGraphicFramePr>
          <p:cNvPr id="11" name="Objet 10"/>
          <p:cNvGraphicFramePr>
            <a:graphicFrameLocks noChangeAspect="1"/>
          </p:cNvGraphicFramePr>
          <p:nvPr/>
        </p:nvGraphicFramePr>
        <p:xfrm>
          <a:off x="0" y="866775"/>
          <a:ext cx="114300" cy="180975"/>
        </p:xfrm>
        <a:graphic>
          <a:graphicData uri="http://schemas.openxmlformats.org/presentationml/2006/ole">
            <mc:AlternateContent xmlns:mc="http://schemas.openxmlformats.org/markup-compatibility/2006">
              <mc:Choice xmlns:v="urn:schemas-microsoft-com:vml" Requires="v">
                <p:oleObj name="Equation" r:id="rId4" imgW="114102" imgH="177492" progId="Equation.DSMT4">
                  <p:embed/>
                </p:oleObj>
              </mc:Choice>
              <mc:Fallback>
                <p:oleObj name="Equation" r:id="rId4" imgW="114102" imgH="177492"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66775"/>
                        <a:ext cx="1143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t 11"/>
          <p:cNvGraphicFramePr>
            <a:graphicFrameLocks noChangeAspect="1"/>
          </p:cNvGraphicFramePr>
          <p:nvPr>
            <p:extLst>
              <p:ext uri="{D42A27DB-BD31-4B8C-83A1-F6EECF244321}">
                <p14:modId xmlns:p14="http://schemas.microsoft.com/office/powerpoint/2010/main" val="299512092"/>
              </p:ext>
            </p:extLst>
          </p:nvPr>
        </p:nvGraphicFramePr>
        <p:xfrm>
          <a:off x="3597409" y="6384886"/>
          <a:ext cx="290543" cy="290543"/>
        </p:xfrm>
        <a:graphic>
          <a:graphicData uri="http://schemas.openxmlformats.org/presentationml/2006/ole">
            <mc:AlternateContent xmlns:mc="http://schemas.openxmlformats.org/markup-compatibility/2006">
              <mc:Choice xmlns:v="urn:schemas-microsoft-com:vml" Requires="v">
                <p:oleObj name="Equation" r:id="rId6" imgW="164885" imgH="164885" progId="Equation.DSMT4">
                  <p:embed/>
                </p:oleObj>
              </mc:Choice>
              <mc:Fallback>
                <p:oleObj name="Equation" r:id="rId6" imgW="164885" imgH="164885"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7409" y="6384886"/>
                        <a:ext cx="290543" cy="290543"/>
                      </a:xfrm>
                      <a:prstGeom prst="rect">
                        <a:avLst/>
                      </a:prstGeom>
                      <a:noFill/>
                    </p:spPr>
                  </p:pic>
                </p:oleObj>
              </mc:Fallback>
            </mc:AlternateContent>
          </a:graphicData>
        </a:graphic>
      </p:graphicFrame>
      <p:graphicFrame>
        <p:nvGraphicFramePr>
          <p:cNvPr id="13" name="Objet 12"/>
          <p:cNvGraphicFramePr>
            <a:graphicFrameLocks noChangeAspect="1"/>
          </p:cNvGraphicFramePr>
          <p:nvPr>
            <p:extLst>
              <p:ext uri="{D42A27DB-BD31-4B8C-83A1-F6EECF244321}">
                <p14:modId xmlns:p14="http://schemas.microsoft.com/office/powerpoint/2010/main" val="126323650"/>
              </p:ext>
            </p:extLst>
          </p:nvPr>
        </p:nvGraphicFramePr>
        <p:xfrm>
          <a:off x="3938542" y="6394411"/>
          <a:ext cx="343891" cy="271493"/>
        </p:xfrm>
        <a:graphic>
          <a:graphicData uri="http://schemas.openxmlformats.org/presentationml/2006/ole">
            <mc:AlternateContent xmlns:mc="http://schemas.openxmlformats.org/markup-compatibility/2006">
              <mc:Choice xmlns:v="urn:schemas-microsoft-com:vml" Requires="v">
                <p:oleObj name="Equation" r:id="rId8" imgW="190417" imgH="152334" progId="Equation.DSMT4">
                  <p:embed/>
                </p:oleObj>
              </mc:Choice>
              <mc:Fallback>
                <p:oleObj name="Equation" r:id="rId8" imgW="190417" imgH="152334" progId="Equation.DSMT4">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8542" y="6394411"/>
                        <a:ext cx="343891" cy="271493"/>
                      </a:xfrm>
                      <a:prstGeom prst="rect">
                        <a:avLst/>
                      </a:prstGeom>
                      <a:noFill/>
                    </p:spPr>
                  </p:pic>
                </p:oleObj>
              </mc:Fallback>
            </mc:AlternateContent>
          </a:graphicData>
        </a:graphic>
      </p:graphicFrame>
      <p:graphicFrame>
        <p:nvGraphicFramePr>
          <p:cNvPr id="14" name="Objet 13"/>
          <p:cNvGraphicFramePr>
            <a:graphicFrameLocks noChangeAspect="1"/>
          </p:cNvGraphicFramePr>
          <p:nvPr>
            <p:extLst>
              <p:ext uri="{D42A27DB-BD31-4B8C-83A1-F6EECF244321}">
                <p14:modId xmlns:p14="http://schemas.microsoft.com/office/powerpoint/2010/main" val="2276486175"/>
              </p:ext>
            </p:extLst>
          </p:nvPr>
        </p:nvGraphicFramePr>
        <p:xfrm>
          <a:off x="4484915" y="6206308"/>
          <a:ext cx="2347913" cy="647700"/>
        </p:xfrm>
        <a:graphic>
          <a:graphicData uri="http://schemas.openxmlformats.org/presentationml/2006/ole">
            <mc:AlternateContent xmlns:mc="http://schemas.openxmlformats.org/markup-compatibility/2006">
              <mc:Choice xmlns:v="urn:schemas-microsoft-com:vml" Requires="v">
                <p:oleObj name="Equation" r:id="rId10" imgW="1384300" imgH="393700" progId="Equation.DSMT4">
                  <p:embed/>
                </p:oleObj>
              </mc:Choice>
              <mc:Fallback>
                <p:oleObj name="Equation" r:id="rId10" imgW="1384300" imgH="393700" progId="Equation.DSMT4">
                  <p:embed/>
                  <p:pic>
                    <p:nvPicPr>
                      <p:cNvPr id="0"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84915" y="6206308"/>
                        <a:ext cx="2347913" cy="647700"/>
                      </a:xfrm>
                      <a:prstGeom prst="rect">
                        <a:avLst/>
                      </a:prstGeom>
                      <a:noFill/>
                    </p:spPr>
                  </p:pic>
                </p:oleObj>
              </mc:Fallback>
            </mc:AlternateContent>
          </a:graphicData>
        </a:graphic>
      </p:graphicFrame>
      <p:sp>
        <p:nvSpPr>
          <p:cNvPr id="15"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sp>
        <p:nvSpPr>
          <p:cNvPr id="16" name="Rectangle 7"/>
          <p:cNvSpPr>
            <a:spLocks noChangeArrowheads="1"/>
          </p:cNvSpPr>
          <p:nvPr/>
        </p:nvSpPr>
        <p:spPr bwMode="auto">
          <a:xfrm>
            <a:off x="457200" y="866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dirty="0">
                <a:ln>
                  <a:noFill/>
                </a:ln>
                <a:solidFill>
                  <a:schemeClr val="tx1"/>
                </a:solidFill>
                <a:effectLst/>
                <a:latin typeface="Cambria" pitchFamily="18" charset="0"/>
                <a:ea typeface="Times New Roman" pitchFamily="18" charset="0"/>
                <a:cs typeface="Times New Roman" pitchFamily="18" charset="0"/>
              </a:rPr>
              <a:t>	</a:t>
            </a:r>
            <a:endParaRPr kumimoji="0" lang="fr-FR" sz="1800" b="0" i="0" u="none" strike="noStrike" cap="none" normalizeH="0" baseline="0" dirty="0">
              <a:ln>
                <a:noFill/>
              </a:ln>
              <a:solidFill>
                <a:schemeClr val="tx1"/>
              </a:solidFill>
              <a:effectLst/>
              <a:latin typeface="Arial" pitchFamily="34" charset="0"/>
              <a:cs typeface="Arial" pitchFamily="34" charset="0"/>
            </a:endParaRPr>
          </a:p>
        </p:txBody>
      </p:sp>
      <p:sp>
        <p:nvSpPr>
          <p:cNvPr id="17" name="Rectangle 8"/>
          <p:cNvSpPr>
            <a:spLocks noChangeArrowheads="1"/>
          </p:cNvSpPr>
          <p:nvPr/>
        </p:nvSpPr>
        <p:spPr bwMode="auto">
          <a:xfrm>
            <a:off x="1084302" y="6318431"/>
            <a:ext cx="29230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itchFamily="18" charset="0"/>
                <a:ea typeface="Times New Roman" pitchFamily="18" charset="0"/>
                <a:cs typeface="Times New Roman" pitchFamily="18" charset="0"/>
              </a:rPr>
              <a:t>Pour C = 1uF et R = 1k</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8" name="Rectangle 9"/>
          <p:cNvSpPr>
            <a:spLocks noChangeArrowheads="1"/>
          </p:cNvSpPr>
          <p:nvPr/>
        </p:nvSpPr>
        <p:spPr bwMode="auto">
          <a:xfrm>
            <a:off x="0" y="1228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mbria" pitchFamily="18" charset="0"/>
                <a:ea typeface="Times New Roman" pitchFamily="18"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 name="Rectangle 10"/>
          <p:cNvSpPr>
            <a:spLocks noChangeArrowheads="1"/>
          </p:cNvSpPr>
          <p:nvPr/>
        </p:nvSpPr>
        <p:spPr bwMode="auto">
          <a:xfrm>
            <a:off x="0" y="137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sp>
        <p:nvSpPr>
          <p:cNvPr id="20" name="Rectangle 11"/>
          <p:cNvSpPr>
            <a:spLocks noChangeArrowheads="1"/>
          </p:cNvSpPr>
          <p:nvPr/>
        </p:nvSpPr>
        <p:spPr bwMode="auto">
          <a:xfrm>
            <a:off x="0" y="175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800" b="0" i="0" u="none" strike="noStrike" cap="none" normalizeH="0" baseline="0" dirty="0">
                <a:ln>
                  <a:noFill/>
                </a:ln>
                <a:solidFill>
                  <a:schemeClr val="tx1"/>
                </a:solidFill>
                <a:effectLst/>
                <a:latin typeface="Arial" pitchFamily="34" charset="0"/>
                <a:cs typeface="Arial" pitchFamily="34" charset="0"/>
              </a:rPr>
              <a:t> </a:t>
            </a:r>
            <a:endParaRPr kumimoji="0" lang="fr-FR" sz="1800" b="0" i="0" u="none" strike="noStrike" cap="none" normalizeH="0" baseline="0" dirty="0">
              <a:ln>
                <a:noFill/>
              </a:ln>
              <a:solidFill>
                <a:schemeClr val="tx1"/>
              </a:solidFill>
              <a:effectLst/>
              <a:latin typeface="Arial" pitchFamily="34" charset="0"/>
              <a:cs typeface="Arial" pitchFamily="34" charset="0"/>
            </a:endParaRPr>
          </a:p>
        </p:txBody>
      </p:sp>
      <p:pic>
        <p:nvPicPr>
          <p:cNvPr id="16431" name="Picture 47" descr="C:\Users\seigfried\Desktop\1.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86149" y="3124200"/>
            <a:ext cx="3371851" cy="2557423"/>
          </a:xfrm>
          <a:prstGeom prst="rect">
            <a:avLst/>
          </a:prstGeom>
          <a:noFill/>
          <a:extLst>
            <a:ext uri="{909E8E84-426E-40DD-AFC4-6F175D3DCCD1}">
              <a14:hiddenFill xmlns:a14="http://schemas.microsoft.com/office/drawing/2010/main">
                <a:solidFill>
                  <a:srgbClr val="FFFFFF"/>
                </a:solidFill>
              </a14:hiddenFill>
            </a:ext>
          </a:extLst>
        </p:spPr>
      </p:pic>
      <p:sp>
        <p:nvSpPr>
          <p:cNvPr id="21" name="Zone de texte 16"/>
          <p:cNvSpPr txBox="1"/>
          <p:nvPr/>
        </p:nvSpPr>
        <p:spPr>
          <a:xfrm>
            <a:off x="3628072" y="5705316"/>
            <a:ext cx="2802255" cy="436880"/>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1000"/>
              </a:spcAft>
            </a:pPr>
            <a:r>
              <a:rPr lang="fr-FR" sz="1400" b="1" u="sng" dirty="0">
                <a:effectLst/>
                <a:latin typeface="Cambria"/>
                <a:ea typeface="Times New Roman"/>
                <a:cs typeface="Times New Roman"/>
              </a:rPr>
              <a:t>Figure </a:t>
            </a:r>
            <a:r>
              <a:rPr lang="fr-FR" sz="1400" b="1" u="sng" dirty="0">
                <a:latin typeface="Cambria"/>
                <a:ea typeface="Times New Roman"/>
                <a:cs typeface="Times New Roman"/>
              </a:rPr>
              <a:t>10</a:t>
            </a:r>
            <a:r>
              <a:rPr lang="fr-FR" sz="1400" b="1" u="sng" dirty="0">
                <a:effectLst/>
                <a:latin typeface="Cambria"/>
                <a:ea typeface="Times New Roman"/>
                <a:cs typeface="Times New Roman"/>
              </a:rPr>
              <a:t> :</a:t>
            </a:r>
            <a:r>
              <a:rPr lang="fr-FR" sz="1400" u="sng" dirty="0">
                <a:effectLst/>
                <a:latin typeface="Cambria"/>
                <a:ea typeface="Times New Roman"/>
                <a:cs typeface="Times New Roman"/>
              </a:rPr>
              <a:t> </a:t>
            </a:r>
            <a:r>
              <a:rPr lang="fr-FR" sz="1400" b="1" u="sng" dirty="0">
                <a:latin typeface="Cambria"/>
                <a:ea typeface="Times New Roman"/>
                <a:cs typeface="Times New Roman"/>
              </a:rPr>
              <a:t>Filtre passe bas</a:t>
            </a:r>
            <a:endParaRPr lang="fr-FR" sz="1400" u="sng" dirty="0">
              <a:effectLst/>
              <a:latin typeface="Cambria"/>
              <a:ea typeface="Times New Roman"/>
              <a:cs typeface="Times New Roman"/>
            </a:endParaRPr>
          </a:p>
        </p:txBody>
      </p:sp>
      <p:sp>
        <p:nvSpPr>
          <p:cNvPr id="22" name="Rectangle 21"/>
          <p:cNvSpPr/>
          <p:nvPr/>
        </p:nvSpPr>
        <p:spPr>
          <a:xfrm>
            <a:off x="2125818" y="223032"/>
            <a:ext cx="5999588" cy="338554"/>
          </a:xfrm>
          <a:prstGeom prst="rect">
            <a:avLst/>
          </a:prstGeom>
        </p:spPr>
        <p:txBody>
          <a:bodyPr wrap="square">
            <a:spAutoFit/>
          </a:bodyPr>
          <a:lstStyle/>
          <a:p>
            <a:pPr lvl="0" algn="ctr"/>
            <a:r>
              <a:rPr lang="fr-FR" sz="1600" dirty="0">
                <a:solidFill>
                  <a:schemeClr val="accent3">
                    <a:lumMod val="60000"/>
                    <a:lumOff val="40000"/>
                  </a:schemeClr>
                </a:solidFill>
                <a:latin typeface="Cambria" pitchFamily="18" charset="0"/>
              </a:rPr>
              <a:t>Etude et dimensionnement de l’électrocardiogramme</a:t>
            </a:r>
          </a:p>
        </p:txBody>
      </p:sp>
      <p:sp>
        <p:nvSpPr>
          <p:cNvPr id="23" name="Ellipse 22"/>
          <p:cNvSpPr/>
          <p:nvPr/>
        </p:nvSpPr>
        <p:spPr>
          <a:xfrm>
            <a:off x="6858000" y="2514600"/>
            <a:ext cx="281522" cy="279400"/>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a:t>
            </a:r>
          </a:p>
        </p:txBody>
      </p:sp>
      <p:sp>
        <p:nvSpPr>
          <p:cNvPr id="24" name="Ellipse 23"/>
          <p:cNvSpPr/>
          <p:nvPr/>
        </p:nvSpPr>
        <p:spPr>
          <a:xfrm>
            <a:off x="6945839" y="6331131"/>
            <a:ext cx="281522" cy="279400"/>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3</a:t>
            </a:r>
          </a:p>
        </p:txBody>
      </p:sp>
    </p:spTree>
    <p:extLst>
      <p:ext uri="{BB962C8B-B14F-4D97-AF65-F5344CB8AC3E}">
        <p14:creationId xmlns:p14="http://schemas.microsoft.com/office/powerpoint/2010/main" val="128232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par>
                                <p:cTn id="18" presetID="16" presetClass="entr" presetSubtype="21"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arn(inVertical)">
                                      <p:cBhvr>
                                        <p:cTn id="23" dur="500"/>
                                        <p:tgtEl>
                                          <p:spTgt spid="23"/>
                                        </p:tgtEl>
                                      </p:cBhvr>
                                    </p:animEffect>
                                  </p:childTnLst>
                                </p:cTn>
                              </p:par>
                              <p:par>
                                <p:cTn id="24" presetID="16" presetClass="entr" presetSubtype="21" fill="hold" nodeType="withEffect">
                                  <p:stCondLst>
                                    <p:cond delay="0"/>
                                  </p:stCondLst>
                                  <p:childTnLst>
                                    <p:set>
                                      <p:cBhvr>
                                        <p:cTn id="25" dur="1" fill="hold">
                                          <p:stCondLst>
                                            <p:cond delay="0"/>
                                          </p:stCondLst>
                                        </p:cTn>
                                        <p:tgtEl>
                                          <p:spTgt spid="16431"/>
                                        </p:tgtEl>
                                        <p:attrNameLst>
                                          <p:attrName>style.visibility</p:attrName>
                                        </p:attrNameLst>
                                      </p:cBhvr>
                                      <p:to>
                                        <p:strVal val="visible"/>
                                      </p:to>
                                    </p:set>
                                    <p:animEffect transition="in" filter="barn(inVertical)">
                                      <p:cBhvr>
                                        <p:cTn id="26" dur="500"/>
                                        <p:tgtEl>
                                          <p:spTgt spid="16431"/>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arn(inVertical)">
                                      <p:cBhvr>
                                        <p:cTn id="29" dur="500"/>
                                        <p:tgtEl>
                                          <p:spTgt spid="21"/>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arn(inVertical)">
                                      <p:cBhvr>
                                        <p:cTn id="32" dur="500"/>
                                        <p:tgtEl>
                                          <p:spTgt spid="17"/>
                                        </p:tgtEl>
                                      </p:cBhvr>
                                    </p:animEffect>
                                  </p:childTnLst>
                                </p:cTn>
                              </p:par>
                              <p:par>
                                <p:cTn id="33" presetID="16" presetClass="entr" presetSubtype="21"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arn(inVertical)">
                                      <p:cBhvr>
                                        <p:cTn id="35" dur="500"/>
                                        <p:tgtEl>
                                          <p:spTgt spid="13"/>
                                        </p:tgtEl>
                                      </p:cBhvr>
                                    </p:animEffect>
                                  </p:childTnLst>
                                </p:cTn>
                              </p:par>
                              <p:par>
                                <p:cTn id="36" presetID="16" presetClass="entr" presetSubtype="21"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arn(inVertical)">
                                      <p:cBhvr>
                                        <p:cTn id="38" dur="500"/>
                                        <p:tgtEl>
                                          <p:spTgt spid="12"/>
                                        </p:tgtEl>
                                      </p:cBhvr>
                                    </p:animEffect>
                                  </p:childTnLst>
                                </p:cTn>
                              </p:par>
                              <p:par>
                                <p:cTn id="39" presetID="16" presetClass="entr" presetSubtype="21"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arn(inVertical)">
                                      <p:cBhvr>
                                        <p:cTn id="41" dur="500"/>
                                        <p:tgtEl>
                                          <p:spTgt spid="14"/>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barn(inVertical)">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7" grpId="0"/>
      <p:bldP spid="21" grpId="0" animBg="1"/>
      <p:bldP spid="23" grpId="0"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18</a:t>
            </a:fld>
            <a:endParaRPr lang="en-US" dirty="0"/>
          </a:p>
        </p:txBody>
      </p:sp>
      <p:sp>
        <p:nvSpPr>
          <p:cNvPr id="7" name="Rectangle 6"/>
          <p:cNvSpPr/>
          <p:nvPr/>
        </p:nvSpPr>
        <p:spPr>
          <a:xfrm>
            <a:off x="1027611" y="561586"/>
            <a:ext cx="2179507" cy="400110"/>
          </a:xfrm>
          <a:prstGeom prst="rect">
            <a:avLst/>
          </a:prstGeom>
        </p:spPr>
        <p:txBody>
          <a:bodyPr wrap="none">
            <a:spAutoFit/>
          </a:bodyPr>
          <a:lstStyle/>
          <a:p>
            <a:r>
              <a:rPr lang="fr-FR" sz="2000" b="1" i="1" u="sng" dirty="0">
                <a:latin typeface="Cambria" pitchFamily="18" charset="0"/>
              </a:rPr>
              <a:t>Filtre passe haut:</a:t>
            </a:r>
            <a:endParaRPr lang="fr-FR" sz="2000" i="1" dirty="0">
              <a:latin typeface="Cambria" pitchFamily="18" charset="0"/>
            </a:endParaRPr>
          </a:p>
        </p:txBody>
      </p:sp>
      <p:sp>
        <p:nvSpPr>
          <p:cNvPr id="11" name="Rectangle 10"/>
          <p:cNvSpPr/>
          <p:nvPr/>
        </p:nvSpPr>
        <p:spPr>
          <a:xfrm>
            <a:off x="1048912" y="959519"/>
            <a:ext cx="8153400" cy="1015663"/>
          </a:xfrm>
          <a:prstGeom prst="rect">
            <a:avLst/>
          </a:prstGeom>
        </p:spPr>
        <p:txBody>
          <a:bodyPr wrap="square">
            <a:spAutoFit/>
          </a:bodyPr>
          <a:lstStyle/>
          <a:p>
            <a:r>
              <a:rPr lang="fr-FR" sz="2000" dirty="0">
                <a:latin typeface="Cambria" pitchFamily="18" charset="0"/>
              </a:rPr>
              <a:t>Ce filtre permet de supprimer les bruits de basse fréquence (&lt;0,03 Hz). La fonction de transfert H (j   ) de ce filtre est donnée par : </a:t>
            </a:r>
          </a:p>
          <a:p>
            <a:endParaRPr lang="fr-FR" sz="2000" dirty="0">
              <a:latin typeface="Cambria" pitchFamily="18" charset="0"/>
            </a:endParaRPr>
          </a:p>
        </p:txBody>
      </p:sp>
      <p:sp>
        <p:nvSpPr>
          <p:cNvPr id="12" name="Rectangle 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graphicFrame>
        <p:nvGraphicFramePr>
          <p:cNvPr id="13" name="Objet 12"/>
          <p:cNvGraphicFramePr>
            <a:graphicFrameLocks noChangeAspect="1"/>
          </p:cNvGraphicFramePr>
          <p:nvPr>
            <p:extLst>
              <p:ext uri="{D42A27DB-BD31-4B8C-83A1-F6EECF244321}">
                <p14:modId xmlns:p14="http://schemas.microsoft.com/office/powerpoint/2010/main" val="2294503130"/>
              </p:ext>
            </p:extLst>
          </p:nvPr>
        </p:nvGraphicFramePr>
        <p:xfrm>
          <a:off x="4114800" y="1362825"/>
          <a:ext cx="209050" cy="209050"/>
        </p:xfrm>
        <a:graphic>
          <a:graphicData uri="http://schemas.openxmlformats.org/presentationml/2006/ole">
            <mc:AlternateContent xmlns:mc="http://schemas.openxmlformats.org/markup-compatibility/2006">
              <mc:Choice xmlns:v="urn:schemas-microsoft-com:vml" Requires="v">
                <p:oleObj name="Equation" r:id="rId2" imgW="152334" imgH="139639" progId="Equation.DSMT4">
                  <p:embed/>
                </p:oleObj>
              </mc:Choice>
              <mc:Fallback>
                <p:oleObj name="Equation" r:id="rId2" imgW="152334" imgH="139639"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362825"/>
                        <a:ext cx="209050" cy="209050"/>
                      </a:xfrm>
                      <a:prstGeom prst="rect">
                        <a:avLst/>
                      </a:prstGeom>
                      <a:noFill/>
                    </p:spPr>
                  </p:pic>
                </p:oleObj>
              </mc:Fallback>
            </mc:AlternateContent>
          </a:graphicData>
        </a:graphic>
      </p:graphicFrame>
      <p:sp>
        <p:nvSpPr>
          <p:cNvPr id="1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graphicFrame>
        <p:nvGraphicFramePr>
          <p:cNvPr id="16" name="Objet 15"/>
          <p:cNvGraphicFramePr>
            <a:graphicFrameLocks noChangeAspect="1"/>
          </p:cNvGraphicFramePr>
          <p:nvPr>
            <p:extLst>
              <p:ext uri="{D42A27DB-BD31-4B8C-83A1-F6EECF244321}">
                <p14:modId xmlns:p14="http://schemas.microsoft.com/office/powerpoint/2010/main" val="1273234307"/>
              </p:ext>
            </p:extLst>
          </p:nvPr>
        </p:nvGraphicFramePr>
        <p:xfrm>
          <a:off x="1076079" y="1716327"/>
          <a:ext cx="2387220" cy="579946"/>
        </p:xfrm>
        <a:graphic>
          <a:graphicData uri="http://schemas.openxmlformats.org/presentationml/2006/ole">
            <mc:AlternateContent xmlns:mc="http://schemas.openxmlformats.org/markup-compatibility/2006">
              <mc:Choice xmlns:v="urn:schemas-microsoft-com:vml" Requires="v">
                <p:oleObj name="Equation" r:id="rId4" imgW="1676400" imgH="419100" progId="Equation.DSMT4">
                  <p:embed/>
                </p:oleObj>
              </mc:Choice>
              <mc:Fallback>
                <p:oleObj name="Equation" r:id="rId4" imgW="1676400" imgH="4191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6079" y="1716327"/>
                        <a:ext cx="2387220" cy="579946"/>
                      </a:xfrm>
                      <a:prstGeom prst="rect">
                        <a:avLst/>
                      </a:prstGeom>
                      <a:noFill/>
                    </p:spPr>
                  </p:pic>
                </p:oleObj>
              </mc:Fallback>
            </mc:AlternateContent>
          </a:graphicData>
        </a:graphic>
      </p:graphicFrame>
      <p:sp>
        <p:nvSpPr>
          <p:cNvPr id="17" name="Rectangle 16"/>
          <p:cNvSpPr/>
          <p:nvPr/>
        </p:nvSpPr>
        <p:spPr>
          <a:xfrm>
            <a:off x="1021080" y="4996934"/>
            <a:ext cx="4584781" cy="400110"/>
          </a:xfrm>
          <a:prstGeom prst="rect">
            <a:avLst/>
          </a:prstGeom>
        </p:spPr>
        <p:txBody>
          <a:bodyPr wrap="none">
            <a:spAutoFit/>
          </a:bodyPr>
          <a:lstStyle/>
          <a:p>
            <a:r>
              <a:rPr lang="fr-FR" sz="2000" dirty="0">
                <a:latin typeface="Cambria" pitchFamily="18" charset="0"/>
              </a:rPr>
              <a:t>La fréquence de coupure de ce filtre est: </a:t>
            </a:r>
          </a:p>
        </p:txBody>
      </p:sp>
      <p:sp>
        <p:nvSpPr>
          <p:cNvPr id="1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graphicFrame>
        <p:nvGraphicFramePr>
          <p:cNvPr id="19" name="Objet 18"/>
          <p:cNvGraphicFramePr>
            <a:graphicFrameLocks noChangeAspect="1"/>
          </p:cNvGraphicFramePr>
          <p:nvPr>
            <p:extLst>
              <p:ext uri="{D42A27DB-BD31-4B8C-83A1-F6EECF244321}">
                <p14:modId xmlns:p14="http://schemas.microsoft.com/office/powerpoint/2010/main" val="1722962172"/>
              </p:ext>
            </p:extLst>
          </p:nvPr>
        </p:nvGraphicFramePr>
        <p:xfrm>
          <a:off x="5605861" y="4932978"/>
          <a:ext cx="1130219" cy="587127"/>
        </p:xfrm>
        <a:graphic>
          <a:graphicData uri="http://schemas.openxmlformats.org/presentationml/2006/ole">
            <mc:AlternateContent xmlns:mc="http://schemas.openxmlformats.org/markup-compatibility/2006">
              <mc:Choice xmlns:v="urn:schemas-microsoft-com:vml" Requires="v">
                <p:oleObj name="Equation" r:id="rId6" imgW="748975" imgH="393529" progId="Equation.DSMT4">
                  <p:embed/>
                </p:oleObj>
              </mc:Choice>
              <mc:Fallback>
                <p:oleObj name="Equation" r:id="rId6" imgW="748975" imgH="393529"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5861" y="4932978"/>
                        <a:ext cx="1130219" cy="587127"/>
                      </a:xfrm>
                      <a:prstGeom prst="rect">
                        <a:avLst/>
                      </a:prstGeom>
                      <a:noFill/>
                    </p:spPr>
                  </p:pic>
                </p:oleObj>
              </mc:Fallback>
            </mc:AlternateContent>
          </a:graphicData>
        </a:graphic>
      </p:graphicFrame>
      <p:sp>
        <p:nvSpPr>
          <p:cNvPr id="20" name="Rectangle 19"/>
          <p:cNvSpPr/>
          <p:nvPr/>
        </p:nvSpPr>
        <p:spPr>
          <a:xfrm>
            <a:off x="1021080" y="5638800"/>
            <a:ext cx="3844322" cy="400110"/>
          </a:xfrm>
          <a:prstGeom prst="rect">
            <a:avLst/>
          </a:prstGeom>
        </p:spPr>
        <p:txBody>
          <a:bodyPr wrap="none">
            <a:spAutoFit/>
          </a:bodyPr>
          <a:lstStyle/>
          <a:p>
            <a:r>
              <a:rPr lang="fr-FR" sz="2000" dirty="0">
                <a:latin typeface="Cambria" pitchFamily="18" charset="0"/>
              </a:rPr>
              <a:t>Donc pour C = 1000uF et R = 5,6k</a:t>
            </a:r>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graphicFrame>
        <p:nvGraphicFramePr>
          <p:cNvPr id="22" name="Objet 21"/>
          <p:cNvGraphicFramePr>
            <a:graphicFrameLocks noChangeAspect="1"/>
          </p:cNvGraphicFramePr>
          <p:nvPr>
            <p:extLst>
              <p:ext uri="{D42A27DB-BD31-4B8C-83A1-F6EECF244321}">
                <p14:modId xmlns:p14="http://schemas.microsoft.com/office/powerpoint/2010/main" val="2457252606"/>
              </p:ext>
            </p:extLst>
          </p:nvPr>
        </p:nvGraphicFramePr>
        <p:xfrm>
          <a:off x="3389433" y="6096000"/>
          <a:ext cx="3742841" cy="685800"/>
        </p:xfrm>
        <a:graphic>
          <a:graphicData uri="http://schemas.openxmlformats.org/presentationml/2006/ole">
            <mc:AlternateContent xmlns:mc="http://schemas.openxmlformats.org/markup-compatibility/2006">
              <mc:Choice xmlns:v="urn:schemas-microsoft-com:vml" Requires="v">
                <p:oleObj name="Equation" r:id="rId8" imgW="2235200" imgH="419100" progId="Equation.DSMT4">
                  <p:embed/>
                </p:oleObj>
              </mc:Choice>
              <mc:Fallback>
                <p:oleObj name="Equation" r:id="rId8" imgW="2235200" imgH="4191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89433" y="6096000"/>
                        <a:ext cx="3742841" cy="685800"/>
                      </a:xfrm>
                      <a:prstGeom prst="rect">
                        <a:avLst/>
                      </a:prstGeom>
                      <a:noFill/>
                    </p:spPr>
                  </p:pic>
                </p:oleObj>
              </mc:Fallback>
            </mc:AlternateContent>
          </a:graphicData>
        </a:graphic>
      </p:graphicFrame>
      <p:pic>
        <p:nvPicPr>
          <p:cNvPr id="17444" name="Picture 36" descr="C:\Users\seigfried\Desktop\2.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13644" y="2127582"/>
            <a:ext cx="2897997" cy="2345734"/>
          </a:xfrm>
          <a:prstGeom prst="rect">
            <a:avLst/>
          </a:prstGeom>
          <a:noFill/>
          <a:extLst>
            <a:ext uri="{909E8E84-426E-40DD-AFC4-6F175D3DCCD1}">
              <a14:hiddenFill xmlns:a14="http://schemas.microsoft.com/office/drawing/2010/main">
                <a:solidFill>
                  <a:srgbClr val="FFFFFF"/>
                </a:solidFill>
              </a14:hiddenFill>
            </a:ext>
          </a:extLst>
        </p:spPr>
      </p:pic>
      <p:sp>
        <p:nvSpPr>
          <p:cNvPr id="23" name="Zone de texte 16"/>
          <p:cNvSpPr txBox="1"/>
          <p:nvPr/>
        </p:nvSpPr>
        <p:spPr>
          <a:xfrm>
            <a:off x="3724484" y="4473316"/>
            <a:ext cx="2676316" cy="436880"/>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1000"/>
              </a:spcAft>
            </a:pPr>
            <a:r>
              <a:rPr lang="fr-FR" sz="1400" b="1" u="sng" dirty="0">
                <a:effectLst/>
                <a:latin typeface="Cambria"/>
                <a:ea typeface="Times New Roman"/>
                <a:cs typeface="Times New Roman"/>
              </a:rPr>
              <a:t>Figure </a:t>
            </a:r>
            <a:r>
              <a:rPr lang="fr-FR" sz="1400" b="1" u="sng" dirty="0">
                <a:latin typeface="Cambria"/>
                <a:ea typeface="Times New Roman"/>
                <a:cs typeface="Times New Roman"/>
              </a:rPr>
              <a:t>11</a:t>
            </a:r>
            <a:r>
              <a:rPr lang="fr-FR" sz="1400" b="1" u="sng" dirty="0">
                <a:effectLst/>
                <a:latin typeface="Cambria"/>
                <a:ea typeface="Times New Roman"/>
                <a:cs typeface="Times New Roman"/>
              </a:rPr>
              <a:t> :</a:t>
            </a:r>
            <a:r>
              <a:rPr lang="fr-FR" sz="1400" u="sng" dirty="0">
                <a:effectLst/>
                <a:latin typeface="Cambria"/>
                <a:ea typeface="Times New Roman"/>
                <a:cs typeface="Times New Roman"/>
              </a:rPr>
              <a:t> </a:t>
            </a:r>
            <a:r>
              <a:rPr lang="fr-FR" sz="1400" b="1" u="sng" dirty="0">
                <a:latin typeface="Cambria"/>
                <a:ea typeface="Times New Roman"/>
                <a:cs typeface="Times New Roman"/>
              </a:rPr>
              <a:t>Filtre passe haut</a:t>
            </a:r>
            <a:endParaRPr lang="fr-FR" sz="1400" u="sng" dirty="0">
              <a:effectLst/>
              <a:latin typeface="Cambria"/>
              <a:ea typeface="Times New Roman"/>
              <a:cs typeface="Times New Roman"/>
            </a:endParaRPr>
          </a:p>
        </p:txBody>
      </p:sp>
      <p:sp>
        <p:nvSpPr>
          <p:cNvPr id="24" name="Rectangle 23"/>
          <p:cNvSpPr/>
          <p:nvPr/>
        </p:nvSpPr>
        <p:spPr>
          <a:xfrm>
            <a:off x="2125818" y="223032"/>
            <a:ext cx="5999588" cy="338554"/>
          </a:xfrm>
          <a:prstGeom prst="rect">
            <a:avLst/>
          </a:prstGeom>
        </p:spPr>
        <p:txBody>
          <a:bodyPr wrap="square">
            <a:spAutoFit/>
          </a:bodyPr>
          <a:lstStyle/>
          <a:p>
            <a:pPr lvl="0" algn="ctr"/>
            <a:r>
              <a:rPr lang="fr-FR" sz="1600" dirty="0">
                <a:solidFill>
                  <a:schemeClr val="accent3">
                    <a:lumMod val="60000"/>
                    <a:lumOff val="40000"/>
                  </a:schemeClr>
                </a:solidFill>
                <a:latin typeface="Cambria" pitchFamily="18" charset="0"/>
              </a:rPr>
              <a:t>Etude et dimensionnement de l’électrocardiogramme</a:t>
            </a:r>
          </a:p>
        </p:txBody>
      </p:sp>
      <p:sp>
        <p:nvSpPr>
          <p:cNvPr id="25" name="Ellipse 24"/>
          <p:cNvSpPr/>
          <p:nvPr/>
        </p:nvSpPr>
        <p:spPr>
          <a:xfrm>
            <a:off x="3512044" y="1771982"/>
            <a:ext cx="281522" cy="279400"/>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4</a:t>
            </a:r>
          </a:p>
        </p:txBody>
      </p:sp>
      <p:sp>
        <p:nvSpPr>
          <p:cNvPr id="26" name="Ellipse 25"/>
          <p:cNvSpPr/>
          <p:nvPr/>
        </p:nvSpPr>
        <p:spPr>
          <a:xfrm>
            <a:off x="6781800" y="5117644"/>
            <a:ext cx="281522" cy="279400"/>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5</a:t>
            </a:r>
          </a:p>
        </p:txBody>
      </p:sp>
      <p:sp>
        <p:nvSpPr>
          <p:cNvPr id="27" name="Ellipse 26"/>
          <p:cNvSpPr/>
          <p:nvPr/>
        </p:nvSpPr>
        <p:spPr>
          <a:xfrm>
            <a:off x="7239000" y="6248400"/>
            <a:ext cx="281522" cy="279400"/>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6</a:t>
            </a:r>
          </a:p>
        </p:txBody>
      </p:sp>
    </p:spTree>
    <p:extLst>
      <p:ext uri="{BB962C8B-B14F-4D97-AF65-F5344CB8AC3E}">
        <p14:creationId xmlns:p14="http://schemas.microsoft.com/office/powerpoint/2010/main" val="159701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par>
                                <p:cTn id="13" presetID="16" presetClass="entr" presetSubtype="21"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arn(inVertical)">
                                      <p:cBhvr>
                                        <p:cTn id="18" dur="500"/>
                                        <p:tgtEl>
                                          <p:spTgt spid="2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par>
                                <p:cTn id="22" presetID="16" presetClass="entr" presetSubtype="21" fill="hold" nodeType="withEffect">
                                  <p:stCondLst>
                                    <p:cond delay="0"/>
                                  </p:stCondLst>
                                  <p:childTnLst>
                                    <p:set>
                                      <p:cBhvr>
                                        <p:cTn id="23" dur="1" fill="hold">
                                          <p:stCondLst>
                                            <p:cond delay="0"/>
                                          </p:stCondLst>
                                        </p:cTn>
                                        <p:tgtEl>
                                          <p:spTgt spid="17444"/>
                                        </p:tgtEl>
                                        <p:attrNameLst>
                                          <p:attrName>style.visibility</p:attrName>
                                        </p:attrNameLst>
                                      </p:cBhvr>
                                      <p:to>
                                        <p:strVal val="visible"/>
                                      </p:to>
                                    </p:set>
                                    <p:animEffect transition="in" filter="barn(inVertical)">
                                      <p:cBhvr>
                                        <p:cTn id="24" dur="500"/>
                                        <p:tgtEl>
                                          <p:spTgt spid="17444"/>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arn(inVertical)">
                                      <p:cBhvr>
                                        <p:cTn id="27" dur="500"/>
                                        <p:tgtEl>
                                          <p:spTgt spid="23"/>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arn(inVertical)">
                                      <p:cBhvr>
                                        <p:cTn id="30" dur="500"/>
                                        <p:tgtEl>
                                          <p:spTgt spid="17"/>
                                        </p:tgtEl>
                                      </p:cBhvr>
                                    </p:animEffect>
                                  </p:childTnLst>
                                </p:cTn>
                              </p:par>
                              <p:par>
                                <p:cTn id="31" presetID="16" presetClass="entr" presetSubtype="21"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arn(inVertical)">
                                      <p:cBhvr>
                                        <p:cTn id="33" dur="500"/>
                                        <p:tgtEl>
                                          <p:spTgt spid="19"/>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barn(inVertical)">
                                      <p:cBhvr>
                                        <p:cTn id="36" dur="500"/>
                                        <p:tgtEl>
                                          <p:spTgt spid="26"/>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arn(inVertical)">
                                      <p:cBhvr>
                                        <p:cTn id="39" dur="500"/>
                                        <p:tgtEl>
                                          <p:spTgt spid="20"/>
                                        </p:tgtEl>
                                      </p:cBhvr>
                                    </p:animEffect>
                                  </p:childTnLst>
                                </p:cTn>
                              </p:par>
                              <p:par>
                                <p:cTn id="40" presetID="16" presetClass="entr" presetSubtype="21"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inVertical)">
                                      <p:cBhvr>
                                        <p:cTn id="42" dur="500"/>
                                        <p:tgtEl>
                                          <p:spTgt spid="22"/>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inVertical)">
                                      <p:cBhvr>
                                        <p:cTn id="4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7" grpId="0"/>
      <p:bldP spid="20" grpId="0"/>
      <p:bldP spid="23" grpId="0" animBg="1"/>
      <p:bldP spid="25" grpId="0" animBg="1"/>
      <p:bldP spid="26"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19</a:t>
            </a:fld>
            <a:endParaRPr lang="en-US" dirty="0"/>
          </a:p>
        </p:txBody>
      </p:sp>
      <p:sp>
        <p:nvSpPr>
          <p:cNvPr id="5" name="Rectangle 4"/>
          <p:cNvSpPr/>
          <p:nvPr/>
        </p:nvSpPr>
        <p:spPr>
          <a:xfrm>
            <a:off x="1112333" y="561945"/>
            <a:ext cx="2526076" cy="400110"/>
          </a:xfrm>
          <a:prstGeom prst="rect">
            <a:avLst/>
          </a:prstGeom>
        </p:spPr>
        <p:txBody>
          <a:bodyPr wrap="none">
            <a:spAutoFit/>
          </a:bodyPr>
          <a:lstStyle/>
          <a:p>
            <a:r>
              <a:rPr lang="fr-FR" sz="2000" b="1" i="1" u="sng" dirty="0">
                <a:latin typeface="Cambria" pitchFamily="18" charset="0"/>
              </a:rPr>
              <a:t>Filtre coupe-bande : </a:t>
            </a:r>
          </a:p>
        </p:txBody>
      </p:sp>
      <p:sp>
        <p:nvSpPr>
          <p:cNvPr id="7" name="Rectangle 6"/>
          <p:cNvSpPr/>
          <p:nvPr/>
        </p:nvSpPr>
        <p:spPr>
          <a:xfrm>
            <a:off x="1112333" y="962055"/>
            <a:ext cx="8026557" cy="707886"/>
          </a:xfrm>
          <a:prstGeom prst="rect">
            <a:avLst/>
          </a:prstGeom>
        </p:spPr>
        <p:txBody>
          <a:bodyPr wrap="square">
            <a:spAutoFit/>
          </a:bodyPr>
          <a:lstStyle/>
          <a:p>
            <a:r>
              <a:rPr lang="fr-FR" sz="2000" dirty="0">
                <a:latin typeface="Cambria" pitchFamily="18" charset="0"/>
              </a:rPr>
              <a:t>Ce filtre est utilisé pour supprimer le bruit de secteur de 50Hz. La structure de ce filtre est donnée comme suit : </a:t>
            </a:r>
          </a:p>
        </p:txBody>
      </p:sp>
      <p:pic>
        <p:nvPicPr>
          <p:cNvPr id="8" name="Image 7" descr="C:\Users\seigfried\Desktop\k.JPG"/>
          <p:cNvPicPr/>
          <p:nvPr/>
        </p:nvPicPr>
        <p:blipFill>
          <a:blip r:embed="rId2">
            <a:extLst>
              <a:ext uri="{28A0092B-C50C-407E-A947-70E740481C1C}">
                <a14:useLocalDpi xmlns:a14="http://schemas.microsoft.com/office/drawing/2010/main" val="0"/>
              </a:ext>
            </a:extLst>
          </a:blip>
          <a:srcRect/>
          <a:stretch>
            <a:fillRect/>
          </a:stretch>
        </p:blipFill>
        <p:spPr bwMode="auto">
          <a:xfrm>
            <a:off x="3226748" y="1669941"/>
            <a:ext cx="3797726" cy="2931795"/>
          </a:xfrm>
          <a:prstGeom prst="rect">
            <a:avLst/>
          </a:prstGeom>
          <a:noFill/>
          <a:ln>
            <a:noFill/>
          </a:ln>
        </p:spPr>
      </p:pic>
      <p:sp>
        <p:nvSpPr>
          <p:cNvPr id="9" name="Zone de texte 24"/>
          <p:cNvSpPr txBox="1"/>
          <p:nvPr/>
        </p:nvSpPr>
        <p:spPr>
          <a:xfrm>
            <a:off x="3226748" y="4601736"/>
            <a:ext cx="3797726" cy="457200"/>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1000"/>
              </a:spcAft>
            </a:pPr>
            <a:r>
              <a:rPr lang="fr-FR" sz="1400" b="1" u="sng" dirty="0">
                <a:effectLst/>
                <a:latin typeface="Cambria"/>
                <a:ea typeface="Times New Roman"/>
                <a:cs typeface="Times New Roman"/>
              </a:rPr>
              <a:t>Figure </a:t>
            </a:r>
            <a:r>
              <a:rPr lang="fr-FR" sz="1400" b="1" u="sng" dirty="0">
                <a:latin typeface="Cambria"/>
                <a:ea typeface="Times New Roman"/>
                <a:cs typeface="Times New Roman"/>
              </a:rPr>
              <a:t>12</a:t>
            </a:r>
            <a:r>
              <a:rPr lang="fr-FR" sz="1400" b="1" u="sng" dirty="0">
                <a:effectLst/>
                <a:latin typeface="Cambria"/>
                <a:ea typeface="Times New Roman"/>
                <a:cs typeface="Times New Roman"/>
              </a:rPr>
              <a:t>:</a:t>
            </a:r>
            <a:r>
              <a:rPr lang="fr-FR" sz="1400" u="sng" dirty="0">
                <a:effectLst/>
                <a:latin typeface="Cambria"/>
                <a:ea typeface="Times New Roman"/>
                <a:cs typeface="Times New Roman"/>
              </a:rPr>
              <a:t> </a:t>
            </a:r>
            <a:r>
              <a:rPr lang="fr-FR" sz="1400" b="1" u="sng" dirty="0">
                <a:effectLst/>
                <a:latin typeface="Cambria"/>
                <a:ea typeface="Times New Roman"/>
                <a:cs typeface="Times New Roman"/>
              </a:rPr>
              <a:t>Structure du filtre coupe-bande</a:t>
            </a:r>
            <a:endParaRPr lang="fr-FR" sz="1400" dirty="0">
              <a:effectLst/>
              <a:latin typeface="Cambria"/>
              <a:ea typeface="Times New Roman"/>
              <a:cs typeface="Times New Roman"/>
            </a:endParaRPr>
          </a:p>
        </p:txBody>
      </p:sp>
      <p:sp>
        <p:nvSpPr>
          <p:cNvPr id="10" name="Rectangle 9"/>
          <p:cNvSpPr/>
          <p:nvPr/>
        </p:nvSpPr>
        <p:spPr>
          <a:xfrm>
            <a:off x="1112333" y="4927807"/>
            <a:ext cx="4517455" cy="400110"/>
          </a:xfrm>
          <a:prstGeom prst="rect">
            <a:avLst/>
          </a:prstGeom>
        </p:spPr>
        <p:txBody>
          <a:bodyPr wrap="none">
            <a:spAutoFit/>
          </a:bodyPr>
          <a:lstStyle/>
          <a:p>
            <a:r>
              <a:rPr lang="fr-FR" sz="2000" dirty="0">
                <a:latin typeface="Cambria" pitchFamily="18" charset="0"/>
              </a:rPr>
              <a:t>La fréquence de coupure de ce filtre est </a:t>
            </a:r>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graphicFrame>
        <p:nvGraphicFramePr>
          <p:cNvPr id="12" name="Objet 11"/>
          <p:cNvGraphicFramePr>
            <a:graphicFrameLocks noChangeAspect="1"/>
          </p:cNvGraphicFramePr>
          <p:nvPr>
            <p:extLst>
              <p:ext uri="{D42A27DB-BD31-4B8C-83A1-F6EECF244321}">
                <p14:modId xmlns:p14="http://schemas.microsoft.com/office/powerpoint/2010/main" val="2054343491"/>
              </p:ext>
            </p:extLst>
          </p:nvPr>
        </p:nvGraphicFramePr>
        <p:xfrm>
          <a:off x="5562600" y="4899953"/>
          <a:ext cx="1165633" cy="605524"/>
        </p:xfrm>
        <a:graphic>
          <a:graphicData uri="http://schemas.openxmlformats.org/presentationml/2006/ole">
            <mc:AlternateContent xmlns:mc="http://schemas.openxmlformats.org/markup-compatibility/2006">
              <mc:Choice xmlns:v="urn:schemas-microsoft-com:vml" Requires="v">
                <p:oleObj name="Equation" r:id="rId3" imgW="748975" imgH="393529" progId="Equation.DSMT4">
                  <p:embed/>
                </p:oleObj>
              </mc:Choice>
              <mc:Fallback>
                <p:oleObj name="Equation" r:id="rId3" imgW="748975"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899953"/>
                        <a:ext cx="1165633" cy="605524"/>
                      </a:xfrm>
                      <a:prstGeom prst="rect">
                        <a:avLst/>
                      </a:prstGeom>
                      <a:noFill/>
                    </p:spPr>
                  </p:pic>
                </p:oleObj>
              </mc:Fallback>
            </mc:AlternateContent>
          </a:graphicData>
        </a:graphic>
      </p:graphicFrame>
      <p:sp>
        <p:nvSpPr>
          <p:cNvPr id="13" name="Rectangle 12"/>
          <p:cNvSpPr/>
          <p:nvPr/>
        </p:nvSpPr>
        <p:spPr>
          <a:xfrm>
            <a:off x="1112333" y="5486400"/>
            <a:ext cx="8021447" cy="707886"/>
          </a:xfrm>
          <a:prstGeom prst="rect">
            <a:avLst/>
          </a:prstGeom>
        </p:spPr>
        <p:txBody>
          <a:bodyPr wrap="square">
            <a:spAutoFit/>
          </a:bodyPr>
          <a:lstStyle/>
          <a:p>
            <a:r>
              <a:rPr lang="fr-FR" sz="2000" dirty="0">
                <a:latin typeface="Cambria" pitchFamily="18" charset="0"/>
              </a:rPr>
              <a:t>Dans cette structure, les différents composants doivent être pris comme suit : C4 = C3 ; C7 = 2C3 ; R4 = R5 ; </a:t>
            </a:r>
          </a:p>
        </p:txBody>
      </p:sp>
      <p:sp>
        <p:nvSpPr>
          <p:cNvPr id="14" name="Rectangle 13"/>
          <p:cNvSpPr/>
          <p:nvPr/>
        </p:nvSpPr>
        <p:spPr>
          <a:xfrm>
            <a:off x="1112333" y="6324600"/>
            <a:ext cx="2710999" cy="400110"/>
          </a:xfrm>
          <a:prstGeom prst="rect">
            <a:avLst/>
          </a:prstGeom>
        </p:spPr>
        <p:txBody>
          <a:bodyPr wrap="none">
            <a:spAutoFit/>
          </a:bodyPr>
          <a:lstStyle/>
          <a:p>
            <a:r>
              <a:rPr lang="fr-FR" sz="2000" dirty="0">
                <a:latin typeface="Cambria" pitchFamily="18" charset="0"/>
              </a:rPr>
              <a:t>Donc pour : R4 = 100K </a:t>
            </a:r>
          </a:p>
        </p:txBody>
      </p:sp>
      <p:sp>
        <p:nvSpPr>
          <p:cNvPr id="16" name="Rectangle 15"/>
          <p:cNvSpPr/>
          <p:nvPr/>
        </p:nvSpPr>
        <p:spPr>
          <a:xfrm>
            <a:off x="3662358" y="6339989"/>
            <a:ext cx="543739" cy="369332"/>
          </a:xfrm>
          <a:prstGeom prst="rect">
            <a:avLst/>
          </a:prstGeom>
        </p:spPr>
        <p:txBody>
          <a:bodyPr wrap="none">
            <a:spAutoFit/>
          </a:bodyPr>
          <a:lstStyle/>
          <a:p>
            <a:pPr lvl="0"/>
            <a:r>
              <a:rPr lang="fr-FR" dirty="0">
                <a:solidFill>
                  <a:prstClr val="black"/>
                </a:solidFill>
                <a:latin typeface="Cambria" pitchFamily="18" charset="0"/>
              </a:rPr>
              <a:t> =&gt; </a:t>
            </a:r>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graphicFrame>
        <p:nvGraphicFramePr>
          <p:cNvPr id="18" name="Objet 17"/>
          <p:cNvGraphicFramePr>
            <a:graphicFrameLocks noChangeAspect="1"/>
          </p:cNvGraphicFramePr>
          <p:nvPr>
            <p:extLst>
              <p:ext uri="{D42A27DB-BD31-4B8C-83A1-F6EECF244321}">
                <p14:modId xmlns:p14="http://schemas.microsoft.com/office/powerpoint/2010/main" val="2586526107"/>
              </p:ext>
            </p:extLst>
          </p:nvPr>
        </p:nvGraphicFramePr>
        <p:xfrm>
          <a:off x="4184326" y="6267676"/>
          <a:ext cx="1320165" cy="533400"/>
        </p:xfrm>
        <a:graphic>
          <a:graphicData uri="http://schemas.openxmlformats.org/presentationml/2006/ole">
            <mc:AlternateContent xmlns:mc="http://schemas.openxmlformats.org/markup-compatibility/2006">
              <mc:Choice xmlns:v="urn:schemas-microsoft-com:vml" Requires="v">
                <p:oleObj name="Equation" r:id="rId5" imgW="939392" imgH="393529" progId="Equation.DSMT4">
                  <p:embed/>
                </p:oleObj>
              </mc:Choice>
              <mc:Fallback>
                <p:oleObj name="Equation" r:id="rId5" imgW="939392" imgH="393529"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4326" y="6267676"/>
                        <a:ext cx="1320165" cy="533400"/>
                      </a:xfrm>
                      <a:prstGeom prst="rect">
                        <a:avLst/>
                      </a:prstGeom>
                      <a:noFill/>
                    </p:spPr>
                  </p:pic>
                </p:oleObj>
              </mc:Fallback>
            </mc:AlternateContent>
          </a:graphicData>
        </a:graphic>
      </p:graphicFrame>
      <p:sp>
        <p:nvSpPr>
          <p:cNvPr id="19" name="Rectangle 18"/>
          <p:cNvSpPr/>
          <p:nvPr/>
        </p:nvSpPr>
        <p:spPr>
          <a:xfrm>
            <a:off x="5612371" y="6309211"/>
            <a:ext cx="582211" cy="400110"/>
          </a:xfrm>
          <a:prstGeom prst="rect">
            <a:avLst/>
          </a:prstGeom>
        </p:spPr>
        <p:txBody>
          <a:bodyPr wrap="none">
            <a:spAutoFit/>
          </a:bodyPr>
          <a:lstStyle/>
          <a:p>
            <a:r>
              <a:rPr lang="fr-FR" sz="2000" dirty="0">
                <a:latin typeface="Cambria" pitchFamily="18" charset="0"/>
              </a:rPr>
              <a:t>= &gt; </a:t>
            </a:r>
          </a:p>
        </p:txBody>
      </p:sp>
      <p:sp>
        <p:nvSpPr>
          <p:cNvPr id="20" name="Rectangle 19"/>
          <p:cNvSpPr/>
          <p:nvPr/>
        </p:nvSpPr>
        <p:spPr>
          <a:xfrm>
            <a:off x="6096000" y="6324600"/>
            <a:ext cx="1348446" cy="400110"/>
          </a:xfrm>
          <a:prstGeom prst="rect">
            <a:avLst/>
          </a:prstGeom>
        </p:spPr>
        <p:txBody>
          <a:bodyPr wrap="none">
            <a:spAutoFit/>
          </a:bodyPr>
          <a:lstStyle/>
          <a:p>
            <a:r>
              <a:rPr lang="fr-FR" sz="2000" dirty="0">
                <a:latin typeface="Cambria" pitchFamily="18" charset="0"/>
              </a:rPr>
              <a:t>C1 = 33nF </a:t>
            </a:r>
          </a:p>
        </p:txBody>
      </p:sp>
      <p:sp>
        <p:nvSpPr>
          <p:cNvPr id="21" name="Rectangle 20"/>
          <p:cNvSpPr/>
          <p:nvPr/>
        </p:nvSpPr>
        <p:spPr>
          <a:xfrm>
            <a:off x="2125818" y="223032"/>
            <a:ext cx="5999588" cy="338554"/>
          </a:xfrm>
          <a:prstGeom prst="rect">
            <a:avLst/>
          </a:prstGeom>
        </p:spPr>
        <p:txBody>
          <a:bodyPr wrap="square">
            <a:spAutoFit/>
          </a:bodyPr>
          <a:lstStyle/>
          <a:p>
            <a:pPr lvl="0" algn="ctr"/>
            <a:r>
              <a:rPr lang="fr-FR" sz="1600" dirty="0">
                <a:solidFill>
                  <a:schemeClr val="accent3">
                    <a:lumMod val="60000"/>
                    <a:lumOff val="40000"/>
                  </a:schemeClr>
                </a:solidFill>
                <a:latin typeface="Cambria" pitchFamily="18" charset="0"/>
              </a:rPr>
              <a:t>Etude et dimensionnement de l’électrocardiogramme</a:t>
            </a:r>
          </a:p>
        </p:txBody>
      </p:sp>
      <p:sp>
        <p:nvSpPr>
          <p:cNvPr id="22" name="Ellipse 21"/>
          <p:cNvSpPr/>
          <p:nvPr/>
        </p:nvSpPr>
        <p:spPr>
          <a:xfrm>
            <a:off x="6883713" y="5058936"/>
            <a:ext cx="281522" cy="279400"/>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7</a:t>
            </a:r>
          </a:p>
        </p:txBody>
      </p:sp>
      <p:sp>
        <p:nvSpPr>
          <p:cNvPr id="23" name="Ellipse 22"/>
          <p:cNvSpPr/>
          <p:nvPr/>
        </p:nvSpPr>
        <p:spPr>
          <a:xfrm>
            <a:off x="7444446" y="6309211"/>
            <a:ext cx="281522" cy="279400"/>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8</a:t>
            </a:r>
          </a:p>
        </p:txBody>
      </p:sp>
    </p:spTree>
    <p:extLst>
      <p:ext uri="{BB962C8B-B14F-4D97-AF65-F5344CB8AC3E}">
        <p14:creationId xmlns:p14="http://schemas.microsoft.com/office/powerpoint/2010/main" val="362614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par>
                                <p:cTn id="22" presetID="16" presetClass="entr" presetSubtype="21"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arn(inVertical)">
                                      <p:cBhvr>
                                        <p:cTn id="27" dur="500"/>
                                        <p:tgtEl>
                                          <p:spTgt spid="2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inVertical)">
                                      <p:cBhvr>
                                        <p:cTn id="30" dur="500"/>
                                        <p:tgtEl>
                                          <p:spTgt spid="13"/>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arn(inVertical)">
                                      <p:cBhvr>
                                        <p:cTn id="33" dur="500"/>
                                        <p:tgtEl>
                                          <p:spTgt spid="14"/>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arn(inVertical)">
                                      <p:cBhvr>
                                        <p:cTn id="36" dur="500"/>
                                        <p:tgtEl>
                                          <p:spTgt spid="16"/>
                                        </p:tgtEl>
                                      </p:cBhvr>
                                    </p:animEffect>
                                  </p:childTnLst>
                                </p:cTn>
                              </p:par>
                              <p:par>
                                <p:cTn id="37" presetID="16" presetClass="entr" presetSubtype="21"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arn(inVertical)">
                                      <p:cBhvr>
                                        <p:cTn id="39" dur="500"/>
                                        <p:tgtEl>
                                          <p:spTgt spid="18"/>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arn(inVertical)">
                                      <p:cBhvr>
                                        <p:cTn id="42" dur="500"/>
                                        <p:tgtEl>
                                          <p:spTgt spid="19"/>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arn(inVertical)">
                                      <p:cBhvr>
                                        <p:cTn id="45" dur="500"/>
                                        <p:tgtEl>
                                          <p:spTgt spid="20"/>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barn(inVertical)">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animBg="1"/>
      <p:bldP spid="10" grpId="0"/>
      <p:bldP spid="13" grpId="0"/>
      <p:bldP spid="14" grpId="0"/>
      <p:bldP spid="16" grpId="0"/>
      <p:bldP spid="19" grpId="0"/>
      <p:bldP spid="20" grpId="0"/>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0"/>
          <p:cNvSpPr>
            <a:spLocks noChangeArrowheads="1"/>
          </p:cNvSpPr>
          <p:nvPr/>
        </p:nvSpPr>
        <p:spPr bwMode="gray">
          <a:xfrm>
            <a:off x="1106515" y="1461379"/>
            <a:ext cx="2526087" cy="56979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lIns="91435" tIns="45718" rIns="91435" bIns="45718" anchor="ctr"/>
          <a:lstStyle/>
          <a:p>
            <a:pPr eaLnBrk="0"/>
            <a:r>
              <a:rPr lang="fr-FR" sz="2000" dirty="0">
                <a:solidFill>
                  <a:schemeClr val="accent1">
                    <a:lumMod val="50000"/>
                  </a:schemeClr>
                </a:solidFill>
              </a:rPr>
              <a:t>             </a:t>
            </a:r>
          </a:p>
          <a:p>
            <a:pPr algn="ctr" eaLnBrk="0"/>
            <a:r>
              <a:rPr lang="fr-FR" dirty="0">
                <a:latin typeface="Cambria" pitchFamily="18" charset="0"/>
              </a:rPr>
              <a:t>Introduction	</a:t>
            </a:r>
          </a:p>
          <a:p>
            <a:pPr algn="l" eaLnBrk="0"/>
            <a:endParaRPr lang="fr-FR" sz="2000" dirty="0"/>
          </a:p>
        </p:txBody>
      </p:sp>
      <p:sp>
        <p:nvSpPr>
          <p:cNvPr id="6" name="AutoShape 10"/>
          <p:cNvSpPr>
            <a:spLocks noChangeArrowheads="1"/>
          </p:cNvSpPr>
          <p:nvPr/>
        </p:nvSpPr>
        <p:spPr bwMode="gray">
          <a:xfrm>
            <a:off x="1096707" y="2295527"/>
            <a:ext cx="3734632" cy="587372"/>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lIns="91435" tIns="45718" rIns="91435" bIns="45718" anchor="ctr"/>
          <a:lstStyle/>
          <a:p>
            <a:pPr algn="ctr" eaLnBrk="0"/>
            <a:r>
              <a:rPr lang="fr-FR" dirty="0">
                <a:latin typeface="Cambria" pitchFamily="18" charset="0"/>
              </a:rPr>
              <a:t>Problématique et Solution</a:t>
            </a:r>
          </a:p>
        </p:txBody>
      </p:sp>
      <p:sp>
        <p:nvSpPr>
          <p:cNvPr id="14" name="AutoShape 10"/>
          <p:cNvSpPr>
            <a:spLocks noChangeArrowheads="1"/>
          </p:cNvSpPr>
          <p:nvPr/>
        </p:nvSpPr>
        <p:spPr bwMode="gray">
          <a:xfrm>
            <a:off x="1096707" y="3188541"/>
            <a:ext cx="6949396" cy="648008"/>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lIns="91435" tIns="45718" rIns="91435" bIns="45718" anchor="ctr"/>
          <a:lstStyle/>
          <a:p>
            <a:pPr eaLnBrk="0"/>
            <a:endParaRPr lang="en-US" sz="2000" i="1" dirty="0"/>
          </a:p>
          <a:p>
            <a:pPr algn="ctr" eaLnBrk="0"/>
            <a:r>
              <a:rPr lang="fr-FR" dirty="0">
                <a:latin typeface="Cambria" pitchFamily="18" charset="0"/>
              </a:rPr>
              <a:t>Généralité sur le système cardiovasculaire et l’électrocardiographie</a:t>
            </a:r>
            <a:br>
              <a:rPr lang="en-US" dirty="0">
                <a:latin typeface="Cambria" pitchFamily="18" charset="0"/>
              </a:rPr>
            </a:br>
            <a:endParaRPr lang="fr-FR" dirty="0">
              <a:latin typeface="Cambria" pitchFamily="18" charset="0"/>
            </a:endParaRPr>
          </a:p>
        </p:txBody>
      </p:sp>
      <p:sp>
        <p:nvSpPr>
          <p:cNvPr id="30" name="AutoShape 10"/>
          <p:cNvSpPr>
            <a:spLocks noChangeArrowheads="1"/>
          </p:cNvSpPr>
          <p:nvPr/>
        </p:nvSpPr>
        <p:spPr bwMode="gray">
          <a:xfrm>
            <a:off x="1096707" y="4174657"/>
            <a:ext cx="5870504" cy="582062"/>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lIns="91435" tIns="45718" rIns="91435" bIns="45718" anchor="ctr"/>
          <a:lstStyle/>
          <a:p>
            <a:pPr eaLnBrk="0" hangingPunct="0"/>
            <a:endParaRPr lang="fr-FR" sz="2000" b="1" dirty="0">
              <a:latin typeface="Cambria" pitchFamily="18" charset="0"/>
            </a:endParaRPr>
          </a:p>
        </p:txBody>
      </p:sp>
      <p:sp>
        <p:nvSpPr>
          <p:cNvPr id="33" name="AutoShape 10"/>
          <p:cNvSpPr>
            <a:spLocks noChangeArrowheads="1"/>
          </p:cNvSpPr>
          <p:nvPr/>
        </p:nvSpPr>
        <p:spPr bwMode="gray">
          <a:xfrm>
            <a:off x="1096707" y="5094827"/>
            <a:ext cx="5879999" cy="571504"/>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lIns="91435" tIns="45718" rIns="91435" bIns="45718" anchor="ctr"/>
          <a:lstStyle/>
          <a:p>
            <a:pPr algn="ctr" eaLnBrk="0"/>
            <a:r>
              <a:rPr lang="fr-FR" dirty="0">
                <a:latin typeface="Cambria" pitchFamily="18" charset="0"/>
              </a:rPr>
              <a:t>Développement Et Réalisation De L’électrocardiogramme</a:t>
            </a:r>
          </a:p>
        </p:txBody>
      </p:sp>
      <p:sp>
        <p:nvSpPr>
          <p:cNvPr id="61" name="AutoShape 10"/>
          <p:cNvSpPr>
            <a:spLocks noChangeArrowheads="1"/>
          </p:cNvSpPr>
          <p:nvPr/>
        </p:nvSpPr>
        <p:spPr bwMode="gray">
          <a:xfrm>
            <a:off x="1096707" y="5976803"/>
            <a:ext cx="3702703" cy="559828"/>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lIns="91435" tIns="45718" rIns="91435" bIns="45718" anchor="ctr"/>
          <a:lstStyle/>
          <a:p>
            <a:pPr eaLnBrk="0"/>
            <a:endParaRPr lang="fr-FR" sz="2000" dirty="0"/>
          </a:p>
          <a:p>
            <a:pPr algn="ctr" eaLnBrk="0"/>
            <a:r>
              <a:rPr lang="fr-FR" dirty="0">
                <a:latin typeface="Cambria" pitchFamily="18" charset="0"/>
              </a:rPr>
              <a:t>Conclusion et Perspective </a:t>
            </a:r>
            <a:br>
              <a:rPr lang="fr-FR" dirty="0">
                <a:latin typeface="Cambria" pitchFamily="18" charset="0"/>
              </a:rPr>
            </a:br>
            <a:endParaRPr lang="fr-FR" b="1" dirty="0">
              <a:latin typeface="Cambria" pitchFamily="18" charset="0"/>
            </a:endParaRPr>
          </a:p>
        </p:txBody>
      </p:sp>
      <p:sp>
        <p:nvSpPr>
          <p:cNvPr id="66" name="Rectangle 65"/>
          <p:cNvSpPr/>
          <p:nvPr/>
        </p:nvSpPr>
        <p:spPr>
          <a:xfrm>
            <a:off x="1219223" y="4274428"/>
            <a:ext cx="5647690" cy="369328"/>
          </a:xfrm>
          <a:prstGeom prst="rect">
            <a:avLst/>
          </a:prstGeom>
        </p:spPr>
        <p:txBody>
          <a:bodyPr wrap="none" lIns="91435" tIns="45718" rIns="91435" bIns="45718">
            <a:spAutoFit/>
          </a:bodyPr>
          <a:lstStyle/>
          <a:p>
            <a:pPr algn="ctr"/>
            <a:r>
              <a:rPr lang="en-US" i="1" dirty="0">
                <a:latin typeface="Cambria" pitchFamily="18" charset="0"/>
              </a:rPr>
              <a:t> </a:t>
            </a:r>
            <a:r>
              <a:rPr lang="fr-FR" dirty="0">
                <a:latin typeface="Cambria" pitchFamily="18" charset="0"/>
              </a:rPr>
              <a:t>Etude et dimensionnement de l’électrocardiogramme</a:t>
            </a:r>
          </a:p>
        </p:txBody>
      </p:sp>
      <p:sp>
        <p:nvSpPr>
          <p:cNvPr id="67" name="Outline"/>
          <p:cNvSpPr txBox="1">
            <a:spLocks/>
          </p:cNvSpPr>
          <p:nvPr/>
        </p:nvSpPr>
        <p:spPr>
          <a:xfrm>
            <a:off x="429088" y="435527"/>
            <a:ext cx="8439829" cy="761494"/>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normAutofit/>
          </a:bodyPr>
          <a:lstStyle/>
          <a:p>
            <a:pPr algn="ctr" defTabSz="410751">
              <a:defRPr/>
            </a:pPr>
            <a:r>
              <a:rPr lang="fr-FR" sz="4400" kern="0" dirty="0">
                <a:solidFill>
                  <a:schemeClr val="accent3">
                    <a:lumMod val="75000"/>
                  </a:schemeClr>
                </a:solidFill>
                <a:latin typeface="Cambria" pitchFamily="18" charset="0"/>
                <a:ea typeface="Optima"/>
                <a:cs typeface="Optima"/>
                <a:sym typeface="Optima"/>
              </a:rPr>
              <a:t>PLAN</a:t>
            </a:r>
          </a:p>
        </p:txBody>
      </p:sp>
      <p:sp>
        <p:nvSpPr>
          <p:cNvPr id="62" name="Espace réservé du numéro de diapositive 61"/>
          <p:cNvSpPr>
            <a:spLocks noGrp="1"/>
          </p:cNvSpPr>
          <p:nvPr>
            <p:ph type="sldNum" sz="quarter" idx="12"/>
          </p:nvPr>
        </p:nvSpPr>
        <p:spPr/>
        <p:txBody>
          <a:bodyPr lIns="64291" tIns="32146" rIns="64291" bIns="32146"/>
          <a:lstStyle/>
          <a:p>
            <a:fld id="{5759F78C-8CE2-4B51-BF64-52BDA10AB2AA}" type="slidenum">
              <a:rPr lang="fr-FR" smtClean="0"/>
              <a:pPr/>
              <a:t>2</a:t>
            </a:fld>
            <a:endParaRPr lang="fr-FR"/>
          </a:p>
        </p:txBody>
      </p:sp>
    </p:spTree>
    <p:extLst>
      <p:ext uri="{BB962C8B-B14F-4D97-AF65-F5344CB8AC3E}">
        <p14:creationId xmlns:p14="http://schemas.microsoft.com/office/powerpoint/2010/main" val="106179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fade">
                                      <p:cBhvr>
                                        <p:cTn id="20" dur="500"/>
                                        <p:tgtEl>
                                          <p:spTgt spid="6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animBg="1"/>
      <p:bldP spid="30" grpId="0" animBg="1"/>
      <p:bldP spid="33" grpId="0" animBg="1"/>
      <p:bldP spid="61" grpId="0" animBg="1"/>
      <p:bldP spid="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20</a:t>
            </a:fld>
            <a:endParaRPr lang="en-US" dirty="0"/>
          </a:p>
        </p:txBody>
      </p:sp>
      <p:sp>
        <p:nvSpPr>
          <p:cNvPr id="2" name="Rectangle 1"/>
          <p:cNvSpPr/>
          <p:nvPr/>
        </p:nvSpPr>
        <p:spPr>
          <a:xfrm>
            <a:off x="1066800" y="838200"/>
            <a:ext cx="2340705" cy="430887"/>
          </a:xfrm>
          <a:prstGeom prst="rect">
            <a:avLst/>
          </a:prstGeom>
        </p:spPr>
        <p:txBody>
          <a:bodyPr wrap="none">
            <a:spAutoFit/>
          </a:bodyPr>
          <a:lstStyle/>
          <a:p>
            <a:pPr lvl="1"/>
            <a:r>
              <a:rPr lang="fr-FR" sz="2200" u="sng" dirty="0">
                <a:solidFill>
                  <a:schemeClr val="accent3">
                    <a:lumMod val="60000"/>
                    <a:lumOff val="40000"/>
                  </a:schemeClr>
                </a:solidFill>
                <a:effectLst>
                  <a:outerShdw blurRad="38100" dist="38100" dir="2700000" algn="tl">
                    <a:srgbClr val="000000">
                      <a:alpha val="43137"/>
                    </a:srgbClr>
                  </a:outerShdw>
                </a:effectLst>
                <a:latin typeface="Cambria" pitchFamily="18" charset="0"/>
              </a:rPr>
              <a:t>Amplification</a:t>
            </a:r>
            <a:r>
              <a:rPr lang="fr-FR" dirty="0"/>
              <a:t>:</a:t>
            </a:r>
          </a:p>
        </p:txBody>
      </p:sp>
      <p:sp>
        <p:nvSpPr>
          <p:cNvPr id="6" name="Zone de texte 32"/>
          <p:cNvSpPr txBox="1"/>
          <p:nvPr/>
        </p:nvSpPr>
        <p:spPr>
          <a:xfrm>
            <a:off x="3724484" y="4839740"/>
            <a:ext cx="2802255" cy="436880"/>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1000"/>
              </a:spcAft>
            </a:pPr>
            <a:r>
              <a:rPr lang="fr-FR" sz="1400" b="1" u="sng" dirty="0">
                <a:effectLst/>
                <a:latin typeface="Cambria"/>
                <a:ea typeface="Times New Roman"/>
                <a:cs typeface="Times New Roman"/>
              </a:rPr>
              <a:t>Figure 13 : Amplificateur opérationnel lm741</a:t>
            </a:r>
            <a:endParaRPr lang="fr-FR" sz="1400" dirty="0">
              <a:effectLst/>
              <a:latin typeface="Cambria"/>
              <a:ea typeface="Times New Roman"/>
              <a:cs typeface="Times New Roman"/>
            </a:endParaRPr>
          </a:p>
        </p:txBody>
      </p:sp>
      <p:pic>
        <p:nvPicPr>
          <p:cNvPr id="7" name="Image 6" descr="C:\Users\seigfried\Desktop\kkjjj.JPG"/>
          <p:cNvPicPr/>
          <p:nvPr/>
        </p:nvPicPr>
        <p:blipFill>
          <a:blip r:embed="rId2">
            <a:extLst>
              <a:ext uri="{28A0092B-C50C-407E-A947-70E740481C1C}">
                <a14:useLocalDpi xmlns:a14="http://schemas.microsoft.com/office/drawing/2010/main" val="0"/>
              </a:ext>
            </a:extLst>
          </a:blip>
          <a:srcRect/>
          <a:stretch>
            <a:fillRect/>
          </a:stretch>
        </p:blipFill>
        <p:spPr bwMode="auto">
          <a:xfrm>
            <a:off x="2996882" y="1776500"/>
            <a:ext cx="4013518" cy="3063240"/>
          </a:xfrm>
          <a:prstGeom prst="rect">
            <a:avLst/>
          </a:prstGeom>
          <a:noFill/>
          <a:ln>
            <a:noFill/>
          </a:ln>
        </p:spPr>
      </p:pic>
      <p:sp>
        <p:nvSpPr>
          <p:cNvPr id="8" name="Rectangle 7"/>
          <p:cNvSpPr/>
          <p:nvPr/>
        </p:nvSpPr>
        <p:spPr>
          <a:xfrm>
            <a:off x="1066800" y="5764143"/>
            <a:ext cx="8001000" cy="707886"/>
          </a:xfrm>
          <a:prstGeom prst="rect">
            <a:avLst/>
          </a:prstGeom>
        </p:spPr>
        <p:txBody>
          <a:bodyPr wrap="square">
            <a:spAutoFit/>
          </a:bodyPr>
          <a:lstStyle/>
          <a:p>
            <a:pPr algn="just"/>
            <a:r>
              <a:rPr lang="fr-FR" sz="2000" dirty="0">
                <a:latin typeface="Cambria" pitchFamily="18" charset="0"/>
              </a:rPr>
              <a:t>Nous allons maintenant câbler le LM741 afin qu'il fournisse une amplification d'un facteur 6. Le circuit est illustré sur la figure ci-dessus</a:t>
            </a:r>
          </a:p>
        </p:txBody>
      </p:sp>
      <p:sp>
        <p:nvSpPr>
          <p:cNvPr id="9" name="Rectangle 8"/>
          <p:cNvSpPr/>
          <p:nvPr/>
        </p:nvSpPr>
        <p:spPr>
          <a:xfrm>
            <a:off x="2125818" y="223032"/>
            <a:ext cx="5999588" cy="338554"/>
          </a:xfrm>
          <a:prstGeom prst="rect">
            <a:avLst/>
          </a:prstGeom>
        </p:spPr>
        <p:txBody>
          <a:bodyPr wrap="square">
            <a:spAutoFit/>
          </a:bodyPr>
          <a:lstStyle/>
          <a:p>
            <a:pPr lvl="0" algn="ctr"/>
            <a:r>
              <a:rPr lang="fr-FR" sz="1600" dirty="0">
                <a:solidFill>
                  <a:schemeClr val="accent3">
                    <a:lumMod val="60000"/>
                    <a:lumOff val="40000"/>
                  </a:schemeClr>
                </a:solidFill>
                <a:latin typeface="Cambria" pitchFamily="18" charset="0"/>
              </a:rPr>
              <a:t>Etude et dimensionnement de l’électrocardiogramme</a:t>
            </a:r>
          </a:p>
        </p:txBody>
      </p:sp>
    </p:spTree>
    <p:extLst>
      <p:ext uri="{BB962C8B-B14F-4D97-AF65-F5344CB8AC3E}">
        <p14:creationId xmlns:p14="http://schemas.microsoft.com/office/powerpoint/2010/main" val="295738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21</a:t>
            </a:fld>
            <a:endParaRPr lang="en-US" dirty="0"/>
          </a:p>
        </p:txBody>
      </p:sp>
      <p:sp>
        <p:nvSpPr>
          <p:cNvPr id="5" name="Rectangle 4"/>
          <p:cNvSpPr/>
          <p:nvPr/>
        </p:nvSpPr>
        <p:spPr>
          <a:xfrm>
            <a:off x="1243130" y="838200"/>
            <a:ext cx="2661754" cy="447815"/>
          </a:xfrm>
          <a:prstGeom prst="rect">
            <a:avLst/>
          </a:prstGeom>
        </p:spPr>
        <p:txBody>
          <a:bodyPr wrap="none">
            <a:spAutoFit/>
          </a:bodyPr>
          <a:lstStyle/>
          <a:p>
            <a:pPr algn="just">
              <a:lnSpc>
                <a:spcPct val="105000"/>
              </a:lnSpc>
              <a:spcAft>
                <a:spcPts val="1000"/>
              </a:spcAft>
            </a:pPr>
            <a:r>
              <a:rPr lang="fr-FR" sz="2200" b="1" u="sng" dirty="0">
                <a:solidFill>
                  <a:srgbClr val="943634"/>
                </a:solidFill>
                <a:effectLst>
                  <a:outerShdw blurRad="38100" dist="38100" dir="2700000" algn="tl">
                    <a:srgbClr val="000000">
                      <a:alpha val="43137"/>
                    </a:srgbClr>
                  </a:outerShdw>
                </a:effectLst>
                <a:latin typeface="Cambria"/>
                <a:ea typeface="Times New Roman"/>
                <a:cs typeface="Times New Roman"/>
              </a:rPr>
              <a:t>Schéma Electrique:</a:t>
            </a:r>
            <a:endParaRPr lang="fr-FR" sz="2200" dirty="0">
              <a:effectLst>
                <a:outerShdw blurRad="38100" dist="38100" dir="2700000" algn="tl">
                  <a:srgbClr val="000000">
                    <a:alpha val="43137"/>
                  </a:srgbClr>
                </a:outerShdw>
              </a:effectLst>
              <a:latin typeface="Cambria"/>
              <a:ea typeface="Times New Roman"/>
              <a:cs typeface="Times New Roman"/>
            </a:endParaRPr>
          </a:p>
        </p:txBody>
      </p:sp>
      <p:pic>
        <p:nvPicPr>
          <p:cNvPr id="7" name="Image 6" descr="C:\Users\seigfried\Desktop\WhatsApp Image 2019-06-09 at 9.41.55 PM.jpeg"/>
          <p:cNvPicPr/>
          <p:nvPr/>
        </p:nvPicPr>
        <p:blipFill>
          <a:blip r:embed="rId2">
            <a:extLst>
              <a:ext uri="{28A0092B-C50C-407E-A947-70E740481C1C}">
                <a14:useLocalDpi xmlns:a14="http://schemas.microsoft.com/office/drawing/2010/main" val="0"/>
              </a:ext>
            </a:extLst>
          </a:blip>
          <a:srcRect/>
          <a:stretch>
            <a:fillRect/>
          </a:stretch>
        </p:blipFill>
        <p:spPr bwMode="auto">
          <a:xfrm>
            <a:off x="1212196" y="2209800"/>
            <a:ext cx="7826829" cy="3657600"/>
          </a:xfrm>
          <a:prstGeom prst="rect">
            <a:avLst/>
          </a:prstGeom>
          <a:noFill/>
          <a:ln>
            <a:noFill/>
          </a:ln>
        </p:spPr>
      </p:pic>
      <p:sp>
        <p:nvSpPr>
          <p:cNvPr id="8" name="Rectangle 7"/>
          <p:cNvSpPr/>
          <p:nvPr/>
        </p:nvSpPr>
        <p:spPr>
          <a:xfrm>
            <a:off x="1066799" y="1319400"/>
            <a:ext cx="7972225" cy="400110"/>
          </a:xfrm>
          <a:prstGeom prst="rect">
            <a:avLst/>
          </a:prstGeom>
        </p:spPr>
        <p:txBody>
          <a:bodyPr wrap="square">
            <a:spAutoFit/>
          </a:bodyPr>
          <a:lstStyle/>
          <a:p>
            <a:r>
              <a:rPr lang="fr-FR" sz="2000" dirty="0">
                <a:latin typeface="Cambria" pitchFamily="18" charset="0"/>
              </a:rPr>
              <a:t>La figure 14 représente le schéma électrique global de notre système. </a:t>
            </a:r>
          </a:p>
        </p:txBody>
      </p:sp>
      <p:sp>
        <p:nvSpPr>
          <p:cNvPr id="9" name="Zone de texte 34"/>
          <p:cNvSpPr txBox="1"/>
          <p:nvPr/>
        </p:nvSpPr>
        <p:spPr>
          <a:xfrm>
            <a:off x="3105153" y="6023429"/>
            <a:ext cx="3895516" cy="436880"/>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1000"/>
              </a:spcAft>
            </a:pPr>
            <a:r>
              <a:rPr lang="fr-FR" sz="1400" b="1" u="sng" dirty="0">
                <a:effectLst/>
                <a:latin typeface="Cambria"/>
                <a:ea typeface="Times New Roman"/>
                <a:cs typeface="Times New Roman"/>
              </a:rPr>
              <a:t>Figure 14 : le schéma électrique d’ECG.</a:t>
            </a:r>
            <a:endParaRPr lang="fr-FR" sz="1400" dirty="0">
              <a:effectLst/>
              <a:latin typeface="Cambria"/>
              <a:ea typeface="Times New Roman"/>
              <a:cs typeface="Times New Roman"/>
            </a:endParaRPr>
          </a:p>
        </p:txBody>
      </p:sp>
      <p:sp>
        <p:nvSpPr>
          <p:cNvPr id="10" name="Rectangle 9"/>
          <p:cNvSpPr/>
          <p:nvPr/>
        </p:nvSpPr>
        <p:spPr>
          <a:xfrm>
            <a:off x="2125818" y="223032"/>
            <a:ext cx="5999588" cy="338554"/>
          </a:xfrm>
          <a:prstGeom prst="rect">
            <a:avLst/>
          </a:prstGeom>
        </p:spPr>
        <p:txBody>
          <a:bodyPr wrap="square">
            <a:spAutoFit/>
          </a:bodyPr>
          <a:lstStyle/>
          <a:p>
            <a:pPr lvl="0" algn="ctr"/>
            <a:r>
              <a:rPr lang="fr-FR" sz="1600" dirty="0">
                <a:solidFill>
                  <a:schemeClr val="accent3">
                    <a:lumMod val="60000"/>
                    <a:lumOff val="40000"/>
                  </a:schemeClr>
                </a:solidFill>
                <a:latin typeface="Cambria" pitchFamily="18" charset="0"/>
              </a:rPr>
              <a:t>Etude et dimensionnement de l’électrocardiogramme</a:t>
            </a:r>
          </a:p>
        </p:txBody>
      </p:sp>
    </p:spTree>
    <p:extLst>
      <p:ext uri="{BB962C8B-B14F-4D97-AF65-F5344CB8AC3E}">
        <p14:creationId xmlns:p14="http://schemas.microsoft.com/office/powerpoint/2010/main" val="43135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22</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5634" y="7800"/>
            <a:ext cx="1809750" cy="1595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 6"/>
          <p:cNvPicPr/>
          <p:nvPr/>
        </p:nvPicPr>
        <p:blipFill>
          <a:blip r:embed="rId3">
            <a:extLst>
              <a:ext uri="{28A0092B-C50C-407E-A947-70E740481C1C}">
                <a14:useLocalDpi xmlns:a14="http://schemas.microsoft.com/office/drawing/2010/main" val="0"/>
              </a:ext>
            </a:extLst>
          </a:blip>
          <a:srcRect/>
          <a:stretch>
            <a:fillRect/>
          </a:stretch>
        </p:blipFill>
        <p:spPr bwMode="auto">
          <a:xfrm>
            <a:off x="1189892" y="85735"/>
            <a:ext cx="1752600" cy="1440000"/>
          </a:xfrm>
          <a:prstGeom prst="rect">
            <a:avLst/>
          </a:prstGeom>
          <a:noFill/>
        </p:spPr>
      </p:pic>
      <p:sp>
        <p:nvSpPr>
          <p:cNvPr id="8" name="Rectangle 7"/>
          <p:cNvSpPr/>
          <p:nvPr/>
        </p:nvSpPr>
        <p:spPr>
          <a:xfrm>
            <a:off x="1189892" y="2819400"/>
            <a:ext cx="7895492" cy="1569660"/>
          </a:xfrm>
          <a:prstGeom prst="rect">
            <a:avLst/>
          </a:prstGeom>
        </p:spPr>
        <p:txBody>
          <a:bodyPr wrap="square">
            <a:spAutoFit/>
          </a:bodyPr>
          <a:lstStyle/>
          <a:p>
            <a:pPr algn="ctr"/>
            <a:r>
              <a:rPr lang="fr-FR" sz="3200" cap="all" dirty="0">
                <a:solidFill>
                  <a:schemeClr val="accent3">
                    <a:lumMod val="50000"/>
                  </a:schemeClr>
                </a:solidFill>
                <a:effectLst>
                  <a:outerShdw blurRad="38100" dist="38100" dir="2700000" algn="tl">
                    <a:srgbClr val="000000">
                      <a:alpha val="43137"/>
                    </a:srgbClr>
                  </a:outerShdw>
                </a:effectLst>
                <a:latin typeface="Cambria" pitchFamily="18" charset="0"/>
              </a:rPr>
              <a:t>Chapitre III: DEVELOPPEMENT ET REALISATION DE L’ELECTROCARDIOGRAMME</a:t>
            </a:r>
          </a:p>
        </p:txBody>
      </p:sp>
    </p:spTree>
    <p:extLst>
      <p:ext uri="{BB962C8B-B14F-4D97-AF65-F5344CB8AC3E}">
        <p14:creationId xmlns:p14="http://schemas.microsoft.com/office/powerpoint/2010/main" val="258807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23</a:t>
            </a:fld>
            <a:endParaRPr lang="en-US" dirty="0"/>
          </a:p>
        </p:txBody>
      </p:sp>
      <p:sp>
        <p:nvSpPr>
          <p:cNvPr id="5" name="Rectangle 4"/>
          <p:cNvSpPr/>
          <p:nvPr/>
        </p:nvSpPr>
        <p:spPr>
          <a:xfrm>
            <a:off x="1429912" y="223032"/>
            <a:ext cx="7391400" cy="338554"/>
          </a:xfrm>
          <a:prstGeom prst="rect">
            <a:avLst/>
          </a:prstGeom>
        </p:spPr>
        <p:txBody>
          <a:bodyPr wrap="square">
            <a:spAutoFit/>
          </a:bodyPr>
          <a:lstStyle/>
          <a:p>
            <a:pPr algn="ctr"/>
            <a:r>
              <a:rPr lang="fr-FR" sz="1600" dirty="0">
                <a:solidFill>
                  <a:schemeClr val="accent3">
                    <a:lumMod val="60000"/>
                    <a:lumOff val="40000"/>
                  </a:schemeClr>
                </a:solidFill>
                <a:latin typeface="Cambria" pitchFamily="18" charset="0"/>
              </a:rPr>
              <a:t>Développement et réalisation de l’Electrocardiogramme</a:t>
            </a:r>
          </a:p>
        </p:txBody>
      </p:sp>
      <p:sp>
        <p:nvSpPr>
          <p:cNvPr id="8" name="Rectangle 7"/>
          <p:cNvSpPr/>
          <p:nvPr/>
        </p:nvSpPr>
        <p:spPr>
          <a:xfrm>
            <a:off x="990600" y="838200"/>
            <a:ext cx="8153400" cy="430887"/>
          </a:xfrm>
          <a:prstGeom prst="rect">
            <a:avLst/>
          </a:prstGeom>
        </p:spPr>
        <p:txBody>
          <a:bodyPr wrap="square">
            <a:spAutoFit/>
          </a:bodyPr>
          <a:lstStyle/>
          <a:p>
            <a:r>
              <a:rPr lang="fr-FR" sz="2200" b="1" u="sng" dirty="0">
                <a:solidFill>
                  <a:srgbClr val="943634"/>
                </a:solidFill>
                <a:effectLst>
                  <a:outerShdw blurRad="38100" dist="38100" dir="2700000" algn="tl">
                    <a:srgbClr val="000000">
                      <a:alpha val="43137"/>
                    </a:srgbClr>
                  </a:outerShdw>
                </a:effectLst>
                <a:latin typeface="Cambria"/>
                <a:ea typeface="Times New Roman"/>
                <a:cs typeface="Times New Roman"/>
              </a:rPr>
              <a:t>LE CIRCUIT IMPRIME SANS ET AVEC LES COMPOS</a:t>
            </a:r>
            <a:r>
              <a:rPr lang="fr-FR" sz="2200" b="1" u="sng" cap="all" dirty="0">
                <a:solidFill>
                  <a:schemeClr val="accent3">
                    <a:lumMod val="75000"/>
                  </a:schemeClr>
                </a:solidFill>
                <a:effectLst>
                  <a:outerShdw blurRad="38100" dist="38100" dir="2700000" algn="tl">
                    <a:srgbClr val="000000">
                      <a:alpha val="43137"/>
                    </a:srgbClr>
                  </a:outerShdw>
                </a:effectLst>
                <a:latin typeface="Cambria" pitchFamily="18" charset="0"/>
              </a:rPr>
              <a:t>ANT</a:t>
            </a:r>
            <a:endParaRPr lang="fr-FR" sz="2200" b="1" u="sng" dirty="0">
              <a:solidFill>
                <a:srgbClr val="943634"/>
              </a:solidFill>
              <a:effectLst>
                <a:outerShdw blurRad="38100" dist="38100" dir="2700000" algn="tl">
                  <a:srgbClr val="000000">
                    <a:alpha val="43137"/>
                  </a:srgbClr>
                </a:outerShdw>
              </a:effectLst>
              <a:latin typeface="Cambria"/>
              <a:ea typeface="Times New Roman"/>
              <a:cs typeface="Times New Roman"/>
            </a:endParaRPr>
          </a:p>
        </p:txBody>
      </p:sp>
      <p:pic>
        <p:nvPicPr>
          <p:cNvPr id="22530" name="Picture 2" descr="C:\Users\seigfried\Desktop\mp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300" y="2057400"/>
            <a:ext cx="4173149" cy="2349789"/>
          </a:xfrm>
          <a:prstGeom prst="rect">
            <a:avLst/>
          </a:prstGeom>
          <a:noFill/>
          <a:extLst>
            <a:ext uri="{909E8E84-426E-40DD-AFC4-6F175D3DCCD1}">
              <a14:hiddenFill xmlns:a14="http://schemas.microsoft.com/office/drawing/2010/main">
                <a:solidFill>
                  <a:srgbClr val="FFFFFF"/>
                </a:solidFill>
              </a14:hiddenFill>
            </a:ext>
          </a:extLst>
        </p:spPr>
      </p:pic>
      <p:sp>
        <p:nvSpPr>
          <p:cNvPr id="11" name="Zone de texte 43"/>
          <p:cNvSpPr txBox="1"/>
          <p:nvPr/>
        </p:nvSpPr>
        <p:spPr>
          <a:xfrm>
            <a:off x="1688746" y="4457700"/>
            <a:ext cx="2802255" cy="436880"/>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1000"/>
              </a:spcAft>
            </a:pPr>
            <a:r>
              <a:rPr lang="fr-FR" sz="1400" b="1" u="sng" dirty="0">
                <a:effectLst/>
                <a:latin typeface="Cambria"/>
                <a:ea typeface="Times New Roman"/>
                <a:cs typeface="Times New Roman"/>
              </a:rPr>
              <a:t>Figure 15 : le </a:t>
            </a:r>
            <a:r>
              <a:rPr lang="fr-FR" sz="1400" b="1" u="sng" dirty="0">
                <a:latin typeface="Cambria"/>
                <a:ea typeface="Times New Roman"/>
                <a:cs typeface="Times New Roman"/>
              </a:rPr>
              <a:t>typon du circuit imprimé</a:t>
            </a:r>
            <a:r>
              <a:rPr lang="fr-FR" sz="1400" b="1" dirty="0">
                <a:latin typeface="Cambria"/>
                <a:ea typeface="Times New Roman"/>
                <a:cs typeface="Times New Roman"/>
              </a:rPr>
              <a:t> </a:t>
            </a:r>
            <a:r>
              <a:rPr lang="fr-FR" sz="1400" b="1" dirty="0">
                <a:effectLst/>
                <a:latin typeface="Cambria"/>
                <a:ea typeface="Times New Roman"/>
                <a:cs typeface="Times New Roman"/>
              </a:rPr>
              <a:t> </a:t>
            </a:r>
            <a:endParaRPr lang="fr-FR" sz="1400" dirty="0">
              <a:effectLst/>
              <a:latin typeface="Cambria"/>
              <a:ea typeface="Times New Roman"/>
              <a:cs typeface="Times New Roman"/>
            </a:endParaRPr>
          </a:p>
        </p:txBody>
      </p:sp>
      <p:pic>
        <p:nvPicPr>
          <p:cNvPr id="22531" name="Picture 3" descr="C:\Users\seigfried\Desktop\WhatsApp Image 2019-06-08 at 11.14.17 PM.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819" y="2197967"/>
            <a:ext cx="3798657" cy="2145433"/>
          </a:xfrm>
          <a:prstGeom prst="rect">
            <a:avLst/>
          </a:prstGeom>
          <a:noFill/>
          <a:extLst>
            <a:ext uri="{909E8E84-426E-40DD-AFC4-6F175D3DCCD1}">
              <a14:hiddenFill xmlns:a14="http://schemas.microsoft.com/office/drawing/2010/main">
                <a:solidFill>
                  <a:srgbClr val="FFFFFF"/>
                </a:solidFill>
              </a14:hiddenFill>
            </a:ext>
          </a:extLst>
        </p:spPr>
      </p:pic>
      <p:sp>
        <p:nvSpPr>
          <p:cNvPr id="12" name="Zone de texte 43"/>
          <p:cNvSpPr txBox="1"/>
          <p:nvPr/>
        </p:nvSpPr>
        <p:spPr>
          <a:xfrm>
            <a:off x="5832018" y="4386869"/>
            <a:ext cx="2802255" cy="436880"/>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1000"/>
              </a:spcAft>
            </a:pPr>
            <a:r>
              <a:rPr lang="fr-FR" sz="1400" b="1" u="sng" dirty="0">
                <a:effectLst/>
                <a:latin typeface="Cambria"/>
                <a:ea typeface="Times New Roman"/>
                <a:cs typeface="Times New Roman"/>
              </a:rPr>
              <a:t>Figure 16 : </a:t>
            </a:r>
            <a:r>
              <a:rPr lang="fr-FR" sz="1400" b="1" u="sng" dirty="0">
                <a:latin typeface="Cambria"/>
                <a:ea typeface="Times New Roman"/>
                <a:cs typeface="Times New Roman"/>
              </a:rPr>
              <a:t>circuit imprimé sans composées</a:t>
            </a:r>
            <a:r>
              <a:rPr lang="fr-FR" sz="1400" b="1" dirty="0">
                <a:latin typeface="Cambria"/>
                <a:ea typeface="Times New Roman"/>
                <a:cs typeface="Times New Roman"/>
              </a:rPr>
              <a:t> </a:t>
            </a:r>
            <a:r>
              <a:rPr lang="fr-FR" sz="1400" b="1" dirty="0">
                <a:effectLst/>
                <a:latin typeface="Cambria"/>
                <a:ea typeface="Times New Roman"/>
                <a:cs typeface="Times New Roman"/>
              </a:rPr>
              <a:t> </a:t>
            </a:r>
            <a:endParaRPr lang="fr-FR" sz="1400" dirty="0">
              <a:effectLst/>
              <a:latin typeface="Cambria"/>
              <a:ea typeface="Times New Roman"/>
              <a:cs typeface="Times New Roman"/>
            </a:endParaRPr>
          </a:p>
        </p:txBody>
      </p:sp>
    </p:spTree>
    <p:extLst>
      <p:ext uri="{BB962C8B-B14F-4D97-AF65-F5344CB8AC3E}">
        <p14:creationId xmlns:p14="http://schemas.microsoft.com/office/powerpoint/2010/main" val="351548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fade">
                                      <p:cBhvr>
                                        <p:cTn id="12" dur="500"/>
                                        <p:tgtEl>
                                          <p:spTgt spid="2253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22531"/>
                                        </p:tgtEl>
                                        <p:attrNameLst>
                                          <p:attrName>style.visibility</p:attrName>
                                        </p:attrNameLst>
                                      </p:cBhvr>
                                      <p:to>
                                        <p:strVal val="visible"/>
                                      </p:to>
                                    </p:set>
                                    <p:animEffect transition="in" filter="fade">
                                      <p:cBhvr>
                                        <p:cTn id="23"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24</a:t>
            </a:fld>
            <a:endParaRPr lang="en-US" dirty="0"/>
          </a:p>
        </p:txBody>
      </p:sp>
      <p:pic>
        <p:nvPicPr>
          <p:cNvPr id="23554" name="Picture 2" descr="C:\Users\seigfried\Desktop\WhatsApp Image 2019-06-08 at 8.07.34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149" y="574286"/>
            <a:ext cx="5067031" cy="2715014"/>
          </a:xfrm>
          <a:prstGeom prst="rect">
            <a:avLst/>
          </a:prstGeom>
          <a:noFill/>
          <a:extLst>
            <a:ext uri="{909E8E84-426E-40DD-AFC4-6F175D3DCCD1}">
              <a14:hiddenFill xmlns:a14="http://schemas.microsoft.com/office/drawing/2010/main">
                <a:solidFill>
                  <a:srgbClr val="FFFFFF"/>
                </a:solidFill>
              </a14:hiddenFill>
            </a:ext>
          </a:extLst>
        </p:spPr>
      </p:pic>
      <p:sp>
        <p:nvSpPr>
          <p:cNvPr id="6" name="Zone de texte 43"/>
          <p:cNvSpPr txBox="1"/>
          <p:nvPr/>
        </p:nvSpPr>
        <p:spPr>
          <a:xfrm>
            <a:off x="3632536" y="3309620"/>
            <a:ext cx="2802255" cy="436880"/>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1000"/>
              </a:spcAft>
            </a:pPr>
            <a:r>
              <a:rPr lang="fr-FR" sz="1400" b="1" u="sng" dirty="0">
                <a:effectLst/>
                <a:latin typeface="Cambria"/>
                <a:ea typeface="Times New Roman"/>
                <a:cs typeface="Times New Roman"/>
              </a:rPr>
              <a:t>Figure 17 : Vue 3D du circuit</a:t>
            </a:r>
            <a:r>
              <a:rPr lang="fr-FR" sz="1400" b="1" dirty="0">
                <a:effectLst/>
                <a:latin typeface="Cambria"/>
                <a:ea typeface="Times New Roman"/>
                <a:cs typeface="Times New Roman"/>
              </a:rPr>
              <a:t> </a:t>
            </a:r>
            <a:endParaRPr lang="fr-FR" sz="1400" dirty="0">
              <a:effectLst/>
              <a:latin typeface="Cambria"/>
              <a:ea typeface="Times New Roman"/>
              <a:cs typeface="Times New Roman"/>
            </a:endParaRPr>
          </a:p>
        </p:txBody>
      </p:sp>
      <p:sp>
        <p:nvSpPr>
          <p:cNvPr id="7" name="Rectangle 6"/>
          <p:cNvSpPr/>
          <p:nvPr/>
        </p:nvSpPr>
        <p:spPr>
          <a:xfrm>
            <a:off x="1429912" y="223032"/>
            <a:ext cx="7391400" cy="338554"/>
          </a:xfrm>
          <a:prstGeom prst="rect">
            <a:avLst/>
          </a:prstGeom>
        </p:spPr>
        <p:txBody>
          <a:bodyPr wrap="square">
            <a:spAutoFit/>
          </a:bodyPr>
          <a:lstStyle/>
          <a:p>
            <a:pPr algn="ctr"/>
            <a:r>
              <a:rPr lang="fr-FR" sz="1600" dirty="0">
                <a:solidFill>
                  <a:schemeClr val="accent3">
                    <a:lumMod val="60000"/>
                    <a:lumOff val="40000"/>
                  </a:schemeClr>
                </a:solidFill>
                <a:latin typeface="Cambria" pitchFamily="18" charset="0"/>
              </a:rPr>
              <a:t>Développement et réalisation de l’Electrocardiogramme</a:t>
            </a:r>
          </a:p>
        </p:txBody>
      </p:sp>
      <p:pic>
        <p:nvPicPr>
          <p:cNvPr id="8" name="Image 7" descr="C:\Users\seigfried\Desktop\azz.JPG"/>
          <p:cNvPicPr/>
          <p:nvPr/>
        </p:nvPicPr>
        <p:blipFill>
          <a:blip r:embed="rId3">
            <a:extLst>
              <a:ext uri="{28A0092B-C50C-407E-A947-70E740481C1C}">
                <a14:useLocalDpi xmlns:a14="http://schemas.microsoft.com/office/drawing/2010/main" val="0"/>
              </a:ext>
            </a:extLst>
          </a:blip>
          <a:srcRect/>
          <a:stretch>
            <a:fillRect/>
          </a:stretch>
        </p:blipFill>
        <p:spPr bwMode="auto">
          <a:xfrm>
            <a:off x="2672425" y="3606800"/>
            <a:ext cx="4722475" cy="2603500"/>
          </a:xfrm>
          <a:prstGeom prst="rect">
            <a:avLst/>
          </a:prstGeom>
          <a:noFill/>
          <a:ln>
            <a:noFill/>
          </a:ln>
        </p:spPr>
      </p:pic>
      <p:sp>
        <p:nvSpPr>
          <p:cNvPr id="9" name="Zone de texte 43"/>
          <p:cNvSpPr txBox="1"/>
          <p:nvPr/>
        </p:nvSpPr>
        <p:spPr>
          <a:xfrm>
            <a:off x="3632536" y="6210300"/>
            <a:ext cx="2802255" cy="436880"/>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1000"/>
              </a:spcAft>
            </a:pPr>
            <a:r>
              <a:rPr lang="fr-FR" sz="1400" b="1" u="sng" dirty="0">
                <a:effectLst/>
                <a:latin typeface="Cambria"/>
                <a:ea typeface="Times New Roman"/>
                <a:cs typeface="Times New Roman"/>
              </a:rPr>
              <a:t>Figure 18 : Projet final</a:t>
            </a:r>
            <a:endParaRPr lang="fr-FR" sz="1400" dirty="0">
              <a:effectLst/>
              <a:latin typeface="Cambria"/>
              <a:ea typeface="Times New Roman"/>
              <a:cs typeface="Times New Roman"/>
            </a:endParaRPr>
          </a:p>
        </p:txBody>
      </p:sp>
    </p:spTree>
    <p:extLst>
      <p:ext uri="{BB962C8B-B14F-4D97-AF65-F5344CB8AC3E}">
        <p14:creationId xmlns:p14="http://schemas.microsoft.com/office/powerpoint/2010/main" val="241248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23554"/>
                                        </p:tgtEl>
                                        <p:attrNameLst>
                                          <p:attrName>style.visibility</p:attrName>
                                        </p:attrNameLst>
                                      </p:cBhvr>
                                      <p:to>
                                        <p:strVal val="visible"/>
                                      </p:to>
                                    </p:set>
                                    <p:animEffect transition="in" filter="barn(inVertical)">
                                      <p:cBhvr>
                                        <p:cTn id="10" dur="500"/>
                                        <p:tgtEl>
                                          <p:spTgt spid="2355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25</a:t>
            </a:fld>
            <a:endParaRPr lang="en-US" dirty="0"/>
          </a:p>
        </p:txBody>
      </p:sp>
      <p:sp>
        <p:nvSpPr>
          <p:cNvPr id="5" name="Rectangle 4"/>
          <p:cNvSpPr/>
          <p:nvPr/>
        </p:nvSpPr>
        <p:spPr>
          <a:xfrm>
            <a:off x="1429912" y="223032"/>
            <a:ext cx="7391400" cy="338554"/>
          </a:xfrm>
          <a:prstGeom prst="rect">
            <a:avLst/>
          </a:prstGeom>
        </p:spPr>
        <p:txBody>
          <a:bodyPr wrap="square">
            <a:spAutoFit/>
          </a:bodyPr>
          <a:lstStyle/>
          <a:p>
            <a:pPr algn="ctr"/>
            <a:r>
              <a:rPr lang="fr-FR" sz="1600" dirty="0">
                <a:solidFill>
                  <a:schemeClr val="accent3">
                    <a:lumMod val="60000"/>
                    <a:lumOff val="40000"/>
                  </a:schemeClr>
                </a:solidFill>
                <a:latin typeface="Cambria" pitchFamily="18" charset="0"/>
              </a:rPr>
              <a:t>Développement et réalisation de l’Electrocardiogramme</a:t>
            </a:r>
          </a:p>
        </p:txBody>
      </p:sp>
      <p:sp>
        <p:nvSpPr>
          <p:cNvPr id="8" name="Rectangle 7"/>
          <p:cNvSpPr/>
          <p:nvPr/>
        </p:nvSpPr>
        <p:spPr>
          <a:xfrm>
            <a:off x="1066800" y="990600"/>
            <a:ext cx="8077200" cy="1200329"/>
          </a:xfrm>
          <a:prstGeom prst="rect">
            <a:avLst/>
          </a:prstGeom>
        </p:spPr>
        <p:txBody>
          <a:bodyPr wrap="square">
            <a:spAutoFit/>
          </a:bodyPr>
          <a:lstStyle/>
          <a:p>
            <a:pPr lvl="0"/>
            <a:r>
              <a:rPr lang="fr-FR" sz="2000" b="1" u="sng" dirty="0">
                <a:latin typeface="Cambria" pitchFamily="18" charset="0"/>
              </a:rPr>
              <a:t>Nomenclatures :</a:t>
            </a:r>
            <a:endParaRPr lang="fr-FR" sz="2000" dirty="0">
              <a:latin typeface="Cambria" pitchFamily="18" charset="0"/>
            </a:endParaRPr>
          </a:p>
          <a:p>
            <a:pPr lvl="0"/>
            <a:endParaRPr lang="fr-FR" sz="1200" dirty="0">
              <a:latin typeface="Cambria" pitchFamily="18" charset="0"/>
            </a:endParaRPr>
          </a:p>
          <a:p>
            <a:r>
              <a:rPr lang="fr-FR" sz="2000" dirty="0">
                <a:latin typeface="Cambria" pitchFamily="18" charset="0"/>
              </a:rPr>
              <a:t>Les différents composants que nous avons utilisés pour la réalisation de la carte sont cités ci- dessous :</a:t>
            </a:r>
          </a:p>
        </p:txBody>
      </p:sp>
      <p:graphicFrame>
        <p:nvGraphicFramePr>
          <p:cNvPr id="9" name="Tableau 8"/>
          <p:cNvGraphicFramePr>
            <a:graphicFrameLocks noGrp="1"/>
          </p:cNvGraphicFramePr>
          <p:nvPr>
            <p:extLst>
              <p:ext uri="{D42A27DB-BD31-4B8C-83A1-F6EECF244321}">
                <p14:modId xmlns:p14="http://schemas.microsoft.com/office/powerpoint/2010/main" val="1034519028"/>
              </p:ext>
            </p:extLst>
          </p:nvPr>
        </p:nvGraphicFramePr>
        <p:xfrm>
          <a:off x="2209800" y="2280191"/>
          <a:ext cx="6064250" cy="4495801"/>
        </p:xfrm>
        <a:graphic>
          <a:graphicData uri="http://schemas.openxmlformats.org/drawingml/2006/table">
            <a:tbl>
              <a:tblPr firstRow="1" firstCol="1" bandRow="1"/>
              <a:tblGrid>
                <a:gridCol w="3032125">
                  <a:extLst>
                    <a:ext uri="{9D8B030D-6E8A-4147-A177-3AD203B41FA5}">
                      <a16:colId xmlns:a16="http://schemas.microsoft.com/office/drawing/2014/main" val="20000"/>
                    </a:ext>
                  </a:extLst>
                </a:gridCol>
                <a:gridCol w="3032125">
                  <a:extLst>
                    <a:ext uri="{9D8B030D-6E8A-4147-A177-3AD203B41FA5}">
                      <a16:colId xmlns:a16="http://schemas.microsoft.com/office/drawing/2014/main" val="20001"/>
                    </a:ext>
                  </a:extLst>
                </a:gridCol>
              </a:tblGrid>
              <a:tr h="277635">
                <a:tc>
                  <a:txBody>
                    <a:bodyPr/>
                    <a:lstStyle/>
                    <a:p>
                      <a:pPr algn="ctr">
                        <a:lnSpc>
                          <a:spcPct val="105000"/>
                        </a:lnSpc>
                        <a:spcAft>
                          <a:spcPts val="0"/>
                        </a:spcAft>
                      </a:pPr>
                      <a:r>
                        <a:rPr lang="fr-FR" sz="1400" dirty="0">
                          <a:solidFill>
                            <a:srgbClr val="000000"/>
                          </a:solidFill>
                          <a:effectLst/>
                          <a:latin typeface="Cambria"/>
                          <a:ea typeface="Times New Roman"/>
                          <a:cs typeface="Times New Roman"/>
                        </a:rPr>
                        <a:t>Type</a:t>
                      </a:r>
                      <a:endParaRPr lang="fr-FR" sz="1100" dirty="0">
                        <a:effectLst/>
                        <a:latin typeface="Cambri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5000"/>
                        </a:lnSpc>
                        <a:spcAft>
                          <a:spcPts val="0"/>
                        </a:spcAft>
                      </a:pPr>
                      <a:r>
                        <a:rPr lang="fr-FR" sz="1400" dirty="0">
                          <a:solidFill>
                            <a:srgbClr val="000000"/>
                          </a:solidFill>
                          <a:effectLst/>
                          <a:latin typeface="Cambria"/>
                          <a:ea typeface="Times New Roman"/>
                          <a:cs typeface="Times New Roman"/>
                        </a:rPr>
                        <a:t>Composant</a:t>
                      </a:r>
                      <a:endParaRPr lang="fr-FR" sz="1100" dirty="0">
                        <a:effectLst/>
                        <a:latin typeface="Cambri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11498">
                <a:tc>
                  <a:txBody>
                    <a:bodyPr/>
                    <a:lstStyle/>
                    <a:p>
                      <a:pPr algn="ctr">
                        <a:lnSpc>
                          <a:spcPct val="105000"/>
                        </a:lnSpc>
                        <a:spcAft>
                          <a:spcPts val="0"/>
                        </a:spcAft>
                      </a:pPr>
                      <a:r>
                        <a:rPr lang="en-US" sz="1400" b="1" dirty="0">
                          <a:solidFill>
                            <a:srgbClr val="000000"/>
                          </a:solidFill>
                          <a:effectLst/>
                          <a:latin typeface="Cambria"/>
                          <a:ea typeface="Times New Roman"/>
                          <a:cs typeface="Times New Roman"/>
                        </a:rPr>
                        <a:t> </a:t>
                      </a:r>
                      <a:endParaRPr lang="fr-FR" sz="1100" dirty="0">
                        <a:effectLst/>
                        <a:latin typeface="Cambria"/>
                        <a:ea typeface="Times New Roman"/>
                        <a:cs typeface="Times New Roman"/>
                      </a:endParaRPr>
                    </a:p>
                    <a:p>
                      <a:pPr algn="ctr">
                        <a:lnSpc>
                          <a:spcPct val="105000"/>
                        </a:lnSpc>
                        <a:spcAft>
                          <a:spcPts val="0"/>
                        </a:spcAft>
                      </a:pPr>
                      <a:r>
                        <a:rPr lang="en-US" sz="1400" b="1" dirty="0">
                          <a:solidFill>
                            <a:srgbClr val="000000"/>
                          </a:solidFill>
                          <a:effectLst/>
                          <a:latin typeface="Cambria"/>
                          <a:ea typeface="Times New Roman"/>
                          <a:cs typeface="Times New Roman"/>
                        </a:rPr>
                        <a:t>Semi-</a:t>
                      </a:r>
                      <a:r>
                        <a:rPr lang="fr-FR" sz="1400" b="1" dirty="0">
                          <a:solidFill>
                            <a:srgbClr val="000000"/>
                          </a:solidFill>
                          <a:effectLst/>
                          <a:latin typeface="Cambria"/>
                          <a:ea typeface="Times New Roman"/>
                          <a:cs typeface="Times New Roman"/>
                        </a:rPr>
                        <a:t>conducteurs</a:t>
                      </a:r>
                      <a:endParaRPr lang="fr-FR" sz="1100" dirty="0">
                        <a:effectLst/>
                        <a:latin typeface="Cambri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5000"/>
                        </a:lnSpc>
                        <a:spcAft>
                          <a:spcPts val="0"/>
                        </a:spcAft>
                      </a:pPr>
                      <a:r>
                        <a:rPr lang="fr-FR" sz="1400" dirty="0">
                          <a:solidFill>
                            <a:srgbClr val="000000"/>
                          </a:solidFill>
                          <a:effectLst/>
                          <a:latin typeface="Cambria"/>
                          <a:ea typeface="Times New Roman"/>
                          <a:cs typeface="Times New Roman"/>
                        </a:rPr>
                        <a:t>IC1 : AD620</a:t>
                      </a:r>
                      <a:endParaRPr lang="fr-FR" sz="1100" dirty="0">
                        <a:effectLst/>
                        <a:latin typeface="Cambria"/>
                        <a:ea typeface="Times New Roman"/>
                        <a:cs typeface="Times New Roman"/>
                      </a:endParaRPr>
                    </a:p>
                    <a:p>
                      <a:pPr algn="just">
                        <a:lnSpc>
                          <a:spcPct val="105000"/>
                        </a:lnSpc>
                        <a:spcAft>
                          <a:spcPts val="0"/>
                        </a:spcAft>
                      </a:pPr>
                      <a:r>
                        <a:rPr lang="fr-FR" sz="1400" dirty="0">
                          <a:solidFill>
                            <a:srgbClr val="000000"/>
                          </a:solidFill>
                          <a:effectLst/>
                          <a:latin typeface="Cambria"/>
                          <a:ea typeface="Times New Roman"/>
                          <a:cs typeface="Times New Roman"/>
                        </a:rPr>
                        <a:t>IC2 :LM741</a:t>
                      </a:r>
                      <a:endParaRPr lang="fr-FR" sz="1100" dirty="0">
                        <a:effectLst/>
                        <a:latin typeface="Cambria"/>
                        <a:ea typeface="Times New Roman"/>
                        <a:cs typeface="Times New Roman"/>
                      </a:endParaRPr>
                    </a:p>
                    <a:p>
                      <a:pPr algn="just">
                        <a:lnSpc>
                          <a:spcPct val="105000"/>
                        </a:lnSpc>
                        <a:spcAft>
                          <a:spcPts val="0"/>
                        </a:spcAft>
                      </a:pPr>
                      <a:r>
                        <a:rPr lang="fr-FR" sz="1400" dirty="0">
                          <a:solidFill>
                            <a:srgbClr val="000000"/>
                          </a:solidFill>
                          <a:effectLst/>
                          <a:latin typeface="Cambria"/>
                          <a:ea typeface="Times New Roman"/>
                          <a:cs typeface="Times New Roman"/>
                        </a:rPr>
                        <a:t> </a:t>
                      </a:r>
                      <a:endParaRPr lang="fr-FR" sz="1100" dirty="0">
                        <a:effectLst/>
                        <a:latin typeface="Cambri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34494">
                <a:tc>
                  <a:txBody>
                    <a:bodyPr/>
                    <a:lstStyle/>
                    <a:p>
                      <a:pPr algn="ctr">
                        <a:lnSpc>
                          <a:spcPct val="105000"/>
                        </a:lnSpc>
                        <a:spcAft>
                          <a:spcPts val="0"/>
                        </a:spcAft>
                      </a:pPr>
                      <a:r>
                        <a:rPr lang="fr-FR" sz="1400" b="1" dirty="0">
                          <a:solidFill>
                            <a:srgbClr val="000000"/>
                          </a:solidFill>
                          <a:effectLst/>
                          <a:latin typeface="Cambria"/>
                          <a:ea typeface="Times New Roman"/>
                          <a:cs typeface="Times New Roman"/>
                        </a:rPr>
                        <a:t> </a:t>
                      </a:r>
                      <a:endParaRPr lang="fr-FR" sz="1100" dirty="0">
                        <a:effectLst/>
                        <a:latin typeface="Cambria"/>
                        <a:ea typeface="Times New Roman"/>
                        <a:cs typeface="Times New Roman"/>
                      </a:endParaRPr>
                    </a:p>
                    <a:p>
                      <a:pPr algn="ctr">
                        <a:lnSpc>
                          <a:spcPct val="105000"/>
                        </a:lnSpc>
                        <a:spcAft>
                          <a:spcPts val="0"/>
                        </a:spcAft>
                      </a:pPr>
                      <a:r>
                        <a:rPr lang="fr-FR" sz="1400" b="1" dirty="0">
                          <a:solidFill>
                            <a:srgbClr val="000000"/>
                          </a:solidFill>
                          <a:effectLst/>
                          <a:latin typeface="Cambria"/>
                          <a:ea typeface="Times New Roman"/>
                          <a:cs typeface="Times New Roman"/>
                        </a:rPr>
                        <a:t> </a:t>
                      </a:r>
                      <a:endParaRPr lang="fr-FR" sz="1100" dirty="0">
                        <a:effectLst/>
                        <a:latin typeface="Cambria"/>
                        <a:ea typeface="Times New Roman"/>
                        <a:cs typeface="Times New Roman"/>
                      </a:endParaRPr>
                    </a:p>
                    <a:p>
                      <a:pPr algn="ctr">
                        <a:lnSpc>
                          <a:spcPct val="105000"/>
                        </a:lnSpc>
                        <a:spcAft>
                          <a:spcPts val="0"/>
                        </a:spcAft>
                      </a:pPr>
                      <a:r>
                        <a:rPr lang="fr-FR" sz="1400" b="1" dirty="0">
                          <a:solidFill>
                            <a:srgbClr val="000000"/>
                          </a:solidFill>
                          <a:effectLst/>
                          <a:latin typeface="Cambria"/>
                          <a:ea typeface="Times New Roman"/>
                          <a:cs typeface="Times New Roman"/>
                        </a:rPr>
                        <a:t> </a:t>
                      </a:r>
                      <a:endParaRPr lang="fr-FR" sz="1100" dirty="0">
                        <a:effectLst/>
                        <a:latin typeface="Cambria"/>
                        <a:ea typeface="Times New Roman"/>
                        <a:cs typeface="Times New Roman"/>
                      </a:endParaRPr>
                    </a:p>
                    <a:p>
                      <a:pPr algn="ctr">
                        <a:lnSpc>
                          <a:spcPct val="105000"/>
                        </a:lnSpc>
                        <a:spcAft>
                          <a:spcPts val="0"/>
                        </a:spcAft>
                      </a:pPr>
                      <a:r>
                        <a:rPr lang="fr-FR" sz="1400" b="1" dirty="0">
                          <a:solidFill>
                            <a:srgbClr val="000000"/>
                          </a:solidFill>
                          <a:effectLst/>
                          <a:latin typeface="Cambria"/>
                          <a:ea typeface="Times New Roman"/>
                          <a:cs typeface="Times New Roman"/>
                        </a:rPr>
                        <a:t> </a:t>
                      </a:r>
                      <a:endParaRPr lang="fr-FR" sz="1100" dirty="0">
                        <a:effectLst/>
                        <a:latin typeface="Cambria"/>
                        <a:ea typeface="Times New Roman"/>
                        <a:cs typeface="Times New Roman"/>
                      </a:endParaRPr>
                    </a:p>
                    <a:p>
                      <a:pPr algn="ctr">
                        <a:lnSpc>
                          <a:spcPct val="105000"/>
                        </a:lnSpc>
                        <a:spcAft>
                          <a:spcPts val="0"/>
                        </a:spcAft>
                      </a:pPr>
                      <a:r>
                        <a:rPr lang="fr-FR" sz="1400" b="1" dirty="0">
                          <a:solidFill>
                            <a:srgbClr val="000000"/>
                          </a:solidFill>
                          <a:effectLst/>
                          <a:latin typeface="Cambria"/>
                          <a:ea typeface="Times New Roman"/>
                          <a:cs typeface="Times New Roman"/>
                        </a:rPr>
                        <a:t>Résistances</a:t>
                      </a:r>
                      <a:endParaRPr lang="fr-FR" sz="1100" dirty="0">
                        <a:effectLst/>
                        <a:latin typeface="Cambri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5000"/>
                        </a:lnSpc>
                        <a:spcAft>
                          <a:spcPts val="0"/>
                        </a:spcAft>
                      </a:pPr>
                      <a:r>
                        <a:rPr lang="en-US" sz="1400" dirty="0">
                          <a:solidFill>
                            <a:srgbClr val="000000"/>
                          </a:solidFill>
                          <a:effectLst/>
                          <a:latin typeface="Cambria"/>
                          <a:ea typeface="Times New Roman"/>
                          <a:cs typeface="Times New Roman"/>
                        </a:rPr>
                        <a:t>R1= 5.6 kΩ</a:t>
                      </a:r>
                      <a:endParaRPr lang="fr-FR" sz="1100" dirty="0">
                        <a:effectLst/>
                        <a:latin typeface="Cambria"/>
                        <a:ea typeface="Times New Roman"/>
                        <a:cs typeface="Times New Roman"/>
                      </a:endParaRPr>
                    </a:p>
                    <a:p>
                      <a:pPr algn="just">
                        <a:lnSpc>
                          <a:spcPct val="105000"/>
                        </a:lnSpc>
                        <a:spcAft>
                          <a:spcPts val="0"/>
                        </a:spcAft>
                      </a:pPr>
                      <a:r>
                        <a:rPr lang="en-US" sz="1400" dirty="0">
                          <a:solidFill>
                            <a:srgbClr val="000000"/>
                          </a:solidFill>
                          <a:effectLst/>
                          <a:latin typeface="Cambria"/>
                          <a:ea typeface="Times New Roman"/>
                          <a:cs typeface="Times New Roman"/>
                        </a:rPr>
                        <a:t>R2= 560 Ω</a:t>
                      </a:r>
                      <a:endParaRPr lang="fr-FR" sz="1100" dirty="0">
                        <a:effectLst/>
                        <a:latin typeface="Cambria"/>
                        <a:ea typeface="Times New Roman"/>
                        <a:cs typeface="Times New Roman"/>
                      </a:endParaRPr>
                    </a:p>
                    <a:p>
                      <a:pPr algn="just">
                        <a:lnSpc>
                          <a:spcPct val="105000"/>
                        </a:lnSpc>
                        <a:spcAft>
                          <a:spcPts val="0"/>
                        </a:spcAft>
                      </a:pPr>
                      <a:r>
                        <a:rPr lang="en-US" sz="1400" dirty="0">
                          <a:solidFill>
                            <a:srgbClr val="000000"/>
                          </a:solidFill>
                          <a:effectLst/>
                          <a:latin typeface="Cambria"/>
                          <a:ea typeface="Times New Roman"/>
                          <a:cs typeface="Times New Roman"/>
                        </a:rPr>
                        <a:t>R3= 1 kΩ </a:t>
                      </a:r>
                      <a:endParaRPr lang="fr-FR" sz="1100" dirty="0">
                        <a:effectLst/>
                        <a:latin typeface="Cambria"/>
                        <a:ea typeface="Times New Roman"/>
                        <a:cs typeface="Times New Roman"/>
                      </a:endParaRPr>
                    </a:p>
                    <a:p>
                      <a:pPr algn="just">
                        <a:lnSpc>
                          <a:spcPct val="105000"/>
                        </a:lnSpc>
                        <a:spcAft>
                          <a:spcPts val="0"/>
                        </a:spcAft>
                      </a:pPr>
                      <a:r>
                        <a:rPr lang="en-US" sz="1400" dirty="0">
                          <a:solidFill>
                            <a:srgbClr val="000000"/>
                          </a:solidFill>
                          <a:effectLst/>
                          <a:latin typeface="Cambria"/>
                          <a:ea typeface="Times New Roman"/>
                          <a:cs typeface="Times New Roman"/>
                        </a:rPr>
                        <a:t>R4= 100kΩ </a:t>
                      </a:r>
                      <a:endParaRPr lang="fr-FR" sz="1100" dirty="0">
                        <a:effectLst/>
                        <a:latin typeface="Cambria"/>
                        <a:ea typeface="Times New Roman"/>
                        <a:cs typeface="Times New Roman"/>
                      </a:endParaRPr>
                    </a:p>
                    <a:p>
                      <a:pPr algn="just">
                        <a:lnSpc>
                          <a:spcPct val="105000"/>
                        </a:lnSpc>
                        <a:spcAft>
                          <a:spcPts val="0"/>
                        </a:spcAft>
                      </a:pPr>
                      <a:r>
                        <a:rPr lang="en-US" sz="1400" dirty="0">
                          <a:solidFill>
                            <a:srgbClr val="000000"/>
                          </a:solidFill>
                          <a:effectLst/>
                          <a:latin typeface="Cambria"/>
                          <a:ea typeface="Times New Roman"/>
                          <a:cs typeface="Times New Roman"/>
                        </a:rPr>
                        <a:t>R5= 100 kΩ </a:t>
                      </a:r>
                      <a:endParaRPr lang="fr-FR" sz="1100" dirty="0">
                        <a:effectLst/>
                        <a:latin typeface="Cambria"/>
                        <a:ea typeface="Times New Roman"/>
                        <a:cs typeface="Times New Roman"/>
                      </a:endParaRPr>
                    </a:p>
                    <a:p>
                      <a:pPr algn="just">
                        <a:lnSpc>
                          <a:spcPct val="105000"/>
                        </a:lnSpc>
                        <a:spcAft>
                          <a:spcPts val="0"/>
                        </a:spcAft>
                      </a:pPr>
                      <a:r>
                        <a:rPr lang="en-US" sz="1400" dirty="0">
                          <a:solidFill>
                            <a:srgbClr val="000000"/>
                          </a:solidFill>
                          <a:effectLst/>
                          <a:latin typeface="Cambria"/>
                          <a:ea typeface="Times New Roman"/>
                          <a:cs typeface="Times New Roman"/>
                        </a:rPr>
                        <a:t>R6= 50 kΩ</a:t>
                      </a:r>
                      <a:endParaRPr lang="fr-FR" sz="1100" dirty="0">
                        <a:effectLst/>
                        <a:latin typeface="Cambria"/>
                        <a:ea typeface="Times New Roman"/>
                        <a:cs typeface="Times New Roman"/>
                      </a:endParaRPr>
                    </a:p>
                    <a:p>
                      <a:pPr algn="just">
                        <a:lnSpc>
                          <a:spcPct val="105000"/>
                        </a:lnSpc>
                        <a:spcAft>
                          <a:spcPts val="0"/>
                        </a:spcAft>
                      </a:pPr>
                      <a:r>
                        <a:rPr lang="en-US" sz="1400" dirty="0">
                          <a:solidFill>
                            <a:srgbClr val="000000"/>
                          </a:solidFill>
                          <a:effectLst/>
                          <a:latin typeface="Cambria"/>
                          <a:ea typeface="Times New Roman"/>
                          <a:cs typeface="Times New Roman"/>
                        </a:rPr>
                        <a:t>R7= 10 kΩ</a:t>
                      </a:r>
                      <a:endParaRPr lang="fr-FR" sz="1100" dirty="0">
                        <a:effectLst/>
                        <a:latin typeface="Cambria"/>
                        <a:ea typeface="Times New Roman"/>
                        <a:cs typeface="Times New Roman"/>
                      </a:endParaRPr>
                    </a:p>
                    <a:p>
                      <a:pPr algn="just">
                        <a:lnSpc>
                          <a:spcPct val="105000"/>
                        </a:lnSpc>
                        <a:spcAft>
                          <a:spcPts val="0"/>
                        </a:spcAft>
                      </a:pPr>
                      <a:r>
                        <a:rPr lang="en-US" sz="1400" dirty="0">
                          <a:solidFill>
                            <a:srgbClr val="000000"/>
                          </a:solidFill>
                          <a:effectLst/>
                          <a:latin typeface="Cambria"/>
                          <a:ea typeface="Times New Roman"/>
                          <a:cs typeface="Times New Roman"/>
                        </a:rPr>
                        <a:t>R8= 50 kΩ</a:t>
                      </a:r>
                      <a:endParaRPr lang="fr-FR" sz="1100" dirty="0">
                        <a:effectLst/>
                        <a:latin typeface="Cambria"/>
                        <a:ea typeface="Times New Roman"/>
                        <a:cs typeface="Times New Roman"/>
                      </a:endParaRPr>
                    </a:p>
                    <a:p>
                      <a:pPr algn="just">
                        <a:lnSpc>
                          <a:spcPct val="105000"/>
                        </a:lnSpc>
                        <a:spcAft>
                          <a:spcPts val="0"/>
                        </a:spcAft>
                      </a:pPr>
                      <a:r>
                        <a:rPr lang="en-US" sz="1400" dirty="0">
                          <a:solidFill>
                            <a:srgbClr val="000000"/>
                          </a:solidFill>
                          <a:effectLst/>
                          <a:latin typeface="Cambria"/>
                          <a:ea typeface="Times New Roman"/>
                          <a:cs typeface="Times New Roman"/>
                        </a:rPr>
                        <a:t> </a:t>
                      </a:r>
                      <a:endParaRPr lang="fr-FR" sz="1100" dirty="0">
                        <a:effectLst/>
                        <a:latin typeface="Cambri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72174">
                <a:tc>
                  <a:txBody>
                    <a:bodyPr/>
                    <a:lstStyle/>
                    <a:p>
                      <a:pPr algn="ctr">
                        <a:lnSpc>
                          <a:spcPct val="105000"/>
                        </a:lnSpc>
                        <a:spcAft>
                          <a:spcPts val="0"/>
                        </a:spcAft>
                      </a:pPr>
                      <a:r>
                        <a:rPr lang="en-US" sz="1400" b="1" dirty="0">
                          <a:solidFill>
                            <a:srgbClr val="000000"/>
                          </a:solidFill>
                          <a:effectLst/>
                          <a:latin typeface="Cambria"/>
                          <a:ea typeface="Times New Roman"/>
                          <a:cs typeface="Times New Roman"/>
                        </a:rPr>
                        <a:t> </a:t>
                      </a:r>
                      <a:endParaRPr lang="fr-FR" sz="1100" dirty="0">
                        <a:effectLst/>
                        <a:latin typeface="Cambria"/>
                        <a:ea typeface="Times New Roman"/>
                        <a:cs typeface="Times New Roman"/>
                      </a:endParaRPr>
                    </a:p>
                    <a:p>
                      <a:pPr algn="ctr">
                        <a:lnSpc>
                          <a:spcPct val="105000"/>
                        </a:lnSpc>
                        <a:spcAft>
                          <a:spcPts val="0"/>
                        </a:spcAft>
                      </a:pPr>
                      <a:r>
                        <a:rPr lang="en-US" sz="1400" b="1" dirty="0">
                          <a:solidFill>
                            <a:srgbClr val="000000"/>
                          </a:solidFill>
                          <a:effectLst/>
                          <a:latin typeface="Cambria"/>
                          <a:ea typeface="Times New Roman"/>
                          <a:cs typeface="Times New Roman"/>
                        </a:rPr>
                        <a:t> </a:t>
                      </a:r>
                      <a:endParaRPr lang="fr-FR" sz="1100" dirty="0">
                        <a:effectLst/>
                        <a:latin typeface="Cambria"/>
                        <a:ea typeface="Times New Roman"/>
                        <a:cs typeface="Times New Roman"/>
                      </a:endParaRPr>
                    </a:p>
                    <a:p>
                      <a:pPr algn="ctr">
                        <a:lnSpc>
                          <a:spcPct val="105000"/>
                        </a:lnSpc>
                        <a:spcAft>
                          <a:spcPts val="0"/>
                        </a:spcAft>
                      </a:pPr>
                      <a:r>
                        <a:rPr lang="fr-FR" sz="1400" b="1" dirty="0">
                          <a:solidFill>
                            <a:srgbClr val="000000"/>
                          </a:solidFill>
                          <a:effectLst/>
                          <a:latin typeface="Cambria"/>
                          <a:ea typeface="Times New Roman"/>
                          <a:cs typeface="Times New Roman"/>
                        </a:rPr>
                        <a:t>Condensateurs</a:t>
                      </a:r>
                      <a:endParaRPr lang="fr-FR" sz="1100" dirty="0">
                        <a:effectLst/>
                        <a:latin typeface="Cambri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5000"/>
                        </a:lnSpc>
                        <a:spcAft>
                          <a:spcPts val="0"/>
                        </a:spcAft>
                      </a:pPr>
                      <a:r>
                        <a:rPr lang="fr-FR" sz="1400" dirty="0">
                          <a:solidFill>
                            <a:srgbClr val="000000"/>
                          </a:solidFill>
                          <a:effectLst/>
                          <a:latin typeface="Cambria"/>
                          <a:ea typeface="Times New Roman"/>
                          <a:cs typeface="Times New Roman"/>
                        </a:rPr>
                        <a:t>C1 = 1000 </a:t>
                      </a:r>
                      <a:r>
                        <a:rPr lang="fr-FR" sz="1400" dirty="0" err="1">
                          <a:solidFill>
                            <a:srgbClr val="000000"/>
                          </a:solidFill>
                          <a:effectLst/>
                          <a:latin typeface="Cambria"/>
                          <a:ea typeface="Times New Roman"/>
                          <a:cs typeface="Times New Roman"/>
                        </a:rPr>
                        <a:t>uF</a:t>
                      </a:r>
                      <a:endParaRPr lang="fr-FR" sz="1100" dirty="0">
                        <a:effectLst/>
                        <a:latin typeface="Cambria"/>
                        <a:ea typeface="Times New Roman"/>
                        <a:cs typeface="Times New Roman"/>
                      </a:endParaRPr>
                    </a:p>
                    <a:p>
                      <a:pPr algn="just">
                        <a:lnSpc>
                          <a:spcPct val="105000"/>
                        </a:lnSpc>
                        <a:spcAft>
                          <a:spcPts val="0"/>
                        </a:spcAft>
                      </a:pPr>
                      <a:r>
                        <a:rPr lang="fr-FR" sz="1400" dirty="0">
                          <a:solidFill>
                            <a:srgbClr val="000000"/>
                          </a:solidFill>
                          <a:effectLst/>
                          <a:latin typeface="Cambria"/>
                          <a:ea typeface="Times New Roman"/>
                          <a:cs typeface="Times New Roman"/>
                        </a:rPr>
                        <a:t>C2 = 1 </a:t>
                      </a:r>
                      <a:r>
                        <a:rPr lang="fr-FR" sz="1400" dirty="0" err="1">
                          <a:solidFill>
                            <a:srgbClr val="000000"/>
                          </a:solidFill>
                          <a:effectLst/>
                          <a:latin typeface="Cambria"/>
                          <a:ea typeface="Times New Roman"/>
                          <a:cs typeface="Times New Roman"/>
                        </a:rPr>
                        <a:t>uF</a:t>
                      </a:r>
                      <a:r>
                        <a:rPr lang="fr-FR" sz="1400" dirty="0">
                          <a:solidFill>
                            <a:srgbClr val="000000"/>
                          </a:solidFill>
                          <a:effectLst/>
                          <a:latin typeface="Cambria"/>
                          <a:ea typeface="Times New Roman"/>
                          <a:cs typeface="Times New Roman"/>
                        </a:rPr>
                        <a:t> </a:t>
                      </a:r>
                      <a:endParaRPr lang="fr-FR" sz="1100" dirty="0">
                        <a:effectLst/>
                        <a:latin typeface="Cambria"/>
                        <a:ea typeface="Times New Roman"/>
                        <a:cs typeface="Times New Roman"/>
                      </a:endParaRPr>
                    </a:p>
                    <a:p>
                      <a:pPr algn="just">
                        <a:lnSpc>
                          <a:spcPct val="105000"/>
                        </a:lnSpc>
                        <a:spcAft>
                          <a:spcPts val="0"/>
                        </a:spcAft>
                      </a:pPr>
                      <a:r>
                        <a:rPr lang="fr-FR" sz="1400" dirty="0">
                          <a:solidFill>
                            <a:srgbClr val="000000"/>
                          </a:solidFill>
                          <a:effectLst/>
                          <a:latin typeface="Cambria"/>
                          <a:ea typeface="Times New Roman"/>
                          <a:cs typeface="Times New Roman"/>
                        </a:rPr>
                        <a:t>C3 = 33 nF </a:t>
                      </a:r>
                      <a:endParaRPr lang="fr-FR" sz="1100" dirty="0">
                        <a:effectLst/>
                        <a:latin typeface="Cambria"/>
                        <a:ea typeface="Times New Roman"/>
                        <a:cs typeface="Times New Roman"/>
                      </a:endParaRPr>
                    </a:p>
                    <a:p>
                      <a:pPr algn="just">
                        <a:lnSpc>
                          <a:spcPct val="105000"/>
                        </a:lnSpc>
                        <a:spcAft>
                          <a:spcPts val="0"/>
                        </a:spcAft>
                      </a:pPr>
                      <a:r>
                        <a:rPr lang="fr-FR" sz="1400" dirty="0">
                          <a:solidFill>
                            <a:srgbClr val="000000"/>
                          </a:solidFill>
                          <a:effectLst/>
                          <a:latin typeface="Cambria"/>
                          <a:ea typeface="Times New Roman"/>
                          <a:cs typeface="Times New Roman"/>
                        </a:rPr>
                        <a:t>C4 = 33 nF </a:t>
                      </a:r>
                      <a:endParaRPr lang="fr-FR" sz="1100" dirty="0">
                        <a:effectLst/>
                        <a:latin typeface="Cambria"/>
                        <a:ea typeface="Times New Roman"/>
                        <a:cs typeface="Times New Roman"/>
                      </a:endParaRPr>
                    </a:p>
                    <a:p>
                      <a:pPr algn="just">
                        <a:lnSpc>
                          <a:spcPct val="105000"/>
                        </a:lnSpc>
                        <a:spcAft>
                          <a:spcPts val="0"/>
                        </a:spcAft>
                      </a:pPr>
                      <a:r>
                        <a:rPr lang="fr-FR" sz="1400" dirty="0">
                          <a:solidFill>
                            <a:srgbClr val="000000"/>
                          </a:solidFill>
                          <a:effectLst/>
                          <a:latin typeface="Cambria"/>
                          <a:ea typeface="Times New Roman"/>
                          <a:cs typeface="Times New Roman"/>
                        </a:rPr>
                        <a:t>C5 = 66 nF</a:t>
                      </a:r>
                      <a:r>
                        <a:rPr lang="fr-FR" sz="1100" dirty="0">
                          <a:effectLst/>
                          <a:latin typeface="Cambria"/>
                          <a:ea typeface="Times New Roman"/>
                          <a:cs typeface="Times New Roman"/>
                        </a:rPr>
                        <a:t> </a:t>
                      </a:r>
                    </a:p>
                    <a:p>
                      <a:pPr algn="just">
                        <a:lnSpc>
                          <a:spcPct val="105000"/>
                        </a:lnSpc>
                        <a:spcAft>
                          <a:spcPts val="0"/>
                        </a:spcAft>
                      </a:pPr>
                      <a:r>
                        <a:rPr lang="fr-FR" sz="1100" dirty="0">
                          <a:effectLst/>
                          <a:latin typeface="Cambria"/>
                          <a:ea typeface="Times New Roman"/>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7773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26</a:t>
            </a:fld>
            <a:endParaRPr lang="en-US"/>
          </a:p>
        </p:txBody>
      </p:sp>
      <p:sp>
        <p:nvSpPr>
          <p:cNvPr id="5" name="Rectangle 4"/>
          <p:cNvSpPr/>
          <p:nvPr/>
        </p:nvSpPr>
        <p:spPr>
          <a:xfrm>
            <a:off x="1429912" y="223032"/>
            <a:ext cx="7391400" cy="338554"/>
          </a:xfrm>
          <a:prstGeom prst="rect">
            <a:avLst/>
          </a:prstGeom>
        </p:spPr>
        <p:txBody>
          <a:bodyPr wrap="square">
            <a:spAutoFit/>
          </a:bodyPr>
          <a:lstStyle/>
          <a:p>
            <a:pPr algn="ctr"/>
            <a:r>
              <a:rPr lang="fr-FR" sz="1600" dirty="0">
                <a:solidFill>
                  <a:schemeClr val="accent3">
                    <a:lumMod val="60000"/>
                    <a:lumOff val="40000"/>
                  </a:schemeClr>
                </a:solidFill>
                <a:latin typeface="Cambria" pitchFamily="18" charset="0"/>
              </a:rPr>
              <a:t>Développement et réalisation de l’Electrocardiogramme</a:t>
            </a:r>
          </a:p>
        </p:txBody>
      </p:sp>
      <p:sp>
        <p:nvSpPr>
          <p:cNvPr id="6" name="Rectangle 5"/>
          <p:cNvSpPr/>
          <p:nvPr/>
        </p:nvSpPr>
        <p:spPr>
          <a:xfrm>
            <a:off x="1048912" y="838200"/>
            <a:ext cx="8153400" cy="1673792"/>
          </a:xfrm>
          <a:prstGeom prst="rect">
            <a:avLst/>
          </a:prstGeom>
        </p:spPr>
        <p:txBody>
          <a:bodyPr wrap="square">
            <a:spAutoFit/>
          </a:bodyPr>
          <a:lstStyle/>
          <a:p>
            <a:pPr algn="just">
              <a:lnSpc>
                <a:spcPct val="105000"/>
              </a:lnSpc>
              <a:spcAft>
                <a:spcPts val="1000"/>
              </a:spcAft>
            </a:pPr>
            <a:r>
              <a:rPr lang="fr-FR" sz="2200" b="1" u="sng" dirty="0">
                <a:solidFill>
                  <a:srgbClr val="943634"/>
                </a:solidFill>
                <a:effectLst>
                  <a:outerShdw blurRad="38100" dist="38100" dir="2700000" algn="tl">
                    <a:srgbClr val="000000">
                      <a:alpha val="43137"/>
                    </a:srgbClr>
                  </a:outerShdw>
                </a:effectLst>
                <a:latin typeface="Cambria"/>
                <a:ea typeface="Times New Roman"/>
                <a:cs typeface="Times New Roman"/>
              </a:rPr>
              <a:t>Tests de fonctionnement des différents étages du circuit :</a:t>
            </a:r>
          </a:p>
          <a:p>
            <a:pPr marL="742950" lvl="1" indent="-285750" algn="just">
              <a:lnSpc>
                <a:spcPct val="105000"/>
              </a:lnSpc>
              <a:spcAft>
                <a:spcPts val="1000"/>
              </a:spcAft>
              <a:buFont typeface="Wingdings" pitchFamily="2" charset="2"/>
              <a:buChar char="Ø"/>
            </a:pPr>
            <a:r>
              <a:rPr lang="fr-FR" sz="2000" dirty="0">
                <a:solidFill>
                  <a:srgbClr val="943634"/>
                </a:solidFill>
                <a:latin typeface="Cambria"/>
                <a:ea typeface="Times New Roman"/>
                <a:cs typeface="Times New Roman"/>
              </a:rPr>
              <a:t>Tester l’étage d’amplificateur d’instrumentation :</a:t>
            </a:r>
            <a:endParaRPr lang="fr-FR" sz="2000" dirty="0">
              <a:latin typeface="Cambria"/>
              <a:ea typeface="Times New Roman"/>
              <a:cs typeface="Times New Roman"/>
            </a:endParaRPr>
          </a:p>
          <a:p>
            <a:pPr algn="just">
              <a:lnSpc>
                <a:spcPct val="105000"/>
              </a:lnSpc>
              <a:spcAft>
                <a:spcPts val="1000"/>
              </a:spcAft>
            </a:pPr>
            <a:r>
              <a:rPr lang="fr-FR" sz="2000" dirty="0">
                <a:solidFill>
                  <a:srgbClr val="000000"/>
                </a:solidFill>
                <a:latin typeface="Cambria"/>
                <a:ea typeface="Times New Roman"/>
                <a:cs typeface="Times New Roman"/>
              </a:rPr>
              <a:t>La figure ci-dessous présente le résultat à la sortie du l’amplificateur d’instrumentation AD620</a:t>
            </a:r>
            <a:endParaRPr lang="fr-FR" dirty="0">
              <a:effectLst/>
              <a:latin typeface="Cambria"/>
              <a:ea typeface="Times New Roman"/>
              <a:cs typeface="Times New Roman"/>
            </a:endParaRPr>
          </a:p>
        </p:txBody>
      </p:sp>
      <p:pic>
        <p:nvPicPr>
          <p:cNvPr id="7" name="Image 6" descr="C:\Users\seigfried\Desktop\1.JPG"/>
          <p:cNvPicPr/>
          <p:nvPr/>
        </p:nvPicPr>
        <p:blipFill>
          <a:blip r:embed="rId2">
            <a:extLst>
              <a:ext uri="{28A0092B-C50C-407E-A947-70E740481C1C}">
                <a14:useLocalDpi xmlns:a14="http://schemas.microsoft.com/office/drawing/2010/main" val="0"/>
              </a:ext>
            </a:extLst>
          </a:blip>
          <a:srcRect/>
          <a:stretch>
            <a:fillRect/>
          </a:stretch>
        </p:blipFill>
        <p:spPr bwMode="auto">
          <a:xfrm>
            <a:off x="2970368" y="2707459"/>
            <a:ext cx="4310488" cy="3048000"/>
          </a:xfrm>
          <a:prstGeom prst="rect">
            <a:avLst/>
          </a:prstGeom>
          <a:noFill/>
          <a:ln>
            <a:noFill/>
          </a:ln>
        </p:spPr>
      </p:pic>
      <p:sp>
        <p:nvSpPr>
          <p:cNvPr id="8" name="Zone de texte 45"/>
          <p:cNvSpPr txBox="1"/>
          <p:nvPr/>
        </p:nvSpPr>
        <p:spPr>
          <a:xfrm>
            <a:off x="3724484" y="5762081"/>
            <a:ext cx="2802255" cy="436880"/>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1000"/>
              </a:spcAft>
            </a:pPr>
            <a:r>
              <a:rPr lang="fr-FR" sz="1400" b="1" u="sng" dirty="0">
                <a:effectLst/>
                <a:latin typeface="Cambria"/>
                <a:ea typeface="Times New Roman"/>
                <a:cs typeface="Times New Roman"/>
              </a:rPr>
              <a:t>Figure 19: Résultat à la sortie de l’AD620.</a:t>
            </a:r>
            <a:endParaRPr lang="fr-FR" sz="1400" dirty="0">
              <a:effectLst/>
              <a:latin typeface="Cambria"/>
              <a:ea typeface="Times New Roman"/>
              <a:cs typeface="Times New Roman"/>
            </a:endParaRPr>
          </a:p>
        </p:txBody>
      </p:sp>
    </p:spTree>
    <p:extLst>
      <p:ext uri="{BB962C8B-B14F-4D97-AF65-F5344CB8AC3E}">
        <p14:creationId xmlns:p14="http://schemas.microsoft.com/office/powerpoint/2010/main" val="45862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arn(inVertic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27</a:t>
            </a:fld>
            <a:endParaRPr lang="en-US"/>
          </a:p>
        </p:txBody>
      </p:sp>
      <p:sp>
        <p:nvSpPr>
          <p:cNvPr id="5" name="Rectangle 4"/>
          <p:cNvSpPr/>
          <p:nvPr/>
        </p:nvSpPr>
        <p:spPr>
          <a:xfrm>
            <a:off x="1066800" y="1066800"/>
            <a:ext cx="5518755" cy="400110"/>
          </a:xfrm>
          <a:prstGeom prst="rect">
            <a:avLst/>
          </a:prstGeom>
        </p:spPr>
        <p:txBody>
          <a:bodyPr wrap="none">
            <a:spAutoFit/>
          </a:bodyPr>
          <a:lstStyle/>
          <a:p>
            <a:pPr marL="742950" lvl="1" indent="-285750">
              <a:buFont typeface="Wingdings" pitchFamily="2" charset="2"/>
              <a:buChar char="Ø"/>
            </a:pPr>
            <a:r>
              <a:rPr lang="fr-FR" sz="2000" dirty="0">
                <a:solidFill>
                  <a:srgbClr val="943634"/>
                </a:solidFill>
                <a:latin typeface="Cambria"/>
                <a:ea typeface="Times New Roman"/>
                <a:cs typeface="Times New Roman"/>
              </a:rPr>
              <a:t>Tester le premier filtre (filtre passe haut) :</a:t>
            </a:r>
          </a:p>
        </p:txBody>
      </p:sp>
      <p:sp>
        <p:nvSpPr>
          <p:cNvPr id="6" name="Rectangle 5"/>
          <p:cNvSpPr/>
          <p:nvPr/>
        </p:nvSpPr>
        <p:spPr>
          <a:xfrm>
            <a:off x="1429912" y="223032"/>
            <a:ext cx="7391400" cy="338554"/>
          </a:xfrm>
          <a:prstGeom prst="rect">
            <a:avLst/>
          </a:prstGeom>
        </p:spPr>
        <p:txBody>
          <a:bodyPr wrap="square">
            <a:spAutoFit/>
          </a:bodyPr>
          <a:lstStyle/>
          <a:p>
            <a:pPr algn="ctr"/>
            <a:r>
              <a:rPr lang="fr-FR" sz="1600" dirty="0">
                <a:solidFill>
                  <a:schemeClr val="accent3">
                    <a:lumMod val="60000"/>
                    <a:lumOff val="40000"/>
                  </a:schemeClr>
                </a:solidFill>
                <a:latin typeface="Cambria" pitchFamily="18" charset="0"/>
              </a:rPr>
              <a:t>Développement et réalisation de l’Electrocardiogramme</a:t>
            </a:r>
          </a:p>
        </p:txBody>
      </p:sp>
      <p:sp>
        <p:nvSpPr>
          <p:cNvPr id="7" name="Rectangle 6"/>
          <p:cNvSpPr/>
          <p:nvPr/>
        </p:nvSpPr>
        <p:spPr>
          <a:xfrm>
            <a:off x="1079862" y="1543595"/>
            <a:ext cx="8077200" cy="707886"/>
          </a:xfrm>
          <a:prstGeom prst="rect">
            <a:avLst/>
          </a:prstGeom>
        </p:spPr>
        <p:txBody>
          <a:bodyPr wrap="square">
            <a:spAutoFit/>
          </a:bodyPr>
          <a:lstStyle/>
          <a:p>
            <a:r>
              <a:rPr lang="fr-FR" sz="2000" dirty="0">
                <a:latin typeface="Cambria" pitchFamily="18" charset="0"/>
              </a:rPr>
              <a:t>La Figure 20 ci-dessous présente le résultat à la sortie du filtre passe haut.</a:t>
            </a:r>
          </a:p>
        </p:txBody>
      </p:sp>
      <p:pic>
        <p:nvPicPr>
          <p:cNvPr id="8" name="Image 7" descr="C:\Users\seigfried\Desktop\2.JPG"/>
          <p:cNvPicPr/>
          <p:nvPr/>
        </p:nvPicPr>
        <p:blipFill>
          <a:blip r:embed="rId2">
            <a:extLst>
              <a:ext uri="{28A0092B-C50C-407E-A947-70E740481C1C}">
                <a14:useLocalDpi xmlns:a14="http://schemas.microsoft.com/office/drawing/2010/main" val="0"/>
              </a:ext>
            </a:extLst>
          </a:blip>
          <a:srcRect/>
          <a:stretch>
            <a:fillRect/>
          </a:stretch>
        </p:blipFill>
        <p:spPr bwMode="auto">
          <a:xfrm>
            <a:off x="3106312" y="2251481"/>
            <a:ext cx="4038600" cy="2660015"/>
          </a:xfrm>
          <a:prstGeom prst="rect">
            <a:avLst/>
          </a:prstGeom>
          <a:noFill/>
          <a:ln>
            <a:noFill/>
          </a:ln>
        </p:spPr>
      </p:pic>
      <p:sp>
        <p:nvSpPr>
          <p:cNvPr id="9" name="Zone de texte 47"/>
          <p:cNvSpPr txBox="1"/>
          <p:nvPr/>
        </p:nvSpPr>
        <p:spPr>
          <a:xfrm>
            <a:off x="3724484" y="5105400"/>
            <a:ext cx="2802255" cy="436880"/>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1000"/>
              </a:spcAft>
            </a:pPr>
            <a:r>
              <a:rPr lang="fr-FR" sz="1400" b="1" u="sng" dirty="0">
                <a:effectLst/>
                <a:latin typeface="Cambria"/>
                <a:ea typeface="Times New Roman"/>
                <a:cs typeface="Times New Roman"/>
              </a:rPr>
              <a:t>Figure 20 : Résultat à la sortie du filtre passe haut</a:t>
            </a:r>
            <a:endParaRPr lang="fr-FR" sz="1200" dirty="0">
              <a:effectLst/>
              <a:latin typeface="Cambria"/>
              <a:ea typeface="Times New Roman"/>
              <a:cs typeface="Times New Roman"/>
            </a:endParaRPr>
          </a:p>
        </p:txBody>
      </p:sp>
    </p:spTree>
    <p:extLst>
      <p:ext uri="{BB962C8B-B14F-4D97-AF65-F5344CB8AC3E}">
        <p14:creationId xmlns:p14="http://schemas.microsoft.com/office/powerpoint/2010/main" val="338283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28</a:t>
            </a:fld>
            <a:endParaRPr lang="en-US"/>
          </a:p>
        </p:txBody>
      </p:sp>
      <p:sp>
        <p:nvSpPr>
          <p:cNvPr id="5" name="Rectangle 4"/>
          <p:cNvSpPr/>
          <p:nvPr/>
        </p:nvSpPr>
        <p:spPr>
          <a:xfrm>
            <a:off x="1066800" y="914400"/>
            <a:ext cx="8077200" cy="866904"/>
          </a:xfrm>
          <a:prstGeom prst="rect">
            <a:avLst/>
          </a:prstGeom>
        </p:spPr>
        <p:txBody>
          <a:bodyPr wrap="square">
            <a:spAutoFit/>
          </a:bodyPr>
          <a:lstStyle/>
          <a:p>
            <a:pPr marL="800100" lvl="1" indent="-342900">
              <a:lnSpc>
                <a:spcPct val="105000"/>
              </a:lnSpc>
              <a:spcAft>
                <a:spcPts val="1000"/>
              </a:spcAft>
              <a:buFont typeface="Wingdings" pitchFamily="2" charset="2"/>
              <a:buChar char="Ø"/>
            </a:pPr>
            <a:r>
              <a:rPr lang="fr-FR" sz="2000" dirty="0">
                <a:solidFill>
                  <a:srgbClr val="943634"/>
                </a:solidFill>
                <a:latin typeface="Cambria"/>
                <a:ea typeface="Times New Roman"/>
                <a:cs typeface="Times New Roman"/>
              </a:rPr>
              <a:t>Tester le deuxième filtre (filtre passe bas):</a:t>
            </a:r>
            <a:endParaRPr lang="fr-FR" sz="2000" dirty="0">
              <a:latin typeface="Cambria"/>
              <a:ea typeface="Times New Roman"/>
              <a:cs typeface="Times New Roman"/>
            </a:endParaRPr>
          </a:p>
          <a:p>
            <a:pPr>
              <a:lnSpc>
                <a:spcPct val="105000"/>
              </a:lnSpc>
              <a:spcAft>
                <a:spcPts val="1000"/>
              </a:spcAft>
            </a:pPr>
            <a:r>
              <a:rPr lang="fr-FR" sz="2000" dirty="0">
                <a:solidFill>
                  <a:srgbClr val="000000"/>
                </a:solidFill>
                <a:latin typeface="Cambria"/>
                <a:ea typeface="Times New Roman"/>
                <a:cs typeface="Times New Roman"/>
              </a:rPr>
              <a:t>La Figure 21 ci-dessous présente le résultat à la sortie du filtre passe bas.</a:t>
            </a:r>
            <a:endParaRPr lang="fr-FR" sz="2000" dirty="0">
              <a:effectLst/>
              <a:latin typeface="Cambria"/>
              <a:ea typeface="Times New Roman"/>
              <a:cs typeface="Times New Roman"/>
            </a:endParaRPr>
          </a:p>
        </p:txBody>
      </p:sp>
      <p:sp>
        <p:nvSpPr>
          <p:cNvPr id="6" name="Rectangle 5"/>
          <p:cNvSpPr/>
          <p:nvPr/>
        </p:nvSpPr>
        <p:spPr>
          <a:xfrm>
            <a:off x="1429912" y="223032"/>
            <a:ext cx="7391400" cy="338554"/>
          </a:xfrm>
          <a:prstGeom prst="rect">
            <a:avLst/>
          </a:prstGeom>
        </p:spPr>
        <p:txBody>
          <a:bodyPr wrap="square">
            <a:spAutoFit/>
          </a:bodyPr>
          <a:lstStyle/>
          <a:p>
            <a:pPr algn="ctr"/>
            <a:r>
              <a:rPr lang="fr-FR" sz="1600" dirty="0">
                <a:solidFill>
                  <a:schemeClr val="accent3">
                    <a:lumMod val="60000"/>
                    <a:lumOff val="40000"/>
                  </a:schemeClr>
                </a:solidFill>
                <a:latin typeface="Cambria" pitchFamily="18" charset="0"/>
              </a:rPr>
              <a:t>Développement et réalisation de l’Electrocardiogramme</a:t>
            </a:r>
          </a:p>
        </p:txBody>
      </p:sp>
      <p:pic>
        <p:nvPicPr>
          <p:cNvPr id="7" name="Image 6" descr="C:\Users\seigfried\Desktop\3.JPG"/>
          <p:cNvPicPr/>
          <p:nvPr/>
        </p:nvPicPr>
        <p:blipFill>
          <a:blip r:embed="rId2">
            <a:extLst>
              <a:ext uri="{28A0092B-C50C-407E-A947-70E740481C1C}">
                <a14:useLocalDpi xmlns:a14="http://schemas.microsoft.com/office/drawing/2010/main" val="0"/>
              </a:ext>
            </a:extLst>
          </a:blip>
          <a:srcRect/>
          <a:stretch>
            <a:fillRect/>
          </a:stretch>
        </p:blipFill>
        <p:spPr bwMode="auto">
          <a:xfrm>
            <a:off x="2928512" y="2133600"/>
            <a:ext cx="4462888" cy="3016068"/>
          </a:xfrm>
          <a:prstGeom prst="rect">
            <a:avLst/>
          </a:prstGeom>
          <a:noFill/>
          <a:ln>
            <a:noFill/>
          </a:ln>
        </p:spPr>
      </p:pic>
      <p:sp>
        <p:nvSpPr>
          <p:cNvPr id="8" name="Zone de texte 49"/>
          <p:cNvSpPr txBox="1"/>
          <p:nvPr/>
        </p:nvSpPr>
        <p:spPr>
          <a:xfrm>
            <a:off x="3704272" y="5149668"/>
            <a:ext cx="2802255" cy="436880"/>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1000"/>
              </a:spcAft>
            </a:pPr>
            <a:r>
              <a:rPr lang="fr-FR" sz="1400" b="1" u="sng" dirty="0">
                <a:effectLst/>
                <a:latin typeface="Cambria"/>
                <a:ea typeface="Times New Roman"/>
                <a:cs typeface="Times New Roman"/>
              </a:rPr>
              <a:t>Figure </a:t>
            </a:r>
            <a:r>
              <a:rPr lang="fr-FR" sz="1400" b="1" u="sng" dirty="0">
                <a:latin typeface="Cambria"/>
                <a:ea typeface="Times New Roman"/>
                <a:cs typeface="Times New Roman"/>
              </a:rPr>
              <a:t>21</a:t>
            </a:r>
            <a:r>
              <a:rPr lang="fr-FR" sz="1400" b="1" u="sng" dirty="0">
                <a:effectLst/>
                <a:latin typeface="Cambria"/>
                <a:ea typeface="Times New Roman"/>
                <a:cs typeface="Times New Roman"/>
              </a:rPr>
              <a:t>: Résultat à la sortie du filtre passe bas</a:t>
            </a:r>
            <a:endParaRPr lang="fr-FR" sz="1200" dirty="0">
              <a:effectLst/>
              <a:latin typeface="Cambria"/>
              <a:ea typeface="Times New Roman"/>
              <a:cs typeface="Times New Roman"/>
            </a:endParaRPr>
          </a:p>
        </p:txBody>
      </p:sp>
    </p:spTree>
    <p:extLst>
      <p:ext uri="{BB962C8B-B14F-4D97-AF65-F5344CB8AC3E}">
        <p14:creationId xmlns:p14="http://schemas.microsoft.com/office/powerpoint/2010/main" val="122811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29</a:t>
            </a:fld>
            <a:endParaRPr lang="en-US"/>
          </a:p>
        </p:txBody>
      </p:sp>
      <p:sp>
        <p:nvSpPr>
          <p:cNvPr id="5" name="Rectangle 4"/>
          <p:cNvSpPr/>
          <p:nvPr/>
        </p:nvSpPr>
        <p:spPr>
          <a:xfrm>
            <a:off x="1429912" y="223032"/>
            <a:ext cx="7391400" cy="338554"/>
          </a:xfrm>
          <a:prstGeom prst="rect">
            <a:avLst/>
          </a:prstGeom>
        </p:spPr>
        <p:txBody>
          <a:bodyPr wrap="square">
            <a:spAutoFit/>
          </a:bodyPr>
          <a:lstStyle/>
          <a:p>
            <a:pPr algn="ctr"/>
            <a:r>
              <a:rPr lang="fr-FR" sz="1600" dirty="0">
                <a:solidFill>
                  <a:schemeClr val="accent3">
                    <a:lumMod val="60000"/>
                    <a:lumOff val="40000"/>
                  </a:schemeClr>
                </a:solidFill>
                <a:latin typeface="Cambria" pitchFamily="18" charset="0"/>
              </a:rPr>
              <a:t>Développement et réalisation de l’Electrocardiogramme</a:t>
            </a:r>
          </a:p>
        </p:txBody>
      </p:sp>
      <p:sp>
        <p:nvSpPr>
          <p:cNvPr id="10" name="Rectangle 9"/>
          <p:cNvSpPr/>
          <p:nvPr/>
        </p:nvSpPr>
        <p:spPr>
          <a:xfrm>
            <a:off x="1008017" y="762000"/>
            <a:ext cx="8153400" cy="1190069"/>
          </a:xfrm>
          <a:prstGeom prst="rect">
            <a:avLst/>
          </a:prstGeom>
        </p:spPr>
        <p:txBody>
          <a:bodyPr wrap="square">
            <a:spAutoFit/>
          </a:bodyPr>
          <a:lstStyle/>
          <a:p>
            <a:pPr marL="800100" lvl="1" indent="-342900">
              <a:lnSpc>
                <a:spcPct val="105000"/>
              </a:lnSpc>
              <a:spcAft>
                <a:spcPts val="1000"/>
              </a:spcAft>
              <a:buFont typeface="Wingdings" pitchFamily="2" charset="2"/>
              <a:buChar char="Ø"/>
            </a:pPr>
            <a:r>
              <a:rPr lang="fr-FR" sz="2000" dirty="0">
                <a:solidFill>
                  <a:srgbClr val="943634"/>
                </a:solidFill>
                <a:latin typeface="Cambria"/>
                <a:ea typeface="Times New Roman"/>
                <a:cs typeface="Times New Roman"/>
              </a:rPr>
              <a:t>Tester le troisième filtre :</a:t>
            </a:r>
            <a:endParaRPr lang="fr-FR" sz="2000" dirty="0">
              <a:latin typeface="Cambria"/>
              <a:ea typeface="Times New Roman"/>
              <a:cs typeface="Times New Roman"/>
            </a:endParaRPr>
          </a:p>
          <a:p>
            <a:pPr>
              <a:lnSpc>
                <a:spcPct val="105000"/>
              </a:lnSpc>
              <a:spcAft>
                <a:spcPts val="1000"/>
              </a:spcAft>
            </a:pPr>
            <a:r>
              <a:rPr lang="fr-FR" sz="2000" dirty="0">
                <a:solidFill>
                  <a:srgbClr val="000000"/>
                </a:solidFill>
                <a:latin typeface="Cambria"/>
                <a:ea typeface="Times New Roman"/>
                <a:cs typeface="Times New Roman"/>
              </a:rPr>
              <a:t>La Figure 22 ci-dessous présente le résultat à la sortie du filtre du Notch 50Hz.</a:t>
            </a:r>
            <a:endParaRPr lang="fr-FR" dirty="0">
              <a:effectLst/>
              <a:latin typeface="Cambria"/>
              <a:ea typeface="Times New Roman"/>
              <a:cs typeface="Times New Roman"/>
            </a:endParaRPr>
          </a:p>
        </p:txBody>
      </p:sp>
      <p:pic>
        <p:nvPicPr>
          <p:cNvPr id="12" name="Image 11" descr="C:\Users\seigfried\Desktop\4.JPG"/>
          <p:cNvPicPr/>
          <p:nvPr/>
        </p:nvPicPr>
        <p:blipFill>
          <a:blip r:embed="rId2">
            <a:extLst>
              <a:ext uri="{28A0092B-C50C-407E-A947-70E740481C1C}">
                <a14:useLocalDpi xmlns:a14="http://schemas.microsoft.com/office/drawing/2010/main" val="0"/>
              </a:ext>
            </a:extLst>
          </a:blip>
          <a:srcRect/>
          <a:stretch>
            <a:fillRect/>
          </a:stretch>
        </p:blipFill>
        <p:spPr bwMode="auto">
          <a:xfrm>
            <a:off x="2756690" y="1921589"/>
            <a:ext cx="4737843" cy="3027136"/>
          </a:xfrm>
          <a:prstGeom prst="rect">
            <a:avLst/>
          </a:prstGeom>
          <a:noFill/>
          <a:ln>
            <a:noFill/>
          </a:ln>
        </p:spPr>
      </p:pic>
      <p:sp>
        <p:nvSpPr>
          <p:cNvPr id="13" name="Zone de texte 51"/>
          <p:cNvSpPr txBox="1"/>
          <p:nvPr/>
        </p:nvSpPr>
        <p:spPr>
          <a:xfrm>
            <a:off x="3683589" y="5014121"/>
            <a:ext cx="2802255" cy="527050"/>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1000"/>
              </a:spcAft>
            </a:pPr>
            <a:r>
              <a:rPr lang="fr-FR" sz="1400" b="1" u="sng" dirty="0">
                <a:effectLst/>
                <a:latin typeface="Cambria"/>
                <a:ea typeface="Times New Roman"/>
                <a:cs typeface="Times New Roman"/>
              </a:rPr>
              <a:t>Figure 22 : Résultat à la sortie du filtre de </a:t>
            </a:r>
            <a:r>
              <a:rPr lang="fr-FR" sz="1400" b="1" u="sng" dirty="0">
                <a:latin typeface="Cambria"/>
                <a:ea typeface="Times New Roman"/>
                <a:cs typeface="Times New Roman"/>
              </a:rPr>
              <a:t>N</a:t>
            </a:r>
            <a:r>
              <a:rPr lang="fr-FR" sz="1400" b="1" u="sng" dirty="0">
                <a:effectLst/>
                <a:latin typeface="Cambria"/>
                <a:ea typeface="Times New Roman"/>
                <a:cs typeface="Times New Roman"/>
              </a:rPr>
              <a:t>otch</a:t>
            </a:r>
            <a:endParaRPr lang="fr-FR" sz="1200" dirty="0">
              <a:effectLst/>
              <a:latin typeface="Cambria"/>
              <a:ea typeface="Times New Roman"/>
              <a:cs typeface="Times New Roman"/>
            </a:endParaRPr>
          </a:p>
        </p:txBody>
      </p:sp>
      <p:sp>
        <p:nvSpPr>
          <p:cNvPr id="11" name="Rectangle 10"/>
          <p:cNvSpPr/>
          <p:nvPr/>
        </p:nvSpPr>
        <p:spPr>
          <a:xfrm>
            <a:off x="997128" y="5527766"/>
            <a:ext cx="8114211" cy="1323439"/>
          </a:xfrm>
          <a:prstGeom prst="rect">
            <a:avLst/>
          </a:prstGeom>
        </p:spPr>
        <p:txBody>
          <a:bodyPr wrap="square">
            <a:spAutoFit/>
          </a:bodyPr>
          <a:lstStyle/>
          <a:p>
            <a:r>
              <a:rPr lang="fr-FR" sz="2000" dirty="0">
                <a:latin typeface="Cambria" pitchFamily="18" charset="0"/>
              </a:rPr>
              <a:t>On remarque clairement sur la figure 22 que le signal ECG est bien détecté. Les différentes ondes telles que l’onde P, le complexe QRS et l’onde T sont clairement visibles ; Aussi le rythme cardiaque peut être facilement déterminé.</a:t>
            </a:r>
          </a:p>
        </p:txBody>
      </p:sp>
    </p:spTree>
    <p:extLst>
      <p:ext uri="{BB962C8B-B14F-4D97-AF65-F5344CB8AC3E}">
        <p14:creationId xmlns:p14="http://schemas.microsoft.com/office/powerpoint/2010/main" val="269400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arn(inVertic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3</a:t>
            </a:fld>
            <a:endParaRPr lang="en-US" dirty="0"/>
          </a:p>
        </p:txBody>
      </p:sp>
      <p:sp>
        <p:nvSpPr>
          <p:cNvPr id="6" name="Rectangle 5"/>
          <p:cNvSpPr/>
          <p:nvPr/>
        </p:nvSpPr>
        <p:spPr>
          <a:xfrm>
            <a:off x="1066800" y="1582340"/>
            <a:ext cx="8018584" cy="3477875"/>
          </a:xfrm>
          <a:prstGeom prst="rect">
            <a:avLst/>
          </a:prstGeom>
        </p:spPr>
        <p:txBody>
          <a:bodyPr wrap="square">
            <a:spAutoFit/>
          </a:bodyPr>
          <a:lstStyle/>
          <a:p>
            <a:pPr algn="ctr"/>
            <a:r>
              <a:rPr lang="fr-FR" sz="2200" b="1" u="sng" cap="all" dirty="0">
                <a:solidFill>
                  <a:schemeClr val="accent3">
                    <a:lumMod val="50000"/>
                  </a:schemeClr>
                </a:solidFill>
                <a:latin typeface="Cambria" pitchFamily="18" charset="0"/>
              </a:rPr>
              <a:t>introduction</a:t>
            </a:r>
            <a:endParaRPr lang="fr-FR" sz="2200" cap="all" dirty="0">
              <a:solidFill>
                <a:schemeClr val="accent3">
                  <a:lumMod val="50000"/>
                </a:schemeClr>
              </a:solidFill>
              <a:latin typeface="Cambria" pitchFamily="18" charset="0"/>
            </a:endParaRPr>
          </a:p>
          <a:p>
            <a:r>
              <a:rPr lang="fr-FR" dirty="0"/>
              <a:t> </a:t>
            </a:r>
            <a:endParaRPr lang="fr-FR" sz="2000" dirty="0"/>
          </a:p>
          <a:p>
            <a:r>
              <a:rPr lang="fr-FR" sz="2000" dirty="0">
                <a:latin typeface="Cambria" pitchFamily="18" charset="0"/>
              </a:rPr>
              <a:t>L’étude du signal électrocardiogramme ECG est un moyen essentiel pour faire le diagnostic de plusieurs maladies d’origine cardio-vasculaire. </a:t>
            </a:r>
          </a:p>
          <a:p>
            <a:endParaRPr lang="fr-FR" sz="2000" dirty="0">
              <a:latin typeface="Cambria" pitchFamily="18" charset="0"/>
            </a:endParaRPr>
          </a:p>
          <a:p>
            <a:r>
              <a:rPr lang="fr-FR" sz="2000" dirty="0">
                <a:latin typeface="Cambria" pitchFamily="18" charset="0"/>
              </a:rPr>
              <a:t>L’ECG est une représentation graphique du potentiel électrique qui commande l’activité musculaire du cœur. </a:t>
            </a:r>
          </a:p>
          <a:p>
            <a:endParaRPr lang="fr-FR" sz="2000" dirty="0">
              <a:latin typeface="Cambria" pitchFamily="18" charset="0"/>
            </a:endParaRPr>
          </a:p>
          <a:p>
            <a:r>
              <a:rPr lang="fr-FR" sz="2000" dirty="0">
                <a:latin typeface="Cambria" pitchFamily="18" charset="0"/>
              </a:rPr>
              <a:t>Ce potentiel est recueilli par des électrodes placées à la surface de la peau, qui mesure la différence de potentiel présent au deux endroit différent du Corps.</a:t>
            </a:r>
          </a:p>
        </p:txBody>
      </p:sp>
    </p:spTree>
    <p:extLst>
      <p:ext uri="{BB962C8B-B14F-4D97-AF65-F5344CB8AC3E}">
        <p14:creationId xmlns:p14="http://schemas.microsoft.com/office/powerpoint/2010/main" val="21065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347252" y="2450812"/>
            <a:ext cx="4953000" cy="1077218"/>
          </a:xfrm>
          <a:prstGeom prst="rect">
            <a:avLst/>
          </a:prstGeom>
          <a:noFill/>
        </p:spPr>
        <p:txBody>
          <a:bodyPr wrap="square" rtlCol="0">
            <a:spAutoFit/>
          </a:bodyPr>
          <a:lstStyle/>
          <a:p>
            <a:pPr algn="ctr"/>
            <a:r>
              <a:rPr lang="fr-FR" sz="3200" cap="all" dirty="0">
                <a:solidFill>
                  <a:srgbClr val="7F2F2D"/>
                </a:solidFill>
                <a:latin typeface="Cambria" pitchFamily="18" charset="0"/>
              </a:rPr>
              <a:t>Soutenance de projet fin étude</a:t>
            </a:r>
          </a:p>
        </p:txBody>
      </p:sp>
      <p:sp>
        <p:nvSpPr>
          <p:cNvPr id="6" name="ZoneTexte 5"/>
          <p:cNvSpPr txBox="1"/>
          <p:nvPr/>
        </p:nvSpPr>
        <p:spPr>
          <a:xfrm>
            <a:off x="1110762" y="4838467"/>
            <a:ext cx="4267200" cy="1285993"/>
          </a:xfrm>
          <a:prstGeom prst="rect">
            <a:avLst/>
          </a:prstGeom>
          <a:noFill/>
        </p:spPr>
        <p:txBody>
          <a:bodyPr wrap="square" rtlCol="0">
            <a:spAutoFit/>
          </a:bodyPr>
          <a:lstStyle/>
          <a:p>
            <a:pPr>
              <a:lnSpc>
                <a:spcPct val="105000"/>
              </a:lnSpc>
              <a:spcAft>
                <a:spcPts val="1000"/>
              </a:spcAft>
            </a:pPr>
            <a:r>
              <a:rPr lang="fr-FR" sz="2000" i="1" dirty="0">
                <a:solidFill>
                  <a:srgbClr val="632423"/>
                </a:solidFill>
                <a:latin typeface="Cambria" pitchFamily="18" charset="0"/>
                <a:ea typeface="Times New Roman"/>
                <a:cs typeface="Times New Roman"/>
              </a:rPr>
              <a:t>Réaliser par: HASSAN SAMINE</a:t>
            </a:r>
          </a:p>
          <a:p>
            <a:pPr>
              <a:lnSpc>
                <a:spcPct val="105000"/>
              </a:lnSpc>
              <a:spcAft>
                <a:spcPts val="1000"/>
              </a:spcAft>
            </a:pPr>
            <a:r>
              <a:rPr lang="fr-FR" sz="1200" i="1" dirty="0">
                <a:solidFill>
                  <a:srgbClr val="632423"/>
                </a:solidFill>
                <a:effectLst/>
                <a:latin typeface="Cambria" pitchFamily="18" charset="0"/>
                <a:ea typeface="Times New Roman"/>
                <a:cs typeface="Times New Roman"/>
              </a:rPr>
              <a:t>                                         </a:t>
            </a:r>
            <a:r>
              <a:rPr lang="fr-FR" sz="2000" i="1" dirty="0">
                <a:solidFill>
                  <a:srgbClr val="632423"/>
                </a:solidFill>
                <a:latin typeface="Cambria" pitchFamily="18" charset="0"/>
                <a:ea typeface="Times New Roman"/>
                <a:cs typeface="Times New Roman"/>
              </a:rPr>
              <a:t>ADNAN OUADDAFI</a:t>
            </a:r>
            <a:endParaRPr lang="en-US" sz="2000" i="1" dirty="0">
              <a:solidFill>
                <a:srgbClr val="632423"/>
              </a:solidFill>
              <a:latin typeface="Cambria" pitchFamily="18" charset="0"/>
              <a:ea typeface="Times New Roman"/>
              <a:cs typeface="Times New Roman"/>
            </a:endParaRPr>
          </a:p>
          <a:p>
            <a:pPr>
              <a:lnSpc>
                <a:spcPct val="105000"/>
              </a:lnSpc>
              <a:spcAft>
                <a:spcPts val="1000"/>
              </a:spcAft>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5634" y="7800"/>
            <a:ext cx="1809750" cy="1595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mage 7"/>
          <p:cNvPicPr/>
          <p:nvPr/>
        </p:nvPicPr>
        <p:blipFill>
          <a:blip r:embed="rId3">
            <a:extLst>
              <a:ext uri="{28A0092B-C50C-407E-A947-70E740481C1C}">
                <a14:useLocalDpi xmlns:a14="http://schemas.microsoft.com/office/drawing/2010/main" val="0"/>
              </a:ext>
            </a:extLst>
          </a:blip>
          <a:srcRect/>
          <a:stretch>
            <a:fillRect/>
          </a:stretch>
        </p:blipFill>
        <p:spPr bwMode="auto">
          <a:xfrm>
            <a:off x="1189892" y="85735"/>
            <a:ext cx="1752600" cy="1440000"/>
          </a:xfrm>
          <a:prstGeom prst="rect">
            <a:avLst/>
          </a:prstGeom>
          <a:noFill/>
        </p:spPr>
      </p:pic>
      <p:sp>
        <p:nvSpPr>
          <p:cNvPr id="2" name="ZoneTexte 1"/>
          <p:cNvSpPr txBox="1"/>
          <p:nvPr/>
        </p:nvSpPr>
        <p:spPr>
          <a:xfrm>
            <a:off x="3414052" y="1765012"/>
            <a:ext cx="2819400" cy="584775"/>
          </a:xfrm>
          <a:prstGeom prst="rect">
            <a:avLst/>
          </a:prstGeom>
          <a:noFill/>
        </p:spPr>
        <p:txBody>
          <a:bodyPr wrap="square" rtlCol="0">
            <a:spAutoFit/>
          </a:bodyPr>
          <a:lstStyle/>
          <a:p>
            <a:pPr algn="ctr"/>
            <a:r>
              <a:rPr lang="fr-FR" sz="1600" dirty="0">
                <a:solidFill>
                  <a:schemeClr val="bg1">
                    <a:lumMod val="65000"/>
                  </a:schemeClr>
                </a:solidFill>
                <a:latin typeface="Cambria" pitchFamily="18" charset="0"/>
              </a:rPr>
              <a:t>Brevet Technicien Spécialisée </a:t>
            </a:r>
          </a:p>
          <a:p>
            <a:pPr algn="ctr"/>
            <a:r>
              <a:rPr lang="fr-FR" sz="1600" dirty="0">
                <a:solidFill>
                  <a:schemeClr val="bg1">
                    <a:lumMod val="65000"/>
                  </a:schemeClr>
                </a:solidFill>
                <a:latin typeface="Cambria" pitchFamily="18" charset="0"/>
              </a:rPr>
              <a:t>Filière System Electronique</a:t>
            </a:r>
          </a:p>
        </p:txBody>
      </p:sp>
      <p:sp>
        <p:nvSpPr>
          <p:cNvPr id="3" name="ZoneTexte 2"/>
          <p:cNvSpPr txBox="1"/>
          <p:nvPr/>
        </p:nvSpPr>
        <p:spPr>
          <a:xfrm>
            <a:off x="4787176" y="4838467"/>
            <a:ext cx="3710648" cy="400110"/>
          </a:xfrm>
          <a:prstGeom prst="rect">
            <a:avLst/>
          </a:prstGeom>
          <a:noFill/>
        </p:spPr>
        <p:txBody>
          <a:bodyPr wrap="square" rtlCol="0">
            <a:spAutoFit/>
          </a:bodyPr>
          <a:lstStyle/>
          <a:p>
            <a:r>
              <a:rPr lang="fr-FR" sz="2000" i="1" dirty="0">
                <a:solidFill>
                  <a:srgbClr val="632423"/>
                </a:solidFill>
                <a:latin typeface="Cambria" pitchFamily="18" charset="0"/>
                <a:ea typeface="Times New Roman"/>
                <a:cs typeface="Times New Roman"/>
              </a:rPr>
              <a:t>Encadré par: Mr H.SABIR</a:t>
            </a:r>
          </a:p>
        </p:txBody>
      </p:sp>
      <p:sp>
        <p:nvSpPr>
          <p:cNvPr id="9" name="ZoneTexte 8"/>
          <p:cNvSpPr txBox="1"/>
          <p:nvPr/>
        </p:nvSpPr>
        <p:spPr>
          <a:xfrm>
            <a:off x="3790071" y="6276718"/>
            <a:ext cx="2590800" cy="307777"/>
          </a:xfrm>
          <a:prstGeom prst="rect">
            <a:avLst/>
          </a:prstGeom>
          <a:noFill/>
        </p:spPr>
        <p:txBody>
          <a:bodyPr wrap="square" rtlCol="0">
            <a:spAutoFit/>
          </a:bodyPr>
          <a:lstStyle/>
          <a:p>
            <a:pPr algn="ctr"/>
            <a:r>
              <a:rPr lang="fr-FR" sz="1400" cap="all" dirty="0">
                <a:solidFill>
                  <a:srgbClr val="7F7F7F"/>
                </a:solidFill>
                <a:latin typeface="Cambria"/>
                <a:ea typeface="Times New Roman"/>
                <a:cs typeface="Times New Roman"/>
              </a:rPr>
              <a:t>LE 18 JUIN 2019</a:t>
            </a:r>
            <a:endParaRPr lang="en-US" sz="1100" dirty="0">
              <a:effectLst/>
              <a:latin typeface="Cambria"/>
              <a:ea typeface="Times New Roman"/>
              <a:cs typeface="Times New Roman"/>
            </a:endParaRPr>
          </a:p>
        </p:txBody>
      </p:sp>
      <p:sp>
        <p:nvSpPr>
          <p:cNvPr id="10" name="ZoneTexte 9"/>
          <p:cNvSpPr txBox="1"/>
          <p:nvPr/>
        </p:nvSpPr>
        <p:spPr>
          <a:xfrm>
            <a:off x="2743054" y="3670012"/>
            <a:ext cx="4684834" cy="369332"/>
          </a:xfrm>
          <a:prstGeom prst="rect">
            <a:avLst/>
          </a:prstGeom>
          <a:noFill/>
        </p:spPr>
        <p:txBody>
          <a:bodyPr wrap="square" rtlCol="0">
            <a:spAutoFit/>
          </a:bodyPr>
          <a:lstStyle/>
          <a:p>
            <a:pPr algn="ctr"/>
            <a:r>
              <a:rPr lang="fr-FR" dirty="0">
                <a:latin typeface="Cambria" pitchFamily="18" charset="0"/>
              </a:rPr>
              <a:t>L’étude du signal électrocardiogramme ECG</a:t>
            </a:r>
          </a:p>
        </p:txBody>
      </p:sp>
    </p:spTree>
    <p:extLst>
      <p:ext uri="{BB962C8B-B14F-4D97-AF65-F5344CB8AC3E}">
        <p14:creationId xmlns:p14="http://schemas.microsoft.com/office/powerpoint/2010/main" val="410777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4</a:t>
            </a:fld>
            <a:endParaRPr lang="en-US" dirty="0"/>
          </a:p>
        </p:txBody>
      </p:sp>
      <p:sp>
        <p:nvSpPr>
          <p:cNvPr id="9" name="ZoneTexte 8"/>
          <p:cNvSpPr txBox="1"/>
          <p:nvPr/>
        </p:nvSpPr>
        <p:spPr>
          <a:xfrm>
            <a:off x="1066800" y="1525735"/>
            <a:ext cx="8077200" cy="430887"/>
          </a:xfrm>
          <a:prstGeom prst="rect">
            <a:avLst/>
          </a:prstGeom>
          <a:noFill/>
        </p:spPr>
        <p:txBody>
          <a:bodyPr wrap="square" rtlCol="0">
            <a:spAutoFit/>
          </a:bodyPr>
          <a:lstStyle/>
          <a:p>
            <a:pPr algn="ctr"/>
            <a:r>
              <a:rPr lang="fr-FR" sz="2200" b="1" u="sng" cap="all" dirty="0">
                <a:solidFill>
                  <a:schemeClr val="accent3">
                    <a:lumMod val="50000"/>
                  </a:schemeClr>
                </a:solidFill>
                <a:latin typeface="Cambria" pitchFamily="18" charset="0"/>
              </a:rPr>
              <a:t>PROBLEAMTIQUE ET SOLUTION</a:t>
            </a:r>
          </a:p>
        </p:txBody>
      </p:sp>
      <p:sp>
        <p:nvSpPr>
          <p:cNvPr id="10" name="ZoneTexte 9"/>
          <p:cNvSpPr txBox="1"/>
          <p:nvPr/>
        </p:nvSpPr>
        <p:spPr>
          <a:xfrm>
            <a:off x="995484" y="2362200"/>
            <a:ext cx="8123116" cy="2862322"/>
          </a:xfrm>
          <a:prstGeom prst="rect">
            <a:avLst/>
          </a:prstGeom>
          <a:noFill/>
        </p:spPr>
        <p:txBody>
          <a:bodyPr wrap="square" rtlCol="0">
            <a:spAutoFit/>
          </a:bodyPr>
          <a:lstStyle/>
          <a:p>
            <a:r>
              <a:rPr lang="fr-FR" sz="2000" dirty="0">
                <a:latin typeface="Cambria" pitchFamily="18" charset="0"/>
              </a:rPr>
              <a:t>Le corps humain peut confronter plusieurs situations où il nécessite une interférence immédiate. </a:t>
            </a:r>
          </a:p>
          <a:p>
            <a:endParaRPr lang="fr-FR" sz="2000" dirty="0">
              <a:latin typeface="Cambria" pitchFamily="18" charset="0"/>
            </a:endParaRPr>
          </a:p>
          <a:p>
            <a:r>
              <a:rPr lang="fr-FR" sz="2000" dirty="0">
                <a:latin typeface="Cambria" pitchFamily="18" charset="0"/>
              </a:rPr>
              <a:t>Par exemple les douleurs thoraciques et les troubles de rythme cardiaque en général. </a:t>
            </a:r>
          </a:p>
          <a:p>
            <a:endParaRPr lang="fr-FR" sz="2000" dirty="0">
              <a:latin typeface="Cambria" pitchFamily="18" charset="0"/>
            </a:endParaRPr>
          </a:p>
          <a:p>
            <a:r>
              <a:rPr lang="fr-FR" sz="2000" dirty="0">
                <a:latin typeface="Cambria" pitchFamily="18" charset="0"/>
              </a:rPr>
              <a:t>Pour cela l’électrocardiogramme est important, c’est un examen qui permet d’enregistrer l’activité électrique du cœur au fur et à mesure des battements cardiaques. </a:t>
            </a:r>
          </a:p>
        </p:txBody>
      </p:sp>
    </p:spTree>
    <p:extLst>
      <p:ext uri="{BB962C8B-B14F-4D97-AF65-F5344CB8AC3E}">
        <p14:creationId xmlns:p14="http://schemas.microsoft.com/office/powerpoint/2010/main" val="63863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arn(inVertical)">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arn(inVertic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barn(inVertical)">
                                      <p:cBhvr>
                                        <p:cTn id="22"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5</a:t>
            </a:fld>
            <a:endParaRPr lang="en-US" dirty="0"/>
          </a:p>
        </p:txBody>
      </p:sp>
      <p:sp>
        <p:nvSpPr>
          <p:cNvPr id="7" name="Rectangle 6"/>
          <p:cNvSpPr/>
          <p:nvPr/>
        </p:nvSpPr>
        <p:spPr>
          <a:xfrm>
            <a:off x="2782032" y="1525735"/>
            <a:ext cx="4493602" cy="473912"/>
          </a:xfrm>
          <a:prstGeom prst="rect">
            <a:avLst/>
          </a:prstGeom>
        </p:spPr>
        <p:txBody>
          <a:bodyPr wrap="none">
            <a:spAutoFit/>
          </a:bodyPr>
          <a:lstStyle/>
          <a:p>
            <a:pPr marL="914400" marR="914400" algn="ctr">
              <a:lnSpc>
                <a:spcPct val="125000"/>
              </a:lnSpc>
              <a:spcBef>
                <a:spcPts val="800"/>
              </a:spcBef>
              <a:spcAft>
                <a:spcPts val="1000"/>
              </a:spcAft>
            </a:pPr>
            <a:r>
              <a:rPr lang="fr-FR" sz="2200" b="1" u="sng" cap="all" spc="25" dirty="0">
                <a:solidFill>
                  <a:srgbClr val="622423"/>
                </a:solidFill>
                <a:latin typeface="Cambria"/>
                <a:ea typeface="Times New Roman"/>
                <a:cs typeface="Times New Roman"/>
              </a:rPr>
              <a:t>le but de projet</a:t>
            </a:r>
            <a:endParaRPr lang="fr-FR" sz="2200" cap="all" spc="25" dirty="0">
              <a:solidFill>
                <a:srgbClr val="622423"/>
              </a:solidFill>
              <a:effectLst/>
              <a:latin typeface="Cambria"/>
              <a:ea typeface="Times New Roman"/>
              <a:cs typeface="Times New Roman"/>
            </a:endParaRPr>
          </a:p>
        </p:txBody>
      </p:sp>
      <p:sp>
        <p:nvSpPr>
          <p:cNvPr id="8" name="Rectangle 7"/>
          <p:cNvSpPr/>
          <p:nvPr/>
        </p:nvSpPr>
        <p:spPr>
          <a:xfrm>
            <a:off x="1066800" y="2188045"/>
            <a:ext cx="8018584" cy="3580467"/>
          </a:xfrm>
          <a:prstGeom prst="rect">
            <a:avLst/>
          </a:prstGeom>
        </p:spPr>
        <p:txBody>
          <a:bodyPr wrap="square">
            <a:spAutoFit/>
          </a:bodyPr>
          <a:lstStyle/>
          <a:p>
            <a:pPr algn="just">
              <a:lnSpc>
                <a:spcPct val="105000"/>
              </a:lnSpc>
              <a:spcAft>
                <a:spcPts val="1000"/>
              </a:spcAft>
            </a:pPr>
            <a:r>
              <a:rPr lang="fr-FR" sz="2000" dirty="0">
                <a:solidFill>
                  <a:srgbClr val="000000"/>
                </a:solidFill>
                <a:latin typeface="Cambria"/>
                <a:ea typeface="Times New Roman"/>
                <a:cs typeface="Times New Roman"/>
              </a:rPr>
              <a:t>Au niveau technique, l’objectif est double. En effet, il y a d’abord une formation et des connaissances acquises au niveau de la manière de mener la conception et la réalisation d’un dispositif médical ; ensuite de proposer un instrument de moindre coût (comparativement aux produits importés) et de performances reconnus.</a:t>
            </a:r>
            <a:r>
              <a:rPr lang="fr-FR" sz="2000" dirty="0">
                <a:latin typeface="Cambria"/>
                <a:ea typeface="Times New Roman"/>
                <a:cs typeface="Times New Roman"/>
              </a:rPr>
              <a:t> </a:t>
            </a:r>
          </a:p>
          <a:p>
            <a:pPr algn="just">
              <a:lnSpc>
                <a:spcPct val="105000"/>
              </a:lnSpc>
              <a:spcAft>
                <a:spcPts val="1000"/>
              </a:spcAft>
            </a:pPr>
            <a:endParaRPr lang="fr-FR" sz="2000" dirty="0">
              <a:solidFill>
                <a:srgbClr val="000000"/>
              </a:solidFill>
              <a:latin typeface="Cambria"/>
              <a:ea typeface="Times New Roman"/>
              <a:cs typeface="Times New Roman"/>
            </a:endParaRPr>
          </a:p>
          <a:p>
            <a:pPr algn="just">
              <a:lnSpc>
                <a:spcPct val="105000"/>
              </a:lnSpc>
              <a:spcAft>
                <a:spcPts val="1000"/>
              </a:spcAft>
            </a:pPr>
            <a:r>
              <a:rPr lang="fr-FR" sz="2000" dirty="0">
                <a:solidFill>
                  <a:srgbClr val="000000"/>
                </a:solidFill>
                <a:latin typeface="Cambria"/>
                <a:ea typeface="Times New Roman"/>
                <a:cs typeface="Times New Roman"/>
              </a:rPr>
              <a:t>Au niveau technologique, la conception visée dans ce travail de réalisation est une technologie récente faisant appel aux différents composants qui sont disponibles sur le marché et dédiés à l’instrumentation médicale</a:t>
            </a:r>
          </a:p>
        </p:txBody>
      </p:sp>
    </p:spTree>
    <p:extLst>
      <p:ext uri="{BB962C8B-B14F-4D97-AF65-F5344CB8AC3E}">
        <p14:creationId xmlns:p14="http://schemas.microsoft.com/office/powerpoint/2010/main" val="11960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arn(inVertical)">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6</a:t>
            </a:fld>
            <a:endParaRPr lang="en-US" dirty="0"/>
          </a:p>
        </p:txBody>
      </p:sp>
      <p:sp>
        <p:nvSpPr>
          <p:cNvPr id="8" name="Rectangle 7"/>
          <p:cNvSpPr/>
          <p:nvPr/>
        </p:nvSpPr>
        <p:spPr>
          <a:xfrm>
            <a:off x="1189892" y="2819400"/>
            <a:ext cx="7895492" cy="1569660"/>
          </a:xfrm>
          <a:prstGeom prst="rect">
            <a:avLst/>
          </a:prstGeom>
        </p:spPr>
        <p:txBody>
          <a:bodyPr wrap="square">
            <a:spAutoFit/>
          </a:bodyPr>
          <a:lstStyle/>
          <a:p>
            <a:pPr algn="ctr"/>
            <a:r>
              <a:rPr lang="fr-FR" sz="3200" cap="all" dirty="0">
                <a:solidFill>
                  <a:schemeClr val="accent3">
                    <a:lumMod val="50000"/>
                  </a:schemeClr>
                </a:solidFill>
                <a:effectLst>
                  <a:outerShdw blurRad="38100" dist="38100" dir="2700000" algn="tl">
                    <a:srgbClr val="000000">
                      <a:alpha val="43137"/>
                    </a:srgbClr>
                  </a:outerShdw>
                </a:effectLst>
                <a:latin typeface="Cambria" pitchFamily="18" charset="0"/>
              </a:rPr>
              <a:t>Chapitre I: généralité sur le système cardiovasculaire et l’électrocardiographie</a:t>
            </a:r>
          </a:p>
        </p:txBody>
      </p:sp>
    </p:spTree>
    <p:extLst>
      <p:ext uri="{BB962C8B-B14F-4D97-AF65-F5344CB8AC3E}">
        <p14:creationId xmlns:p14="http://schemas.microsoft.com/office/powerpoint/2010/main" val="128796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7</a:t>
            </a:fld>
            <a:endParaRPr lang="en-US" dirty="0"/>
          </a:p>
        </p:txBody>
      </p:sp>
      <p:sp>
        <p:nvSpPr>
          <p:cNvPr id="7" name="Rectangle 6"/>
          <p:cNvSpPr/>
          <p:nvPr/>
        </p:nvSpPr>
        <p:spPr>
          <a:xfrm>
            <a:off x="1365147" y="738380"/>
            <a:ext cx="3532827" cy="447815"/>
          </a:xfrm>
          <a:prstGeom prst="rect">
            <a:avLst/>
          </a:prstGeom>
        </p:spPr>
        <p:txBody>
          <a:bodyPr wrap="none">
            <a:spAutoFit/>
          </a:bodyPr>
          <a:lstStyle/>
          <a:p>
            <a:pPr algn="just">
              <a:lnSpc>
                <a:spcPct val="105000"/>
              </a:lnSpc>
              <a:spcAft>
                <a:spcPts val="1000"/>
              </a:spcAft>
            </a:pPr>
            <a:r>
              <a:rPr lang="fr-FR" sz="2200" b="1" u="sng" dirty="0">
                <a:solidFill>
                  <a:srgbClr val="943634"/>
                </a:solidFill>
                <a:effectLst>
                  <a:outerShdw blurRad="38100" dist="38100" dir="2700000" algn="tl">
                    <a:srgbClr val="000000">
                      <a:alpha val="43137"/>
                    </a:srgbClr>
                  </a:outerShdw>
                </a:effectLst>
                <a:latin typeface="Cambria"/>
                <a:ea typeface="Times New Roman"/>
                <a:cs typeface="Times New Roman"/>
              </a:rPr>
              <a:t>Système cardiovasculaire:</a:t>
            </a:r>
            <a:endParaRPr lang="fr-FR" sz="2200" dirty="0">
              <a:effectLst>
                <a:outerShdw blurRad="38100" dist="38100" dir="2700000" algn="tl">
                  <a:srgbClr val="000000">
                    <a:alpha val="43137"/>
                  </a:srgbClr>
                </a:outerShdw>
              </a:effectLst>
              <a:latin typeface="Cambria"/>
              <a:ea typeface="Times New Roman"/>
              <a:cs typeface="Times New Roman"/>
            </a:endParaRPr>
          </a:p>
        </p:txBody>
      </p:sp>
      <p:sp>
        <p:nvSpPr>
          <p:cNvPr id="8" name="Rectangle 7"/>
          <p:cNvSpPr/>
          <p:nvPr/>
        </p:nvSpPr>
        <p:spPr>
          <a:xfrm>
            <a:off x="989428" y="1154663"/>
            <a:ext cx="7895492" cy="1708160"/>
          </a:xfrm>
          <a:prstGeom prst="rect">
            <a:avLst/>
          </a:prstGeom>
        </p:spPr>
        <p:txBody>
          <a:bodyPr wrap="square">
            <a:spAutoFit/>
          </a:bodyPr>
          <a:lstStyle/>
          <a:p>
            <a:pPr algn="just">
              <a:lnSpc>
                <a:spcPct val="105000"/>
              </a:lnSpc>
              <a:spcAft>
                <a:spcPts val="1000"/>
              </a:spcAft>
            </a:pPr>
            <a:r>
              <a:rPr lang="fr-FR" sz="2000" dirty="0">
                <a:solidFill>
                  <a:srgbClr val="000000"/>
                </a:solidFill>
                <a:latin typeface="Cambria"/>
                <a:ea typeface="Times New Roman"/>
                <a:cs typeface="Times New Roman"/>
              </a:rPr>
              <a:t>Le système cardiovasculaire est constitué du cœur et du système vasculaire, sa fonction principale est d'assurer un flux de sang adéquat continu et sous pression suffisante aux organes et aux tissus, afin de satisfaire aux besoins énergétiques et au renouvellement cellulaire quelles que soient les conditions ambiantes et l'activité de l'individu. </a:t>
            </a:r>
            <a:endParaRPr lang="fr-FR" dirty="0">
              <a:effectLst/>
              <a:latin typeface="Cambria"/>
              <a:ea typeface="Times New Roman"/>
              <a:cs typeface="Times New Roman"/>
            </a:endParaRPr>
          </a:p>
        </p:txBody>
      </p:sp>
      <p:pic>
        <p:nvPicPr>
          <p:cNvPr id="1027" name="Picture 3" descr="C:\Users\seigfried\Desktop\schema-circulation-sangu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8971" y="2825201"/>
            <a:ext cx="4073282" cy="357208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630963" y="218659"/>
            <a:ext cx="6989298" cy="338554"/>
          </a:xfrm>
          <a:prstGeom prst="rect">
            <a:avLst/>
          </a:prstGeom>
        </p:spPr>
        <p:txBody>
          <a:bodyPr wrap="square">
            <a:spAutoFit/>
          </a:bodyPr>
          <a:lstStyle/>
          <a:p>
            <a:pPr algn="ctr"/>
            <a:r>
              <a:rPr lang="fr-FR" sz="1600" dirty="0">
                <a:solidFill>
                  <a:schemeClr val="accent3">
                    <a:lumMod val="60000"/>
                    <a:lumOff val="40000"/>
                  </a:schemeClr>
                </a:solidFill>
                <a:latin typeface="Cambria" pitchFamily="18" charset="0"/>
              </a:rPr>
              <a:t>généralité sur le système cardiovasculaire et l’électrocardiographie</a:t>
            </a:r>
          </a:p>
        </p:txBody>
      </p:sp>
      <p:sp>
        <p:nvSpPr>
          <p:cNvPr id="10" name="ZoneTexte 9"/>
          <p:cNvSpPr txBox="1"/>
          <p:nvPr/>
        </p:nvSpPr>
        <p:spPr>
          <a:xfrm>
            <a:off x="2590800" y="6407124"/>
            <a:ext cx="5504288" cy="307777"/>
          </a:xfrm>
          <a:prstGeom prst="rect">
            <a:avLst/>
          </a:prstGeom>
          <a:noFill/>
        </p:spPr>
        <p:txBody>
          <a:bodyPr wrap="square" rtlCol="0">
            <a:spAutoFit/>
          </a:bodyPr>
          <a:lstStyle/>
          <a:p>
            <a:r>
              <a:rPr lang="fr-FR" sz="1400" b="1" u="sng" dirty="0">
                <a:latin typeface="Cambria" pitchFamily="18" charset="0"/>
              </a:rPr>
              <a:t>Figure 1 : Schéma général du système cardio-vasculaire</a:t>
            </a:r>
            <a:endParaRPr lang="fr-FR" sz="1600" b="1" u="sng" dirty="0"/>
          </a:p>
        </p:txBody>
      </p:sp>
      <p:pic>
        <p:nvPicPr>
          <p:cNvPr id="1028" name="Picture 4" descr="C:\Users\seigfried\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044" y="6096000"/>
            <a:ext cx="1390650" cy="297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13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arn(inVertical)">
                                      <p:cBhvr>
                                        <p:cTn id="15" dur="500"/>
                                        <p:tgtEl>
                                          <p:spTgt spid="102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8</a:t>
            </a:fld>
            <a:endParaRPr lang="en-US" dirty="0"/>
          </a:p>
        </p:txBody>
      </p:sp>
      <p:sp>
        <p:nvSpPr>
          <p:cNvPr id="7" name="Rectangle 6"/>
          <p:cNvSpPr/>
          <p:nvPr/>
        </p:nvSpPr>
        <p:spPr>
          <a:xfrm>
            <a:off x="1089212" y="824753"/>
            <a:ext cx="4297074" cy="430887"/>
          </a:xfrm>
          <a:prstGeom prst="rect">
            <a:avLst/>
          </a:prstGeom>
        </p:spPr>
        <p:txBody>
          <a:bodyPr wrap="none">
            <a:spAutoFit/>
          </a:bodyPr>
          <a:lstStyle/>
          <a:p>
            <a:pPr lvl="1"/>
            <a:r>
              <a:rPr lang="fr-FR" sz="2200" u="sng" dirty="0">
                <a:solidFill>
                  <a:srgbClr val="C0504D"/>
                </a:solidFill>
                <a:effectLst>
                  <a:outerShdw blurRad="38100" dist="38100" dir="2700000" algn="tl">
                    <a:srgbClr val="000000">
                      <a:alpha val="43137"/>
                    </a:srgbClr>
                  </a:outerShdw>
                </a:effectLst>
                <a:latin typeface="Cambria" pitchFamily="18" charset="0"/>
              </a:rPr>
              <a:t>Anatomie et position du cœur:</a:t>
            </a:r>
          </a:p>
        </p:txBody>
      </p:sp>
      <p:sp>
        <p:nvSpPr>
          <p:cNvPr id="12" name="Rectangle 11"/>
          <p:cNvSpPr/>
          <p:nvPr/>
        </p:nvSpPr>
        <p:spPr>
          <a:xfrm>
            <a:off x="1630963" y="218659"/>
            <a:ext cx="6989298" cy="338554"/>
          </a:xfrm>
          <a:prstGeom prst="rect">
            <a:avLst/>
          </a:prstGeom>
        </p:spPr>
        <p:txBody>
          <a:bodyPr wrap="square">
            <a:spAutoFit/>
          </a:bodyPr>
          <a:lstStyle/>
          <a:p>
            <a:pPr algn="ctr"/>
            <a:r>
              <a:rPr lang="fr-FR" sz="1600" dirty="0">
                <a:solidFill>
                  <a:schemeClr val="accent3">
                    <a:lumMod val="60000"/>
                    <a:lumOff val="40000"/>
                  </a:schemeClr>
                </a:solidFill>
                <a:latin typeface="Cambria" pitchFamily="18" charset="0"/>
              </a:rPr>
              <a:t>généralité sur le système cardiovasculaire et l’électrocardiographie</a:t>
            </a: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880" y="1905000"/>
            <a:ext cx="5652237"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ZoneTexte 13"/>
          <p:cNvSpPr txBox="1"/>
          <p:nvPr/>
        </p:nvSpPr>
        <p:spPr>
          <a:xfrm>
            <a:off x="3543300" y="5520154"/>
            <a:ext cx="2819400" cy="307777"/>
          </a:xfrm>
          <a:prstGeom prst="rect">
            <a:avLst/>
          </a:prstGeom>
          <a:noFill/>
        </p:spPr>
        <p:txBody>
          <a:bodyPr wrap="square" rtlCol="0">
            <a:spAutoFit/>
          </a:bodyPr>
          <a:lstStyle/>
          <a:p>
            <a:r>
              <a:rPr lang="fr-FR" sz="1400" b="1" u="sng" dirty="0">
                <a:latin typeface="Cambria" pitchFamily="18" charset="0"/>
              </a:rPr>
              <a:t>Figure 2 : Position du cœur</a:t>
            </a:r>
            <a:endParaRPr lang="fr-FR" sz="1600" b="1" u="sng" dirty="0"/>
          </a:p>
        </p:txBody>
      </p:sp>
    </p:spTree>
    <p:extLst>
      <p:ext uri="{BB962C8B-B14F-4D97-AF65-F5344CB8AC3E}">
        <p14:creationId xmlns:p14="http://schemas.microsoft.com/office/powerpoint/2010/main" val="336023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472FB4A-6F47-4CC5-9245-2C02B3FC26C6}" type="slidenum">
              <a:rPr lang="en-US" smtClean="0"/>
              <a:t>9</a:t>
            </a:fld>
            <a:endParaRPr lang="en-US" dirty="0"/>
          </a:p>
        </p:txBody>
      </p:sp>
      <p:sp>
        <p:nvSpPr>
          <p:cNvPr id="5" name="Rectangle 4"/>
          <p:cNvSpPr/>
          <p:nvPr/>
        </p:nvSpPr>
        <p:spPr>
          <a:xfrm>
            <a:off x="1292823" y="838200"/>
            <a:ext cx="3207225" cy="447815"/>
          </a:xfrm>
          <a:prstGeom prst="rect">
            <a:avLst/>
          </a:prstGeom>
        </p:spPr>
        <p:txBody>
          <a:bodyPr wrap="none">
            <a:spAutoFit/>
          </a:bodyPr>
          <a:lstStyle/>
          <a:p>
            <a:pPr algn="just">
              <a:lnSpc>
                <a:spcPct val="105000"/>
              </a:lnSpc>
              <a:spcAft>
                <a:spcPts val="1000"/>
              </a:spcAft>
            </a:pPr>
            <a:r>
              <a:rPr lang="fr-FR" sz="2200" b="1" u="sng" dirty="0">
                <a:solidFill>
                  <a:srgbClr val="943634"/>
                </a:solidFill>
                <a:effectLst>
                  <a:outerShdw blurRad="38100" dist="38100" dir="2700000" algn="tl">
                    <a:srgbClr val="000000">
                      <a:alpha val="43137"/>
                    </a:srgbClr>
                  </a:outerShdw>
                </a:effectLst>
                <a:latin typeface="Cambria"/>
                <a:ea typeface="Times New Roman"/>
                <a:cs typeface="Times New Roman"/>
              </a:rPr>
              <a:t>L'Electrocardiographie:</a:t>
            </a:r>
            <a:endParaRPr lang="fr-FR" sz="2200" u="sng" dirty="0">
              <a:effectLst>
                <a:outerShdw blurRad="38100" dist="38100" dir="2700000" algn="tl">
                  <a:srgbClr val="000000">
                    <a:alpha val="43137"/>
                  </a:srgbClr>
                </a:outerShdw>
              </a:effectLst>
              <a:latin typeface="Cambria"/>
              <a:ea typeface="Times New Roman"/>
              <a:cs typeface="Times New Roman"/>
            </a:endParaRPr>
          </a:p>
        </p:txBody>
      </p:sp>
      <p:sp>
        <p:nvSpPr>
          <p:cNvPr id="6" name="Rectangle 5"/>
          <p:cNvSpPr/>
          <p:nvPr/>
        </p:nvSpPr>
        <p:spPr>
          <a:xfrm>
            <a:off x="1630963" y="218659"/>
            <a:ext cx="6989298" cy="338554"/>
          </a:xfrm>
          <a:prstGeom prst="rect">
            <a:avLst/>
          </a:prstGeom>
        </p:spPr>
        <p:txBody>
          <a:bodyPr wrap="square">
            <a:spAutoFit/>
          </a:bodyPr>
          <a:lstStyle/>
          <a:p>
            <a:pPr algn="ctr"/>
            <a:r>
              <a:rPr lang="fr-FR" sz="1600" dirty="0">
                <a:solidFill>
                  <a:schemeClr val="accent3">
                    <a:lumMod val="60000"/>
                    <a:lumOff val="40000"/>
                  </a:schemeClr>
                </a:solidFill>
                <a:latin typeface="Cambria" pitchFamily="18" charset="0"/>
              </a:rPr>
              <a:t>généralité sur le système cardiovasculaire et l’électrocardiographie</a:t>
            </a:r>
          </a:p>
        </p:txBody>
      </p:sp>
      <p:sp>
        <p:nvSpPr>
          <p:cNvPr id="7" name="Rectangle 6"/>
          <p:cNvSpPr/>
          <p:nvPr/>
        </p:nvSpPr>
        <p:spPr>
          <a:xfrm>
            <a:off x="1066800" y="1447800"/>
            <a:ext cx="8077200" cy="1323439"/>
          </a:xfrm>
          <a:prstGeom prst="rect">
            <a:avLst/>
          </a:prstGeom>
        </p:spPr>
        <p:txBody>
          <a:bodyPr wrap="square">
            <a:spAutoFit/>
          </a:bodyPr>
          <a:lstStyle/>
          <a:p>
            <a:r>
              <a:rPr lang="fr-FR" sz="2000" dirty="0">
                <a:solidFill>
                  <a:srgbClr val="000000"/>
                </a:solidFill>
                <a:latin typeface="Cambria"/>
                <a:ea typeface="Times New Roman"/>
                <a:cs typeface="Times New Roman"/>
              </a:rPr>
              <a:t>Le signal électrocardiogramme ECG est l’enregistrement de l’activité électrique du cœur. Ce signal électro physiologique est sous forme d’une série d’ondes électriques, aux formes et durées particulières, qui se répètent à chaque cycle cardiaque. </a:t>
            </a:r>
            <a:endParaRPr lang="fr-FR" sz="2000" dirty="0"/>
          </a:p>
        </p:txBody>
      </p:sp>
      <p:pic>
        <p:nvPicPr>
          <p:cNvPr id="3074" name="Picture 2" descr="C:\Users\seigfried\Desktop\pqr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8910" y="2895600"/>
            <a:ext cx="3977758" cy="2278063"/>
          </a:xfrm>
          <a:prstGeom prst="rect">
            <a:avLst/>
          </a:prstGeom>
          <a:noFill/>
          <a:extLst>
            <a:ext uri="{909E8E84-426E-40DD-AFC4-6F175D3DCCD1}">
              <a14:hiddenFill xmlns:a14="http://schemas.microsoft.com/office/drawing/2010/main">
                <a:solidFill>
                  <a:srgbClr val="FFFFFF"/>
                </a:solidFill>
              </a14:hiddenFill>
            </a:ext>
          </a:extLst>
        </p:spPr>
      </p:pic>
      <p:sp>
        <p:nvSpPr>
          <p:cNvPr id="11" name="Zone de texte 5"/>
          <p:cNvSpPr txBox="1"/>
          <p:nvPr/>
        </p:nvSpPr>
        <p:spPr>
          <a:xfrm>
            <a:off x="3648919" y="5359916"/>
            <a:ext cx="2953385" cy="357505"/>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1000"/>
              </a:spcAft>
            </a:pPr>
            <a:r>
              <a:rPr lang="fr-FR" sz="1400" b="1" u="sng" dirty="0">
                <a:effectLst/>
                <a:latin typeface="Cambria"/>
                <a:ea typeface="Times New Roman"/>
                <a:cs typeface="Times New Roman"/>
              </a:rPr>
              <a:t>Figure 3: ondes du signal ECG</a:t>
            </a:r>
            <a:endParaRPr lang="fr-FR" sz="1400" u="sng" dirty="0">
              <a:effectLst/>
              <a:latin typeface="Cambria"/>
              <a:ea typeface="Times New Roman"/>
              <a:cs typeface="Times New Roman"/>
            </a:endParaRPr>
          </a:p>
        </p:txBody>
      </p:sp>
    </p:spTree>
    <p:extLst>
      <p:ext uri="{BB962C8B-B14F-4D97-AF65-F5344CB8AC3E}">
        <p14:creationId xmlns:p14="http://schemas.microsoft.com/office/powerpoint/2010/main" val="47515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barn(inVertical)">
                                      <p:cBhvr>
                                        <p:cTn id="17" dur="500"/>
                                        <p:tgtEl>
                                          <p:spTgt spid="3074"/>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2540</TotalTime>
  <Words>1311</Words>
  <Application>Microsoft Office PowerPoint</Application>
  <PresentationFormat>On-screen Show (4:3)</PresentationFormat>
  <Paragraphs>210</Paragraphs>
  <Slides>30</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Cambria</vt:lpstr>
      <vt:lpstr>Gill Sans MT</vt:lpstr>
      <vt:lpstr>Verdana</vt:lpstr>
      <vt:lpstr>Wingdings</vt:lpstr>
      <vt:lpstr>Wingdings 2</vt:lpstr>
      <vt:lpstr>Solstice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Hassan Samine</cp:lastModifiedBy>
  <cp:revision>119</cp:revision>
  <dcterms:created xsi:type="dcterms:W3CDTF">2018-07-25T10:05:04Z</dcterms:created>
  <dcterms:modified xsi:type="dcterms:W3CDTF">2024-02-28T22:47:59Z</dcterms:modified>
</cp:coreProperties>
</file>