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197E6-25A6-4964-9603-57E91CE9D4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C9D2FA-2A37-4564-9CAE-B1B84BAAE17B}">
      <dgm:prSet/>
      <dgm:spPr/>
      <dgm:t>
        <a:bodyPr/>
        <a:lstStyle/>
        <a:p>
          <a:r>
            <a:rPr lang="en-US" dirty="0"/>
            <a:t>One of the ways to explore the trend in fashion is the online stores.</a:t>
          </a:r>
        </a:p>
      </dgm:t>
    </dgm:pt>
    <dgm:pt modelId="{BD263DB1-2135-4741-A938-A4A5FE2C5662}" type="parTrans" cxnId="{6962F934-2FDA-4EC7-9257-056625994DB3}">
      <dgm:prSet/>
      <dgm:spPr/>
      <dgm:t>
        <a:bodyPr/>
        <a:lstStyle/>
        <a:p>
          <a:endParaRPr lang="en-US"/>
        </a:p>
      </dgm:t>
    </dgm:pt>
    <dgm:pt modelId="{AB8ED76B-197F-40CA-A6EF-2403F2BA2376}" type="sibTrans" cxnId="{6962F934-2FDA-4EC7-9257-056625994DB3}">
      <dgm:prSet/>
      <dgm:spPr/>
      <dgm:t>
        <a:bodyPr/>
        <a:lstStyle/>
        <a:p>
          <a:endParaRPr lang="en-US"/>
        </a:p>
      </dgm:t>
    </dgm:pt>
    <dgm:pt modelId="{084E96C5-564C-4B6E-B433-42FCD08F3DAF}">
      <dgm:prSet/>
      <dgm:spPr/>
      <dgm:t>
        <a:bodyPr/>
        <a:lstStyle/>
        <a:p>
          <a:r>
            <a:rPr lang="en-US"/>
            <a:t>The classification analysis is not useful to predicts the demand in fashion because of many characteristics for the product such as category, color, and design. </a:t>
          </a:r>
        </a:p>
      </dgm:t>
    </dgm:pt>
    <dgm:pt modelId="{0AC57F91-C8E1-4E5B-BA81-B8AF305119F3}" type="parTrans" cxnId="{D5EBC8AB-06E0-4642-A982-FE0FDF160121}">
      <dgm:prSet/>
      <dgm:spPr/>
      <dgm:t>
        <a:bodyPr/>
        <a:lstStyle/>
        <a:p>
          <a:endParaRPr lang="en-US"/>
        </a:p>
      </dgm:t>
    </dgm:pt>
    <dgm:pt modelId="{CDB238FF-FC8D-4835-9009-74AD9A91C34C}" type="sibTrans" cxnId="{D5EBC8AB-06E0-4642-A982-FE0FDF160121}">
      <dgm:prSet/>
      <dgm:spPr/>
      <dgm:t>
        <a:bodyPr/>
        <a:lstStyle/>
        <a:p>
          <a:endParaRPr lang="en-US"/>
        </a:p>
      </dgm:t>
    </dgm:pt>
    <dgm:pt modelId="{7819B2C0-3FD6-47CA-942A-F6B74F62B738}" type="pres">
      <dgm:prSet presAssocID="{ED8197E6-25A6-4964-9603-57E91CE9D43D}" presName="root" presStyleCnt="0">
        <dgm:presLayoutVars>
          <dgm:dir/>
          <dgm:resizeHandles val="exact"/>
        </dgm:presLayoutVars>
      </dgm:prSet>
      <dgm:spPr/>
    </dgm:pt>
    <dgm:pt modelId="{CF8C629D-5BED-4145-989D-F1594AD4D80E}" type="pres">
      <dgm:prSet presAssocID="{E2C9D2FA-2A37-4564-9CAE-B1B84BAAE17B}" presName="compNode" presStyleCnt="0"/>
      <dgm:spPr/>
    </dgm:pt>
    <dgm:pt modelId="{52ECCFC0-79E6-4CA6-BF39-022C145AA453}" type="pres">
      <dgm:prSet presAssocID="{E2C9D2FA-2A37-4564-9CAE-B1B84BAAE17B}" presName="bgRect" presStyleLbl="bgShp" presStyleIdx="0" presStyleCnt="2"/>
      <dgm:spPr/>
    </dgm:pt>
    <dgm:pt modelId="{65E24A52-CEDF-4BD2-B43C-E48D960A0E70}" type="pres">
      <dgm:prSet presAssocID="{E2C9D2FA-2A37-4564-9CAE-B1B84BAAE1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B34D3CD4-C3A4-4DDB-88B5-20A83C2338C5}" type="pres">
      <dgm:prSet presAssocID="{E2C9D2FA-2A37-4564-9CAE-B1B84BAAE17B}" presName="spaceRect" presStyleCnt="0"/>
      <dgm:spPr/>
    </dgm:pt>
    <dgm:pt modelId="{63A93C7E-AEC1-48E0-99F8-C67AC8B4E471}" type="pres">
      <dgm:prSet presAssocID="{E2C9D2FA-2A37-4564-9CAE-B1B84BAAE17B}" presName="parTx" presStyleLbl="revTx" presStyleIdx="0" presStyleCnt="2">
        <dgm:presLayoutVars>
          <dgm:chMax val="0"/>
          <dgm:chPref val="0"/>
        </dgm:presLayoutVars>
      </dgm:prSet>
      <dgm:spPr/>
    </dgm:pt>
    <dgm:pt modelId="{DCBC9222-FABF-4A0F-B42D-2FC3E4E8EC0A}" type="pres">
      <dgm:prSet presAssocID="{AB8ED76B-197F-40CA-A6EF-2403F2BA2376}" presName="sibTrans" presStyleCnt="0"/>
      <dgm:spPr/>
    </dgm:pt>
    <dgm:pt modelId="{9868B534-3343-4B59-A6C6-1FBA6F0D0529}" type="pres">
      <dgm:prSet presAssocID="{084E96C5-564C-4B6E-B433-42FCD08F3DAF}" presName="compNode" presStyleCnt="0"/>
      <dgm:spPr/>
    </dgm:pt>
    <dgm:pt modelId="{A4639B53-5BB0-427E-BBDD-E14B8813344A}" type="pres">
      <dgm:prSet presAssocID="{084E96C5-564C-4B6E-B433-42FCD08F3DAF}" presName="bgRect" presStyleLbl="bgShp" presStyleIdx="1" presStyleCnt="2"/>
      <dgm:spPr/>
    </dgm:pt>
    <dgm:pt modelId="{2EEB3283-1BD1-494F-842E-04E7BDC64E9B}" type="pres">
      <dgm:prSet presAssocID="{084E96C5-564C-4B6E-B433-42FCD08F3D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B11B00DA-19F0-4B2F-A722-59238137BB57}" type="pres">
      <dgm:prSet presAssocID="{084E96C5-564C-4B6E-B433-42FCD08F3DAF}" presName="spaceRect" presStyleCnt="0"/>
      <dgm:spPr/>
    </dgm:pt>
    <dgm:pt modelId="{44D494D0-60E2-46EC-B15B-171FEED01EBD}" type="pres">
      <dgm:prSet presAssocID="{084E96C5-564C-4B6E-B433-42FCD08F3DA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24952B-77A2-4E37-83CA-1A30D3BE5E03}" type="presOf" srcId="{E2C9D2FA-2A37-4564-9CAE-B1B84BAAE17B}" destId="{63A93C7E-AEC1-48E0-99F8-C67AC8B4E471}" srcOrd="0" destOrd="0" presId="urn:microsoft.com/office/officeart/2018/2/layout/IconVerticalSolidList"/>
    <dgm:cxn modelId="{6962F934-2FDA-4EC7-9257-056625994DB3}" srcId="{ED8197E6-25A6-4964-9603-57E91CE9D43D}" destId="{E2C9D2FA-2A37-4564-9CAE-B1B84BAAE17B}" srcOrd="0" destOrd="0" parTransId="{BD263DB1-2135-4741-A938-A4A5FE2C5662}" sibTransId="{AB8ED76B-197F-40CA-A6EF-2403F2BA2376}"/>
    <dgm:cxn modelId="{2104B446-8E68-4215-A159-A73FBCF83686}" type="presOf" srcId="{084E96C5-564C-4B6E-B433-42FCD08F3DAF}" destId="{44D494D0-60E2-46EC-B15B-171FEED01EBD}" srcOrd="0" destOrd="0" presId="urn:microsoft.com/office/officeart/2018/2/layout/IconVerticalSolidList"/>
    <dgm:cxn modelId="{75D9A553-A272-4CF0-9389-B13B2863B61A}" type="presOf" srcId="{ED8197E6-25A6-4964-9603-57E91CE9D43D}" destId="{7819B2C0-3FD6-47CA-942A-F6B74F62B738}" srcOrd="0" destOrd="0" presId="urn:microsoft.com/office/officeart/2018/2/layout/IconVerticalSolidList"/>
    <dgm:cxn modelId="{D5EBC8AB-06E0-4642-A982-FE0FDF160121}" srcId="{ED8197E6-25A6-4964-9603-57E91CE9D43D}" destId="{084E96C5-564C-4B6E-B433-42FCD08F3DAF}" srcOrd="1" destOrd="0" parTransId="{0AC57F91-C8E1-4E5B-BA81-B8AF305119F3}" sibTransId="{CDB238FF-FC8D-4835-9009-74AD9A91C34C}"/>
    <dgm:cxn modelId="{3953468B-13C6-48F5-94B9-7F300CC10098}" type="presParOf" srcId="{7819B2C0-3FD6-47CA-942A-F6B74F62B738}" destId="{CF8C629D-5BED-4145-989D-F1594AD4D80E}" srcOrd="0" destOrd="0" presId="urn:microsoft.com/office/officeart/2018/2/layout/IconVerticalSolidList"/>
    <dgm:cxn modelId="{36CF389D-7E49-4D70-BC9C-864C330D6B31}" type="presParOf" srcId="{CF8C629D-5BED-4145-989D-F1594AD4D80E}" destId="{52ECCFC0-79E6-4CA6-BF39-022C145AA453}" srcOrd="0" destOrd="0" presId="urn:microsoft.com/office/officeart/2018/2/layout/IconVerticalSolidList"/>
    <dgm:cxn modelId="{B291177E-FC44-4B58-8D7A-48D04731ED3C}" type="presParOf" srcId="{CF8C629D-5BED-4145-989D-F1594AD4D80E}" destId="{65E24A52-CEDF-4BD2-B43C-E48D960A0E70}" srcOrd="1" destOrd="0" presId="urn:microsoft.com/office/officeart/2018/2/layout/IconVerticalSolidList"/>
    <dgm:cxn modelId="{61C54EA2-7A32-44D0-A9E7-1AC110DF22B1}" type="presParOf" srcId="{CF8C629D-5BED-4145-989D-F1594AD4D80E}" destId="{B34D3CD4-C3A4-4DDB-88B5-20A83C2338C5}" srcOrd="2" destOrd="0" presId="urn:microsoft.com/office/officeart/2018/2/layout/IconVerticalSolidList"/>
    <dgm:cxn modelId="{6305B384-18AB-4E95-B97B-C955B81AA20C}" type="presParOf" srcId="{CF8C629D-5BED-4145-989D-F1594AD4D80E}" destId="{63A93C7E-AEC1-48E0-99F8-C67AC8B4E471}" srcOrd="3" destOrd="0" presId="urn:microsoft.com/office/officeart/2018/2/layout/IconVerticalSolidList"/>
    <dgm:cxn modelId="{3A4611B7-04FF-405E-A641-6C4DB161265B}" type="presParOf" srcId="{7819B2C0-3FD6-47CA-942A-F6B74F62B738}" destId="{DCBC9222-FABF-4A0F-B42D-2FC3E4E8EC0A}" srcOrd="1" destOrd="0" presId="urn:microsoft.com/office/officeart/2018/2/layout/IconVerticalSolidList"/>
    <dgm:cxn modelId="{1A44D31E-0F48-48D2-BF18-B3640869DB44}" type="presParOf" srcId="{7819B2C0-3FD6-47CA-942A-F6B74F62B738}" destId="{9868B534-3343-4B59-A6C6-1FBA6F0D0529}" srcOrd="2" destOrd="0" presId="urn:microsoft.com/office/officeart/2018/2/layout/IconVerticalSolidList"/>
    <dgm:cxn modelId="{56502013-EF81-4A61-96BD-F1BD418BCA37}" type="presParOf" srcId="{9868B534-3343-4B59-A6C6-1FBA6F0D0529}" destId="{A4639B53-5BB0-427E-BBDD-E14B8813344A}" srcOrd="0" destOrd="0" presId="urn:microsoft.com/office/officeart/2018/2/layout/IconVerticalSolidList"/>
    <dgm:cxn modelId="{481D0187-61B8-49A0-A374-AA7375ABA97A}" type="presParOf" srcId="{9868B534-3343-4B59-A6C6-1FBA6F0D0529}" destId="{2EEB3283-1BD1-494F-842E-04E7BDC64E9B}" srcOrd="1" destOrd="0" presId="urn:microsoft.com/office/officeart/2018/2/layout/IconVerticalSolidList"/>
    <dgm:cxn modelId="{20AD905E-F1CC-4948-9760-FDDE7D7A3108}" type="presParOf" srcId="{9868B534-3343-4B59-A6C6-1FBA6F0D0529}" destId="{B11B00DA-19F0-4B2F-A722-59238137BB57}" srcOrd="2" destOrd="0" presId="urn:microsoft.com/office/officeart/2018/2/layout/IconVerticalSolidList"/>
    <dgm:cxn modelId="{44723673-245B-4A82-A86E-E856C4A63B34}" type="presParOf" srcId="{9868B534-3343-4B59-A6C6-1FBA6F0D0529}" destId="{44D494D0-60E2-46EC-B15B-171FEED01E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CCFC0-79E6-4CA6-BF39-022C145AA453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24A52-CEDF-4BD2-B43C-E48D960A0E70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93C7E-AEC1-48E0-99F8-C67AC8B4E471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One of the ways to explore the trend in fashion is the online stores.</a:t>
          </a:r>
        </a:p>
      </dsp:txBody>
      <dsp:txXfrm>
        <a:off x="1508156" y="707288"/>
        <a:ext cx="9007443" cy="1305763"/>
      </dsp:txXfrm>
    </dsp:sp>
    <dsp:sp modelId="{A4639B53-5BB0-427E-BBDD-E14B8813344A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B3283-1BD1-494F-842E-04E7BDC64E9B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494D0-60E2-46EC-B15B-171FEED01EBD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classification analysis is not useful to predicts the demand in fashion because of many characteristics for the product such as category, color, and design. </a:t>
          </a:r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08D3-CF07-7248-8446-750A9D7B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F756-78D9-D74D-90A3-2D571C95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7168-2655-5540-86F6-984B37CC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ABBE-9632-D647-87C6-CB49E1C0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5FB8-E127-AD4C-B8A7-F1836B86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AA9-887C-9F46-93AE-B9B81DE2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AE20-C0AA-9142-8D71-E55437755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5EAC-3352-E840-AB85-43B1E403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435E-04AC-B54A-B28E-1842B1D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B4A1-0531-DE4A-A3BE-154FCB55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0B300-68EF-6A46-BC16-573D6F78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4971-A77F-A740-85FE-941F53840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7B1F-D6A0-9749-8C55-88B8ADDA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7EF-4748-794D-AFCE-BD39637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4433-119C-6D44-8A20-F82DBE23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711F-D353-024A-AD22-497366A2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3B18-EA6F-214A-879F-05C35DCE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7F32-86E5-5942-AB49-01DD27DC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8804-A5FC-8244-9469-80AADBC1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7006-0B10-9A4C-A764-4B3E5D6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C738-3379-0149-A362-B1F00DD9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AE47-0417-9449-AA99-613EA86F9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5569-B44E-5540-B903-3A8E05D8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7A11-939C-1E4B-B852-BC8AB5ED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4E09-BFB7-DB4D-9421-AC2FB69C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DCB0-BD5D-844C-8C99-EDF4CF23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1876-DCCD-2745-AE49-0985B6ED1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9441-33EE-7645-8C27-676A2458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2B34D-632A-6C48-86F7-29E3A9D0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6B8C-7355-D44B-B0D3-9481069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9F10-B919-E043-9CE1-D92CCAE1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90D0-1B84-824B-8C1C-23127950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06A4-A381-F94C-AEE4-5A247A04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F30C2-5712-8741-89D3-AB608A9E3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42A89-48ED-8743-B2F0-9B8E4EB1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F4CD6-3C0A-A046-9975-3C4EDE908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05A14-B417-1948-B520-E167874B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E9CA9-4E28-084D-A0C3-74BAC70C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2002B-4AA2-FD44-936B-BA4E128F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CF28-FB05-3249-A9AF-0616F77E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F5534-EAFE-504E-BA28-13D5DC7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37BBB-8C1A-EE45-9B9B-E97D4E8F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307C4-CC37-E841-A7F0-8734ED4C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7ABC1-2489-2C44-92B4-695F1937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5D1B9-3C0D-BE43-A3E4-8D5C04E7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B5F7E-596E-6448-9C77-E09AE28F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2989-63C3-4042-8330-73EEC894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94B4-21A6-7049-ACB0-CF0CCDA5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BEF84-9642-7044-B555-F3B313927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1CA2-B837-234F-A62D-3E498880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7DC50-ACA1-0C46-BDC8-CC07C7EE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F5838-6B20-9A44-A3DD-9C07AF9A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5CB1-4163-0047-B2CF-F2F397FC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45B0C-2B19-954E-B18E-8794046DF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B7379-DD34-1945-BA1C-F5A384C8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FE8-C80C-534D-AA45-0E5C4927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ECFE-7D5A-CA42-ADA8-2B15600C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8A647-DAB8-724B-A56D-0525782F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5219-AF8D-744A-ABCB-46F089D9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CC3B-5F8A-2A4B-9CD5-ED1AAEF1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8812-2E0C-E449-91AD-9A00AF5CE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7B4B-3BF9-D249-8CA7-6845758594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C019-D7D1-2B4F-937C-3F9C26CB7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34330-56D3-A74E-A7EF-B64DFB2C2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E46A-E725-1543-B045-5FF7DE67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ratalent.com/zara-tec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C1D46-AFF8-D74C-9905-77C1A541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/>
              <a:t>Predicting Demand in Fashion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FDFE4-CF79-FD46-91A7-43F621BA5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257D5-CB16-6842-AB7E-5706586F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Confusion matrix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D2DC-BE0A-DB46-AEA1-F2964CE8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The model predicts that the total number of the deal product is 8020 while 413 products are in denial set.</a:t>
            </a:r>
          </a:p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BE8A3-A3B9-CC44-B128-A76754B4E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5" r="173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1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484F-F8C9-6A4F-8FE6-ADF8D9DD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A79267-3A1E-4401-9F75-A08A7A279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5922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26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F89F4-F094-8346-A730-DB74AE6E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/>
              <a:t>Interest</a:t>
            </a:r>
            <a:r>
              <a:rPr lang="en-US" sz="5200">
                <a:effectLst/>
              </a:rPr>
              <a:t> 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550C-9163-5E4E-965A-BDC3DF92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3" y="1239927"/>
            <a:ext cx="6522414" cy="46805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See-Now-Buy-Now idea and it has been affecting people all time.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what to sell next week will be an advantage in the fashion industry.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 the cost of shipping and storing.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203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11789-6F84-3A4E-94D4-CD7FCCD4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/>
              <a:t>Data acquisition </a:t>
            </a:r>
            <a:endParaRPr lang="en-US" sz="4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A901-421D-244B-8BF5-AE5116F1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The dataset was provided by </a:t>
            </a:r>
            <a:r>
              <a:rPr lang="en-US" sz="2000" u="sng">
                <a:hlinkClick r:id="rId2"/>
              </a:rPr>
              <a:t>Zara</a:t>
            </a:r>
            <a:r>
              <a:rPr lang="en-US" sz="2000"/>
              <a:t>. </a:t>
            </a:r>
          </a:p>
          <a:p>
            <a:r>
              <a:rPr lang="en-US" sz="2000"/>
              <a:t>The dataset attributes are sales, stock, SKUs, and product positioning on the website.</a:t>
            </a:r>
            <a:r>
              <a:rPr lang="en-US" sz="2000">
                <a:effectLst/>
              </a:rPr>
              <a:t> </a:t>
            </a:r>
          </a:p>
          <a:p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CE9CD9-800D-1341-B45B-31D2B5D90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78895"/>
              </p:ext>
            </p:extLst>
          </p:nvPr>
        </p:nvGraphicFramePr>
        <p:xfrm>
          <a:off x="6065086" y="2484255"/>
          <a:ext cx="4843170" cy="3714248"/>
        </p:xfrm>
        <a:graphic>
          <a:graphicData uri="http://schemas.openxmlformats.org/drawingml/2006/table">
            <a:tbl>
              <a:tblPr firstRow="1" firstCol="1" bandRow="1">
                <a:noFill/>
                <a:tableStyleId>{EB9631B5-78F2-41C9-869B-9F39066F8104}</a:tableStyleId>
              </a:tblPr>
              <a:tblGrid>
                <a:gridCol w="1061341">
                  <a:extLst>
                    <a:ext uri="{9D8B030D-6E8A-4147-A177-3AD203B41FA5}">
                      <a16:colId xmlns:a16="http://schemas.microsoft.com/office/drawing/2014/main" val="3940050978"/>
                    </a:ext>
                  </a:extLst>
                </a:gridCol>
                <a:gridCol w="2461584">
                  <a:extLst>
                    <a:ext uri="{9D8B030D-6E8A-4147-A177-3AD203B41FA5}">
                      <a16:colId xmlns:a16="http://schemas.microsoft.com/office/drawing/2014/main" val="1145558137"/>
                    </a:ext>
                  </a:extLst>
                </a:gridCol>
                <a:gridCol w="1320245">
                  <a:extLst>
                    <a:ext uri="{9D8B030D-6E8A-4147-A177-3AD203B41FA5}">
                      <a16:colId xmlns:a16="http://schemas.microsoft.com/office/drawing/2014/main" val="113740858"/>
                    </a:ext>
                  </a:extLst>
                </a:gridCol>
              </a:tblGrid>
              <a:tr h="5846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Table</a:t>
                      </a: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Attributes</a:t>
                      </a: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shape</a:t>
                      </a: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761558"/>
                  </a:ext>
                </a:extLst>
              </a:tr>
              <a:tr h="7824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products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product_id, family_id, subfamily_id,  price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(15238,4)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0788"/>
                  </a:ext>
                </a:extLst>
              </a:tr>
              <a:tr h="7824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Sales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date_number, product_id, color_id,size_id, sales,stock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(3736218,6)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114055"/>
                  </a:ext>
                </a:extLst>
              </a:tr>
              <a:tr h="7824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 blocks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product_id, block_id,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(15238,2)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01476"/>
                  </a:ext>
                </a:extLst>
              </a:tr>
              <a:tr h="7824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positions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date_number, product_id, category_id, position,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(1507874,4)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3915" marR="137936" marT="91957" marB="919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71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035D3-5DC6-6C47-BC92-45E8A1CD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Sales by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C3F74-5957-FC4E-BE1D-EAA98226B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2" r="2" b="2224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8CC2-2353-AC46-B887-46DB0FA0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/>
              <a:t>since the goal is to predict demand for next 3 weeks, the dataset split train(0-71) and test(72-91)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3338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DE6EA-95FA-804F-9BBD-DA09E6FB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Sales by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A6E75-DD79-934C-8770-3AE563E1A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" r="2" b="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8603-B8EE-EF44-A43F-9D91B86D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/>
              <a:t>When the price is low, sales are high</a:t>
            </a:r>
          </a:p>
          <a:p>
            <a:endParaRPr lang="en-US" sz="2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1666-50C6-6F4C-8742-54855A1D7DD3}"/>
              </a:ext>
            </a:extLst>
          </p:cNvPr>
          <p:cNvSpPr txBox="1"/>
          <p:nvPr/>
        </p:nvSpPr>
        <p:spPr>
          <a:xfrm>
            <a:off x="643467" y="208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3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5721B-EEE1-284E-BD38-AF2A6433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mean products positions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E33EE-1CB0-EB43-AB85-A6F2700B1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" r="2" b="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FDA1-D160-7145-93DF-AD811994C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/>
              <a:t> When the mean is low (best), the sales are high.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431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D8F0B-ACF9-AC4F-941A-42079DD6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Sales by high ranks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DAEF4-7B7D-4242-85A5-958FC8B1B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" r="2" b="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856A-7613-7340-A63A-5263D851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/>
              <a:t>the sales are high when the product has high rank</a:t>
            </a:r>
          </a:p>
        </p:txBody>
      </p:sp>
    </p:spTree>
    <p:extLst>
      <p:ext uri="{BB962C8B-B14F-4D97-AF65-F5344CB8AC3E}">
        <p14:creationId xmlns:p14="http://schemas.microsoft.com/office/powerpoint/2010/main" val="294072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8999-0E45-3841-A1EF-C65D04B7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Sales by low ranks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B9C9B-E6F3-5548-864E-3575F503A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" r="2" b="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3A6C-0D34-4E4F-B5A7-02E131B8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/>
              <a:t>sales are less when product rated by low</a:t>
            </a:r>
          </a:p>
        </p:txBody>
      </p:sp>
    </p:spTree>
    <p:extLst>
      <p:ext uri="{BB962C8B-B14F-4D97-AF65-F5344CB8AC3E}">
        <p14:creationId xmlns:p14="http://schemas.microsoft.com/office/powerpoint/2010/main" val="425396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8999-0E45-3841-A1EF-C65D04B7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Sales by Position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3A6C-0D34-4E4F-B5A7-02E131B8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sales increased by high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FF6BE-4D63-CF41-90F9-CCEF4221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7" y="2583790"/>
            <a:ext cx="6043083" cy="32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9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284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Predicting Demand in Fashion </vt:lpstr>
      <vt:lpstr>Interest </vt:lpstr>
      <vt:lpstr>Data acquisition </vt:lpstr>
      <vt:lpstr>Sales by day</vt:lpstr>
      <vt:lpstr>Sales by price</vt:lpstr>
      <vt:lpstr>The mean products positions</vt:lpstr>
      <vt:lpstr>Sales by high ranks</vt:lpstr>
      <vt:lpstr>Sales by low ranks</vt:lpstr>
      <vt:lpstr>Sales by Position Level</vt:lpstr>
      <vt:lpstr>Confusion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Demand in Fashion </dc:title>
  <dc:creator>Hassan Samkari</dc:creator>
  <cp:lastModifiedBy>Hassan Samkari</cp:lastModifiedBy>
  <cp:revision>3</cp:revision>
  <dcterms:created xsi:type="dcterms:W3CDTF">2020-04-11T17:18:07Z</dcterms:created>
  <dcterms:modified xsi:type="dcterms:W3CDTF">2020-04-11T18:21:33Z</dcterms:modified>
</cp:coreProperties>
</file>