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58" r:id="rId5"/>
    <p:sldId id="272" r:id="rId6"/>
    <p:sldId id="273" r:id="rId7"/>
    <p:sldId id="259" r:id="rId8"/>
    <p:sldId id="279" r:id="rId9"/>
    <p:sldId id="280" r:id="rId10"/>
    <p:sldId id="260" r:id="rId11"/>
    <p:sldId id="261" r:id="rId12"/>
    <p:sldId id="263" r:id="rId13"/>
    <p:sldId id="264" r:id="rId14"/>
    <p:sldId id="265" r:id="rId15"/>
    <p:sldId id="266" r:id="rId16"/>
    <p:sldId id="269" r:id="rId17"/>
    <p:sldId id="271" r:id="rId18"/>
    <p:sldId id="270" r:id="rId19"/>
    <p:sldId id="287" r:id="rId20"/>
    <p:sldId id="274" r:id="rId21"/>
    <p:sldId id="275" r:id="rId22"/>
    <p:sldId id="276" r:id="rId23"/>
    <p:sldId id="277" r:id="rId24"/>
    <p:sldId id="278" r:id="rId25"/>
    <p:sldId id="281" r:id="rId26"/>
    <p:sldId id="282" r:id="rId27"/>
    <p:sldId id="284" r:id="rId28"/>
    <p:sldId id="28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320" y="4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FB25F86-2323-4045-AEED-2B9009904362}"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A22E5-AF29-468A-B5DB-DCBC73E7AEEB}"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268152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B25F86-2323-4045-AEED-2B9009904362}"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A22E5-AF29-468A-B5DB-DCBC73E7AEEB}" type="slidenum">
              <a:rPr lang="en-US" smtClean="0"/>
              <a:pPr/>
              <a:t>‹#›</a:t>
            </a:fld>
            <a:endParaRPr lang="en-US"/>
          </a:p>
        </p:txBody>
      </p:sp>
    </p:spTree>
    <p:extLst>
      <p:ext uri="{BB962C8B-B14F-4D97-AF65-F5344CB8AC3E}">
        <p14:creationId xmlns:p14="http://schemas.microsoft.com/office/powerpoint/2010/main" xmlns="" val="608896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B25F86-2323-4045-AEED-2B9009904362}"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A22E5-AF29-468A-B5DB-DCBC73E7AEEB}" type="slidenum">
              <a:rPr lang="en-US" smtClean="0"/>
              <a:pPr/>
              <a:t>‹#›</a:t>
            </a:fld>
            <a:endParaRPr lang="en-US"/>
          </a:p>
        </p:txBody>
      </p:sp>
    </p:spTree>
    <p:extLst>
      <p:ext uri="{BB962C8B-B14F-4D97-AF65-F5344CB8AC3E}">
        <p14:creationId xmlns:p14="http://schemas.microsoft.com/office/powerpoint/2010/main" xmlns="" val="1445918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B25F86-2323-4045-AEED-2B9009904362}"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A22E5-AF29-468A-B5DB-DCBC73E7AEEB}" type="slidenum">
              <a:rPr lang="en-US" smtClean="0"/>
              <a:pPr/>
              <a:t>‹#›</a:t>
            </a:fld>
            <a:endParaRPr lang="en-US"/>
          </a:p>
        </p:txBody>
      </p:sp>
    </p:spTree>
    <p:extLst>
      <p:ext uri="{BB962C8B-B14F-4D97-AF65-F5344CB8AC3E}">
        <p14:creationId xmlns:p14="http://schemas.microsoft.com/office/powerpoint/2010/main" xmlns="" val="369597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B25F86-2323-4045-AEED-2B9009904362}"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A22E5-AF29-468A-B5DB-DCBC73E7AEEB}"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029505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FB25F86-2323-4045-AEED-2B9009904362}"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5A22E5-AF29-468A-B5DB-DCBC73E7AEEB}" type="slidenum">
              <a:rPr lang="en-US" smtClean="0"/>
              <a:pPr/>
              <a:t>‹#›</a:t>
            </a:fld>
            <a:endParaRPr lang="en-US"/>
          </a:p>
        </p:txBody>
      </p:sp>
    </p:spTree>
    <p:extLst>
      <p:ext uri="{BB962C8B-B14F-4D97-AF65-F5344CB8AC3E}">
        <p14:creationId xmlns:p14="http://schemas.microsoft.com/office/powerpoint/2010/main" xmlns="" val="2499028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FB25F86-2323-4045-AEED-2B9009904362}" type="datetimeFigureOut">
              <a:rPr lang="en-US" smtClean="0"/>
              <a:pPr/>
              <a:t>5/31/2021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5A22E5-AF29-468A-B5DB-DCBC73E7AEEB}" type="slidenum">
              <a:rPr lang="en-US" smtClean="0"/>
              <a:pPr/>
              <a:t>‹#›</a:t>
            </a:fld>
            <a:endParaRPr lang="en-US"/>
          </a:p>
        </p:txBody>
      </p:sp>
    </p:spTree>
    <p:extLst>
      <p:ext uri="{BB962C8B-B14F-4D97-AF65-F5344CB8AC3E}">
        <p14:creationId xmlns:p14="http://schemas.microsoft.com/office/powerpoint/2010/main" xmlns="" val="3087939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FB25F86-2323-4045-AEED-2B9009904362}" type="datetimeFigureOut">
              <a:rPr lang="en-US" smtClean="0"/>
              <a:pPr/>
              <a:t>5/31/2021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5A22E5-AF29-468A-B5DB-DCBC73E7AEEB}" type="slidenum">
              <a:rPr lang="en-US" smtClean="0"/>
              <a:pPr/>
              <a:t>‹#›</a:t>
            </a:fld>
            <a:endParaRPr lang="en-US"/>
          </a:p>
        </p:txBody>
      </p:sp>
    </p:spTree>
    <p:extLst>
      <p:ext uri="{BB962C8B-B14F-4D97-AF65-F5344CB8AC3E}">
        <p14:creationId xmlns:p14="http://schemas.microsoft.com/office/powerpoint/2010/main" xmlns="" val="1915483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B25F86-2323-4045-AEED-2B9009904362}" type="datetimeFigureOut">
              <a:rPr lang="en-US" smtClean="0"/>
              <a:pPr/>
              <a:t>5/31/2021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25A22E5-AF29-468A-B5DB-DCBC73E7AEEB}" type="slidenum">
              <a:rPr lang="en-US" smtClean="0"/>
              <a:pPr/>
              <a:t>‹#›</a:t>
            </a:fld>
            <a:endParaRPr lang="en-US"/>
          </a:p>
        </p:txBody>
      </p:sp>
    </p:spTree>
    <p:extLst>
      <p:ext uri="{BB962C8B-B14F-4D97-AF65-F5344CB8AC3E}">
        <p14:creationId xmlns:p14="http://schemas.microsoft.com/office/powerpoint/2010/main" xmlns="" val="265816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FB25F86-2323-4045-AEED-2B9009904362}" type="datetimeFigureOut">
              <a:rPr lang="en-US" smtClean="0"/>
              <a:pPr/>
              <a:t>5/31/2021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25A22E5-AF29-468A-B5DB-DCBC73E7AEEB}" type="slidenum">
              <a:rPr lang="en-US" smtClean="0"/>
              <a:pPr/>
              <a:t>‹#›</a:t>
            </a:fld>
            <a:endParaRPr lang="en-US"/>
          </a:p>
        </p:txBody>
      </p:sp>
    </p:spTree>
    <p:extLst>
      <p:ext uri="{BB962C8B-B14F-4D97-AF65-F5344CB8AC3E}">
        <p14:creationId xmlns:p14="http://schemas.microsoft.com/office/powerpoint/2010/main" xmlns="" val="214110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cstate="print"/>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B25F86-2323-4045-AEED-2B9009904362}"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5A22E5-AF29-468A-B5DB-DCBC73E7AEEB}" type="slidenum">
              <a:rPr lang="en-US" smtClean="0"/>
              <a:pPr/>
              <a:t>‹#›</a:t>
            </a:fld>
            <a:endParaRPr lang="en-US"/>
          </a:p>
        </p:txBody>
      </p:sp>
    </p:spTree>
    <p:extLst>
      <p:ext uri="{BB962C8B-B14F-4D97-AF65-F5344CB8AC3E}">
        <p14:creationId xmlns:p14="http://schemas.microsoft.com/office/powerpoint/2010/main" xmlns="" val="2029274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FB25F86-2323-4045-AEED-2B9009904362}" type="datetimeFigureOut">
              <a:rPr lang="en-US" smtClean="0"/>
              <a:pPr/>
              <a:t>5/31/2021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25A22E5-AF29-468A-B5DB-DCBC73E7AEEB}"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507775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9250" y="1609858"/>
            <a:ext cx="9753600" cy="2730321"/>
          </a:xfrm>
        </p:spPr>
        <p:txBody>
          <a:bodyPr>
            <a:normAutofit/>
          </a:bodyPr>
          <a:lstStyle/>
          <a:p>
            <a:pPr algn="ctr"/>
            <a:r>
              <a:rPr lang="en-US" sz="8000" b="1" dirty="0" smtClean="0">
                <a:ln>
                  <a:solidFill>
                    <a:schemeClr val="tx1"/>
                  </a:solidFill>
                </a:ln>
                <a:latin typeface="Cambria" panose="02040503050406030204" pitchFamily="18" charset="0"/>
                <a:ea typeface="Cambria" panose="02040503050406030204" pitchFamily="18" charset="0"/>
              </a:rPr>
              <a:t>THE DICTIONARY</a:t>
            </a:r>
            <a:br>
              <a:rPr lang="en-US" sz="8000" b="1" dirty="0" smtClean="0">
                <a:ln>
                  <a:solidFill>
                    <a:schemeClr val="tx1"/>
                  </a:solidFill>
                </a:ln>
                <a:latin typeface="Cambria" panose="02040503050406030204" pitchFamily="18" charset="0"/>
                <a:ea typeface="Cambria" panose="02040503050406030204" pitchFamily="18" charset="0"/>
              </a:rPr>
            </a:br>
            <a:r>
              <a:rPr lang="en-US" sz="8000" b="1" dirty="0" smtClean="0">
                <a:ln>
                  <a:solidFill>
                    <a:schemeClr val="tx1"/>
                  </a:solidFill>
                </a:ln>
                <a:solidFill>
                  <a:schemeClr val="accent1"/>
                </a:solidFill>
                <a:latin typeface="Cambria" panose="02040503050406030204" pitchFamily="18" charset="0"/>
                <a:ea typeface="Cambria" panose="02040503050406030204" pitchFamily="18" charset="0"/>
              </a:rPr>
              <a:t>LE DICTIONNAIRE</a:t>
            </a:r>
            <a:endParaRPr lang="en-US" sz="8000" b="1" dirty="0">
              <a:ln>
                <a:solidFill>
                  <a:schemeClr val="tx1"/>
                </a:solidFill>
              </a:ln>
              <a:solidFill>
                <a:schemeClr val="accent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xmlns="" val="437366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3029"/>
            <a:ext cx="4005330" cy="1965959"/>
          </a:xfrm>
        </p:spPr>
        <p:txBody>
          <a:bodyPr>
            <a:normAutofit fontScale="90000"/>
          </a:bodyPr>
          <a:lstStyle/>
          <a:p>
            <a:r>
              <a:rPr lang="en-US" b="1" dirty="0" smtClean="0">
                <a:solidFill>
                  <a:schemeClr val="tx1"/>
                </a:solidFill>
                <a:latin typeface="Cambria" panose="02040503050406030204" pitchFamily="18" charset="0"/>
                <a:ea typeface="Cambria" panose="02040503050406030204" pitchFamily="18" charset="0"/>
              </a:rPr>
              <a:t>WHERE IS THE DATA STORED FROM WHERE THE APP READS IT?</a:t>
            </a:r>
            <a:endParaRPr lang="en-US" b="1" dirty="0">
              <a:solidFill>
                <a:schemeClr val="tx1"/>
              </a:solidFill>
              <a:latin typeface="Cambria" panose="02040503050406030204" pitchFamily="18" charset="0"/>
              <a:ea typeface="Cambria" panose="02040503050406030204" pitchFamily="18" charset="0"/>
            </a:endParaRPr>
          </a:p>
        </p:txBody>
      </p:sp>
      <p:pic>
        <p:nvPicPr>
          <p:cNvPr id="5" name="Content Placeholder 4"/>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l="5008" t="13327" r="61271" b="11880"/>
          <a:stretch/>
        </p:blipFill>
        <p:spPr>
          <a:xfrm>
            <a:off x="5782614" y="283335"/>
            <a:ext cx="5100033" cy="6360042"/>
          </a:xfrm>
          <a:ln w="12700">
            <a:solidFill>
              <a:schemeClr val="tx1"/>
            </a:solidFill>
          </a:ln>
        </p:spPr>
      </p:pic>
      <p:sp>
        <p:nvSpPr>
          <p:cNvPr id="4" name="Text Placeholder 3"/>
          <p:cNvSpPr>
            <a:spLocks noGrp="1"/>
          </p:cNvSpPr>
          <p:nvPr>
            <p:ph type="body" sz="half" idx="2"/>
          </p:nvPr>
        </p:nvSpPr>
        <p:spPr>
          <a:xfrm>
            <a:off x="90152" y="2068988"/>
            <a:ext cx="3915178" cy="4789012"/>
          </a:xfrm>
        </p:spPr>
        <p:txBody>
          <a:bodyPr>
            <a:normAutofit/>
          </a:bodyPr>
          <a:lstStyle/>
          <a:p>
            <a:r>
              <a:rPr lang="en-US" sz="1600" dirty="0" smtClean="0"/>
              <a:t>The data is stored inside a CSV file that contains all the data. It was a challenge to work with CSV files in this case with their default settings. CSV files are “Comma delimited”, means that the columns inside these files  are separated by commas. Therefore, using split method of String class in Java with a “,” as splitting criteria would have caused split even at those points in a line of text file where it was not desired.</a:t>
            </a:r>
          </a:p>
          <a:p>
            <a:r>
              <a:rPr lang="en-US" sz="1600" dirty="0" smtClean="0"/>
              <a:t>Therefore, in order to tackle this problem, the column separator symbol was changed to “%” symbol. This symbol had no occurrence inside the data and there was most suitable to be used for separating columns and causing split between the fields while reading the text file from the application. </a:t>
            </a:r>
            <a:endParaRPr lang="en-US" sz="1600" dirty="0"/>
          </a:p>
        </p:txBody>
      </p:sp>
      <p:cxnSp>
        <p:nvCxnSpPr>
          <p:cNvPr id="7" name="Straight Arrow Connector 6"/>
          <p:cNvCxnSpPr/>
          <p:nvPr/>
        </p:nvCxnSpPr>
        <p:spPr>
          <a:xfrm>
            <a:off x="5125792" y="4623515"/>
            <a:ext cx="1017431"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9318182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0197" y="1017430"/>
            <a:ext cx="11578107" cy="3284113"/>
          </a:xfrm>
        </p:spPr>
        <p:txBody>
          <a:bodyPr>
            <a:normAutofit/>
          </a:bodyPr>
          <a:lstStyle/>
          <a:p>
            <a:pPr algn="ctr"/>
            <a:r>
              <a:rPr lang="en-US" sz="6000" b="1" dirty="0" smtClean="0">
                <a:latin typeface="Cambria" panose="02040503050406030204" pitchFamily="18" charset="0"/>
                <a:ea typeface="Cambria" panose="02040503050406030204" pitchFamily="18" charset="0"/>
              </a:rPr>
              <a:t>DIFFERENT HASH AN REHASH APPROACHES EMPLOYED TO REDUCE COLLISIONS DURING INSERTION INSIDE HASH TABLES</a:t>
            </a:r>
            <a:endParaRPr lang="en-US" sz="6000" b="1" dirty="0">
              <a:latin typeface="Cambria" panose="02040503050406030204" pitchFamily="18" charset="0"/>
              <a:ea typeface="Cambria" panose="02040503050406030204" pitchFamily="18" charset="0"/>
            </a:endParaRPr>
          </a:p>
        </p:txBody>
      </p:sp>
      <p:sp>
        <p:nvSpPr>
          <p:cNvPr id="3" name="Subtitle 2"/>
          <p:cNvSpPr>
            <a:spLocks noGrp="1"/>
          </p:cNvSpPr>
          <p:nvPr>
            <p:ph type="subTitle" idx="1"/>
          </p:nvPr>
        </p:nvSpPr>
        <p:spPr/>
        <p:txBody>
          <a:bodyPr/>
          <a:lstStyle/>
          <a:p>
            <a:r>
              <a:rPr lang="en-US" dirty="0" smtClean="0"/>
              <a:t>SEPARATE CHAINING AND OPENING ADDRESSING TECHNIQUES WERE EMPLOYED TO FIND OUT WHICH APPROACH IS BEST FOR THIS DATA SET. </a:t>
            </a:r>
            <a:endParaRPr lang="en-US" dirty="0"/>
          </a:p>
        </p:txBody>
      </p:sp>
    </p:spTree>
    <p:extLst>
      <p:ext uri="{BB962C8B-B14F-4D97-AF65-F5344CB8AC3E}">
        <p14:creationId xmlns:p14="http://schemas.microsoft.com/office/powerpoint/2010/main" xmlns="" val="15591741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OPEN ADDRESSING TECHNIQUES EMPLOYED</a:t>
            </a: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Linear Probing</a:t>
            </a:r>
          </a:p>
          <a:p>
            <a:pPr>
              <a:buFont typeface="Wingdings" panose="05000000000000000000" pitchFamily="2" charset="2"/>
              <a:buChar char="q"/>
            </a:pPr>
            <a:r>
              <a:rPr lang="en-US" dirty="0" smtClean="0"/>
              <a:t>Linear + Quadratic Probing</a:t>
            </a:r>
          </a:p>
          <a:p>
            <a:pPr>
              <a:buFont typeface="Wingdings" panose="05000000000000000000" pitchFamily="2" charset="2"/>
              <a:buChar char="q"/>
            </a:pPr>
            <a:r>
              <a:rPr lang="en-US" dirty="0" smtClean="0"/>
              <a:t>Quadratic Probing</a:t>
            </a:r>
          </a:p>
          <a:p>
            <a:pPr>
              <a:buFont typeface="Wingdings" panose="05000000000000000000" pitchFamily="2" charset="2"/>
              <a:buChar char="q"/>
            </a:pPr>
            <a:r>
              <a:rPr lang="en-US" dirty="0" smtClean="0"/>
              <a:t>Quadratic Probing with addition of a Prime Number</a:t>
            </a:r>
          </a:p>
          <a:p>
            <a:pPr>
              <a:buFont typeface="Wingdings" panose="05000000000000000000" pitchFamily="2" charset="2"/>
              <a:buChar char="q"/>
            </a:pPr>
            <a:r>
              <a:rPr lang="en-US" dirty="0" smtClean="0"/>
              <a:t>Quadratic Probing with last two digits of the sum of asci values of characters inside word string.</a:t>
            </a:r>
          </a:p>
          <a:p>
            <a:endParaRPr lang="en-US" dirty="0" smtClean="0"/>
          </a:p>
          <a:p>
            <a:r>
              <a:rPr lang="en-US" dirty="0" smtClean="0">
                <a:solidFill>
                  <a:schemeClr val="accent1"/>
                </a:solidFill>
              </a:rPr>
              <a:t>NOTE: </a:t>
            </a:r>
            <a:r>
              <a:rPr lang="en-US" dirty="0" smtClean="0"/>
              <a:t>In order to </a:t>
            </a:r>
            <a:r>
              <a:rPr lang="en-US" smtClean="0"/>
              <a:t>check performance </a:t>
            </a:r>
            <a:r>
              <a:rPr lang="en-US" dirty="0" smtClean="0"/>
              <a:t>of each approach, each Hash Table contained a class object of Singly Linked </a:t>
            </a:r>
            <a:r>
              <a:rPr lang="en-US" smtClean="0"/>
              <a:t>List class </a:t>
            </a:r>
            <a:r>
              <a:rPr lang="en-US" dirty="0" smtClean="0"/>
              <a:t>that stored every word inserted inside the Hash Table along with number of collisions it had during the process. </a:t>
            </a:r>
            <a:endParaRPr lang="en-US" dirty="0"/>
          </a:p>
        </p:txBody>
      </p:sp>
    </p:spTree>
    <p:extLst>
      <p:ext uri="{BB962C8B-B14F-4D97-AF65-F5344CB8AC3E}">
        <p14:creationId xmlns:p14="http://schemas.microsoft.com/office/powerpoint/2010/main" xmlns="" val="2863402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585"/>
            <a:ext cx="3200400" cy="1167469"/>
          </a:xfrm>
        </p:spPr>
        <p:txBody>
          <a:bodyPr/>
          <a:lstStyle/>
          <a:p>
            <a:r>
              <a:rPr lang="en-US" dirty="0" smtClean="0">
                <a:solidFill>
                  <a:schemeClr val="tx1"/>
                </a:solidFill>
              </a:rPr>
              <a:t>LINEAR PROBING</a:t>
            </a:r>
            <a:endParaRPr lang="en-US" dirty="0">
              <a:solidFill>
                <a:schemeClr val="tx1"/>
              </a:solidFill>
            </a:endParaRPr>
          </a:p>
        </p:txBody>
      </p:sp>
      <p:pic>
        <p:nvPicPr>
          <p:cNvPr id="5" name="Content Placeholder 4"/>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l="30001" t="27792" r="18229" b="11820"/>
          <a:stretch/>
        </p:blipFill>
        <p:spPr>
          <a:xfrm>
            <a:off x="4210729" y="824248"/>
            <a:ext cx="8051507" cy="5280338"/>
          </a:xfrm>
          <a:ln w="12700">
            <a:noFill/>
          </a:ln>
        </p:spPr>
      </p:pic>
      <p:sp>
        <p:nvSpPr>
          <p:cNvPr id="4" name="Text Placeholder 3"/>
          <p:cNvSpPr>
            <a:spLocks noGrp="1"/>
          </p:cNvSpPr>
          <p:nvPr>
            <p:ph type="body" sz="half" idx="2"/>
          </p:nvPr>
        </p:nvSpPr>
        <p:spPr/>
        <p:txBody>
          <a:bodyPr>
            <a:normAutofit/>
          </a:bodyPr>
          <a:lstStyle/>
          <a:p>
            <a:r>
              <a:rPr lang="en-US" sz="2000" dirty="0" smtClean="0"/>
              <a:t>This was the worst approach for this data set. Notice that 94.81% of data has collisions above 1000! </a:t>
            </a:r>
            <a:endParaRPr lang="en-US" sz="2000" dirty="0"/>
          </a:p>
        </p:txBody>
      </p:sp>
    </p:spTree>
    <p:extLst>
      <p:ext uri="{BB962C8B-B14F-4D97-AF65-F5344CB8AC3E}">
        <p14:creationId xmlns:p14="http://schemas.microsoft.com/office/powerpoint/2010/main" xmlns="" val="28755636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LINEAR + QUADRATIC PROBING</a:t>
            </a:r>
            <a:endParaRPr lang="en-US" dirty="0">
              <a:solidFill>
                <a:schemeClr val="tx1"/>
              </a:solidFill>
            </a:endParaRPr>
          </a:p>
        </p:txBody>
      </p:sp>
      <p:pic>
        <p:nvPicPr>
          <p:cNvPr id="5" name="Content Placeholder 4"/>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l="34563" t="29203" r="17039" b="15054"/>
          <a:stretch/>
        </p:blipFill>
        <p:spPr>
          <a:xfrm>
            <a:off x="4365938" y="807502"/>
            <a:ext cx="7723031" cy="5000981"/>
          </a:xfrm>
        </p:spPr>
      </p:pic>
      <p:sp>
        <p:nvSpPr>
          <p:cNvPr id="4" name="Text Placeholder 3"/>
          <p:cNvSpPr>
            <a:spLocks noGrp="1"/>
          </p:cNvSpPr>
          <p:nvPr>
            <p:ph type="body" sz="half" idx="2"/>
          </p:nvPr>
        </p:nvSpPr>
        <p:spPr/>
        <p:txBody>
          <a:bodyPr>
            <a:normAutofit/>
          </a:bodyPr>
          <a:lstStyle/>
          <a:p>
            <a:r>
              <a:rPr lang="en-US" sz="1800" dirty="0" smtClean="0"/>
              <a:t>Performs far better than linear probing but quadratic probing alone performs slightly better than this technique. </a:t>
            </a:r>
          </a:p>
          <a:p>
            <a:r>
              <a:rPr lang="en-US" sz="1800" dirty="0" smtClean="0"/>
              <a:t>In this technique, when a word has a collision, and when the iteration number is odd, linear probing rehash function is called and when the iteration number is even, quadratic probing rehash function is called. </a:t>
            </a:r>
            <a:endParaRPr lang="en-US" sz="1800" dirty="0"/>
          </a:p>
        </p:txBody>
      </p:sp>
    </p:spTree>
    <p:extLst>
      <p:ext uri="{BB962C8B-B14F-4D97-AF65-F5344CB8AC3E}">
        <p14:creationId xmlns:p14="http://schemas.microsoft.com/office/powerpoint/2010/main" xmlns="" val="18575971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Quadratic Probing</a:t>
            </a:r>
            <a:endParaRPr lang="en-US" dirty="0">
              <a:solidFill>
                <a:schemeClr val="tx1"/>
              </a:solidFill>
            </a:endParaRPr>
          </a:p>
        </p:txBody>
      </p:sp>
      <p:pic>
        <p:nvPicPr>
          <p:cNvPr id="6" name="Content Placeholder 5"/>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l="35555" t="28144" r="23783" b="11881"/>
          <a:stretch/>
        </p:blipFill>
        <p:spPr>
          <a:xfrm>
            <a:off x="4687153" y="439812"/>
            <a:ext cx="7260148" cy="6020613"/>
          </a:xfrm>
        </p:spPr>
      </p:pic>
      <p:sp>
        <p:nvSpPr>
          <p:cNvPr id="4" name="Text Placeholder 3"/>
          <p:cNvSpPr>
            <a:spLocks noGrp="1"/>
          </p:cNvSpPr>
          <p:nvPr>
            <p:ph type="body" sz="half" idx="2"/>
          </p:nvPr>
        </p:nvSpPr>
        <p:spPr/>
        <p:txBody>
          <a:bodyPr/>
          <a:lstStyle/>
          <a:p>
            <a:r>
              <a:rPr lang="en-US" dirty="0" smtClean="0"/>
              <a:t>Performs slightly better than </a:t>
            </a:r>
            <a:r>
              <a:rPr lang="en-US" dirty="0" err="1" smtClean="0"/>
              <a:t>Linear+Quadratic</a:t>
            </a:r>
            <a:r>
              <a:rPr lang="en-US" dirty="0" smtClean="0"/>
              <a:t> probing.</a:t>
            </a:r>
            <a:endParaRPr lang="en-US" dirty="0"/>
          </a:p>
        </p:txBody>
      </p:sp>
    </p:spTree>
    <p:extLst>
      <p:ext uri="{BB962C8B-B14F-4D97-AF65-F5344CB8AC3E}">
        <p14:creationId xmlns:p14="http://schemas.microsoft.com/office/powerpoint/2010/main" xmlns="" val="36806933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6"/>
          <p:cNvPicPr>
            <a:picLocks noChangeAspect="1"/>
          </p:cNvPicPr>
          <p:nvPr/>
        </p:nvPicPr>
        <p:blipFill rotWithShape="1">
          <a:blip r:embed="rId2" cstate="print">
            <a:extLst>
              <a:ext uri="{28A0092B-C50C-407E-A947-70E740481C1C}">
                <a14:useLocalDpi xmlns:a14="http://schemas.microsoft.com/office/drawing/2010/main" xmlns="" val="0"/>
              </a:ext>
            </a:extLst>
          </a:blip>
          <a:srcRect l="37348" t="31115" r="25610" b="18775"/>
          <a:stretch/>
        </p:blipFill>
        <p:spPr>
          <a:xfrm>
            <a:off x="4765183" y="244268"/>
            <a:ext cx="7710579" cy="5864383"/>
          </a:xfrm>
          <a:prstGeom prst="rect">
            <a:avLst/>
          </a:prstGeom>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xmlns="" val="0"/>
              </a:ext>
            </a:extLst>
          </a:blip>
          <a:srcRect l="36235" t="33903" r="40205" b="51977"/>
          <a:stretch/>
        </p:blipFill>
        <p:spPr>
          <a:xfrm>
            <a:off x="90152" y="631064"/>
            <a:ext cx="4675031" cy="1575282"/>
          </a:xfrm>
          <a:prstGeom prst="rect">
            <a:avLst/>
          </a:prstGeom>
          <a:ln w="12700">
            <a:solidFill>
              <a:schemeClr val="tx1"/>
            </a:solidFill>
          </a:ln>
        </p:spPr>
      </p:pic>
      <p:sp>
        <p:nvSpPr>
          <p:cNvPr id="4" name="TextBox 3"/>
          <p:cNvSpPr txBox="1"/>
          <p:nvPr/>
        </p:nvSpPr>
        <p:spPr>
          <a:xfrm>
            <a:off x="515156" y="3786389"/>
            <a:ext cx="3702676" cy="2031325"/>
          </a:xfrm>
          <a:prstGeom prst="rect">
            <a:avLst/>
          </a:prstGeom>
          <a:solidFill>
            <a:schemeClr val="accent1"/>
          </a:solidFill>
          <a:ln>
            <a:solidFill>
              <a:schemeClr val="tx1"/>
            </a:solidFill>
          </a:ln>
        </p:spPr>
        <p:txBody>
          <a:bodyPr wrap="square" rtlCol="0">
            <a:spAutoFit/>
          </a:bodyPr>
          <a:lstStyle/>
          <a:p>
            <a:r>
              <a:rPr lang="en-US" dirty="0" smtClean="0"/>
              <a:t>NOTICE the difference made by this approach. When the quadratic probing alone was used, 68% had collisions in the range 100&lt;x&lt;=500. By changing the rehash method to the one above, 62.78% of data now has collisions in the range 0&lt;x&lt;=50.</a:t>
            </a:r>
            <a:endParaRPr lang="en-US" dirty="0"/>
          </a:p>
        </p:txBody>
      </p:sp>
    </p:spTree>
    <p:extLst>
      <p:ext uri="{BB962C8B-B14F-4D97-AF65-F5344CB8AC3E}">
        <p14:creationId xmlns:p14="http://schemas.microsoft.com/office/powerpoint/2010/main" xmlns="" val="27578620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xmlns="" val="0"/>
              </a:ext>
            </a:extLst>
          </a:blip>
          <a:srcRect l="39309" t="30259" r="30986" b="17133"/>
          <a:stretch/>
        </p:blipFill>
        <p:spPr>
          <a:xfrm>
            <a:off x="5983380" y="0"/>
            <a:ext cx="6208620" cy="6181859"/>
          </a:xfrm>
          <a:prstGeom prst="rect">
            <a:avLst/>
          </a:prstGeom>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xmlns="" val="0"/>
              </a:ext>
            </a:extLst>
          </a:blip>
          <a:srcRect l="39053" t="37320" r="22023" b="32846"/>
          <a:stretch/>
        </p:blipFill>
        <p:spPr>
          <a:xfrm>
            <a:off x="306495" y="592428"/>
            <a:ext cx="5499178" cy="2369712"/>
          </a:xfrm>
          <a:prstGeom prst="rect">
            <a:avLst/>
          </a:prstGeom>
          <a:ln w="12700">
            <a:solidFill>
              <a:schemeClr val="tx1"/>
            </a:solidFill>
          </a:ln>
        </p:spPr>
      </p:pic>
      <p:pic>
        <p:nvPicPr>
          <p:cNvPr id="4" name="Picture 3"/>
          <p:cNvPicPr>
            <a:picLocks noChangeAspect="1"/>
          </p:cNvPicPr>
          <p:nvPr/>
        </p:nvPicPr>
        <p:blipFill rotWithShape="1">
          <a:blip r:embed="rId4" cstate="print">
            <a:extLst>
              <a:ext uri="{28A0092B-C50C-407E-A947-70E740481C1C}">
                <a14:useLocalDpi xmlns:a14="http://schemas.microsoft.com/office/drawing/2010/main" xmlns="" val="0"/>
              </a:ext>
            </a:extLst>
          </a:blip>
          <a:srcRect l="42637" t="50301" r="25609" b="43550"/>
          <a:stretch/>
        </p:blipFill>
        <p:spPr>
          <a:xfrm>
            <a:off x="128787" y="3554568"/>
            <a:ext cx="5854593" cy="687047"/>
          </a:xfrm>
          <a:prstGeom prst="rect">
            <a:avLst/>
          </a:prstGeom>
          <a:ln w="12700">
            <a:solidFill>
              <a:schemeClr val="tx1"/>
            </a:solidFill>
          </a:ln>
        </p:spPr>
      </p:pic>
    </p:spTree>
    <p:extLst>
      <p:ext uri="{BB962C8B-B14F-4D97-AF65-F5344CB8AC3E}">
        <p14:creationId xmlns:p14="http://schemas.microsoft.com/office/powerpoint/2010/main" xmlns="" val="33452022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59"/>
            <a:ext cx="3200400" cy="1092773"/>
          </a:xfrm>
        </p:spPr>
        <p:txBody>
          <a:bodyPr/>
          <a:lstStyle/>
          <a:p>
            <a:r>
              <a:rPr lang="en-US" dirty="0" smtClean="0">
                <a:solidFill>
                  <a:schemeClr val="tx1"/>
                </a:solidFill>
              </a:rPr>
              <a:t>SEPARATE CHAINING</a:t>
            </a:r>
            <a:endParaRPr lang="en-US" dirty="0">
              <a:solidFill>
                <a:schemeClr val="tx1"/>
              </a:solidFill>
            </a:endParaRPr>
          </a:p>
        </p:txBody>
      </p:sp>
      <p:pic>
        <p:nvPicPr>
          <p:cNvPr id="5" name="Content Placeholder 4"/>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l="22860" t="28849" r="33899" b="11880"/>
          <a:stretch/>
        </p:blipFill>
        <p:spPr>
          <a:xfrm>
            <a:off x="4310129" y="360607"/>
            <a:ext cx="7881871" cy="6074101"/>
          </a:xfrm>
        </p:spPr>
      </p:pic>
      <p:sp>
        <p:nvSpPr>
          <p:cNvPr id="4" name="Text Placeholder 3"/>
          <p:cNvSpPr>
            <a:spLocks noGrp="1"/>
          </p:cNvSpPr>
          <p:nvPr>
            <p:ph type="body" sz="half" idx="2"/>
          </p:nvPr>
        </p:nvSpPr>
        <p:spPr>
          <a:xfrm>
            <a:off x="457200" y="1687132"/>
            <a:ext cx="3200400" cy="4618072"/>
          </a:xfrm>
        </p:spPr>
        <p:txBody>
          <a:bodyPr/>
          <a:lstStyle/>
          <a:p>
            <a:r>
              <a:rPr lang="en-US" dirty="0" smtClean="0"/>
              <a:t>This approach performed best with our data set.</a:t>
            </a:r>
          </a:p>
          <a:p>
            <a:r>
              <a:rPr lang="en-US" dirty="0" smtClean="0"/>
              <a:t>This graph has also taken into account the steps a word has to move to get inserted at the end of a Linked List emerging from a specific cell of Hash Table. Despite that, 72.45% of the data collides no more than 50 times. </a:t>
            </a:r>
            <a:endParaRPr lang="en-US" dirty="0"/>
          </a:p>
        </p:txBody>
      </p:sp>
    </p:spTree>
    <p:extLst>
      <p:ext uri="{BB962C8B-B14F-4D97-AF65-F5344CB8AC3E}">
        <p14:creationId xmlns:p14="http://schemas.microsoft.com/office/powerpoint/2010/main" xmlns="" val="37255254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16200000">
            <a:off x="-1655179" y="2687886"/>
            <a:ext cx="5711780" cy="1429555"/>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p:cNvCxnSpPr/>
          <p:nvPr/>
        </p:nvCxnSpPr>
        <p:spPr>
          <a:xfrm flipH="1">
            <a:off x="485933" y="1272281"/>
            <a:ext cx="1429556" cy="2146"/>
          </a:xfrm>
          <a:prstGeom prst="line">
            <a:avLst/>
          </a:prstGeom>
          <a:ln w="28575"/>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flipH="1">
            <a:off x="485933" y="2017108"/>
            <a:ext cx="1429556" cy="2146"/>
          </a:xfrm>
          <a:prstGeom prst="line">
            <a:avLst/>
          </a:prstGeom>
          <a:ln w="28575"/>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flipH="1">
            <a:off x="485933" y="2759789"/>
            <a:ext cx="1429556" cy="2146"/>
          </a:xfrm>
          <a:prstGeom prst="line">
            <a:avLst/>
          </a:prstGeom>
          <a:ln w="28575"/>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flipH="1">
            <a:off x="485933" y="3500324"/>
            <a:ext cx="1429556" cy="2146"/>
          </a:xfrm>
          <a:prstGeom prst="line">
            <a:avLst/>
          </a:prstGeom>
          <a:ln w="28575"/>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flipH="1">
            <a:off x="485933" y="4240859"/>
            <a:ext cx="1429556" cy="2146"/>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H="1">
            <a:off x="485933" y="4979248"/>
            <a:ext cx="1429556" cy="2146"/>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485933" y="5618901"/>
            <a:ext cx="1429556" cy="2146"/>
          </a:xfrm>
          <a:prstGeom prst="line">
            <a:avLst/>
          </a:prstGeom>
          <a:ln w="28575"/>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151082" y="724861"/>
            <a:ext cx="334851" cy="369332"/>
          </a:xfrm>
          <a:prstGeom prst="rect">
            <a:avLst/>
          </a:prstGeom>
          <a:noFill/>
        </p:spPr>
        <p:txBody>
          <a:bodyPr wrap="square" rtlCol="0">
            <a:spAutoFit/>
          </a:bodyPr>
          <a:lstStyle/>
          <a:p>
            <a:r>
              <a:rPr lang="en-US" dirty="0" smtClean="0"/>
              <a:t>0</a:t>
            </a:r>
            <a:endParaRPr lang="en-US" dirty="0"/>
          </a:p>
        </p:txBody>
      </p:sp>
      <p:sp>
        <p:nvSpPr>
          <p:cNvPr id="11" name="TextBox 10"/>
          <p:cNvSpPr txBox="1"/>
          <p:nvPr/>
        </p:nvSpPr>
        <p:spPr>
          <a:xfrm>
            <a:off x="151082" y="1406374"/>
            <a:ext cx="334851" cy="369332"/>
          </a:xfrm>
          <a:prstGeom prst="rect">
            <a:avLst/>
          </a:prstGeom>
          <a:noFill/>
        </p:spPr>
        <p:txBody>
          <a:bodyPr wrap="square" rtlCol="0">
            <a:spAutoFit/>
          </a:bodyPr>
          <a:lstStyle/>
          <a:p>
            <a:r>
              <a:rPr lang="en-US" dirty="0"/>
              <a:t>1</a:t>
            </a:r>
          </a:p>
        </p:txBody>
      </p:sp>
      <p:sp>
        <p:nvSpPr>
          <p:cNvPr id="12" name="TextBox 11"/>
          <p:cNvSpPr txBox="1"/>
          <p:nvPr/>
        </p:nvSpPr>
        <p:spPr>
          <a:xfrm>
            <a:off x="160416" y="2202709"/>
            <a:ext cx="334851" cy="369332"/>
          </a:xfrm>
          <a:prstGeom prst="rect">
            <a:avLst/>
          </a:prstGeom>
          <a:noFill/>
        </p:spPr>
        <p:txBody>
          <a:bodyPr wrap="square" rtlCol="0">
            <a:spAutoFit/>
          </a:bodyPr>
          <a:lstStyle/>
          <a:p>
            <a:r>
              <a:rPr lang="en-US" dirty="0" smtClean="0"/>
              <a:t>2</a:t>
            </a:r>
            <a:endParaRPr lang="en-US" dirty="0"/>
          </a:p>
        </p:txBody>
      </p:sp>
      <p:sp>
        <p:nvSpPr>
          <p:cNvPr id="13" name="TextBox 12"/>
          <p:cNvSpPr txBox="1"/>
          <p:nvPr/>
        </p:nvSpPr>
        <p:spPr>
          <a:xfrm>
            <a:off x="160416" y="2964000"/>
            <a:ext cx="334851" cy="369332"/>
          </a:xfrm>
          <a:prstGeom prst="rect">
            <a:avLst/>
          </a:prstGeom>
          <a:noFill/>
        </p:spPr>
        <p:txBody>
          <a:bodyPr wrap="square" rtlCol="0">
            <a:spAutoFit/>
          </a:bodyPr>
          <a:lstStyle/>
          <a:p>
            <a:r>
              <a:rPr lang="en-US" dirty="0" smtClean="0"/>
              <a:t>3</a:t>
            </a:r>
            <a:endParaRPr lang="en-US" dirty="0"/>
          </a:p>
        </p:txBody>
      </p:sp>
      <p:sp>
        <p:nvSpPr>
          <p:cNvPr id="14" name="TextBox 13"/>
          <p:cNvSpPr txBox="1"/>
          <p:nvPr/>
        </p:nvSpPr>
        <p:spPr>
          <a:xfrm>
            <a:off x="151081" y="4486994"/>
            <a:ext cx="334851" cy="369332"/>
          </a:xfrm>
          <a:prstGeom prst="rect">
            <a:avLst/>
          </a:prstGeom>
          <a:noFill/>
        </p:spPr>
        <p:txBody>
          <a:bodyPr wrap="square" rtlCol="0">
            <a:spAutoFit/>
          </a:bodyPr>
          <a:lstStyle/>
          <a:p>
            <a:r>
              <a:rPr lang="en-US" dirty="0" smtClean="0"/>
              <a:t>5</a:t>
            </a:r>
            <a:endParaRPr lang="en-US" dirty="0"/>
          </a:p>
        </p:txBody>
      </p:sp>
      <p:sp>
        <p:nvSpPr>
          <p:cNvPr id="15" name="TextBox 14"/>
          <p:cNvSpPr txBox="1"/>
          <p:nvPr/>
        </p:nvSpPr>
        <p:spPr>
          <a:xfrm>
            <a:off x="143992" y="3745181"/>
            <a:ext cx="334851" cy="369332"/>
          </a:xfrm>
          <a:prstGeom prst="rect">
            <a:avLst/>
          </a:prstGeom>
          <a:noFill/>
        </p:spPr>
        <p:txBody>
          <a:bodyPr wrap="square" rtlCol="0">
            <a:spAutoFit/>
          </a:bodyPr>
          <a:lstStyle/>
          <a:p>
            <a:r>
              <a:rPr lang="en-US" dirty="0" smtClean="0"/>
              <a:t>4</a:t>
            </a:r>
            <a:endParaRPr lang="en-US" dirty="0"/>
          </a:p>
        </p:txBody>
      </p:sp>
      <p:sp>
        <p:nvSpPr>
          <p:cNvPr id="16" name="TextBox 15"/>
          <p:cNvSpPr txBox="1"/>
          <p:nvPr/>
        </p:nvSpPr>
        <p:spPr>
          <a:xfrm>
            <a:off x="171947" y="5142822"/>
            <a:ext cx="323320" cy="369332"/>
          </a:xfrm>
          <a:prstGeom prst="rect">
            <a:avLst/>
          </a:prstGeom>
          <a:noFill/>
        </p:spPr>
        <p:txBody>
          <a:bodyPr wrap="square" rtlCol="0">
            <a:spAutoFit/>
          </a:bodyPr>
          <a:lstStyle/>
          <a:p>
            <a:r>
              <a:rPr lang="en-US" dirty="0" smtClean="0"/>
              <a:t>6</a:t>
            </a:r>
            <a:endParaRPr lang="en-US" dirty="0"/>
          </a:p>
        </p:txBody>
      </p:sp>
      <p:sp>
        <p:nvSpPr>
          <p:cNvPr id="17" name="TextBox 16"/>
          <p:cNvSpPr txBox="1"/>
          <p:nvPr/>
        </p:nvSpPr>
        <p:spPr>
          <a:xfrm>
            <a:off x="160416" y="5798650"/>
            <a:ext cx="334851" cy="369332"/>
          </a:xfrm>
          <a:prstGeom prst="rect">
            <a:avLst/>
          </a:prstGeom>
          <a:noFill/>
        </p:spPr>
        <p:txBody>
          <a:bodyPr wrap="square" rtlCol="0">
            <a:spAutoFit/>
          </a:bodyPr>
          <a:lstStyle/>
          <a:p>
            <a:r>
              <a:rPr lang="en-US" dirty="0" smtClean="0"/>
              <a:t>7</a:t>
            </a:r>
            <a:endParaRPr lang="en-US" dirty="0"/>
          </a:p>
        </p:txBody>
      </p:sp>
      <p:sp>
        <p:nvSpPr>
          <p:cNvPr id="18" name="Rectangle 17"/>
          <p:cNvSpPr/>
          <p:nvPr/>
        </p:nvSpPr>
        <p:spPr>
          <a:xfrm>
            <a:off x="2552700" y="1414215"/>
            <a:ext cx="3019313" cy="571812"/>
          </a:xfrm>
          <a:prstGeom prst="rect">
            <a:avLst/>
          </a:prstGeom>
          <a:solidFill>
            <a:schemeClr val="bg2">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3108214" y="1414215"/>
            <a:ext cx="1" cy="571812"/>
          </a:xfrm>
          <a:prstGeom prst="line">
            <a:avLst/>
          </a:prstGeom>
          <a:ln w="28575"/>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3654493" y="1413218"/>
            <a:ext cx="1" cy="571812"/>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4153224" y="1413218"/>
            <a:ext cx="1" cy="571812"/>
          </a:xfrm>
          <a:prstGeom prst="line">
            <a:avLst/>
          </a:prstGeom>
          <a:ln w="28575"/>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4651954" y="1418236"/>
            <a:ext cx="1" cy="571812"/>
          </a:xfrm>
          <a:prstGeom prst="line">
            <a:avLst/>
          </a:prstGeom>
          <a:ln w="28575"/>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2552701" y="1536716"/>
            <a:ext cx="631065" cy="369332"/>
          </a:xfrm>
          <a:prstGeom prst="rect">
            <a:avLst/>
          </a:prstGeom>
          <a:noFill/>
        </p:spPr>
        <p:txBody>
          <a:bodyPr wrap="square" rtlCol="0">
            <a:spAutoFit/>
          </a:bodyPr>
          <a:lstStyle/>
          <a:p>
            <a:r>
              <a:rPr lang="en-US" dirty="0" smtClean="0"/>
              <a:t>EW</a:t>
            </a:r>
            <a:endParaRPr lang="en-US" dirty="0"/>
          </a:p>
        </p:txBody>
      </p:sp>
      <p:sp>
        <p:nvSpPr>
          <p:cNvPr id="24" name="TextBox 23"/>
          <p:cNvSpPr txBox="1"/>
          <p:nvPr/>
        </p:nvSpPr>
        <p:spPr>
          <a:xfrm>
            <a:off x="3147046" y="1514458"/>
            <a:ext cx="566572" cy="369332"/>
          </a:xfrm>
          <a:prstGeom prst="rect">
            <a:avLst/>
          </a:prstGeom>
          <a:noFill/>
        </p:spPr>
        <p:txBody>
          <a:bodyPr wrap="square" rtlCol="0">
            <a:spAutoFit/>
          </a:bodyPr>
          <a:lstStyle/>
          <a:p>
            <a:r>
              <a:rPr lang="en-US" dirty="0"/>
              <a:t>F</a:t>
            </a:r>
            <a:r>
              <a:rPr lang="en-US" dirty="0" smtClean="0"/>
              <a:t>W</a:t>
            </a:r>
            <a:endParaRPr lang="en-US" dirty="0"/>
          </a:p>
        </p:txBody>
      </p:sp>
      <p:sp>
        <p:nvSpPr>
          <p:cNvPr id="25" name="TextBox 24"/>
          <p:cNvSpPr txBox="1"/>
          <p:nvPr/>
        </p:nvSpPr>
        <p:spPr>
          <a:xfrm>
            <a:off x="3677244" y="1536716"/>
            <a:ext cx="608314" cy="369332"/>
          </a:xfrm>
          <a:prstGeom prst="rect">
            <a:avLst/>
          </a:prstGeom>
          <a:noFill/>
        </p:spPr>
        <p:txBody>
          <a:bodyPr wrap="square" rtlCol="0">
            <a:spAutoFit/>
          </a:bodyPr>
          <a:lstStyle/>
          <a:p>
            <a:r>
              <a:rPr lang="en-US" dirty="0" smtClean="0"/>
              <a:t>EM</a:t>
            </a:r>
            <a:endParaRPr lang="en-US" dirty="0"/>
          </a:p>
        </p:txBody>
      </p:sp>
      <p:sp>
        <p:nvSpPr>
          <p:cNvPr id="26" name="TextBox 25"/>
          <p:cNvSpPr txBox="1"/>
          <p:nvPr/>
        </p:nvSpPr>
        <p:spPr>
          <a:xfrm>
            <a:off x="4144523" y="1532695"/>
            <a:ext cx="507431" cy="369332"/>
          </a:xfrm>
          <a:prstGeom prst="rect">
            <a:avLst/>
          </a:prstGeom>
          <a:noFill/>
        </p:spPr>
        <p:txBody>
          <a:bodyPr wrap="square" rtlCol="0">
            <a:spAutoFit/>
          </a:bodyPr>
          <a:lstStyle/>
          <a:p>
            <a:r>
              <a:rPr lang="en-US" dirty="0" smtClean="0"/>
              <a:t>FM</a:t>
            </a:r>
            <a:endParaRPr lang="en-US" dirty="0"/>
          </a:p>
        </p:txBody>
      </p:sp>
      <p:sp>
        <p:nvSpPr>
          <p:cNvPr id="27" name="TextBox 26"/>
          <p:cNvSpPr txBox="1"/>
          <p:nvPr/>
        </p:nvSpPr>
        <p:spPr>
          <a:xfrm>
            <a:off x="4590309" y="1563473"/>
            <a:ext cx="667831" cy="338554"/>
          </a:xfrm>
          <a:prstGeom prst="rect">
            <a:avLst/>
          </a:prstGeom>
          <a:noFill/>
        </p:spPr>
        <p:txBody>
          <a:bodyPr wrap="square" rtlCol="0">
            <a:spAutoFit/>
          </a:bodyPr>
          <a:lstStyle/>
          <a:p>
            <a:r>
              <a:rPr lang="en-US" sz="1600" dirty="0" smtClean="0"/>
              <a:t>Type</a:t>
            </a:r>
            <a:endParaRPr lang="en-US" sz="1600" dirty="0"/>
          </a:p>
        </p:txBody>
      </p:sp>
      <p:cxnSp>
        <p:nvCxnSpPr>
          <p:cNvPr id="28" name="Straight Connector 27"/>
          <p:cNvCxnSpPr/>
          <p:nvPr/>
        </p:nvCxnSpPr>
        <p:spPr>
          <a:xfrm>
            <a:off x="5150683" y="1418236"/>
            <a:ext cx="1" cy="571812"/>
          </a:xfrm>
          <a:prstGeom prst="line">
            <a:avLst/>
          </a:prstGeom>
          <a:ln w="28575"/>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5094606" y="1406374"/>
            <a:ext cx="637231" cy="338554"/>
          </a:xfrm>
          <a:prstGeom prst="rect">
            <a:avLst/>
          </a:prstGeom>
          <a:noFill/>
        </p:spPr>
        <p:txBody>
          <a:bodyPr wrap="square" rtlCol="0">
            <a:spAutoFit/>
          </a:bodyPr>
          <a:lstStyle/>
          <a:p>
            <a:r>
              <a:rPr lang="en-US" sz="1600" dirty="0" smtClean="0"/>
              <a:t>next</a:t>
            </a:r>
            <a:endParaRPr lang="en-US" sz="1600" dirty="0"/>
          </a:p>
        </p:txBody>
      </p:sp>
      <p:cxnSp>
        <p:nvCxnSpPr>
          <p:cNvPr id="30" name="Straight Arrow Connector 29"/>
          <p:cNvCxnSpPr/>
          <p:nvPr/>
        </p:nvCxnSpPr>
        <p:spPr>
          <a:xfrm>
            <a:off x="1486167" y="1700121"/>
            <a:ext cx="106653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45" name="Rectangle 44"/>
          <p:cNvSpPr/>
          <p:nvPr/>
        </p:nvSpPr>
        <p:spPr>
          <a:xfrm>
            <a:off x="6459307" y="1424433"/>
            <a:ext cx="3019313" cy="571812"/>
          </a:xfrm>
          <a:prstGeom prst="rect">
            <a:avLst/>
          </a:prstGeom>
          <a:solidFill>
            <a:schemeClr val="bg2">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a:off x="7014821" y="1424433"/>
            <a:ext cx="1" cy="571812"/>
          </a:xfrm>
          <a:prstGeom prst="line">
            <a:avLst/>
          </a:prstGeom>
          <a:ln w="28575"/>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7561100" y="1423436"/>
            <a:ext cx="1" cy="571812"/>
          </a:xfrm>
          <a:prstGeom prst="line">
            <a:avLst/>
          </a:prstGeom>
          <a:ln w="28575"/>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8059831" y="1423436"/>
            <a:ext cx="1" cy="571812"/>
          </a:xfrm>
          <a:prstGeom prst="line">
            <a:avLst/>
          </a:prstGeom>
          <a:ln w="28575"/>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a:off x="8558561" y="1428454"/>
            <a:ext cx="1" cy="571812"/>
          </a:xfrm>
          <a:prstGeom prst="line">
            <a:avLst/>
          </a:prstGeom>
          <a:ln w="28575"/>
        </p:spPr>
        <p:style>
          <a:lnRef idx="1">
            <a:schemeClr val="dk1"/>
          </a:lnRef>
          <a:fillRef idx="0">
            <a:schemeClr val="dk1"/>
          </a:fillRef>
          <a:effectRef idx="0">
            <a:schemeClr val="dk1"/>
          </a:effectRef>
          <a:fontRef idx="minor">
            <a:schemeClr val="tx1"/>
          </a:fontRef>
        </p:style>
      </p:cxnSp>
      <p:sp>
        <p:nvSpPr>
          <p:cNvPr id="50" name="TextBox 49"/>
          <p:cNvSpPr txBox="1"/>
          <p:nvPr/>
        </p:nvSpPr>
        <p:spPr>
          <a:xfrm>
            <a:off x="6459308" y="1546934"/>
            <a:ext cx="631065" cy="369332"/>
          </a:xfrm>
          <a:prstGeom prst="rect">
            <a:avLst/>
          </a:prstGeom>
          <a:noFill/>
        </p:spPr>
        <p:txBody>
          <a:bodyPr wrap="square" rtlCol="0">
            <a:spAutoFit/>
          </a:bodyPr>
          <a:lstStyle/>
          <a:p>
            <a:r>
              <a:rPr lang="en-US" dirty="0" smtClean="0"/>
              <a:t>EW</a:t>
            </a:r>
            <a:endParaRPr lang="en-US" dirty="0"/>
          </a:p>
        </p:txBody>
      </p:sp>
      <p:sp>
        <p:nvSpPr>
          <p:cNvPr id="51" name="TextBox 50"/>
          <p:cNvSpPr txBox="1"/>
          <p:nvPr/>
        </p:nvSpPr>
        <p:spPr>
          <a:xfrm>
            <a:off x="7053653" y="1524676"/>
            <a:ext cx="566572" cy="369332"/>
          </a:xfrm>
          <a:prstGeom prst="rect">
            <a:avLst/>
          </a:prstGeom>
          <a:noFill/>
        </p:spPr>
        <p:txBody>
          <a:bodyPr wrap="square" rtlCol="0">
            <a:spAutoFit/>
          </a:bodyPr>
          <a:lstStyle/>
          <a:p>
            <a:r>
              <a:rPr lang="en-US" dirty="0"/>
              <a:t>F</a:t>
            </a:r>
            <a:r>
              <a:rPr lang="en-US" dirty="0" smtClean="0"/>
              <a:t>W</a:t>
            </a:r>
            <a:endParaRPr lang="en-US" dirty="0"/>
          </a:p>
        </p:txBody>
      </p:sp>
      <p:sp>
        <p:nvSpPr>
          <p:cNvPr id="52" name="TextBox 51"/>
          <p:cNvSpPr txBox="1"/>
          <p:nvPr/>
        </p:nvSpPr>
        <p:spPr>
          <a:xfrm>
            <a:off x="7583851" y="1546934"/>
            <a:ext cx="608314" cy="369332"/>
          </a:xfrm>
          <a:prstGeom prst="rect">
            <a:avLst/>
          </a:prstGeom>
          <a:noFill/>
        </p:spPr>
        <p:txBody>
          <a:bodyPr wrap="square" rtlCol="0">
            <a:spAutoFit/>
          </a:bodyPr>
          <a:lstStyle/>
          <a:p>
            <a:r>
              <a:rPr lang="en-US" dirty="0" smtClean="0"/>
              <a:t>EM</a:t>
            </a:r>
            <a:endParaRPr lang="en-US" dirty="0"/>
          </a:p>
        </p:txBody>
      </p:sp>
      <p:sp>
        <p:nvSpPr>
          <p:cNvPr id="53" name="TextBox 52"/>
          <p:cNvSpPr txBox="1"/>
          <p:nvPr/>
        </p:nvSpPr>
        <p:spPr>
          <a:xfrm>
            <a:off x="8051130" y="1542913"/>
            <a:ext cx="507431" cy="369332"/>
          </a:xfrm>
          <a:prstGeom prst="rect">
            <a:avLst/>
          </a:prstGeom>
          <a:noFill/>
        </p:spPr>
        <p:txBody>
          <a:bodyPr wrap="square" rtlCol="0">
            <a:spAutoFit/>
          </a:bodyPr>
          <a:lstStyle/>
          <a:p>
            <a:r>
              <a:rPr lang="en-US" dirty="0" smtClean="0"/>
              <a:t>FM</a:t>
            </a:r>
            <a:endParaRPr lang="en-US" dirty="0"/>
          </a:p>
        </p:txBody>
      </p:sp>
      <p:sp>
        <p:nvSpPr>
          <p:cNvPr id="54" name="TextBox 53"/>
          <p:cNvSpPr txBox="1"/>
          <p:nvPr/>
        </p:nvSpPr>
        <p:spPr>
          <a:xfrm>
            <a:off x="8496916" y="1573691"/>
            <a:ext cx="667831" cy="338554"/>
          </a:xfrm>
          <a:prstGeom prst="rect">
            <a:avLst/>
          </a:prstGeom>
          <a:noFill/>
        </p:spPr>
        <p:txBody>
          <a:bodyPr wrap="square" rtlCol="0">
            <a:spAutoFit/>
          </a:bodyPr>
          <a:lstStyle/>
          <a:p>
            <a:r>
              <a:rPr lang="en-US" sz="1600" dirty="0" smtClean="0"/>
              <a:t>Type</a:t>
            </a:r>
            <a:endParaRPr lang="en-US" sz="1600" dirty="0"/>
          </a:p>
        </p:txBody>
      </p:sp>
      <p:cxnSp>
        <p:nvCxnSpPr>
          <p:cNvPr id="55" name="Straight Connector 54"/>
          <p:cNvCxnSpPr/>
          <p:nvPr/>
        </p:nvCxnSpPr>
        <p:spPr>
          <a:xfrm>
            <a:off x="9057290" y="1428454"/>
            <a:ext cx="1" cy="571812"/>
          </a:xfrm>
          <a:prstGeom prst="line">
            <a:avLst/>
          </a:prstGeom>
          <a:ln w="28575"/>
        </p:spPr>
        <p:style>
          <a:lnRef idx="1">
            <a:schemeClr val="dk1"/>
          </a:lnRef>
          <a:fillRef idx="0">
            <a:schemeClr val="dk1"/>
          </a:fillRef>
          <a:effectRef idx="0">
            <a:schemeClr val="dk1"/>
          </a:effectRef>
          <a:fontRef idx="minor">
            <a:schemeClr val="tx1"/>
          </a:fontRef>
        </p:style>
      </p:cxnSp>
      <p:sp>
        <p:nvSpPr>
          <p:cNvPr id="56" name="TextBox 55"/>
          <p:cNvSpPr txBox="1"/>
          <p:nvPr/>
        </p:nvSpPr>
        <p:spPr>
          <a:xfrm>
            <a:off x="9001213" y="1416592"/>
            <a:ext cx="637231" cy="338554"/>
          </a:xfrm>
          <a:prstGeom prst="rect">
            <a:avLst/>
          </a:prstGeom>
          <a:noFill/>
        </p:spPr>
        <p:txBody>
          <a:bodyPr wrap="square" rtlCol="0">
            <a:spAutoFit/>
          </a:bodyPr>
          <a:lstStyle/>
          <a:p>
            <a:r>
              <a:rPr lang="en-US" sz="1600" dirty="0" smtClean="0"/>
              <a:t>next</a:t>
            </a:r>
            <a:endParaRPr lang="en-US" sz="1600" dirty="0"/>
          </a:p>
        </p:txBody>
      </p:sp>
      <p:cxnSp>
        <p:nvCxnSpPr>
          <p:cNvPr id="57" name="Straight Arrow Connector 56"/>
          <p:cNvCxnSpPr/>
          <p:nvPr/>
        </p:nvCxnSpPr>
        <p:spPr>
          <a:xfrm>
            <a:off x="5392774" y="1710339"/>
            <a:ext cx="106653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8" name="Rectangle 57"/>
          <p:cNvSpPr/>
          <p:nvPr/>
        </p:nvSpPr>
        <p:spPr>
          <a:xfrm>
            <a:off x="2532252" y="3665532"/>
            <a:ext cx="3019313" cy="571812"/>
          </a:xfrm>
          <a:prstGeom prst="rect">
            <a:avLst/>
          </a:prstGeom>
          <a:solidFill>
            <a:schemeClr val="bg2">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3087766" y="3665532"/>
            <a:ext cx="1" cy="571812"/>
          </a:xfrm>
          <a:prstGeom prst="line">
            <a:avLst/>
          </a:prstGeom>
          <a:ln w="28575"/>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3634045" y="3664535"/>
            <a:ext cx="1" cy="571812"/>
          </a:xfrm>
          <a:prstGeom prst="line">
            <a:avLst/>
          </a:prstGeom>
          <a:ln w="28575"/>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a:off x="4132776" y="3664535"/>
            <a:ext cx="1" cy="571812"/>
          </a:xfrm>
          <a:prstGeom prst="line">
            <a:avLst/>
          </a:prstGeom>
          <a:ln w="28575"/>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a:off x="4631506" y="3669553"/>
            <a:ext cx="1" cy="571812"/>
          </a:xfrm>
          <a:prstGeom prst="line">
            <a:avLst/>
          </a:prstGeom>
          <a:ln w="28575"/>
        </p:spPr>
        <p:style>
          <a:lnRef idx="1">
            <a:schemeClr val="dk1"/>
          </a:lnRef>
          <a:fillRef idx="0">
            <a:schemeClr val="dk1"/>
          </a:fillRef>
          <a:effectRef idx="0">
            <a:schemeClr val="dk1"/>
          </a:effectRef>
          <a:fontRef idx="minor">
            <a:schemeClr val="tx1"/>
          </a:fontRef>
        </p:style>
      </p:cxnSp>
      <p:sp>
        <p:nvSpPr>
          <p:cNvPr id="63" name="TextBox 62"/>
          <p:cNvSpPr txBox="1"/>
          <p:nvPr/>
        </p:nvSpPr>
        <p:spPr>
          <a:xfrm>
            <a:off x="2532253" y="3788033"/>
            <a:ext cx="631065" cy="369332"/>
          </a:xfrm>
          <a:prstGeom prst="rect">
            <a:avLst/>
          </a:prstGeom>
          <a:noFill/>
        </p:spPr>
        <p:txBody>
          <a:bodyPr wrap="square" rtlCol="0">
            <a:spAutoFit/>
          </a:bodyPr>
          <a:lstStyle/>
          <a:p>
            <a:r>
              <a:rPr lang="en-US" dirty="0" smtClean="0"/>
              <a:t>EW</a:t>
            </a:r>
            <a:endParaRPr lang="en-US" dirty="0"/>
          </a:p>
        </p:txBody>
      </p:sp>
      <p:sp>
        <p:nvSpPr>
          <p:cNvPr id="64" name="TextBox 63"/>
          <p:cNvSpPr txBox="1"/>
          <p:nvPr/>
        </p:nvSpPr>
        <p:spPr>
          <a:xfrm>
            <a:off x="3126598" y="3765775"/>
            <a:ext cx="566572" cy="369332"/>
          </a:xfrm>
          <a:prstGeom prst="rect">
            <a:avLst/>
          </a:prstGeom>
          <a:noFill/>
        </p:spPr>
        <p:txBody>
          <a:bodyPr wrap="square" rtlCol="0">
            <a:spAutoFit/>
          </a:bodyPr>
          <a:lstStyle/>
          <a:p>
            <a:r>
              <a:rPr lang="en-US" dirty="0"/>
              <a:t>F</a:t>
            </a:r>
            <a:r>
              <a:rPr lang="en-US" dirty="0" smtClean="0"/>
              <a:t>W</a:t>
            </a:r>
            <a:endParaRPr lang="en-US" dirty="0"/>
          </a:p>
        </p:txBody>
      </p:sp>
      <p:sp>
        <p:nvSpPr>
          <p:cNvPr id="65" name="TextBox 64"/>
          <p:cNvSpPr txBox="1"/>
          <p:nvPr/>
        </p:nvSpPr>
        <p:spPr>
          <a:xfrm>
            <a:off x="3656796" y="3788033"/>
            <a:ext cx="608314" cy="369332"/>
          </a:xfrm>
          <a:prstGeom prst="rect">
            <a:avLst/>
          </a:prstGeom>
          <a:noFill/>
        </p:spPr>
        <p:txBody>
          <a:bodyPr wrap="square" rtlCol="0">
            <a:spAutoFit/>
          </a:bodyPr>
          <a:lstStyle/>
          <a:p>
            <a:r>
              <a:rPr lang="en-US" dirty="0" smtClean="0"/>
              <a:t>EM</a:t>
            </a:r>
            <a:endParaRPr lang="en-US" dirty="0"/>
          </a:p>
        </p:txBody>
      </p:sp>
      <p:sp>
        <p:nvSpPr>
          <p:cNvPr id="66" name="TextBox 65"/>
          <p:cNvSpPr txBox="1"/>
          <p:nvPr/>
        </p:nvSpPr>
        <p:spPr>
          <a:xfrm>
            <a:off x="4124075" y="3784012"/>
            <a:ext cx="507431" cy="369332"/>
          </a:xfrm>
          <a:prstGeom prst="rect">
            <a:avLst/>
          </a:prstGeom>
          <a:noFill/>
        </p:spPr>
        <p:txBody>
          <a:bodyPr wrap="square" rtlCol="0">
            <a:spAutoFit/>
          </a:bodyPr>
          <a:lstStyle/>
          <a:p>
            <a:r>
              <a:rPr lang="en-US" dirty="0" smtClean="0"/>
              <a:t>FM</a:t>
            </a:r>
            <a:endParaRPr lang="en-US" dirty="0"/>
          </a:p>
        </p:txBody>
      </p:sp>
      <p:sp>
        <p:nvSpPr>
          <p:cNvPr id="67" name="TextBox 66"/>
          <p:cNvSpPr txBox="1"/>
          <p:nvPr/>
        </p:nvSpPr>
        <p:spPr>
          <a:xfrm>
            <a:off x="4569861" y="3814790"/>
            <a:ext cx="667831" cy="338554"/>
          </a:xfrm>
          <a:prstGeom prst="rect">
            <a:avLst/>
          </a:prstGeom>
          <a:noFill/>
        </p:spPr>
        <p:txBody>
          <a:bodyPr wrap="square" rtlCol="0">
            <a:spAutoFit/>
          </a:bodyPr>
          <a:lstStyle/>
          <a:p>
            <a:r>
              <a:rPr lang="en-US" sz="1600" dirty="0" smtClean="0"/>
              <a:t>Type</a:t>
            </a:r>
            <a:endParaRPr lang="en-US" sz="1600" dirty="0"/>
          </a:p>
        </p:txBody>
      </p:sp>
      <p:cxnSp>
        <p:nvCxnSpPr>
          <p:cNvPr id="68" name="Straight Connector 67"/>
          <p:cNvCxnSpPr/>
          <p:nvPr/>
        </p:nvCxnSpPr>
        <p:spPr>
          <a:xfrm>
            <a:off x="5130235" y="3669553"/>
            <a:ext cx="1" cy="571812"/>
          </a:xfrm>
          <a:prstGeom prst="line">
            <a:avLst/>
          </a:prstGeom>
          <a:ln w="28575"/>
        </p:spPr>
        <p:style>
          <a:lnRef idx="1">
            <a:schemeClr val="dk1"/>
          </a:lnRef>
          <a:fillRef idx="0">
            <a:schemeClr val="dk1"/>
          </a:fillRef>
          <a:effectRef idx="0">
            <a:schemeClr val="dk1"/>
          </a:effectRef>
          <a:fontRef idx="minor">
            <a:schemeClr val="tx1"/>
          </a:fontRef>
        </p:style>
      </p:cxnSp>
      <p:sp>
        <p:nvSpPr>
          <p:cNvPr id="69" name="TextBox 68"/>
          <p:cNvSpPr txBox="1"/>
          <p:nvPr/>
        </p:nvSpPr>
        <p:spPr>
          <a:xfrm>
            <a:off x="5074158" y="3657691"/>
            <a:ext cx="637231" cy="338554"/>
          </a:xfrm>
          <a:prstGeom prst="rect">
            <a:avLst/>
          </a:prstGeom>
          <a:noFill/>
        </p:spPr>
        <p:txBody>
          <a:bodyPr wrap="square" rtlCol="0">
            <a:spAutoFit/>
          </a:bodyPr>
          <a:lstStyle/>
          <a:p>
            <a:r>
              <a:rPr lang="en-US" sz="1600" dirty="0" smtClean="0"/>
              <a:t>next</a:t>
            </a:r>
            <a:endParaRPr lang="en-US" sz="1600" dirty="0"/>
          </a:p>
        </p:txBody>
      </p:sp>
      <p:cxnSp>
        <p:nvCxnSpPr>
          <p:cNvPr id="70" name="Straight Arrow Connector 69"/>
          <p:cNvCxnSpPr/>
          <p:nvPr/>
        </p:nvCxnSpPr>
        <p:spPr>
          <a:xfrm>
            <a:off x="1465719" y="3951438"/>
            <a:ext cx="106653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71" name="Rectangle 70"/>
          <p:cNvSpPr/>
          <p:nvPr/>
        </p:nvSpPr>
        <p:spPr>
          <a:xfrm>
            <a:off x="6438859" y="3675750"/>
            <a:ext cx="3019313" cy="571812"/>
          </a:xfrm>
          <a:prstGeom prst="rect">
            <a:avLst/>
          </a:prstGeom>
          <a:solidFill>
            <a:schemeClr val="bg2">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p:cNvCxnSpPr/>
          <p:nvPr/>
        </p:nvCxnSpPr>
        <p:spPr>
          <a:xfrm>
            <a:off x="6994373" y="3675750"/>
            <a:ext cx="1" cy="571812"/>
          </a:xfrm>
          <a:prstGeom prst="line">
            <a:avLst/>
          </a:prstGeom>
          <a:ln w="28575"/>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a:xfrm>
            <a:off x="7540652" y="3674753"/>
            <a:ext cx="1" cy="571812"/>
          </a:xfrm>
          <a:prstGeom prst="line">
            <a:avLst/>
          </a:prstGeom>
          <a:ln w="28575"/>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8039383" y="3674753"/>
            <a:ext cx="1" cy="571812"/>
          </a:xfrm>
          <a:prstGeom prst="line">
            <a:avLst/>
          </a:prstGeom>
          <a:ln w="28575"/>
        </p:spPr>
        <p:style>
          <a:lnRef idx="1">
            <a:schemeClr val="dk1"/>
          </a:lnRef>
          <a:fillRef idx="0">
            <a:schemeClr val="dk1"/>
          </a:fillRef>
          <a:effectRef idx="0">
            <a:schemeClr val="dk1"/>
          </a:effectRef>
          <a:fontRef idx="minor">
            <a:schemeClr val="tx1"/>
          </a:fontRef>
        </p:style>
      </p:cxnSp>
      <p:cxnSp>
        <p:nvCxnSpPr>
          <p:cNvPr id="75" name="Straight Connector 74"/>
          <p:cNvCxnSpPr/>
          <p:nvPr/>
        </p:nvCxnSpPr>
        <p:spPr>
          <a:xfrm>
            <a:off x="8538113" y="3679771"/>
            <a:ext cx="1" cy="571812"/>
          </a:xfrm>
          <a:prstGeom prst="line">
            <a:avLst/>
          </a:prstGeom>
          <a:ln w="28575"/>
        </p:spPr>
        <p:style>
          <a:lnRef idx="1">
            <a:schemeClr val="dk1"/>
          </a:lnRef>
          <a:fillRef idx="0">
            <a:schemeClr val="dk1"/>
          </a:fillRef>
          <a:effectRef idx="0">
            <a:schemeClr val="dk1"/>
          </a:effectRef>
          <a:fontRef idx="minor">
            <a:schemeClr val="tx1"/>
          </a:fontRef>
        </p:style>
      </p:cxnSp>
      <p:sp>
        <p:nvSpPr>
          <p:cNvPr id="76" name="TextBox 75"/>
          <p:cNvSpPr txBox="1"/>
          <p:nvPr/>
        </p:nvSpPr>
        <p:spPr>
          <a:xfrm>
            <a:off x="6438860" y="3798251"/>
            <a:ext cx="631065" cy="369332"/>
          </a:xfrm>
          <a:prstGeom prst="rect">
            <a:avLst/>
          </a:prstGeom>
          <a:noFill/>
        </p:spPr>
        <p:txBody>
          <a:bodyPr wrap="square" rtlCol="0">
            <a:spAutoFit/>
          </a:bodyPr>
          <a:lstStyle/>
          <a:p>
            <a:r>
              <a:rPr lang="en-US" dirty="0" smtClean="0"/>
              <a:t>EW</a:t>
            </a:r>
            <a:endParaRPr lang="en-US" dirty="0"/>
          </a:p>
        </p:txBody>
      </p:sp>
      <p:sp>
        <p:nvSpPr>
          <p:cNvPr id="77" name="TextBox 76"/>
          <p:cNvSpPr txBox="1"/>
          <p:nvPr/>
        </p:nvSpPr>
        <p:spPr>
          <a:xfrm>
            <a:off x="7033205" y="3775993"/>
            <a:ext cx="566572" cy="369332"/>
          </a:xfrm>
          <a:prstGeom prst="rect">
            <a:avLst/>
          </a:prstGeom>
          <a:noFill/>
        </p:spPr>
        <p:txBody>
          <a:bodyPr wrap="square" rtlCol="0">
            <a:spAutoFit/>
          </a:bodyPr>
          <a:lstStyle/>
          <a:p>
            <a:r>
              <a:rPr lang="en-US" dirty="0"/>
              <a:t>F</a:t>
            </a:r>
            <a:r>
              <a:rPr lang="en-US" dirty="0" smtClean="0"/>
              <a:t>W</a:t>
            </a:r>
            <a:endParaRPr lang="en-US" dirty="0"/>
          </a:p>
        </p:txBody>
      </p:sp>
      <p:sp>
        <p:nvSpPr>
          <p:cNvPr id="78" name="TextBox 77"/>
          <p:cNvSpPr txBox="1"/>
          <p:nvPr/>
        </p:nvSpPr>
        <p:spPr>
          <a:xfrm>
            <a:off x="7563403" y="3798251"/>
            <a:ext cx="608314" cy="369332"/>
          </a:xfrm>
          <a:prstGeom prst="rect">
            <a:avLst/>
          </a:prstGeom>
          <a:noFill/>
        </p:spPr>
        <p:txBody>
          <a:bodyPr wrap="square" rtlCol="0">
            <a:spAutoFit/>
          </a:bodyPr>
          <a:lstStyle/>
          <a:p>
            <a:r>
              <a:rPr lang="en-US" dirty="0" smtClean="0"/>
              <a:t>EM</a:t>
            </a:r>
            <a:endParaRPr lang="en-US" dirty="0"/>
          </a:p>
        </p:txBody>
      </p:sp>
      <p:sp>
        <p:nvSpPr>
          <p:cNvPr id="79" name="TextBox 78"/>
          <p:cNvSpPr txBox="1"/>
          <p:nvPr/>
        </p:nvSpPr>
        <p:spPr>
          <a:xfrm>
            <a:off x="8030682" y="3794230"/>
            <a:ext cx="507431" cy="369332"/>
          </a:xfrm>
          <a:prstGeom prst="rect">
            <a:avLst/>
          </a:prstGeom>
          <a:noFill/>
        </p:spPr>
        <p:txBody>
          <a:bodyPr wrap="square" rtlCol="0">
            <a:spAutoFit/>
          </a:bodyPr>
          <a:lstStyle/>
          <a:p>
            <a:r>
              <a:rPr lang="en-US" dirty="0" smtClean="0"/>
              <a:t>FM</a:t>
            </a:r>
            <a:endParaRPr lang="en-US" dirty="0"/>
          </a:p>
        </p:txBody>
      </p:sp>
      <p:sp>
        <p:nvSpPr>
          <p:cNvPr id="80" name="TextBox 79"/>
          <p:cNvSpPr txBox="1"/>
          <p:nvPr/>
        </p:nvSpPr>
        <p:spPr>
          <a:xfrm>
            <a:off x="8476468" y="3825008"/>
            <a:ext cx="667831" cy="338554"/>
          </a:xfrm>
          <a:prstGeom prst="rect">
            <a:avLst/>
          </a:prstGeom>
          <a:noFill/>
        </p:spPr>
        <p:txBody>
          <a:bodyPr wrap="square" rtlCol="0">
            <a:spAutoFit/>
          </a:bodyPr>
          <a:lstStyle/>
          <a:p>
            <a:r>
              <a:rPr lang="en-US" sz="1600" dirty="0" smtClean="0"/>
              <a:t>Type</a:t>
            </a:r>
            <a:endParaRPr lang="en-US" sz="1600" dirty="0"/>
          </a:p>
        </p:txBody>
      </p:sp>
      <p:cxnSp>
        <p:nvCxnSpPr>
          <p:cNvPr id="81" name="Straight Connector 80"/>
          <p:cNvCxnSpPr/>
          <p:nvPr/>
        </p:nvCxnSpPr>
        <p:spPr>
          <a:xfrm>
            <a:off x="9036842" y="3679771"/>
            <a:ext cx="1" cy="571812"/>
          </a:xfrm>
          <a:prstGeom prst="line">
            <a:avLst/>
          </a:prstGeom>
          <a:ln w="28575"/>
        </p:spPr>
        <p:style>
          <a:lnRef idx="1">
            <a:schemeClr val="dk1"/>
          </a:lnRef>
          <a:fillRef idx="0">
            <a:schemeClr val="dk1"/>
          </a:fillRef>
          <a:effectRef idx="0">
            <a:schemeClr val="dk1"/>
          </a:effectRef>
          <a:fontRef idx="minor">
            <a:schemeClr val="tx1"/>
          </a:fontRef>
        </p:style>
      </p:cxnSp>
      <p:sp>
        <p:nvSpPr>
          <p:cNvPr id="82" name="TextBox 81"/>
          <p:cNvSpPr txBox="1"/>
          <p:nvPr/>
        </p:nvSpPr>
        <p:spPr>
          <a:xfrm>
            <a:off x="8980765" y="3667909"/>
            <a:ext cx="637231" cy="338554"/>
          </a:xfrm>
          <a:prstGeom prst="rect">
            <a:avLst/>
          </a:prstGeom>
          <a:noFill/>
        </p:spPr>
        <p:txBody>
          <a:bodyPr wrap="square" rtlCol="0">
            <a:spAutoFit/>
          </a:bodyPr>
          <a:lstStyle/>
          <a:p>
            <a:r>
              <a:rPr lang="en-US" sz="1600" dirty="0" smtClean="0"/>
              <a:t>next</a:t>
            </a:r>
            <a:endParaRPr lang="en-US" sz="1600" dirty="0"/>
          </a:p>
        </p:txBody>
      </p:sp>
      <p:cxnSp>
        <p:nvCxnSpPr>
          <p:cNvPr id="83" name="Straight Arrow Connector 82"/>
          <p:cNvCxnSpPr/>
          <p:nvPr/>
        </p:nvCxnSpPr>
        <p:spPr>
          <a:xfrm>
            <a:off x="5372326" y="3961656"/>
            <a:ext cx="106653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97" name="Rectangle 96"/>
          <p:cNvSpPr/>
          <p:nvPr/>
        </p:nvSpPr>
        <p:spPr>
          <a:xfrm>
            <a:off x="10262803" y="3702507"/>
            <a:ext cx="3019313" cy="571812"/>
          </a:xfrm>
          <a:prstGeom prst="rect">
            <a:avLst/>
          </a:prstGeom>
          <a:solidFill>
            <a:schemeClr val="bg2">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p:nvPr/>
        </p:nvCxnSpPr>
        <p:spPr>
          <a:xfrm>
            <a:off x="10818317" y="3702507"/>
            <a:ext cx="1" cy="571812"/>
          </a:xfrm>
          <a:prstGeom prst="line">
            <a:avLst/>
          </a:prstGeom>
          <a:ln w="28575"/>
        </p:spPr>
        <p:style>
          <a:lnRef idx="1">
            <a:schemeClr val="dk1"/>
          </a:lnRef>
          <a:fillRef idx="0">
            <a:schemeClr val="dk1"/>
          </a:fillRef>
          <a:effectRef idx="0">
            <a:schemeClr val="dk1"/>
          </a:effectRef>
          <a:fontRef idx="minor">
            <a:schemeClr val="tx1"/>
          </a:fontRef>
        </p:style>
      </p:cxnSp>
      <p:cxnSp>
        <p:nvCxnSpPr>
          <p:cNvPr id="99" name="Straight Connector 98"/>
          <p:cNvCxnSpPr/>
          <p:nvPr/>
        </p:nvCxnSpPr>
        <p:spPr>
          <a:xfrm>
            <a:off x="11364596" y="3701510"/>
            <a:ext cx="1" cy="571812"/>
          </a:xfrm>
          <a:prstGeom prst="line">
            <a:avLst/>
          </a:prstGeom>
          <a:ln w="28575"/>
        </p:spPr>
        <p:style>
          <a:lnRef idx="1">
            <a:schemeClr val="dk1"/>
          </a:lnRef>
          <a:fillRef idx="0">
            <a:schemeClr val="dk1"/>
          </a:fillRef>
          <a:effectRef idx="0">
            <a:schemeClr val="dk1"/>
          </a:effectRef>
          <a:fontRef idx="minor">
            <a:schemeClr val="tx1"/>
          </a:fontRef>
        </p:style>
      </p:cxnSp>
      <p:cxnSp>
        <p:nvCxnSpPr>
          <p:cNvPr id="100" name="Straight Connector 99"/>
          <p:cNvCxnSpPr/>
          <p:nvPr/>
        </p:nvCxnSpPr>
        <p:spPr>
          <a:xfrm>
            <a:off x="11863327" y="3701510"/>
            <a:ext cx="1" cy="571812"/>
          </a:xfrm>
          <a:prstGeom prst="line">
            <a:avLst/>
          </a:prstGeom>
          <a:ln w="28575"/>
        </p:spPr>
        <p:style>
          <a:lnRef idx="1">
            <a:schemeClr val="dk1"/>
          </a:lnRef>
          <a:fillRef idx="0">
            <a:schemeClr val="dk1"/>
          </a:fillRef>
          <a:effectRef idx="0">
            <a:schemeClr val="dk1"/>
          </a:effectRef>
          <a:fontRef idx="minor">
            <a:schemeClr val="tx1"/>
          </a:fontRef>
        </p:style>
      </p:cxnSp>
      <p:cxnSp>
        <p:nvCxnSpPr>
          <p:cNvPr id="101" name="Straight Connector 100"/>
          <p:cNvCxnSpPr/>
          <p:nvPr/>
        </p:nvCxnSpPr>
        <p:spPr>
          <a:xfrm>
            <a:off x="12362057" y="3706528"/>
            <a:ext cx="1" cy="571812"/>
          </a:xfrm>
          <a:prstGeom prst="line">
            <a:avLst/>
          </a:prstGeom>
          <a:ln w="28575"/>
        </p:spPr>
        <p:style>
          <a:lnRef idx="1">
            <a:schemeClr val="dk1"/>
          </a:lnRef>
          <a:fillRef idx="0">
            <a:schemeClr val="dk1"/>
          </a:fillRef>
          <a:effectRef idx="0">
            <a:schemeClr val="dk1"/>
          </a:effectRef>
          <a:fontRef idx="minor">
            <a:schemeClr val="tx1"/>
          </a:fontRef>
        </p:style>
      </p:cxnSp>
      <p:sp>
        <p:nvSpPr>
          <p:cNvPr id="102" name="TextBox 101"/>
          <p:cNvSpPr txBox="1"/>
          <p:nvPr/>
        </p:nvSpPr>
        <p:spPr>
          <a:xfrm>
            <a:off x="10262804" y="3825008"/>
            <a:ext cx="631065" cy="369332"/>
          </a:xfrm>
          <a:prstGeom prst="rect">
            <a:avLst/>
          </a:prstGeom>
          <a:noFill/>
        </p:spPr>
        <p:txBody>
          <a:bodyPr wrap="square" rtlCol="0">
            <a:spAutoFit/>
          </a:bodyPr>
          <a:lstStyle/>
          <a:p>
            <a:r>
              <a:rPr lang="en-US" dirty="0" smtClean="0"/>
              <a:t>EW</a:t>
            </a:r>
            <a:endParaRPr lang="en-US" dirty="0"/>
          </a:p>
        </p:txBody>
      </p:sp>
      <p:sp>
        <p:nvSpPr>
          <p:cNvPr id="103" name="TextBox 102"/>
          <p:cNvSpPr txBox="1"/>
          <p:nvPr/>
        </p:nvSpPr>
        <p:spPr>
          <a:xfrm>
            <a:off x="10857149" y="3802750"/>
            <a:ext cx="566572" cy="369332"/>
          </a:xfrm>
          <a:prstGeom prst="rect">
            <a:avLst/>
          </a:prstGeom>
          <a:noFill/>
        </p:spPr>
        <p:txBody>
          <a:bodyPr wrap="square" rtlCol="0">
            <a:spAutoFit/>
          </a:bodyPr>
          <a:lstStyle/>
          <a:p>
            <a:r>
              <a:rPr lang="en-US" dirty="0"/>
              <a:t>F</a:t>
            </a:r>
            <a:r>
              <a:rPr lang="en-US" dirty="0" smtClean="0"/>
              <a:t>W</a:t>
            </a:r>
            <a:endParaRPr lang="en-US" dirty="0"/>
          </a:p>
        </p:txBody>
      </p:sp>
      <p:sp>
        <p:nvSpPr>
          <p:cNvPr id="104" name="TextBox 103"/>
          <p:cNvSpPr txBox="1"/>
          <p:nvPr/>
        </p:nvSpPr>
        <p:spPr>
          <a:xfrm>
            <a:off x="11387347" y="3825008"/>
            <a:ext cx="608314" cy="369332"/>
          </a:xfrm>
          <a:prstGeom prst="rect">
            <a:avLst/>
          </a:prstGeom>
          <a:noFill/>
        </p:spPr>
        <p:txBody>
          <a:bodyPr wrap="square" rtlCol="0">
            <a:spAutoFit/>
          </a:bodyPr>
          <a:lstStyle/>
          <a:p>
            <a:r>
              <a:rPr lang="en-US" dirty="0" smtClean="0"/>
              <a:t>EM</a:t>
            </a:r>
            <a:endParaRPr lang="en-US" dirty="0"/>
          </a:p>
        </p:txBody>
      </p:sp>
      <p:sp>
        <p:nvSpPr>
          <p:cNvPr id="105" name="TextBox 104"/>
          <p:cNvSpPr txBox="1"/>
          <p:nvPr/>
        </p:nvSpPr>
        <p:spPr>
          <a:xfrm>
            <a:off x="11854626" y="3820987"/>
            <a:ext cx="507431" cy="369332"/>
          </a:xfrm>
          <a:prstGeom prst="rect">
            <a:avLst/>
          </a:prstGeom>
          <a:noFill/>
        </p:spPr>
        <p:txBody>
          <a:bodyPr wrap="square" rtlCol="0">
            <a:spAutoFit/>
          </a:bodyPr>
          <a:lstStyle/>
          <a:p>
            <a:r>
              <a:rPr lang="en-US" dirty="0" smtClean="0"/>
              <a:t>FM</a:t>
            </a:r>
            <a:endParaRPr lang="en-US" dirty="0"/>
          </a:p>
        </p:txBody>
      </p:sp>
      <p:sp>
        <p:nvSpPr>
          <p:cNvPr id="106" name="TextBox 105"/>
          <p:cNvSpPr txBox="1"/>
          <p:nvPr/>
        </p:nvSpPr>
        <p:spPr>
          <a:xfrm>
            <a:off x="12300412" y="3851765"/>
            <a:ext cx="667831" cy="338554"/>
          </a:xfrm>
          <a:prstGeom prst="rect">
            <a:avLst/>
          </a:prstGeom>
          <a:noFill/>
        </p:spPr>
        <p:txBody>
          <a:bodyPr wrap="square" rtlCol="0">
            <a:spAutoFit/>
          </a:bodyPr>
          <a:lstStyle/>
          <a:p>
            <a:r>
              <a:rPr lang="en-US" sz="1600" dirty="0" smtClean="0"/>
              <a:t>Type</a:t>
            </a:r>
            <a:endParaRPr lang="en-US" sz="1600" dirty="0"/>
          </a:p>
        </p:txBody>
      </p:sp>
      <p:cxnSp>
        <p:nvCxnSpPr>
          <p:cNvPr id="107" name="Straight Connector 106"/>
          <p:cNvCxnSpPr/>
          <p:nvPr/>
        </p:nvCxnSpPr>
        <p:spPr>
          <a:xfrm>
            <a:off x="12860786" y="3706528"/>
            <a:ext cx="1" cy="571812"/>
          </a:xfrm>
          <a:prstGeom prst="line">
            <a:avLst/>
          </a:prstGeom>
          <a:ln w="28575"/>
        </p:spPr>
        <p:style>
          <a:lnRef idx="1">
            <a:schemeClr val="dk1"/>
          </a:lnRef>
          <a:fillRef idx="0">
            <a:schemeClr val="dk1"/>
          </a:fillRef>
          <a:effectRef idx="0">
            <a:schemeClr val="dk1"/>
          </a:effectRef>
          <a:fontRef idx="minor">
            <a:schemeClr val="tx1"/>
          </a:fontRef>
        </p:style>
      </p:cxnSp>
      <p:sp>
        <p:nvSpPr>
          <p:cNvPr id="108" name="TextBox 107"/>
          <p:cNvSpPr txBox="1"/>
          <p:nvPr/>
        </p:nvSpPr>
        <p:spPr>
          <a:xfrm>
            <a:off x="12804709" y="3694666"/>
            <a:ext cx="637231" cy="338554"/>
          </a:xfrm>
          <a:prstGeom prst="rect">
            <a:avLst/>
          </a:prstGeom>
          <a:noFill/>
        </p:spPr>
        <p:txBody>
          <a:bodyPr wrap="square" rtlCol="0">
            <a:spAutoFit/>
          </a:bodyPr>
          <a:lstStyle/>
          <a:p>
            <a:r>
              <a:rPr lang="en-US" sz="1600" dirty="0" smtClean="0"/>
              <a:t>next</a:t>
            </a:r>
            <a:endParaRPr lang="en-US" sz="1600" dirty="0"/>
          </a:p>
        </p:txBody>
      </p:sp>
      <p:cxnSp>
        <p:nvCxnSpPr>
          <p:cNvPr id="109" name="Straight Arrow Connector 108"/>
          <p:cNvCxnSpPr/>
          <p:nvPr/>
        </p:nvCxnSpPr>
        <p:spPr>
          <a:xfrm>
            <a:off x="9196270" y="3988413"/>
            <a:ext cx="106653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10" name="Rectangle 109"/>
          <p:cNvSpPr/>
          <p:nvPr/>
        </p:nvSpPr>
        <p:spPr>
          <a:xfrm>
            <a:off x="2588435" y="5649392"/>
            <a:ext cx="3019313" cy="571812"/>
          </a:xfrm>
          <a:prstGeom prst="rect">
            <a:avLst/>
          </a:prstGeom>
          <a:solidFill>
            <a:schemeClr val="bg2">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Connector 110"/>
          <p:cNvCxnSpPr/>
          <p:nvPr/>
        </p:nvCxnSpPr>
        <p:spPr>
          <a:xfrm>
            <a:off x="3143949" y="5649392"/>
            <a:ext cx="1" cy="571812"/>
          </a:xfrm>
          <a:prstGeom prst="line">
            <a:avLst/>
          </a:prstGeom>
          <a:ln w="28575"/>
        </p:spPr>
        <p:style>
          <a:lnRef idx="1">
            <a:schemeClr val="dk1"/>
          </a:lnRef>
          <a:fillRef idx="0">
            <a:schemeClr val="dk1"/>
          </a:fillRef>
          <a:effectRef idx="0">
            <a:schemeClr val="dk1"/>
          </a:effectRef>
          <a:fontRef idx="minor">
            <a:schemeClr val="tx1"/>
          </a:fontRef>
        </p:style>
      </p:cxnSp>
      <p:cxnSp>
        <p:nvCxnSpPr>
          <p:cNvPr id="112" name="Straight Connector 111"/>
          <p:cNvCxnSpPr/>
          <p:nvPr/>
        </p:nvCxnSpPr>
        <p:spPr>
          <a:xfrm>
            <a:off x="3690228" y="5648395"/>
            <a:ext cx="1" cy="571812"/>
          </a:xfrm>
          <a:prstGeom prst="line">
            <a:avLst/>
          </a:prstGeom>
          <a:ln w="28575"/>
        </p:spPr>
        <p:style>
          <a:lnRef idx="1">
            <a:schemeClr val="dk1"/>
          </a:lnRef>
          <a:fillRef idx="0">
            <a:schemeClr val="dk1"/>
          </a:fillRef>
          <a:effectRef idx="0">
            <a:schemeClr val="dk1"/>
          </a:effectRef>
          <a:fontRef idx="minor">
            <a:schemeClr val="tx1"/>
          </a:fontRef>
        </p:style>
      </p:cxnSp>
      <p:cxnSp>
        <p:nvCxnSpPr>
          <p:cNvPr id="113" name="Straight Connector 112"/>
          <p:cNvCxnSpPr/>
          <p:nvPr/>
        </p:nvCxnSpPr>
        <p:spPr>
          <a:xfrm>
            <a:off x="4188959" y="5648395"/>
            <a:ext cx="1" cy="571812"/>
          </a:xfrm>
          <a:prstGeom prst="line">
            <a:avLst/>
          </a:prstGeom>
          <a:ln w="28575"/>
        </p:spPr>
        <p:style>
          <a:lnRef idx="1">
            <a:schemeClr val="dk1"/>
          </a:lnRef>
          <a:fillRef idx="0">
            <a:schemeClr val="dk1"/>
          </a:fillRef>
          <a:effectRef idx="0">
            <a:schemeClr val="dk1"/>
          </a:effectRef>
          <a:fontRef idx="minor">
            <a:schemeClr val="tx1"/>
          </a:fontRef>
        </p:style>
      </p:cxnSp>
      <p:cxnSp>
        <p:nvCxnSpPr>
          <p:cNvPr id="114" name="Straight Connector 113"/>
          <p:cNvCxnSpPr/>
          <p:nvPr/>
        </p:nvCxnSpPr>
        <p:spPr>
          <a:xfrm>
            <a:off x="4687689" y="5653413"/>
            <a:ext cx="1" cy="571812"/>
          </a:xfrm>
          <a:prstGeom prst="line">
            <a:avLst/>
          </a:prstGeom>
          <a:ln w="28575"/>
        </p:spPr>
        <p:style>
          <a:lnRef idx="1">
            <a:schemeClr val="dk1"/>
          </a:lnRef>
          <a:fillRef idx="0">
            <a:schemeClr val="dk1"/>
          </a:fillRef>
          <a:effectRef idx="0">
            <a:schemeClr val="dk1"/>
          </a:effectRef>
          <a:fontRef idx="minor">
            <a:schemeClr val="tx1"/>
          </a:fontRef>
        </p:style>
      </p:cxnSp>
      <p:sp>
        <p:nvSpPr>
          <p:cNvPr id="115" name="TextBox 114"/>
          <p:cNvSpPr txBox="1"/>
          <p:nvPr/>
        </p:nvSpPr>
        <p:spPr>
          <a:xfrm>
            <a:off x="2588436" y="5771893"/>
            <a:ext cx="631065" cy="369332"/>
          </a:xfrm>
          <a:prstGeom prst="rect">
            <a:avLst/>
          </a:prstGeom>
          <a:noFill/>
        </p:spPr>
        <p:txBody>
          <a:bodyPr wrap="square" rtlCol="0">
            <a:spAutoFit/>
          </a:bodyPr>
          <a:lstStyle/>
          <a:p>
            <a:r>
              <a:rPr lang="en-US" dirty="0" smtClean="0"/>
              <a:t>EW</a:t>
            </a:r>
            <a:endParaRPr lang="en-US" dirty="0"/>
          </a:p>
        </p:txBody>
      </p:sp>
      <p:sp>
        <p:nvSpPr>
          <p:cNvPr id="116" name="TextBox 115"/>
          <p:cNvSpPr txBox="1"/>
          <p:nvPr/>
        </p:nvSpPr>
        <p:spPr>
          <a:xfrm>
            <a:off x="3182781" y="5749635"/>
            <a:ext cx="566572" cy="369332"/>
          </a:xfrm>
          <a:prstGeom prst="rect">
            <a:avLst/>
          </a:prstGeom>
          <a:noFill/>
        </p:spPr>
        <p:txBody>
          <a:bodyPr wrap="square" rtlCol="0">
            <a:spAutoFit/>
          </a:bodyPr>
          <a:lstStyle/>
          <a:p>
            <a:r>
              <a:rPr lang="en-US" dirty="0"/>
              <a:t>F</a:t>
            </a:r>
            <a:r>
              <a:rPr lang="en-US" dirty="0" smtClean="0"/>
              <a:t>W</a:t>
            </a:r>
            <a:endParaRPr lang="en-US" dirty="0"/>
          </a:p>
        </p:txBody>
      </p:sp>
      <p:sp>
        <p:nvSpPr>
          <p:cNvPr id="117" name="TextBox 116"/>
          <p:cNvSpPr txBox="1"/>
          <p:nvPr/>
        </p:nvSpPr>
        <p:spPr>
          <a:xfrm>
            <a:off x="3712979" y="5771893"/>
            <a:ext cx="608314" cy="369332"/>
          </a:xfrm>
          <a:prstGeom prst="rect">
            <a:avLst/>
          </a:prstGeom>
          <a:noFill/>
        </p:spPr>
        <p:txBody>
          <a:bodyPr wrap="square" rtlCol="0">
            <a:spAutoFit/>
          </a:bodyPr>
          <a:lstStyle/>
          <a:p>
            <a:r>
              <a:rPr lang="en-US" dirty="0" smtClean="0"/>
              <a:t>EM</a:t>
            </a:r>
            <a:endParaRPr lang="en-US" dirty="0"/>
          </a:p>
        </p:txBody>
      </p:sp>
      <p:sp>
        <p:nvSpPr>
          <p:cNvPr id="118" name="TextBox 117"/>
          <p:cNvSpPr txBox="1"/>
          <p:nvPr/>
        </p:nvSpPr>
        <p:spPr>
          <a:xfrm>
            <a:off x="4180258" y="5767872"/>
            <a:ext cx="507431" cy="369332"/>
          </a:xfrm>
          <a:prstGeom prst="rect">
            <a:avLst/>
          </a:prstGeom>
          <a:noFill/>
        </p:spPr>
        <p:txBody>
          <a:bodyPr wrap="square" rtlCol="0">
            <a:spAutoFit/>
          </a:bodyPr>
          <a:lstStyle/>
          <a:p>
            <a:r>
              <a:rPr lang="en-US" dirty="0" smtClean="0"/>
              <a:t>FM</a:t>
            </a:r>
            <a:endParaRPr lang="en-US" dirty="0"/>
          </a:p>
        </p:txBody>
      </p:sp>
      <p:sp>
        <p:nvSpPr>
          <p:cNvPr id="119" name="TextBox 118"/>
          <p:cNvSpPr txBox="1"/>
          <p:nvPr/>
        </p:nvSpPr>
        <p:spPr>
          <a:xfrm>
            <a:off x="4626044" y="5798650"/>
            <a:ext cx="667831" cy="338554"/>
          </a:xfrm>
          <a:prstGeom prst="rect">
            <a:avLst/>
          </a:prstGeom>
          <a:noFill/>
        </p:spPr>
        <p:txBody>
          <a:bodyPr wrap="square" rtlCol="0">
            <a:spAutoFit/>
          </a:bodyPr>
          <a:lstStyle/>
          <a:p>
            <a:r>
              <a:rPr lang="en-US" sz="1600" dirty="0" smtClean="0"/>
              <a:t>Type</a:t>
            </a:r>
            <a:endParaRPr lang="en-US" sz="1600" dirty="0"/>
          </a:p>
        </p:txBody>
      </p:sp>
      <p:cxnSp>
        <p:nvCxnSpPr>
          <p:cNvPr id="120" name="Straight Connector 119"/>
          <p:cNvCxnSpPr/>
          <p:nvPr/>
        </p:nvCxnSpPr>
        <p:spPr>
          <a:xfrm>
            <a:off x="5186418" y="5653413"/>
            <a:ext cx="1" cy="571812"/>
          </a:xfrm>
          <a:prstGeom prst="line">
            <a:avLst/>
          </a:prstGeom>
          <a:ln w="28575"/>
        </p:spPr>
        <p:style>
          <a:lnRef idx="1">
            <a:schemeClr val="dk1"/>
          </a:lnRef>
          <a:fillRef idx="0">
            <a:schemeClr val="dk1"/>
          </a:fillRef>
          <a:effectRef idx="0">
            <a:schemeClr val="dk1"/>
          </a:effectRef>
          <a:fontRef idx="minor">
            <a:schemeClr val="tx1"/>
          </a:fontRef>
        </p:style>
      </p:cxnSp>
      <p:sp>
        <p:nvSpPr>
          <p:cNvPr id="121" name="TextBox 120"/>
          <p:cNvSpPr txBox="1"/>
          <p:nvPr/>
        </p:nvSpPr>
        <p:spPr>
          <a:xfrm>
            <a:off x="5130341" y="5641551"/>
            <a:ext cx="637231" cy="338554"/>
          </a:xfrm>
          <a:prstGeom prst="rect">
            <a:avLst/>
          </a:prstGeom>
          <a:noFill/>
        </p:spPr>
        <p:txBody>
          <a:bodyPr wrap="square" rtlCol="0">
            <a:spAutoFit/>
          </a:bodyPr>
          <a:lstStyle/>
          <a:p>
            <a:r>
              <a:rPr lang="en-US" sz="1600" dirty="0" smtClean="0"/>
              <a:t>next</a:t>
            </a:r>
            <a:endParaRPr lang="en-US" sz="1600" dirty="0"/>
          </a:p>
        </p:txBody>
      </p:sp>
      <p:cxnSp>
        <p:nvCxnSpPr>
          <p:cNvPr id="122" name="Straight Arrow Connector 121"/>
          <p:cNvCxnSpPr/>
          <p:nvPr/>
        </p:nvCxnSpPr>
        <p:spPr>
          <a:xfrm>
            <a:off x="1521902" y="5935298"/>
            <a:ext cx="106653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23" name="TextBox 122"/>
          <p:cNvSpPr txBox="1"/>
          <p:nvPr/>
        </p:nvSpPr>
        <p:spPr>
          <a:xfrm>
            <a:off x="2080653" y="11388"/>
            <a:ext cx="8572500" cy="523220"/>
          </a:xfrm>
          <a:prstGeom prst="rect">
            <a:avLst/>
          </a:prstGeom>
          <a:noFill/>
        </p:spPr>
        <p:txBody>
          <a:bodyPr wrap="square" rtlCol="0">
            <a:spAutoFit/>
          </a:bodyPr>
          <a:lstStyle/>
          <a:p>
            <a:r>
              <a:rPr lang="en-US" sz="2800" b="1" dirty="0" smtClean="0"/>
              <a:t>VISUAL DEPICTION OF SEPARATE CHAINING TECHNIQUE</a:t>
            </a:r>
            <a:endParaRPr lang="en-US" sz="2800" b="1" dirty="0"/>
          </a:p>
        </p:txBody>
      </p:sp>
    </p:spTree>
    <p:extLst>
      <p:ext uri="{BB962C8B-B14F-4D97-AF65-F5344CB8AC3E}">
        <p14:creationId xmlns:p14="http://schemas.microsoft.com/office/powerpoint/2010/main" xmlns="" val="712385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latin typeface="Cambria" panose="02040503050406030204" pitchFamily="18" charset="0"/>
                <a:ea typeface="Cambria" panose="02040503050406030204" pitchFamily="18" charset="0"/>
              </a:rPr>
              <a:t>WHAT IS THE GOAL?</a:t>
            </a:r>
            <a:endParaRPr lang="en-US" b="1" dirty="0">
              <a:solidFill>
                <a:schemeClr val="accent1"/>
              </a:solidFill>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The goal was to design a dictionary that could be used by English speakers who are learners of French language AND also by the French speakers who are learners of English language.</a:t>
            </a:r>
          </a:p>
          <a:p>
            <a:pPr>
              <a:buFont typeface="Wingdings" panose="05000000000000000000" pitchFamily="2" charset="2"/>
              <a:buChar char="q"/>
            </a:pPr>
            <a:r>
              <a:rPr lang="en-US" sz="2400" dirty="0" smtClean="0"/>
              <a:t>This means that the application should contain instructions in English for English speakers who are using the application to find out meanings of French words in their language; and the application should also contain instructions in French for French speakers who are using the application find out meanings of English words in their language.</a:t>
            </a:r>
          </a:p>
          <a:p>
            <a:pPr>
              <a:buFont typeface="Wingdings" panose="05000000000000000000" pitchFamily="2" charset="2"/>
              <a:buChar char="q"/>
            </a:pPr>
            <a:endParaRPr lang="en-US" sz="2400" dirty="0"/>
          </a:p>
        </p:txBody>
      </p:sp>
    </p:spTree>
    <p:extLst>
      <p:ext uri="{BB962C8B-B14F-4D97-AF65-F5344CB8AC3E}">
        <p14:creationId xmlns:p14="http://schemas.microsoft.com/office/powerpoint/2010/main" xmlns="" val="589361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0006" y="758952"/>
            <a:ext cx="10305674" cy="3566160"/>
          </a:xfrm>
        </p:spPr>
        <p:txBody>
          <a:bodyPr/>
          <a:lstStyle/>
          <a:p>
            <a:pPr algn="ctr"/>
            <a:r>
              <a:rPr lang="en-US" b="1" dirty="0" smtClean="0">
                <a:solidFill>
                  <a:schemeClr val="accent1"/>
                </a:solidFill>
                <a:latin typeface="Cambria" panose="02040503050406030204" pitchFamily="18" charset="0"/>
                <a:ea typeface="Cambria" panose="02040503050406030204" pitchFamily="18" charset="0"/>
              </a:rPr>
              <a:t>THE GRAPHICAL USER INTERFACE </a:t>
            </a:r>
            <a:endParaRPr lang="en-US" b="1" dirty="0">
              <a:solidFill>
                <a:schemeClr val="accent1"/>
              </a:solidFill>
              <a:latin typeface="Cambria" panose="02040503050406030204" pitchFamily="18" charset="0"/>
              <a:ea typeface="Cambria" panose="02040503050406030204" pitchFamily="18" charset="0"/>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12508883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1"/>
                </a:solidFill>
                <a:latin typeface="Cambria" panose="02040503050406030204" pitchFamily="18" charset="0"/>
                <a:ea typeface="Cambria" panose="02040503050406030204" pitchFamily="18" charset="0"/>
              </a:rPr>
              <a:t>WINDOWS USED </a:t>
            </a:r>
            <a:endParaRPr lang="en-US" sz="5400" dirty="0">
              <a:solidFill>
                <a:schemeClr val="accent1"/>
              </a:solidFill>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lstStyle/>
          <a:p>
            <a:pPr marL="0" indent="0">
              <a:buNone/>
            </a:pPr>
            <a:r>
              <a:rPr lang="en-US" dirty="0" smtClean="0"/>
              <a:t>The applications runs on three windows in total:</a:t>
            </a:r>
          </a:p>
          <a:p>
            <a:pPr>
              <a:buFont typeface="Wingdings" panose="05000000000000000000" pitchFamily="2" charset="2"/>
              <a:buChar char="q"/>
            </a:pPr>
            <a:r>
              <a:rPr lang="en-US" dirty="0" smtClean="0"/>
              <a:t>The </a:t>
            </a:r>
            <a:r>
              <a:rPr lang="en-US" b="1" dirty="0" smtClean="0"/>
              <a:t>WELCOME</a:t>
            </a:r>
            <a:r>
              <a:rPr lang="en-US" dirty="0" smtClean="0"/>
              <a:t> window – that provides all the instructions to the users in both English and French.</a:t>
            </a:r>
          </a:p>
          <a:p>
            <a:pPr>
              <a:buFont typeface="Wingdings" panose="05000000000000000000" pitchFamily="2" charset="2"/>
              <a:buChar char="q"/>
            </a:pPr>
            <a:r>
              <a:rPr lang="en-US" b="1" dirty="0" smtClean="0"/>
              <a:t>French To English </a:t>
            </a:r>
            <a:r>
              <a:rPr lang="en-US" dirty="0" smtClean="0"/>
              <a:t>window –  that opens up for users who want to find out meanings of French words in English. This window contains instructions in English because it is assumed that the users at this window know English and are here to learn French. </a:t>
            </a:r>
          </a:p>
          <a:p>
            <a:pPr>
              <a:buFont typeface="Wingdings" panose="05000000000000000000" pitchFamily="2" charset="2"/>
              <a:buChar char="q"/>
            </a:pPr>
            <a:r>
              <a:rPr lang="en-US" b="1" dirty="0" smtClean="0"/>
              <a:t>English to French </a:t>
            </a:r>
            <a:r>
              <a:rPr lang="en-US" dirty="0" smtClean="0"/>
              <a:t>window </a:t>
            </a:r>
            <a:r>
              <a:rPr lang="en-US" dirty="0"/>
              <a:t>– </a:t>
            </a:r>
            <a:r>
              <a:rPr lang="en-US" dirty="0" smtClean="0"/>
              <a:t> </a:t>
            </a:r>
            <a:r>
              <a:rPr lang="en-US" dirty="0"/>
              <a:t>that opens up for users who want to find out meanings of </a:t>
            </a:r>
            <a:r>
              <a:rPr lang="en-US" dirty="0" smtClean="0"/>
              <a:t>English </a:t>
            </a:r>
            <a:r>
              <a:rPr lang="en-US" dirty="0"/>
              <a:t>words in </a:t>
            </a:r>
            <a:r>
              <a:rPr lang="en-US" dirty="0" smtClean="0"/>
              <a:t>French. </a:t>
            </a:r>
            <a:r>
              <a:rPr lang="en-US" dirty="0"/>
              <a:t>This window contains instructions </a:t>
            </a:r>
            <a:r>
              <a:rPr lang="en-US" dirty="0" smtClean="0"/>
              <a:t>in French </a:t>
            </a:r>
            <a:r>
              <a:rPr lang="en-US" dirty="0"/>
              <a:t>because it is assumed that the users at this window know </a:t>
            </a:r>
            <a:r>
              <a:rPr lang="en-US" dirty="0" smtClean="0"/>
              <a:t>French </a:t>
            </a:r>
            <a:r>
              <a:rPr lang="en-US" dirty="0"/>
              <a:t>and are here to learn </a:t>
            </a:r>
            <a:r>
              <a:rPr lang="en-US" dirty="0" smtClean="0"/>
              <a:t>English. </a:t>
            </a:r>
            <a:endParaRPr lang="en-US" dirty="0"/>
          </a:p>
          <a:p>
            <a:pPr>
              <a:buFont typeface="Wingdings" panose="05000000000000000000" pitchFamily="2" charset="2"/>
              <a:buChar char="q"/>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xmlns="" val="35919473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xmlns="" val="0"/>
              </a:ext>
            </a:extLst>
          </a:blip>
          <a:srcRect l="1409" t="2021" r="48656" b="47194"/>
          <a:stretch/>
        </p:blipFill>
        <p:spPr>
          <a:xfrm>
            <a:off x="1389878" y="579549"/>
            <a:ext cx="8925059" cy="5103304"/>
          </a:xfrm>
          <a:prstGeom prst="rect">
            <a:avLst/>
          </a:prstGeom>
          <a:ln w="12700">
            <a:solidFill>
              <a:schemeClr val="tx1"/>
            </a:solidFill>
          </a:ln>
        </p:spPr>
      </p:pic>
      <p:cxnSp>
        <p:nvCxnSpPr>
          <p:cNvPr id="5" name="Straight Arrow Connector 4"/>
          <p:cNvCxnSpPr/>
          <p:nvPr/>
        </p:nvCxnSpPr>
        <p:spPr>
          <a:xfrm flipH="1">
            <a:off x="10134018" y="3313930"/>
            <a:ext cx="723676"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10495856" y="2713765"/>
            <a:ext cx="1581510" cy="1200329"/>
          </a:xfrm>
          <a:prstGeom prst="rect">
            <a:avLst/>
          </a:prstGeom>
          <a:solidFill>
            <a:schemeClr val="bg1"/>
          </a:solidFill>
          <a:ln>
            <a:solidFill>
              <a:schemeClr val="tx1"/>
            </a:solidFill>
          </a:ln>
        </p:spPr>
        <p:txBody>
          <a:bodyPr wrap="square" rtlCol="0">
            <a:spAutoFit/>
          </a:bodyPr>
          <a:lstStyle/>
          <a:p>
            <a:r>
              <a:rPr lang="en-US" dirty="0" smtClean="0"/>
              <a:t>Directs to </a:t>
            </a:r>
            <a:r>
              <a:rPr lang="en-US" b="1" dirty="0" smtClean="0"/>
              <a:t>French to English </a:t>
            </a:r>
            <a:r>
              <a:rPr lang="en-US" dirty="0" smtClean="0"/>
              <a:t>window</a:t>
            </a:r>
            <a:endParaRPr lang="en-US" dirty="0"/>
          </a:p>
        </p:txBody>
      </p:sp>
      <p:cxnSp>
        <p:nvCxnSpPr>
          <p:cNvPr id="10" name="Straight Arrow Connector 9"/>
          <p:cNvCxnSpPr/>
          <p:nvPr/>
        </p:nvCxnSpPr>
        <p:spPr>
          <a:xfrm flipH="1" flipV="1">
            <a:off x="10134018" y="4514259"/>
            <a:ext cx="723676" cy="14587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0495856" y="4059965"/>
            <a:ext cx="1581510" cy="1200329"/>
          </a:xfrm>
          <a:prstGeom prst="rect">
            <a:avLst/>
          </a:prstGeom>
          <a:solidFill>
            <a:schemeClr val="bg1"/>
          </a:solidFill>
          <a:ln>
            <a:solidFill>
              <a:schemeClr val="tx1"/>
            </a:solidFill>
          </a:ln>
        </p:spPr>
        <p:txBody>
          <a:bodyPr wrap="square" rtlCol="0">
            <a:spAutoFit/>
          </a:bodyPr>
          <a:lstStyle/>
          <a:p>
            <a:r>
              <a:rPr lang="en-US" dirty="0" smtClean="0"/>
              <a:t>Directs to </a:t>
            </a:r>
            <a:r>
              <a:rPr lang="en-US" b="1" dirty="0" smtClean="0"/>
              <a:t>English to French </a:t>
            </a:r>
            <a:r>
              <a:rPr lang="en-US" dirty="0" smtClean="0"/>
              <a:t>window</a:t>
            </a:r>
            <a:endParaRPr lang="en-US" dirty="0"/>
          </a:p>
        </p:txBody>
      </p:sp>
    </p:spTree>
    <p:extLst>
      <p:ext uri="{BB962C8B-B14F-4D97-AF65-F5344CB8AC3E}">
        <p14:creationId xmlns:p14="http://schemas.microsoft.com/office/powerpoint/2010/main" xmlns="" val="38769388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xmlns="" val="0"/>
              </a:ext>
            </a:extLst>
          </a:blip>
          <a:srcRect l="768" t="653" r="48144" b="44916"/>
          <a:stretch/>
        </p:blipFill>
        <p:spPr>
          <a:xfrm>
            <a:off x="1326522" y="206062"/>
            <a:ext cx="9916734" cy="5940097"/>
          </a:xfrm>
          <a:prstGeom prst="rect">
            <a:avLst/>
          </a:prstGeom>
          <a:ln w="19050">
            <a:solidFill>
              <a:schemeClr val="tx1"/>
            </a:solidFill>
          </a:ln>
        </p:spPr>
      </p:pic>
    </p:spTree>
    <p:extLst>
      <p:ext uri="{BB962C8B-B14F-4D97-AF65-F5344CB8AC3E}">
        <p14:creationId xmlns:p14="http://schemas.microsoft.com/office/powerpoint/2010/main" xmlns="" val="21240362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xmlns="" val="0"/>
              </a:ext>
            </a:extLst>
          </a:blip>
          <a:srcRect l="1024" t="881" r="49424" b="49016"/>
          <a:stretch/>
        </p:blipFill>
        <p:spPr>
          <a:xfrm>
            <a:off x="1738649" y="759853"/>
            <a:ext cx="8203842" cy="4663684"/>
          </a:xfrm>
          <a:prstGeom prst="rect">
            <a:avLst/>
          </a:prstGeom>
          <a:ln w="9525">
            <a:solidFill>
              <a:schemeClr val="tx1"/>
            </a:solidFill>
          </a:ln>
        </p:spPr>
      </p:pic>
      <p:cxnSp>
        <p:nvCxnSpPr>
          <p:cNvPr id="4" name="Straight Arrow Connector 3"/>
          <p:cNvCxnSpPr/>
          <p:nvPr/>
        </p:nvCxnSpPr>
        <p:spPr>
          <a:xfrm flipH="1">
            <a:off x="8972282" y="3425781"/>
            <a:ext cx="1369453" cy="1364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1607270" y="3247509"/>
            <a:ext cx="759223" cy="17827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flipV="1">
            <a:off x="1143000" y="4222124"/>
            <a:ext cx="1223492" cy="13191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V="1">
            <a:off x="8788400" y="5092700"/>
            <a:ext cx="12700" cy="58420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V="1">
            <a:off x="7924800" y="5092700"/>
            <a:ext cx="12700" cy="58420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8704241" y="5676900"/>
            <a:ext cx="2476500" cy="646331"/>
          </a:xfrm>
          <a:prstGeom prst="rect">
            <a:avLst/>
          </a:prstGeom>
          <a:noFill/>
          <a:ln>
            <a:solidFill>
              <a:schemeClr val="tx1"/>
            </a:solidFill>
          </a:ln>
        </p:spPr>
        <p:txBody>
          <a:bodyPr wrap="square" rtlCol="0">
            <a:spAutoFit/>
          </a:bodyPr>
          <a:lstStyle/>
          <a:p>
            <a:r>
              <a:rPr lang="en-US" dirty="0" smtClean="0"/>
              <a:t>Searches the word typed b y the user.</a:t>
            </a:r>
            <a:endParaRPr lang="en-US" dirty="0"/>
          </a:p>
        </p:txBody>
      </p:sp>
      <p:sp>
        <p:nvSpPr>
          <p:cNvPr id="19" name="TextBox 18"/>
          <p:cNvSpPr txBox="1"/>
          <p:nvPr/>
        </p:nvSpPr>
        <p:spPr>
          <a:xfrm>
            <a:off x="6933396" y="5676900"/>
            <a:ext cx="1625600" cy="369332"/>
          </a:xfrm>
          <a:prstGeom prst="rect">
            <a:avLst/>
          </a:prstGeom>
          <a:noFill/>
          <a:ln>
            <a:solidFill>
              <a:schemeClr val="tx1"/>
            </a:solidFill>
          </a:ln>
        </p:spPr>
        <p:txBody>
          <a:bodyPr wrap="square" rtlCol="0">
            <a:spAutoFit/>
          </a:bodyPr>
          <a:lstStyle/>
          <a:p>
            <a:r>
              <a:rPr lang="en-US" dirty="0" smtClean="0"/>
              <a:t>Clears all cells </a:t>
            </a:r>
            <a:endParaRPr lang="en-US" dirty="0"/>
          </a:p>
        </p:txBody>
      </p:sp>
      <p:sp>
        <p:nvSpPr>
          <p:cNvPr id="20" name="TextBox 19"/>
          <p:cNvSpPr txBox="1"/>
          <p:nvPr/>
        </p:nvSpPr>
        <p:spPr>
          <a:xfrm>
            <a:off x="25760" y="2468001"/>
            <a:ext cx="1581510" cy="923330"/>
          </a:xfrm>
          <a:prstGeom prst="rect">
            <a:avLst/>
          </a:prstGeom>
          <a:noFill/>
          <a:ln>
            <a:solidFill>
              <a:schemeClr val="tx1"/>
            </a:solidFill>
          </a:ln>
        </p:spPr>
        <p:txBody>
          <a:bodyPr wrap="square" rtlCol="0">
            <a:spAutoFit/>
          </a:bodyPr>
          <a:lstStyle/>
          <a:p>
            <a:r>
              <a:rPr lang="en-US" dirty="0" smtClean="0"/>
              <a:t>English word is entered here by the user</a:t>
            </a:r>
            <a:endParaRPr lang="en-US" dirty="0"/>
          </a:p>
        </p:txBody>
      </p:sp>
      <p:sp>
        <p:nvSpPr>
          <p:cNvPr id="23" name="TextBox 22"/>
          <p:cNvSpPr txBox="1"/>
          <p:nvPr/>
        </p:nvSpPr>
        <p:spPr>
          <a:xfrm>
            <a:off x="42437" y="4245948"/>
            <a:ext cx="1581510" cy="1477328"/>
          </a:xfrm>
          <a:prstGeom prst="rect">
            <a:avLst/>
          </a:prstGeom>
          <a:solidFill>
            <a:schemeClr val="bg1"/>
          </a:solidFill>
          <a:ln>
            <a:solidFill>
              <a:schemeClr val="tx1"/>
            </a:solidFill>
          </a:ln>
        </p:spPr>
        <p:txBody>
          <a:bodyPr wrap="square" rtlCol="0">
            <a:spAutoFit/>
          </a:bodyPr>
          <a:lstStyle/>
          <a:p>
            <a:r>
              <a:rPr lang="en-US" dirty="0" smtClean="0"/>
              <a:t>The type of word (noun, adjective, verb etc.) appears here</a:t>
            </a:r>
            <a:endParaRPr lang="en-US" dirty="0"/>
          </a:p>
        </p:txBody>
      </p:sp>
      <p:sp>
        <p:nvSpPr>
          <p:cNvPr id="25" name="TextBox 24"/>
          <p:cNvSpPr txBox="1"/>
          <p:nvPr/>
        </p:nvSpPr>
        <p:spPr>
          <a:xfrm>
            <a:off x="10272423" y="2929666"/>
            <a:ext cx="1581510" cy="2308324"/>
          </a:xfrm>
          <a:prstGeom prst="rect">
            <a:avLst/>
          </a:prstGeom>
          <a:solidFill>
            <a:schemeClr val="bg1"/>
          </a:solidFill>
          <a:ln>
            <a:solidFill>
              <a:schemeClr val="tx1"/>
            </a:solidFill>
          </a:ln>
        </p:spPr>
        <p:txBody>
          <a:bodyPr wrap="square" rtlCol="0">
            <a:spAutoFit/>
          </a:bodyPr>
          <a:lstStyle/>
          <a:p>
            <a:r>
              <a:rPr lang="en-US" dirty="0" smtClean="0"/>
              <a:t>The meaning of the word given by the user appears here when the button “Cherchez” is clicked.</a:t>
            </a:r>
            <a:endParaRPr lang="en-US" dirty="0"/>
          </a:p>
        </p:txBody>
      </p:sp>
    </p:spTree>
    <p:extLst>
      <p:ext uri="{BB962C8B-B14F-4D97-AF65-F5344CB8AC3E}">
        <p14:creationId xmlns:p14="http://schemas.microsoft.com/office/powerpoint/2010/main" xmlns="" val="8990709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mbria" panose="02040503050406030204" pitchFamily="18" charset="0"/>
                <a:ea typeface="Cambria" panose="02040503050406030204" pitchFamily="18" charset="0"/>
              </a:rPr>
              <a:t>TECHNIQUES EMPLOYED FOR GOOD GUI EXPERIENCE</a:t>
            </a:r>
            <a:endParaRPr lang="en-US"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normAutofit/>
          </a:bodyPr>
          <a:lstStyle/>
          <a:p>
            <a:r>
              <a:rPr lang="en-US" sz="2800" dirty="0" smtClean="0"/>
              <a:t>The data is ‘dumped’ only ONCE, that is when the application starts. The reference of the object of data class is then passed into objects of other windows so that the data can be accessed from there and there is “no delay” caused by dumping data again and again every time you go from one window to the other. </a:t>
            </a:r>
            <a:endParaRPr lang="en-US" sz="2800" dirty="0"/>
          </a:p>
        </p:txBody>
      </p:sp>
    </p:spTree>
    <p:extLst>
      <p:ext uri="{BB962C8B-B14F-4D97-AF65-F5344CB8AC3E}">
        <p14:creationId xmlns:p14="http://schemas.microsoft.com/office/powerpoint/2010/main" xmlns="" val="25464951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mbria" panose="02040503050406030204" pitchFamily="18" charset="0"/>
                <a:ea typeface="Cambria" panose="02040503050406030204" pitchFamily="18" charset="0"/>
              </a:rPr>
              <a:t>ADDITIONAL POINTS</a:t>
            </a:r>
            <a:endParaRPr lang="en-US"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The dictionary included more than 34 thousand words. We already had file containing English words and their meanings in English. </a:t>
            </a:r>
          </a:p>
          <a:p>
            <a:pPr>
              <a:buFont typeface="Wingdings" panose="05000000000000000000" pitchFamily="2" charset="2"/>
              <a:buChar char="q"/>
            </a:pPr>
            <a:r>
              <a:rPr lang="en-US" sz="2400" dirty="0" smtClean="0"/>
              <a:t>In order to find out French translations of those and their meanings, we used Google Sheets where it was possible to use a formula involving Google Translator and drag that down to apply it for all words and meanings. </a:t>
            </a:r>
            <a:endParaRPr lang="en-US" sz="2400" dirty="0"/>
          </a:p>
        </p:txBody>
      </p:sp>
    </p:spTree>
    <p:extLst>
      <p:ext uri="{BB962C8B-B14F-4D97-AF65-F5344CB8AC3E}">
        <p14:creationId xmlns:p14="http://schemas.microsoft.com/office/powerpoint/2010/main" xmlns="" val="31139842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rotWithShape="1">
          <a:blip r:embed="rId2" cstate="print">
            <a:extLst>
              <a:ext uri="{28A0092B-C50C-407E-A947-70E740481C1C}">
                <a14:useLocalDpi xmlns:a14="http://schemas.microsoft.com/office/drawing/2010/main" xmlns="" val="0"/>
              </a:ext>
            </a:extLst>
          </a:blip>
          <a:srcRect t="10206" r="64266" b="49605"/>
          <a:stretch/>
        </p:blipFill>
        <p:spPr>
          <a:xfrm>
            <a:off x="2834758" y="419100"/>
            <a:ext cx="8653141" cy="5471446"/>
          </a:xfrm>
          <a:prstGeom prst="rect">
            <a:avLst/>
          </a:prstGeom>
          <a:ln w="28575">
            <a:solidFill>
              <a:schemeClr val="tx1"/>
            </a:solidFill>
          </a:ln>
        </p:spPr>
      </p:pic>
      <p:cxnSp>
        <p:nvCxnSpPr>
          <p:cNvPr id="3" name="Straight Arrow Connector 2"/>
          <p:cNvCxnSpPr/>
          <p:nvPr/>
        </p:nvCxnSpPr>
        <p:spPr>
          <a:xfrm>
            <a:off x="1333500" y="1814036"/>
            <a:ext cx="2451100" cy="47196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410737" y="816948"/>
            <a:ext cx="1581510" cy="2585323"/>
          </a:xfrm>
          <a:prstGeom prst="rect">
            <a:avLst/>
          </a:prstGeom>
          <a:solidFill>
            <a:schemeClr val="bg1"/>
          </a:solidFill>
          <a:ln>
            <a:solidFill>
              <a:schemeClr val="tx1"/>
            </a:solidFill>
          </a:ln>
        </p:spPr>
        <p:txBody>
          <a:bodyPr wrap="square" rtlCol="0">
            <a:spAutoFit/>
          </a:bodyPr>
          <a:lstStyle/>
          <a:p>
            <a:r>
              <a:rPr lang="en-US" dirty="0" smtClean="0"/>
              <a:t>The translator formula used to translate each cell in column A and display its French translation in column C.</a:t>
            </a:r>
            <a:endParaRPr lang="en-US" dirty="0"/>
          </a:p>
        </p:txBody>
      </p:sp>
    </p:spTree>
    <p:extLst>
      <p:ext uri="{BB962C8B-B14F-4D97-AF65-F5344CB8AC3E}">
        <p14:creationId xmlns:p14="http://schemas.microsoft.com/office/powerpoint/2010/main" xmlns="" val="2548566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24280" y="2585303"/>
            <a:ext cx="10058400" cy="1450757"/>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9600" b="1" dirty="0" smtClean="0">
                <a:latin typeface="Cambria" panose="02040503050406030204" pitchFamily="18" charset="0"/>
                <a:ea typeface="Cambria" panose="02040503050406030204" pitchFamily="18" charset="0"/>
              </a:rPr>
              <a:t>THANK YOU</a:t>
            </a:r>
            <a:endParaRPr lang="en-US" sz="96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xmlns="" val="1502772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latin typeface="Cambria" panose="02040503050406030204" pitchFamily="18" charset="0"/>
                <a:ea typeface="Cambria" panose="02040503050406030204" pitchFamily="18" charset="0"/>
              </a:rPr>
              <a:t>DATA STRUCTURES USED</a:t>
            </a:r>
            <a:endParaRPr lang="en-US" b="1" dirty="0">
              <a:solidFill>
                <a:schemeClr val="accent1"/>
              </a:solidFill>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Two</a:t>
            </a:r>
            <a:r>
              <a:rPr lang="en-US" b="1" dirty="0" smtClean="0"/>
              <a:t> Hash Tables </a:t>
            </a:r>
            <a:r>
              <a:rPr lang="en-US" dirty="0" smtClean="0"/>
              <a:t>– one for English words and the other for French words.</a:t>
            </a:r>
          </a:p>
          <a:p>
            <a:pPr>
              <a:buFont typeface="Wingdings" panose="05000000000000000000" pitchFamily="2" charset="2"/>
              <a:buChar char="q"/>
            </a:pPr>
            <a:r>
              <a:rPr lang="en-US" b="1" dirty="0" smtClean="0"/>
              <a:t>Singly Linked List </a:t>
            </a:r>
            <a:r>
              <a:rPr lang="en-US" dirty="0"/>
              <a:t>–</a:t>
            </a:r>
            <a:r>
              <a:rPr lang="en-US" dirty="0" smtClean="0"/>
              <a:t> to store number of collisions of each word during insertion inside Hash Table and also to test separate chaining approach.</a:t>
            </a:r>
          </a:p>
        </p:txBody>
      </p:sp>
    </p:spTree>
    <p:extLst>
      <p:ext uri="{BB962C8B-B14F-4D97-AF65-F5344CB8AC3E}">
        <p14:creationId xmlns:p14="http://schemas.microsoft.com/office/powerpoint/2010/main" xmlns="" val="1410432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1831" y="1532586"/>
            <a:ext cx="7920507" cy="1429555"/>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3696238" y="1551894"/>
            <a:ext cx="0" cy="1429555"/>
          </a:xfrm>
          <a:prstGeom prst="line">
            <a:avLst/>
          </a:prstGeom>
          <a:ln w="28575"/>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5291837" y="1532579"/>
            <a:ext cx="0" cy="1429555"/>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6930980" y="1532580"/>
            <a:ext cx="0" cy="1429555"/>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8551572" y="1532579"/>
            <a:ext cx="0" cy="1429555"/>
          </a:xfrm>
          <a:prstGeom prst="line">
            <a:avLst/>
          </a:prstGeom>
          <a:ln w="28575"/>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2135513" y="2082005"/>
            <a:ext cx="1408463" cy="369332"/>
          </a:xfrm>
          <a:prstGeom prst="rect">
            <a:avLst/>
          </a:prstGeom>
          <a:noFill/>
        </p:spPr>
        <p:txBody>
          <a:bodyPr wrap="square" rtlCol="0">
            <a:spAutoFit/>
          </a:bodyPr>
          <a:lstStyle/>
          <a:p>
            <a:r>
              <a:rPr lang="en-US" dirty="0" smtClean="0"/>
              <a:t>English Word</a:t>
            </a:r>
            <a:endParaRPr lang="en-US" dirty="0"/>
          </a:p>
        </p:txBody>
      </p:sp>
      <p:sp>
        <p:nvSpPr>
          <p:cNvPr id="18" name="TextBox 17"/>
          <p:cNvSpPr txBox="1"/>
          <p:nvPr/>
        </p:nvSpPr>
        <p:spPr>
          <a:xfrm>
            <a:off x="3821743" y="2082005"/>
            <a:ext cx="1391079" cy="369332"/>
          </a:xfrm>
          <a:prstGeom prst="rect">
            <a:avLst/>
          </a:prstGeom>
          <a:noFill/>
        </p:spPr>
        <p:txBody>
          <a:bodyPr wrap="square" rtlCol="0">
            <a:spAutoFit/>
          </a:bodyPr>
          <a:lstStyle/>
          <a:p>
            <a:r>
              <a:rPr lang="en-US" dirty="0" smtClean="0"/>
              <a:t>French Word</a:t>
            </a:r>
            <a:endParaRPr lang="en-US" dirty="0"/>
          </a:p>
        </p:txBody>
      </p:sp>
      <p:sp>
        <p:nvSpPr>
          <p:cNvPr id="19" name="TextBox 18"/>
          <p:cNvSpPr txBox="1"/>
          <p:nvPr/>
        </p:nvSpPr>
        <p:spPr>
          <a:xfrm>
            <a:off x="5351993" y="1976900"/>
            <a:ext cx="1518832" cy="646331"/>
          </a:xfrm>
          <a:prstGeom prst="rect">
            <a:avLst/>
          </a:prstGeom>
          <a:noFill/>
        </p:spPr>
        <p:txBody>
          <a:bodyPr wrap="square" rtlCol="0">
            <a:spAutoFit/>
          </a:bodyPr>
          <a:lstStyle/>
          <a:p>
            <a:pPr algn="ctr"/>
            <a:r>
              <a:rPr lang="en-US" dirty="0" smtClean="0"/>
              <a:t>English Meaning</a:t>
            </a:r>
            <a:endParaRPr lang="en-US" dirty="0"/>
          </a:p>
        </p:txBody>
      </p:sp>
      <p:sp>
        <p:nvSpPr>
          <p:cNvPr id="20" name="TextBox 19"/>
          <p:cNvSpPr txBox="1"/>
          <p:nvPr/>
        </p:nvSpPr>
        <p:spPr>
          <a:xfrm>
            <a:off x="7158566" y="1924190"/>
            <a:ext cx="1107526" cy="646331"/>
          </a:xfrm>
          <a:prstGeom prst="rect">
            <a:avLst/>
          </a:prstGeom>
          <a:noFill/>
        </p:spPr>
        <p:txBody>
          <a:bodyPr wrap="square" rtlCol="0">
            <a:spAutoFit/>
          </a:bodyPr>
          <a:lstStyle/>
          <a:p>
            <a:pPr algn="ctr"/>
            <a:r>
              <a:rPr lang="en-US" dirty="0" smtClean="0"/>
              <a:t>French Meaning</a:t>
            </a:r>
            <a:endParaRPr lang="en-US" dirty="0"/>
          </a:p>
        </p:txBody>
      </p:sp>
      <p:sp>
        <p:nvSpPr>
          <p:cNvPr id="22" name="TextBox 21"/>
          <p:cNvSpPr txBox="1"/>
          <p:nvPr/>
        </p:nvSpPr>
        <p:spPr>
          <a:xfrm>
            <a:off x="8846662" y="2062689"/>
            <a:ext cx="721205" cy="369332"/>
          </a:xfrm>
          <a:prstGeom prst="rect">
            <a:avLst/>
          </a:prstGeom>
          <a:noFill/>
        </p:spPr>
        <p:txBody>
          <a:bodyPr wrap="square" rtlCol="0">
            <a:spAutoFit/>
          </a:bodyPr>
          <a:lstStyle/>
          <a:p>
            <a:pPr algn="ctr"/>
            <a:r>
              <a:rPr lang="en-US" dirty="0" smtClean="0"/>
              <a:t>Type</a:t>
            </a:r>
            <a:endParaRPr lang="en-US" dirty="0"/>
          </a:p>
        </p:txBody>
      </p:sp>
      <p:sp>
        <p:nvSpPr>
          <p:cNvPr id="24" name="TextBox 23"/>
          <p:cNvSpPr txBox="1"/>
          <p:nvPr/>
        </p:nvSpPr>
        <p:spPr>
          <a:xfrm>
            <a:off x="1576235" y="838603"/>
            <a:ext cx="8912179" cy="584775"/>
          </a:xfrm>
          <a:prstGeom prst="rect">
            <a:avLst/>
          </a:prstGeom>
          <a:noFill/>
        </p:spPr>
        <p:txBody>
          <a:bodyPr wrap="square" rtlCol="0">
            <a:spAutoFit/>
          </a:bodyPr>
          <a:lstStyle/>
          <a:p>
            <a:pPr algn="ctr"/>
            <a:r>
              <a:rPr lang="en-US" sz="3200" b="1" dirty="0" smtClean="0"/>
              <a:t>VISUAL DEPICTION OF EACH NODE OF HASH TABLE</a:t>
            </a:r>
            <a:endParaRPr lang="en-US" sz="3200" b="1" dirty="0"/>
          </a:p>
        </p:txBody>
      </p:sp>
      <p:sp>
        <p:nvSpPr>
          <p:cNvPr id="13" name="TextBox 12"/>
          <p:cNvSpPr txBox="1"/>
          <p:nvPr/>
        </p:nvSpPr>
        <p:spPr>
          <a:xfrm>
            <a:off x="1153742" y="3425763"/>
            <a:ext cx="10019762" cy="584775"/>
          </a:xfrm>
          <a:prstGeom prst="rect">
            <a:avLst/>
          </a:prstGeom>
          <a:noFill/>
        </p:spPr>
        <p:txBody>
          <a:bodyPr wrap="square" rtlCol="0">
            <a:spAutoFit/>
          </a:bodyPr>
          <a:lstStyle/>
          <a:p>
            <a:pPr algn="ctr"/>
            <a:r>
              <a:rPr lang="en-US" sz="3200" b="1" dirty="0" smtClean="0"/>
              <a:t>VISUAL DEPICTION OF EACH NODE OF SINGLY LINKED LIST </a:t>
            </a:r>
            <a:endParaRPr lang="en-US" sz="3200" b="1" dirty="0"/>
          </a:p>
        </p:txBody>
      </p:sp>
      <p:sp>
        <p:nvSpPr>
          <p:cNvPr id="14" name="Rectangle 13"/>
          <p:cNvSpPr/>
          <p:nvPr/>
        </p:nvSpPr>
        <p:spPr>
          <a:xfrm>
            <a:off x="4352322" y="4315698"/>
            <a:ext cx="3360007" cy="1429555"/>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5530049" y="4315698"/>
            <a:ext cx="0" cy="1429555"/>
          </a:xfrm>
          <a:prstGeom prst="line">
            <a:avLst/>
          </a:prstGeom>
          <a:ln w="28575"/>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4483620" y="4840555"/>
            <a:ext cx="868373" cy="369332"/>
          </a:xfrm>
          <a:prstGeom prst="rect">
            <a:avLst/>
          </a:prstGeom>
          <a:noFill/>
        </p:spPr>
        <p:txBody>
          <a:bodyPr wrap="square" rtlCol="0">
            <a:spAutoFit/>
          </a:bodyPr>
          <a:lstStyle/>
          <a:p>
            <a:pPr algn="ctr"/>
            <a:r>
              <a:rPr lang="en-US" dirty="0" smtClean="0"/>
              <a:t>Word</a:t>
            </a:r>
            <a:endParaRPr lang="en-US" dirty="0"/>
          </a:p>
        </p:txBody>
      </p:sp>
      <p:sp>
        <p:nvSpPr>
          <p:cNvPr id="21" name="TextBox 20"/>
          <p:cNvSpPr txBox="1"/>
          <p:nvPr/>
        </p:nvSpPr>
        <p:spPr>
          <a:xfrm>
            <a:off x="5438214" y="4702055"/>
            <a:ext cx="1408463" cy="646331"/>
          </a:xfrm>
          <a:prstGeom prst="rect">
            <a:avLst/>
          </a:prstGeom>
          <a:noFill/>
        </p:spPr>
        <p:txBody>
          <a:bodyPr wrap="square" rtlCol="0">
            <a:spAutoFit/>
          </a:bodyPr>
          <a:lstStyle/>
          <a:p>
            <a:pPr algn="ctr"/>
            <a:r>
              <a:rPr lang="en-US" dirty="0" smtClean="0"/>
              <a:t>Number of collisions</a:t>
            </a:r>
            <a:endParaRPr lang="en-US" dirty="0"/>
          </a:p>
        </p:txBody>
      </p:sp>
      <p:cxnSp>
        <p:nvCxnSpPr>
          <p:cNvPr id="23" name="Straight Connector 22"/>
          <p:cNvCxnSpPr/>
          <p:nvPr/>
        </p:nvCxnSpPr>
        <p:spPr>
          <a:xfrm>
            <a:off x="6738517" y="4315698"/>
            <a:ext cx="0" cy="1429555"/>
          </a:xfrm>
          <a:prstGeom prst="line">
            <a:avLst/>
          </a:prstGeom>
          <a:ln w="28575"/>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6521041" y="4813553"/>
            <a:ext cx="1408463" cy="523220"/>
          </a:xfrm>
          <a:prstGeom prst="rect">
            <a:avLst/>
          </a:prstGeom>
          <a:noFill/>
        </p:spPr>
        <p:txBody>
          <a:bodyPr wrap="square" rtlCol="0">
            <a:spAutoFit/>
          </a:bodyPr>
          <a:lstStyle/>
          <a:p>
            <a:pPr algn="ctr"/>
            <a:r>
              <a:rPr lang="en-US" sz="1400" dirty="0" smtClean="0"/>
              <a:t>Next Node Address</a:t>
            </a:r>
            <a:endParaRPr lang="en-US" sz="1400" dirty="0"/>
          </a:p>
        </p:txBody>
      </p:sp>
    </p:spTree>
    <p:extLst>
      <p:ext uri="{BB962C8B-B14F-4D97-AF65-F5344CB8AC3E}">
        <p14:creationId xmlns:p14="http://schemas.microsoft.com/office/powerpoint/2010/main" xmlns="" val="19490407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54725" y="2684608"/>
            <a:ext cx="3349244" cy="1250526"/>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V="1">
            <a:off x="3491700" y="3337646"/>
            <a:ext cx="1083940" cy="707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1432451" y="2684608"/>
            <a:ext cx="0" cy="1250526"/>
          </a:xfrm>
          <a:prstGeom prst="line">
            <a:avLst/>
          </a:prstGeom>
          <a:ln w="28575"/>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386022" y="3076688"/>
            <a:ext cx="865591" cy="369332"/>
          </a:xfrm>
          <a:prstGeom prst="rect">
            <a:avLst/>
          </a:prstGeom>
          <a:noFill/>
        </p:spPr>
        <p:txBody>
          <a:bodyPr wrap="square" rtlCol="0">
            <a:spAutoFit/>
          </a:bodyPr>
          <a:lstStyle/>
          <a:p>
            <a:pPr algn="ctr"/>
            <a:r>
              <a:rPr lang="en-US" dirty="0" smtClean="0"/>
              <a:t>Word</a:t>
            </a:r>
            <a:endParaRPr lang="en-US" dirty="0"/>
          </a:p>
        </p:txBody>
      </p:sp>
      <p:sp>
        <p:nvSpPr>
          <p:cNvPr id="13" name="TextBox 12"/>
          <p:cNvSpPr txBox="1"/>
          <p:nvPr/>
        </p:nvSpPr>
        <p:spPr>
          <a:xfrm>
            <a:off x="1340616" y="2972879"/>
            <a:ext cx="1403951" cy="646331"/>
          </a:xfrm>
          <a:prstGeom prst="rect">
            <a:avLst/>
          </a:prstGeom>
          <a:noFill/>
        </p:spPr>
        <p:txBody>
          <a:bodyPr wrap="square" rtlCol="0">
            <a:spAutoFit/>
          </a:bodyPr>
          <a:lstStyle/>
          <a:p>
            <a:pPr algn="ctr"/>
            <a:r>
              <a:rPr lang="en-US" dirty="0" smtClean="0"/>
              <a:t>Number of collisions</a:t>
            </a:r>
            <a:endParaRPr lang="en-US" dirty="0"/>
          </a:p>
        </p:txBody>
      </p:sp>
      <p:cxnSp>
        <p:nvCxnSpPr>
          <p:cNvPr id="14" name="Straight Connector 13"/>
          <p:cNvCxnSpPr/>
          <p:nvPr/>
        </p:nvCxnSpPr>
        <p:spPr>
          <a:xfrm>
            <a:off x="2640919" y="2684608"/>
            <a:ext cx="0" cy="1250526"/>
          </a:xfrm>
          <a:prstGeom prst="line">
            <a:avLst/>
          </a:prstGeom>
          <a:ln w="28575"/>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2423443" y="3068958"/>
            <a:ext cx="1403951" cy="523220"/>
          </a:xfrm>
          <a:prstGeom prst="rect">
            <a:avLst/>
          </a:prstGeom>
          <a:noFill/>
        </p:spPr>
        <p:txBody>
          <a:bodyPr wrap="square" rtlCol="0">
            <a:spAutoFit/>
          </a:bodyPr>
          <a:lstStyle/>
          <a:p>
            <a:pPr algn="ctr"/>
            <a:r>
              <a:rPr lang="en-US" sz="1400" dirty="0" smtClean="0"/>
              <a:t>Next Node Address</a:t>
            </a:r>
            <a:endParaRPr lang="en-US" sz="1400" dirty="0"/>
          </a:p>
        </p:txBody>
      </p:sp>
      <p:sp>
        <p:nvSpPr>
          <p:cNvPr id="25" name="Rectangle 24"/>
          <p:cNvSpPr/>
          <p:nvPr/>
        </p:nvSpPr>
        <p:spPr>
          <a:xfrm>
            <a:off x="4574527" y="2684608"/>
            <a:ext cx="3349244" cy="1250526"/>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p:nvPr/>
        </p:nvCxnSpPr>
        <p:spPr>
          <a:xfrm flipV="1">
            <a:off x="7811502" y="3337646"/>
            <a:ext cx="1083940" cy="707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5752253" y="2684608"/>
            <a:ext cx="0" cy="1250526"/>
          </a:xfrm>
          <a:prstGeom prst="line">
            <a:avLst/>
          </a:prstGeom>
          <a:ln w="28575"/>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4705824" y="3076688"/>
            <a:ext cx="865591" cy="369332"/>
          </a:xfrm>
          <a:prstGeom prst="rect">
            <a:avLst/>
          </a:prstGeom>
          <a:noFill/>
        </p:spPr>
        <p:txBody>
          <a:bodyPr wrap="square" rtlCol="0">
            <a:spAutoFit/>
          </a:bodyPr>
          <a:lstStyle/>
          <a:p>
            <a:pPr algn="ctr"/>
            <a:r>
              <a:rPr lang="en-US" dirty="0" smtClean="0"/>
              <a:t>Word</a:t>
            </a:r>
            <a:endParaRPr lang="en-US" dirty="0"/>
          </a:p>
        </p:txBody>
      </p:sp>
      <p:sp>
        <p:nvSpPr>
          <p:cNvPr id="29" name="TextBox 28"/>
          <p:cNvSpPr txBox="1"/>
          <p:nvPr/>
        </p:nvSpPr>
        <p:spPr>
          <a:xfrm>
            <a:off x="5660418" y="2972879"/>
            <a:ext cx="1403951" cy="646331"/>
          </a:xfrm>
          <a:prstGeom prst="rect">
            <a:avLst/>
          </a:prstGeom>
          <a:noFill/>
        </p:spPr>
        <p:txBody>
          <a:bodyPr wrap="square" rtlCol="0">
            <a:spAutoFit/>
          </a:bodyPr>
          <a:lstStyle/>
          <a:p>
            <a:pPr algn="ctr"/>
            <a:r>
              <a:rPr lang="en-US" dirty="0" smtClean="0"/>
              <a:t>Number of collisions</a:t>
            </a:r>
            <a:endParaRPr lang="en-US" dirty="0"/>
          </a:p>
        </p:txBody>
      </p:sp>
      <p:cxnSp>
        <p:nvCxnSpPr>
          <p:cNvPr id="30" name="Straight Connector 29"/>
          <p:cNvCxnSpPr/>
          <p:nvPr/>
        </p:nvCxnSpPr>
        <p:spPr>
          <a:xfrm>
            <a:off x="6960721" y="2684608"/>
            <a:ext cx="0" cy="1250526"/>
          </a:xfrm>
          <a:prstGeom prst="line">
            <a:avLst/>
          </a:prstGeom>
          <a:ln w="28575"/>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6743245" y="3068958"/>
            <a:ext cx="1403951" cy="523220"/>
          </a:xfrm>
          <a:prstGeom prst="rect">
            <a:avLst/>
          </a:prstGeom>
          <a:noFill/>
        </p:spPr>
        <p:txBody>
          <a:bodyPr wrap="square" rtlCol="0">
            <a:spAutoFit/>
          </a:bodyPr>
          <a:lstStyle/>
          <a:p>
            <a:pPr algn="ctr"/>
            <a:r>
              <a:rPr lang="en-US" sz="1400" dirty="0" smtClean="0"/>
              <a:t>Next Node Address</a:t>
            </a:r>
            <a:endParaRPr lang="en-US" sz="1400" dirty="0"/>
          </a:p>
        </p:txBody>
      </p:sp>
      <p:sp>
        <p:nvSpPr>
          <p:cNvPr id="32" name="Rectangle 31"/>
          <p:cNvSpPr/>
          <p:nvPr/>
        </p:nvSpPr>
        <p:spPr>
          <a:xfrm>
            <a:off x="8895696" y="2684608"/>
            <a:ext cx="3349244" cy="1250526"/>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p:nvPr/>
        </p:nvCxnSpPr>
        <p:spPr>
          <a:xfrm flipV="1">
            <a:off x="12132671" y="3337646"/>
            <a:ext cx="1083940" cy="707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10073422" y="2684608"/>
            <a:ext cx="0" cy="1250526"/>
          </a:xfrm>
          <a:prstGeom prst="line">
            <a:avLst/>
          </a:prstGeom>
          <a:ln w="28575"/>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9026993" y="3076688"/>
            <a:ext cx="865591" cy="369332"/>
          </a:xfrm>
          <a:prstGeom prst="rect">
            <a:avLst/>
          </a:prstGeom>
          <a:noFill/>
        </p:spPr>
        <p:txBody>
          <a:bodyPr wrap="square" rtlCol="0">
            <a:spAutoFit/>
          </a:bodyPr>
          <a:lstStyle/>
          <a:p>
            <a:pPr algn="ctr"/>
            <a:r>
              <a:rPr lang="en-US" dirty="0" smtClean="0"/>
              <a:t>Word</a:t>
            </a:r>
            <a:endParaRPr lang="en-US" dirty="0"/>
          </a:p>
        </p:txBody>
      </p:sp>
      <p:sp>
        <p:nvSpPr>
          <p:cNvPr id="36" name="TextBox 35"/>
          <p:cNvSpPr txBox="1"/>
          <p:nvPr/>
        </p:nvSpPr>
        <p:spPr>
          <a:xfrm>
            <a:off x="9981587" y="2972879"/>
            <a:ext cx="1403951" cy="646331"/>
          </a:xfrm>
          <a:prstGeom prst="rect">
            <a:avLst/>
          </a:prstGeom>
          <a:noFill/>
        </p:spPr>
        <p:txBody>
          <a:bodyPr wrap="square" rtlCol="0">
            <a:spAutoFit/>
          </a:bodyPr>
          <a:lstStyle/>
          <a:p>
            <a:pPr algn="ctr"/>
            <a:r>
              <a:rPr lang="en-US" dirty="0" smtClean="0"/>
              <a:t>Number of collisions</a:t>
            </a:r>
            <a:endParaRPr lang="en-US" dirty="0"/>
          </a:p>
        </p:txBody>
      </p:sp>
      <p:cxnSp>
        <p:nvCxnSpPr>
          <p:cNvPr id="37" name="Straight Connector 36"/>
          <p:cNvCxnSpPr/>
          <p:nvPr/>
        </p:nvCxnSpPr>
        <p:spPr>
          <a:xfrm>
            <a:off x="11281890" y="2684608"/>
            <a:ext cx="0" cy="1250526"/>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11064414" y="3068958"/>
            <a:ext cx="1403951" cy="523220"/>
          </a:xfrm>
          <a:prstGeom prst="rect">
            <a:avLst/>
          </a:prstGeom>
          <a:noFill/>
        </p:spPr>
        <p:txBody>
          <a:bodyPr wrap="square" rtlCol="0">
            <a:spAutoFit/>
          </a:bodyPr>
          <a:lstStyle/>
          <a:p>
            <a:pPr algn="ctr"/>
            <a:r>
              <a:rPr lang="en-US" sz="1400" dirty="0" smtClean="0"/>
              <a:t>Next Node Address</a:t>
            </a:r>
            <a:endParaRPr lang="en-US" sz="1400" dirty="0"/>
          </a:p>
        </p:txBody>
      </p:sp>
      <p:sp>
        <p:nvSpPr>
          <p:cNvPr id="48" name="TextBox 47"/>
          <p:cNvSpPr txBox="1"/>
          <p:nvPr/>
        </p:nvSpPr>
        <p:spPr>
          <a:xfrm>
            <a:off x="818817" y="1480927"/>
            <a:ext cx="10019762" cy="584775"/>
          </a:xfrm>
          <a:prstGeom prst="rect">
            <a:avLst/>
          </a:prstGeom>
          <a:noFill/>
        </p:spPr>
        <p:txBody>
          <a:bodyPr wrap="square" rtlCol="0">
            <a:spAutoFit/>
          </a:bodyPr>
          <a:lstStyle/>
          <a:p>
            <a:pPr algn="ctr"/>
            <a:r>
              <a:rPr lang="en-US" sz="3200" b="1" dirty="0" smtClean="0"/>
              <a:t>VISUAL DEPICTION OF SINGLY LINKED LIST </a:t>
            </a:r>
            <a:endParaRPr lang="en-US" sz="3200" b="1" dirty="0"/>
          </a:p>
        </p:txBody>
      </p:sp>
    </p:spTree>
    <p:extLst>
      <p:ext uri="{BB962C8B-B14F-4D97-AF65-F5344CB8AC3E}">
        <p14:creationId xmlns:p14="http://schemas.microsoft.com/office/powerpoint/2010/main" xmlns="" val="4143383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16200000">
            <a:off x="-1655179" y="2687886"/>
            <a:ext cx="5711780" cy="1429555"/>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H="1">
            <a:off x="485933" y="1272281"/>
            <a:ext cx="1429556" cy="2146"/>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H="1">
            <a:off x="485933" y="2017108"/>
            <a:ext cx="1429556" cy="2146"/>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H="1">
            <a:off x="485933" y="2759789"/>
            <a:ext cx="1429556" cy="2146"/>
          </a:xfrm>
          <a:prstGeom prst="line">
            <a:avLst/>
          </a:prstGeom>
          <a:ln w="28575"/>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H="1">
            <a:off x="485933" y="3500324"/>
            <a:ext cx="1429556" cy="2146"/>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H="1">
            <a:off x="485933" y="4240859"/>
            <a:ext cx="1429556" cy="2146"/>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H="1">
            <a:off x="485933" y="4979248"/>
            <a:ext cx="1429556" cy="2146"/>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H="1">
            <a:off x="485933" y="5618901"/>
            <a:ext cx="1429556" cy="2146"/>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151082" y="724861"/>
            <a:ext cx="334851" cy="369332"/>
          </a:xfrm>
          <a:prstGeom prst="rect">
            <a:avLst/>
          </a:prstGeom>
          <a:noFill/>
        </p:spPr>
        <p:txBody>
          <a:bodyPr wrap="square" rtlCol="0">
            <a:spAutoFit/>
          </a:bodyPr>
          <a:lstStyle/>
          <a:p>
            <a:r>
              <a:rPr lang="en-US" dirty="0" smtClean="0"/>
              <a:t>0</a:t>
            </a:r>
            <a:endParaRPr lang="en-US" dirty="0"/>
          </a:p>
        </p:txBody>
      </p:sp>
      <p:sp>
        <p:nvSpPr>
          <p:cNvPr id="39" name="TextBox 38"/>
          <p:cNvSpPr txBox="1"/>
          <p:nvPr/>
        </p:nvSpPr>
        <p:spPr>
          <a:xfrm>
            <a:off x="151082" y="1406374"/>
            <a:ext cx="334851" cy="369332"/>
          </a:xfrm>
          <a:prstGeom prst="rect">
            <a:avLst/>
          </a:prstGeom>
          <a:noFill/>
        </p:spPr>
        <p:txBody>
          <a:bodyPr wrap="square" rtlCol="0">
            <a:spAutoFit/>
          </a:bodyPr>
          <a:lstStyle/>
          <a:p>
            <a:r>
              <a:rPr lang="en-US" dirty="0"/>
              <a:t>1</a:t>
            </a:r>
          </a:p>
        </p:txBody>
      </p:sp>
      <p:sp>
        <p:nvSpPr>
          <p:cNvPr id="40" name="TextBox 39"/>
          <p:cNvSpPr txBox="1"/>
          <p:nvPr/>
        </p:nvSpPr>
        <p:spPr>
          <a:xfrm>
            <a:off x="160416" y="2202709"/>
            <a:ext cx="334851" cy="369332"/>
          </a:xfrm>
          <a:prstGeom prst="rect">
            <a:avLst/>
          </a:prstGeom>
          <a:noFill/>
        </p:spPr>
        <p:txBody>
          <a:bodyPr wrap="square" rtlCol="0">
            <a:spAutoFit/>
          </a:bodyPr>
          <a:lstStyle/>
          <a:p>
            <a:r>
              <a:rPr lang="en-US" dirty="0" smtClean="0"/>
              <a:t>2</a:t>
            </a:r>
            <a:endParaRPr lang="en-US" dirty="0"/>
          </a:p>
        </p:txBody>
      </p:sp>
      <p:sp>
        <p:nvSpPr>
          <p:cNvPr id="41" name="TextBox 40"/>
          <p:cNvSpPr txBox="1"/>
          <p:nvPr/>
        </p:nvSpPr>
        <p:spPr>
          <a:xfrm>
            <a:off x="160416" y="2964000"/>
            <a:ext cx="334851" cy="369332"/>
          </a:xfrm>
          <a:prstGeom prst="rect">
            <a:avLst/>
          </a:prstGeom>
          <a:noFill/>
        </p:spPr>
        <p:txBody>
          <a:bodyPr wrap="square" rtlCol="0">
            <a:spAutoFit/>
          </a:bodyPr>
          <a:lstStyle/>
          <a:p>
            <a:r>
              <a:rPr lang="en-US" dirty="0" smtClean="0"/>
              <a:t>3</a:t>
            </a:r>
            <a:endParaRPr lang="en-US" dirty="0"/>
          </a:p>
        </p:txBody>
      </p:sp>
      <p:sp>
        <p:nvSpPr>
          <p:cNvPr id="42" name="TextBox 41"/>
          <p:cNvSpPr txBox="1"/>
          <p:nvPr/>
        </p:nvSpPr>
        <p:spPr>
          <a:xfrm>
            <a:off x="151081" y="4486994"/>
            <a:ext cx="334851" cy="369332"/>
          </a:xfrm>
          <a:prstGeom prst="rect">
            <a:avLst/>
          </a:prstGeom>
          <a:noFill/>
        </p:spPr>
        <p:txBody>
          <a:bodyPr wrap="square" rtlCol="0">
            <a:spAutoFit/>
          </a:bodyPr>
          <a:lstStyle/>
          <a:p>
            <a:r>
              <a:rPr lang="en-US" dirty="0" smtClean="0"/>
              <a:t>5</a:t>
            </a:r>
            <a:endParaRPr lang="en-US" dirty="0"/>
          </a:p>
        </p:txBody>
      </p:sp>
      <p:sp>
        <p:nvSpPr>
          <p:cNvPr id="43" name="TextBox 42"/>
          <p:cNvSpPr txBox="1"/>
          <p:nvPr/>
        </p:nvSpPr>
        <p:spPr>
          <a:xfrm>
            <a:off x="143992" y="3745181"/>
            <a:ext cx="334851" cy="369332"/>
          </a:xfrm>
          <a:prstGeom prst="rect">
            <a:avLst/>
          </a:prstGeom>
          <a:noFill/>
        </p:spPr>
        <p:txBody>
          <a:bodyPr wrap="square" rtlCol="0">
            <a:spAutoFit/>
          </a:bodyPr>
          <a:lstStyle/>
          <a:p>
            <a:r>
              <a:rPr lang="en-US" dirty="0" smtClean="0"/>
              <a:t>4</a:t>
            </a:r>
            <a:endParaRPr lang="en-US" dirty="0"/>
          </a:p>
        </p:txBody>
      </p:sp>
      <p:sp>
        <p:nvSpPr>
          <p:cNvPr id="44" name="TextBox 43"/>
          <p:cNvSpPr txBox="1"/>
          <p:nvPr/>
        </p:nvSpPr>
        <p:spPr>
          <a:xfrm>
            <a:off x="171947" y="5142822"/>
            <a:ext cx="323320" cy="369332"/>
          </a:xfrm>
          <a:prstGeom prst="rect">
            <a:avLst/>
          </a:prstGeom>
          <a:noFill/>
        </p:spPr>
        <p:txBody>
          <a:bodyPr wrap="square" rtlCol="0">
            <a:spAutoFit/>
          </a:bodyPr>
          <a:lstStyle/>
          <a:p>
            <a:r>
              <a:rPr lang="en-US" dirty="0" smtClean="0"/>
              <a:t>6</a:t>
            </a:r>
            <a:endParaRPr lang="en-US" dirty="0"/>
          </a:p>
        </p:txBody>
      </p:sp>
      <p:sp>
        <p:nvSpPr>
          <p:cNvPr id="45" name="TextBox 44"/>
          <p:cNvSpPr txBox="1"/>
          <p:nvPr/>
        </p:nvSpPr>
        <p:spPr>
          <a:xfrm>
            <a:off x="160416" y="5798650"/>
            <a:ext cx="334851" cy="369332"/>
          </a:xfrm>
          <a:prstGeom prst="rect">
            <a:avLst/>
          </a:prstGeom>
          <a:noFill/>
        </p:spPr>
        <p:txBody>
          <a:bodyPr wrap="square" rtlCol="0">
            <a:spAutoFit/>
          </a:bodyPr>
          <a:lstStyle/>
          <a:p>
            <a:r>
              <a:rPr lang="en-US" dirty="0" smtClean="0"/>
              <a:t>7</a:t>
            </a:r>
            <a:endParaRPr lang="en-US" dirty="0"/>
          </a:p>
        </p:txBody>
      </p:sp>
      <p:sp>
        <p:nvSpPr>
          <p:cNvPr id="46" name="Rectangle 45"/>
          <p:cNvSpPr/>
          <p:nvPr/>
        </p:nvSpPr>
        <p:spPr>
          <a:xfrm rot="16200000">
            <a:off x="8320014" y="2687886"/>
            <a:ext cx="5711780" cy="1429555"/>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p:cNvCxnSpPr/>
          <p:nvPr/>
        </p:nvCxnSpPr>
        <p:spPr>
          <a:xfrm flipH="1">
            <a:off x="10461126" y="1272281"/>
            <a:ext cx="1429556" cy="2146"/>
          </a:xfrm>
          <a:prstGeom prst="line">
            <a:avLst/>
          </a:prstGeom>
          <a:ln w="28575"/>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flipH="1">
            <a:off x="10461126" y="2017108"/>
            <a:ext cx="1429556" cy="2146"/>
          </a:xfrm>
          <a:prstGeom prst="line">
            <a:avLst/>
          </a:prstGeom>
          <a:ln w="28575"/>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flipH="1">
            <a:off x="10461126" y="2759789"/>
            <a:ext cx="1429556" cy="2146"/>
          </a:xfrm>
          <a:prstGeom prst="line">
            <a:avLst/>
          </a:prstGeom>
          <a:ln w="28575"/>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H="1">
            <a:off x="10461126" y="3500324"/>
            <a:ext cx="1429556" cy="2146"/>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H="1">
            <a:off x="10461126" y="4240859"/>
            <a:ext cx="1429556" cy="2146"/>
          </a:xfrm>
          <a:prstGeom prst="line">
            <a:avLst/>
          </a:prstGeom>
          <a:ln w="28575"/>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flipH="1">
            <a:off x="10461126" y="4979248"/>
            <a:ext cx="1429556" cy="2146"/>
          </a:xfrm>
          <a:prstGeom prst="line">
            <a:avLst/>
          </a:prstGeom>
          <a:ln w="28575"/>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flipH="1">
            <a:off x="10461126" y="5618901"/>
            <a:ext cx="1429556" cy="2146"/>
          </a:xfrm>
          <a:prstGeom prst="line">
            <a:avLst/>
          </a:prstGeom>
          <a:ln w="28575"/>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10126275" y="724861"/>
            <a:ext cx="334851" cy="369332"/>
          </a:xfrm>
          <a:prstGeom prst="rect">
            <a:avLst/>
          </a:prstGeom>
          <a:noFill/>
        </p:spPr>
        <p:txBody>
          <a:bodyPr wrap="square" rtlCol="0">
            <a:spAutoFit/>
          </a:bodyPr>
          <a:lstStyle/>
          <a:p>
            <a:r>
              <a:rPr lang="en-US" dirty="0" smtClean="0"/>
              <a:t>0</a:t>
            </a:r>
            <a:endParaRPr lang="en-US" dirty="0"/>
          </a:p>
        </p:txBody>
      </p:sp>
      <p:sp>
        <p:nvSpPr>
          <p:cNvPr id="55" name="TextBox 54"/>
          <p:cNvSpPr txBox="1"/>
          <p:nvPr/>
        </p:nvSpPr>
        <p:spPr>
          <a:xfrm>
            <a:off x="10126275" y="1406374"/>
            <a:ext cx="334851" cy="369332"/>
          </a:xfrm>
          <a:prstGeom prst="rect">
            <a:avLst/>
          </a:prstGeom>
          <a:noFill/>
        </p:spPr>
        <p:txBody>
          <a:bodyPr wrap="square" rtlCol="0">
            <a:spAutoFit/>
          </a:bodyPr>
          <a:lstStyle/>
          <a:p>
            <a:r>
              <a:rPr lang="en-US" dirty="0"/>
              <a:t>1</a:t>
            </a:r>
          </a:p>
        </p:txBody>
      </p:sp>
      <p:sp>
        <p:nvSpPr>
          <p:cNvPr id="56" name="TextBox 55"/>
          <p:cNvSpPr txBox="1"/>
          <p:nvPr/>
        </p:nvSpPr>
        <p:spPr>
          <a:xfrm>
            <a:off x="10135609" y="2202709"/>
            <a:ext cx="334851" cy="369332"/>
          </a:xfrm>
          <a:prstGeom prst="rect">
            <a:avLst/>
          </a:prstGeom>
          <a:noFill/>
        </p:spPr>
        <p:txBody>
          <a:bodyPr wrap="square" rtlCol="0">
            <a:spAutoFit/>
          </a:bodyPr>
          <a:lstStyle/>
          <a:p>
            <a:r>
              <a:rPr lang="en-US" dirty="0" smtClean="0"/>
              <a:t>2</a:t>
            </a:r>
            <a:endParaRPr lang="en-US" dirty="0"/>
          </a:p>
        </p:txBody>
      </p:sp>
      <p:sp>
        <p:nvSpPr>
          <p:cNvPr id="57" name="TextBox 56"/>
          <p:cNvSpPr txBox="1"/>
          <p:nvPr/>
        </p:nvSpPr>
        <p:spPr>
          <a:xfrm>
            <a:off x="10135609" y="2964000"/>
            <a:ext cx="334851" cy="369332"/>
          </a:xfrm>
          <a:prstGeom prst="rect">
            <a:avLst/>
          </a:prstGeom>
          <a:noFill/>
        </p:spPr>
        <p:txBody>
          <a:bodyPr wrap="square" rtlCol="0">
            <a:spAutoFit/>
          </a:bodyPr>
          <a:lstStyle/>
          <a:p>
            <a:r>
              <a:rPr lang="en-US" dirty="0" smtClean="0"/>
              <a:t>3</a:t>
            </a:r>
            <a:endParaRPr lang="en-US" dirty="0"/>
          </a:p>
        </p:txBody>
      </p:sp>
      <p:sp>
        <p:nvSpPr>
          <p:cNvPr id="58" name="TextBox 57"/>
          <p:cNvSpPr txBox="1"/>
          <p:nvPr/>
        </p:nvSpPr>
        <p:spPr>
          <a:xfrm>
            <a:off x="10126274" y="4486994"/>
            <a:ext cx="334851" cy="369332"/>
          </a:xfrm>
          <a:prstGeom prst="rect">
            <a:avLst/>
          </a:prstGeom>
          <a:noFill/>
        </p:spPr>
        <p:txBody>
          <a:bodyPr wrap="square" rtlCol="0">
            <a:spAutoFit/>
          </a:bodyPr>
          <a:lstStyle/>
          <a:p>
            <a:r>
              <a:rPr lang="en-US" dirty="0" smtClean="0"/>
              <a:t>5</a:t>
            </a:r>
            <a:endParaRPr lang="en-US" dirty="0"/>
          </a:p>
        </p:txBody>
      </p:sp>
      <p:sp>
        <p:nvSpPr>
          <p:cNvPr id="59" name="TextBox 58"/>
          <p:cNvSpPr txBox="1"/>
          <p:nvPr/>
        </p:nvSpPr>
        <p:spPr>
          <a:xfrm>
            <a:off x="10119185" y="3745181"/>
            <a:ext cx="334851" cy="369332"/>
          </a:xfrm>
          <a:prstGeom prst="rect">
            <a:avLst/>
          </a:prstGeom>
          <a:noFill/>
        </p:spPr>
        <p:txBody>
          <a:bodyPr wrap="square" rtlCol="0">
            <a:spAutoFit/>
          </a:bodyPr>
          <a:lstStyle/>
          <a:p>
            <a:r>
              <a:rPr lang="en-US" dirty="0" smtClean="0"/>
              <a:t>4</a:t>
            </a:r>
            <a:endParaRPr lang="en-US" dirty="0"/>
          </a:p>
        </p:txBody>
      </p:sp>
      <p:sp>
        <p:nvSpPr>
          <p:cNvPr id="60" name="TextBox 59"/>
          <p:cNvSpPr txBox="1"/>
          <p:nvPr/>
        </p:nvSpPr>
        <p:spPr>
          <a:xfrm>
            <a:off x="10147140" y="5142822"/>
            <a:ext cx="323320" cy="369332"/>
          </a:xfrm>
          <a:prstGeom prst="rect">
            <a:avLst/>
          </a:prstGeom>
          <a:noFill/>
        </p:spPr>
        <p:txBody>
          <a:bodyPr wrap="square" rtlCol="0">
            <a:spAutoFit/>
          </a:bodyPr>
          <a:lstStyle/>
          <a:p>
            <a:r>
              <a:rPr lang="en-US" dirty="0" smtClean="0"/>
              <a:t>6</a:t>
            </a:r>
            <a:endParaRPr lang="en-US" dirty="0"/>
          </a:p>
        </p:txBody>
      </p:sp>
      <p:sp>
        <p:nvSpPr>
          <p:cNvPr id="61" name="TextBox 60"/>
          <p:cNvSpPr txBox="1"/>
          <p:nvPr/>
        </p:nvSpPr>
        <p:spPr>
          <a:xfrm>
            <a:off x="10135609" y="5798650"/>
            <a:ext cx="334851" cy="369332"/>
          </a:xfrm>
          <a:prstGeom prst="rect">
            <a:avLst/>
          </a:prstGeom>
          <a:noFill/>
        </p:spPr>
        <p:txBody>
          <a:bodyPr wrap="square" rtlCol="0">
            <a:spAutoFit/>
          </a:bodyPr>
          <a:lstStyle/>
          <a:p>
            <a:r>
              <a:rPr lang="en-US" dirty="0" smtClean="0"/>
              <a:t>7</a:t>
            </a:r>
            <a:endParaRPr lang="en-US" dirty="0"/>
          </a:p>
        </p:txBody>
      </p:sp>
      <p:sp>
        <p:nvSpPr>
          <p:cNvPr id="62" name="Rectangle 61"/>
          <p:cNvSpPr/>
          <p:nvPr/>
        </p:nvSpPr>
        <p:spPr>
          <a:xfrm>
            <a:off x="4930887" y="2572041"/>
            <a:ext cx="2538860" cy="571812"/>
          </a:xfrm>
          <a:prstGeom prst="rect">
            <a:avLst/>
          </a:prstGeom>
          <a:solidFill>
            <a:schemeClr val="bg2">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p:cNvCxnSpPr/>
          <p:nvPr/>
        </p:nvCxnSpPr>
        <p:spPr>
          <a:xfrm>
            <a:off x="5486400" y="2572041"/>
            <a:ext cx="1" cy="571812"/>
          </a:xfrm>
          <a:prstGeom prst="line">
            <a:avLst/>
          </a:prstGeom>
          <a:ln w="28575"/>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a:off x="6032679" y="2571044"/>
            <a:ext cx="1" cy="571812"/>
          </a:xfrm>
          <a:prstGeom prst="line">
            <a:avLst/>
          </a:prstGeom>
          <a:ln w="28575"/>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a:off x="6531410" y="2571044"/>
            <a:ext cx="1" cy="571812"/>
          </a:xfrm>
          <a:prstGeom prst="line">
            <a:avLst/>
          </a:prstGeom>
          <a:ln w="28575"/>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a:off x="7030140" y="2576062"/>
            <a:ext cx="1" cy="571812"/>
          </a:xfrm>
          <a:prstGeom prst="line">
            <a:avLst/>
          </a:prstGeom>
          <a:ln w="28575"/>
        </p:spPr>
        <p:style>
          <a:lnRef idx="1">
            <a:schemeClr val="dk1"/>
          </a:lnRef>
          <a:fillRef idx="0">
            <a:schemeClr val="dk1"/>
          </a:fillRef>
          <a:effectRef idx="0">
            <a:schemeClr val="dk1"/>
          </a:effectRef>
          <a:fontRef idx="minor">
            <a:schemeClr val="tx1"/>
          </a:fontRef>
        </p:style>
      </p:cxnSp>
      <p:sp>
        <p:nvSpPr>
          <p:cNvPr id="70" name="TextBox 69"/>
          <p:cNvSpPr txBox="1"/>
          <p:nvPr/>
        </p:nvSpPr>
        <p:spPr>
          <a:xfrm>
            <a:off x="4930887" y="2694542"/>
            <a:ext cx="631065" cy="369332"/>
          </a:xfrm>
          <a:prstGeom prst="rect">
            <a:avLst/>
          </a:prstGeom>
          <a:noFill/>
        </p:spPr>
        <p:txBody>
          <a:bodyPr wrap="square" rtlCol="0">
            <a:spAutoFit/>
          </a:bodyPr>
          <a:lstStyle/>
          <a:p>
            <a:r>
              <a:rPr lang="en-US" dirty="0" smtClean="0"/>
              <a:t>EW</a:t>
            </a:r>
            <a:endParaRPr lang="en-US" dirty="0"/>
          </a:p>
        </p:txBody>
      </p:sp>
      <p:sp>
        <p:nvSpPr>
          <p:cNvPr id="71" name="TextBox 70"/>
          <p:cNvSpPr txBox="1"/>
          <p:nvPr/>
        </p:nvSpPr>
        <p:spPr>
          <a:xfrm>
            <a:off x="5525232" y="2672284"/>
            <a:ext cx="566572" cy="369332"/>
          </a:xfrm>
          <a:prstGeom prst="rect">
            <a:avLst/>
          </a:prstGeom>
          <a:noFill/>
        </p:spPr>
        <p:txBody>
          <a:bodyPr wrap="square" rtlCol="0">
            <a:spAutoFit/>
          </a:bodyPr>
          <a:lstStyle/>
          <a:p>
            <a:r>
              <a:rPr lang="en-US" dirty="0"/>
              <a:t>F</a:t>
            </a:r>
            <a:r>
              <a:rPr lang="en-US" dirty="0" smtClean="0"/>
              <a:t>W</a:t>
            </a:r>
            <a:endParaRPr lang="en-US" dirty="0"/>
          </a:p>
        </p:txBody>
      </p:sp>
      <p:sp>
        <p:nvSpPr>
          <p:cNvPr id="74" name="TextBox 73"/>
          <p:cNvSpPr txBox="1"/>
          <p:nvPr/>
        </p:nvSpPr>
        <p:spPr>
          <a:xfrm>
            <a:off x="6055430" y="2694542"/>
            <a:ext cx="608314" cy="369332"/>
          </a:xfrm>
          <a:prstGeom prst="rect">
            <a:avLst/>
          </a:prstGeom>
          <a:noFill/>
        </p:spPr>
        <p:txBody>
          <a:bodyPr wrap="square" rtlCol="0">
            <a:spAutoFit/>
          </a:bodyPr>
          <a:lstStyle/>
          <a:p>
            <a:r>
              <a:rPr lang="en-US" dirty="0" smtClean="0"/>
              <a:t>EM</a:t>
            </a:r>
            <a:endParaRPr lang="en-US" dirty="0"/>
          </a:p>
        </p:txBody>
      </p:sp>
      <p:sp>
        <p:nvSpPr>
          <p:cNvPr id="75" name="TextBox 74"/>
          <p:cNvSpPr txBox="1"/>
          <p:nvPr/>
        </p:nvSpPr>
        <p:spPr>
          <a:xfrm>
            <a:off x="6522709" y="2690521"/>
            <a:ext cx="507431" cy="369332"/>
          </a:xfrm>
          <a:prstGeom prst="rect">
            <a:avLst/>
          </a:prstGeom>
          <a:noFill/>
        </p:spPr>
        <p:txBody>
          <a:bodyPr wrap="square" rtlCol="0">
            <a:spAutoFit/>
          </a:bodyPr>
          <a:lstStyle/>
          <a:p>
            <a:r>
              <a:rPr lang="en-US" dirty="0" smtClean="0"/>
              <a:t>FM</a:t>
            </a:r>
            <a:endParaRPr lang="en-US" dirty="0"/>
          </a:p>
        </p:txBody>
      </p:sp>
      <p:sp>
        <p:nvSpPr>
          <p:cNvPr id="76" name="TextBox 75"/>
          <p:cNvSpPr txBox="1"/>
          <p:nvPr/>
        </p:nvSpPr>
        <p:spPr>
          <a:xfrm>
            <a:off x="6968495" y="2721299"/>
            <a:ext cx="667831" cy="338554"/>
          </a:xfrm>
          <a:prstGeom prst="rect">
            <a:avLst/>
          </a:prstGeom>
          <a:noFill/>
        </p:spPr>
        <p:txBody>
          <a:bodyPr wrap="square" rtlCol="0">
            <a:spAutoFit/>
          </a:bodyPr>
          <a:lstStyle/>
          <a:p>
            <a:r>
              <a:rPr lang="en-US" sz="1600" dirty="0" smtClean="0"/>
              <a:t>Type</a:t>
            </a:r>
            <a:endParaRPr lang="en-US" sz="1600" dirty="0"/>
          </a:p>
        </p:txBody>
      </p:sp>
      <p:sp>
        <p:nvSpPr>
          <p:cNvPr id="77" name="TextBox 76"/>
          <p:cNvSpPr txBox="1"/>
          <p:nvPr/>
        </p:nvSpPr>
        <p:spPr>
          <a:xfrm>
            <a:off x="0" y="102878"/>
            <a:ext cx="3107272" cy="369332"/>
          </a:xfrm>
          <a:prstGeom prst="rect">
            <a:avLst/>
          </a:prstGeom>
          <a:noFill/>
        </p:spPr>
        <p:txBody>
          <a:bodyPr wrap="square" rtlCol="0">
            <a:spAutoFit/>
          </a:bodyPr>
          <a:lstStyle/>
          <a:p>
            <a:r>
              <a:rPr lang="en-US" b="1" dirty="0" smtClean="0"/>
              <a:t>ENGLISH WORDS HASH TABLE</a:t>
            </a:r>
            <a:endParaRPr lang="en-US" b="1" dirty="0"/>
          </a:p>
        </p:txBody>
      </p:sp>
      <p:sp>
        <p:nvSpPr>
          <p:cNvPr id="78" name="TextBox 77"/>
          <p:cNvSpPr txBox="1"/>
          <p:nvPr/>
        </p:nvSpPr>
        <p:spPr>
          <a:xfrm>
            <a:off x="9228899" y="129515"/>
            <a:ext cx="2963101" cy="369332"/>
          </a:xfrm>
          <a:prstGeom prst="rect">
            <a:avLst/>
          </a:prstGeom>
          <a:noFill/>
        </p:spPr>
        <p:txBody>
          <a:bodyPr wrap="square" rtlCol="0">
            <a:spAutoFit/>
          </a:bodyPr>
          <a:lstStyle/>
          <a:p>
            <a:r>
              <a:rPr lang="en-US" b="1" dirty="0" smtClean="0"/>
              <a:t>FRENCH WORDS HASH TABLE</a:t>
            </a:r>
            <a:endParaRPr lang="en-US" b="1" dirty="0"/>
          </a:p>
        </p:txBody>
      </p:sp>
      <p:cxnSp>
        <p:nvCxnSpPr>
          <p:cNvPr id="80" name="Straight Arrow Connector 79"/>
          <p:cNvCxnSpPr>
            <a:endCxn id="70" idx="1"/>
          </p:cNvCxnSpPr>
          <p:nvPr/>
        </p:nvCxnSpPr>
        <p:spPr>
          <a:xfrm>
            <a:off x="1765567" y="1775706"/>
            <a:ext cx="3165320" cy="110350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82"/>
          <p:cNvCxnSpPr/>
          <p:nvPr/>
        </p:nvCxnSpPr>
        <p:spPr>
          <a:xfrm flipH="1" flipV="1">
            <a:off x="7469748" y="2983890"/>
            <a:ext cx="3164590" cy="234359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86" name="TextBox 85"/>
          <p:cNvSpPr txBox="1"/>
          <p:nvPr/>
        </p:nvSpPr>
        <p:spPr>
          <a:xfrm>
            <a:off x="5204960" y="1852013"/>
            <a:ext cx="2097450" cy="646331"/>
          </a:xfrm>
          <a:prstGeom prst="rect">
            <a:avLst/>
          </a:prstGeom>
          <a:noFill/>
        </p:spPr>
        <p:txBody>
          <a:bodyPr wrap="square" rtlCol="0">
            <a:spAutoFit/>
          </a:bodyPr>
          <a:lstStyle/>
          <a:p>
            <a:r>
              <a:rPr lang="en-US" dirty="0" smtClean="0"/>
              <a:t>THIS IS THE NODE SHOWN ON SLIDE 4</a:t>
            </a:r>
            <a:endParaRPr lang="en-US" dirty="0"/>
          </a:p>
        </p:txBody>
      </p:sp>
      <p:sp>
        <p:nvSpPr>
          <p:cNvPr id="88" name="TextBox 87"/>
          <p:cNvSpPr txBox="1"/>
          <p:nvPr/>
        </p:nvSpPr>
        <p:spPr>
          <a:xfrm>
            <a:off x="2281885" y="2571044"/>
            <a:ext cx="1731135" cy="2031325"/>
          </a:xfrm>
          <a:prstGeom prst="rect">
            <a:avLst/>
          </a:prstGeom>
          <a:noFill/>
        </p:spPr>
        <p:txBody>
          <a:bodyPr wrap="square" rtlCol="0">
            <a:spAutoFit/>
          </a:bodyPr>
          <a:lstStyle/>
          <a:p>
            <a:r>
              <a:rPr lang="en-US" dirty="0" smtClean="0"/>
              <a:t>Hashing with English word gave this index (1) of the hash table to put reference of the node</a:t>
            </a:r>
            <a:endParaRPr lang="en-US" dirty="0"/>
          </a:p>
        </p:txBody>
      </p:sp>
      <p:sp>
        <p:nvSpPr>
          <p:cNvPr id="90" name="TextBox 89"/>
          <p:cNvSpPr txBox="1"/>
          <p:nvPr/>
        </p:nvSpPr>
        <p:spPr>
          <a:xfrm>
            <a:off x="8165126" y="1323532"/>
            <a:ext cx="1731135" cy="2031325"/>
          </a:xfrm>
          <a:prstGeom prst="rect">
            <a:avLst/>
          </a:prstGeom>
          <a:noFill/>
        </p:spPr>
        <p:txBody>
          <a:bodyPr wrap="square" rtlCol="0">
            <a:spAutoFit/>
          </a:bodyPr>
          <a:lstStyle/>
          <a:p>
            <a:r>
              <a:rPr lang="en-US" dirty="0" smtClean="0"/>
              <a:t>Hashing with French word gave this index (6) of the hash table to put reference of the node</a:t>
            </a:r>
            <a:endParaRPr lang="en-US" dirty="0"/>
          </a:p>
        </p:txBody>
      </p:sp>
    </p:spTree>
    <p:extLst>
      <p:ext uri="{BB962C8B-B14F-4D97-AF65-F5344CB8AC3E}">
        <p14:creationId xmlns:p14="http://schemas.microsoft.com/office/powerpoint/2010/main" xmlns="" val="151628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a:solidFill>
                    <a:schemeClr val="tx1"/>
                  </a:solidFill>
                </a:ln>
                <a:solidFill>
                  <a:schemeClr val="accent1"/>
                </a:solidFill>
                <a:latin typeface="Cambria" panose="02040503050406030204" pitchFamily="18" charset="0"/>
                <a:ea typeface="Cambria" panose="02040503050406030204" pitchFamily="18" charset="0"/>
              </a:rPr>
              <a:t>HOW IS THE DATA ‘DUMPED’ WHEN THE APPLICATION RUNS? </a:t>
            </a:r>
            <a:endParaRPr lang="en-US" b="1" dirty="0">
              <a:ln>
                <a:solidFill>
                  <a:schemeClr val="tx1"/>
                </a:solidFill>
              </a:ln>
              <a:solidFill>
                <a:schemeClr val="accent1"/>
              </a:solidFill>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400" dirty="0" smtClean="0"/>
              <a:t>A class </a:t>
            </a:r>
            <a:r>
              <a:rPr lang="en-US" sz="2400" b="1" dirty="0" smtClean="0"/>
              <a:t>‘Data’ </a:t>
            </a:r>
            <a:r>
              <a:rPr lang="en-US" sz="2400" dirty="0" smtClean="0"/>
              <a:t>contains two objects of class </a:t>
            </a:r>
            <a:r>
              <a:rPr lang="en-US" sz="2400" b="1" dirty="0" smtClean="0"/>
              <a:t>‘</a:t>
            </a:r>
            <a:r>
              <a:rPr lang="en-US" sz="2400" b="1" dirty="0" err="1" smtClean="0"/>
              <a:t>HashTable</a:t>
            </a:r>
            <a:r>
              <a:rPr lang="en-US" sz="2400" b="1" dirty="0" smtClean="0"/>
              <a:t>’</a:t>
            </a:r>
            <a:r>
              <a:rPr lang="en-US" sz="2400" dirty="0" smtClean="0"/>
              <a:t>; both of these are of type </a:t>
            </a:r>
            <a:r>
              <a:rPr lang="en-US" sz="2400" b="1" dirty="0" smtClean="0"/>
              <a:t>‘Node’.</a:t>
            </a:r>
          </a:p>
          <a:p>
            <a:pPr>
              <a:buFont typeface="Wingdings" panose="05000000000000000000" pitchFamily="2" charset="2"/>
              <a:buChar char="q"/>
            </a:pPr>
            <a:r>
              <a:rPr lang="en-US" sz="2400" dirty="0" smtClean="0"/>
              <a:t>One of these Hash Tables puts REFERENCE for each node by calculating index value for it using the English word inside it. Sum of the asci codes of characters inside the String value of “English Word” is </a:t>
            </a:r>
            <a:r>
              <a:rPr lang="en-US" sz="2400" dirty="0" err="1" smtClean="0"/>
              <a:t>modded</a:t>
            </a:r>
            <a:r>
              <a:rPr lang="en-US" sz="2400" dirty="0" smtClean="0"/>
              <a:t> with size of the Hash Table in order to calculate an index value. </a:t>
            </a:r>
            <a:r>
              <a:rPr lang="en-US" sz="2400" dirty="0"/>
              <a:t>This Hash Table is employed to search meanings </a:t>
            </a:r>
            <a:r>
              <a:rPr lang="en-US" sz="2400" dirty="0" smtClean="0"/>
              <a:t>of English </a:t>
            </a:r>
            <a:r>
              <a:rPr lang="en-US" sz="2400" dirty="0"/>
              <a:t>words when they are entered by the user. </a:t>
            </a:r>
          </a:p>
          <a:p>
            <a:pPr>
              <a:buFont typeface="Wingdings" panose="05000000000000000000" pitchFamily="2" charset="2"/>
              <a:buChar char="q"/>
            </a:pPr>
            <a:r>
              <a:rPr lang="en-US" sz="2400" dirty="0" smtClean="0"/>
              <a:t>The other Hash Table does the same, but uses the “French Word” to hash and calculate index value. This Hash Table is employed to search meanings of French words when they are entered by the user. </a:t>
            </a:r>
          </a:p>
          <a:p>
            <a:pPr marL="0" indent="0">
              <a:buNone/>
            </a:pPr>
            <a:endParaRPr lang="en-US" sz="2400" dirty="0" smtClean="0"/>
          </a:p>
          <a:p>
            <a:pPr>
              <a:buFont typeface="Wingdings" panose="05000000000000000000" pitchFamily="2" charset="2"/>
              <a:buChar char="q"/>
            </a:pPr>
            <a:endParaRPr lang="en-US" dirty="0"/>
          </a:p>
        </p:txBody>
      </p:sp>
    </p:spTree>
    <p:extLst>
      <p:ext uri="{BB962C8B-B14F-4D97-AF65-F5344CB8AC3E}">
        <p14:creationId xmlns:p14="http://schemas.microsoft.com/office/powerpoint/2010/main" xmlns="" val="2649278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xmlns="" val="0"/>
              </a:ext>
            </a:extLst>
          </a:blip>
          <a:srcRect l="37753" t="18609" r="17803" b="36026"/>
          <a:stretch/>
        </p:blipFill>
        <p:spPr>
          <a:xfrm>
            <a:off x="1803400" y="1015999"/>
            <a:ext cx="8547100" cy="4904870"/>
          </a:xfrm>
          <a:prstGeom prst="rect">
            <a:avLst/>
          </a:prstGeom>
        </p:spPr>
      </p:pic>
      <p:sp>
        <p:nvSpPr>
          <p:cNvPr id="3" name="TextBox 2"/>
          <p:cNvSpPr txBox="1"/>
          <p:nvPr/>
        </p:nvSpPr>
        <p:spPr>
          <a:xfrm>
            <a:off x="2495550" y="289580"/>
            <a:ext cx="7162800" cy="523220"/>
          </a:xfrm>
          <a:prstGeom prst="rect">
            <a:avLst/>
          </a:prstGeom>
          <a:noFill/>
        </p:spPr>
        <p:txBody>
          <a:bodyPr wrap="square" rtlCol="0">
            <a:spAutoFit/>
          </a:bodyPr>
          <a:lstStyle/>
          <a:p>
            <a:pPr algn="ctr"/>
            <a:r>
              <a:rPr lang="en-US" sz="2800" b="1" dirty="0" smtClean="0">
                <a:latin typeface="Cambria" panose="02040503050406030204" pitchFamily="18" charset="0"/>
                <a:ea typeface="Cambria" panose="02040503050406030204" pitchFamily="18" charset="0"/>
              </a:rPr>
              <a:t>A GLIMPSE OF DATA CLASS</a:t>
            </a:r>
            <a:endParaRPr lang="en-US" sz="28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xmlns="" val="6043963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xmlns="" val="0"/>
              </a:ext>
            </a:extLst>
          </a:blip>
          <a:srcRect l="38131" t="18611" r="26136" b="43436"/>
          <a:stretch/>
        </p:blipFill>
        <p:spPr>
          <a:xfrm>
            <a:off x="1847587" y="812800"/>
            <a:ext cx="8591813" cy="5130800"/>
          </a:xfrm>
          <a:prstGeom prst="rect">
            <a:avLst/>
          </a:prstGeom>
        </p:spPr>
      </p:pic>
      <p:sp>
        <p:nvSpPr>
          <p:cNvPr id="3" name="TextBox 2"/>
          <p:cNvSpPr txBox="1"/>
          <p:nvPr/>
        </p:nvSpPr>
        <p:spPr>
          <a:xfrm>
            <a:off x="2562093" y="289580"/>
            <a:ext cx="7162800" cy="523220"/>
          </a:xfrm>
          <a:prstGeom prst="rect">
            <a:avLst/>
          </a:prstGeom>
          <a:noFill/>
        </p:spPr>
        <p:txBody>
          <a:bodyPr wrap="square" rtlCol="0">
            <a:spAutoFit/>
          </a:bodyPr>
          <a:lstStyle/>
          <a:p>
            <a:pPr algn="ctr"/>
            <a:r>
              <a:rPr lang="en-US" sz="2800" b="1" dirty="0" smtClean="0">
                <a:latin typeface="Cambria" panose="02040503050406030204" pitchFamily="18" charset="0"/>
                <a:ea typeface="Cambria" panose="02040503050406030204" pitchFamily="18" charset="0"/>
              </a:rPr>
              <a:t>A GLIMPSE OF HASH TABLE CLASS</a:t>
            </a:r>
            <a:endParaRPr lang="en-US" sz="2800" b="1" dirty="0">
              <a:latin typeface="Cambria" panose="02040503050406030204" pitchFamily="18" charset="0"/>
              <a:ea typeface="Cambria" panose="02040503050406030204" pitchFamily="18" charset="0"/>
            </a:endParaRPr>
          </a:p>
        </p:txBody>
      </p:sp>
      <p:cxnSp>
        <p:nvCxnSpPr>
          <p:cNvPr id="4" name="Straight Arrow Connector 3"/>
          <p:cNvCxnSpPr/>
          <p:nvPr/>
        </p:nvCxnSpPr>
        <p:spPr>
          <a:xfrm flipV="1">
            <a:off x="811733" y="3035300"/>
            <a:ext cx="1207567" cy="10636"/>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135278" y="2671148"/>
            <a:ext cx="1581510" cy="2308324"/>
          </a:xfrm>
          <a:prstGeom prst="rect">
            <a:avLst/>
          </a:prstGeom>
          <a:solidFill>
            <a:schemeClr val="bg1"/>
          </a:solidFill>
          <a:ln>
            <a:solidFill>
              <a:schemeClr val="tx1"/>
            </a:solidFill>
          </a:ln>
        </p:spPr>
        <p:txBody>
          <a:bodyPr wrap="square" rtlCol="0">
            <a:spAutoFit/>
          </a:bodyPr>
          <a:lstStyle/>
          <a:p>
            <a:r>
              <a:rPr lang="en-US" dirty="0" smtClean="0"/>
              <a:t>Singly Linked List to store words and their number of collisions during their insertion in Hash Table.</a:t>
            </a:r>
            <a:endParaRPr lang="en-US" dirty="0"/>
          </a:p>
        </p:txBody>
      </p:sp>
    </p:spTree>
    <p:extLst>
      <p:ext uri="{BB962C8B-B14F-4D97-AF65-F5344CB8AC3E}">
        <p14:creationId xmlns:p14="http://schemas.microsoft.com/office/powerpoint/2010/main" xmlns="" val="236567102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576</TotalTime>
  <Words>1325</Words>
  <Application>Microsoft Office PowerPoint</Application>
  <PresentationFormat>Custom</PresentationFormat>
  <Paragraphs>150</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Retrospect</vt:lpstr>
      <vt:lpstr>THE DICTIONARY LE DICTIONNAIRE</vt:lpstr>
      <vt:lpstr>WHAT IS THE GOAL?</vt:lpstr>
      <vt:lpstr>DATA STRUCTURES USED</vt:lpstr>
      <vt:lpstr>Slide 4</vt:lpstr>
      <vt:lpstr>Slide 5</vt:lpstr>
      <vt:lpstr>Slide 6</vt:lpstr>
      <vt:lpstr>HOW IS THE DATA ‘DUMPED’ WHEN THE APPLICATION RUNS? </vt:lpstr>
      <vt:lpstr>Slide 8</vt:lpstr>
      <vt:lpstr>Slide 9</vt:lpstr>
      <vt:lpstr>WHERE IS THE DATA STORED FROM WHERE THE APP READS IT?</vt:lpstr>
      <vt:lpstr>DIFFERENT HASH AN REHASH APPROACHES EMPLOYED TO REDUCE COLLISIONS DURING INSERTION INSIDE HASH TABLES</vt:lpstr>
      <vt:lpstr>OPEN ADDRESSING TECHNIQUES EMPLOYED</vt:lpstr>
      <vt:lpstr>LINEAR PROBING</vt:lpstr>
      <vt:lpstr>LINEAR + QUADRATIC PROBING</vt:lpstr>
      <vt:lpstr>Quadratic Probing</vt:lpstr>
      <vt:lpstr>Slide 16</vt:lpstr>
      <vt:lpstr>Slide 17</vt:lpstr>
      <vt:lpstr>SEPARATE CHAINING</vt:lpstr>
      <vt:lpstr>Slide 19</vt:lpstr>
      <vt:lpstr>THE GRAPHICAL USER INTERFACE </vt:lpstr>
      <vt:lpstr>WINDOWS USED </vt:lpstr>
      <vt:lpstr>Slide 22</vt:lpstr>
      <vt:lpstr>Slide 23</vt:lpstr>
      <vt:lpstr>Slide 24</vt:lpstr>
      <vt:lpstr>TECHNIQUES EMPLOYED FOR GOOD GUI EXPERIENCE</vt:lpstr>
      <vt:lpstr>ADDITIONAL POINTS</vt:lpstr>
      <vt:lpstr>Slide 27</vt:lpstr>
      <vt:lpstr>Slide 28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DICTIONARY LE DICTIONNAIRE</dc:title>
  <dc:creator>Mohammad Ahsan Siddiqui</dc:creator>
  <cp:lastModifiedBy>Windows User</cp:lastModifiedBy>
  <cp:revision>39</cp:revision>
  <dcterms:created xsi:type="dcterms:W3CDTF">2019-12-08T09:07:37Z</dcterms:created>
  <dcterms:modified xsi:type="dcterms:W3CDTF">2021-05-31T20:03:18Z</dcterms:modified>
</cp:coreProperties>
</file>