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7" r:id="rId8"/>
    <p:sldId id="262" r:id="rId9"/>
    <p:sldId id="268" r:id="rId10"/>
    <p:sldId id="263" r:id="rId11"/>
    <p:sldId id="266" r:id="rId12"/>
    <p:sldId id="265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672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7925-9338-438C-86D8-3293B29C5F90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183E-615F-4768-9B5A-5DEA55E80F3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2310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7925-9338-438C-86D8-3293B29C5F90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183E-615F-4768-9B5A-5DEA55E80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764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7925-9338-438C-86D8-3293B29C5F90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183E-615F-4768-9B5A-5DEA55E80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293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7925-9338-438C-86D8-3293B29C5F90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183E-615F-4768-9B5A-5DEA55E80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571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7925-9338-438C-86D8-3293B29C5F90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183E-615F-4768-9B5A-5DEA55E80F3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3955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7925-9338-438C-86D8-3293B29C5F90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183E-615F-4768-9B5A-5DEA55E80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58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7925-9338-438C-86D8-3293B29C5F90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183E-615F-4768-9B5A-5DEA55E80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656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7925-9338-438C-86D8-3293B29C5F90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183E-615F-4768-9B5A-5DEA55E80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608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7925-9338-438C-86D8-3293B29C5F90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183E-615F-4768-9B5A-5DEA55E80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606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0F87925-9338-438C-86D8-3293B29C5F90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B6183E-615F-4768-9B5A-5DEA55E80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573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7925-9338-438C-86D8-3293B29C5F90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183E-615F-4768-9B5A-5DEA55E80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763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F87925-9338-438C-86D8-3293B29C5F90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B6183E-615F-4768-9B5A-5DEA55E80F3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6689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c.com/2020/07/23/many-dont-plan-to-renew-their-gym-memberships-post-pandemic-survey.html" TargetMode="External"/><Relationship Id="rId2" Type="http://schemas.openxmlformats.org/officeDocument/2006/relationships/hyperlink" Target="https://www.weforum.org/agenda/2020/09/fitness-apps-gym-health-downloa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74607"/>
            <a:ext cx="12096466" cy="123362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GYM MANAGEMENT SYSTEM </a:t>
            </a:r>
            <a:endParaRPr lang="en-US" sz="7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1938" y="4592098"/>
            <a:ext cx="10058400" cy="1143000"/>
          </a:xfrm>
        </p:spPr>
        <p:txBody>
          <a:bodyPr/>
          <a:lstStyle/>
          <a:p>
            <a:r>
              <a:rPr lang="en-US" smtClean="0"/>
              <a:t>Hassan </a:t>
            </a:r>
            <a:r>
              <a:rPr lang="en-US" smtClean="0"/>
              <a:t>anwar-18072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02056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8079474" y="1719619"/>
            <a:ext cx="68239" cy="278414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8079475" y="3057100"/>
            <a:ext cx="1978925" cy="1364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741994" y="3057100"/>
            <a:ext cx="133748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741994" y="1719619"/>
            <a:ext cx="137159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741994" y="4476465"/>
            <a:ext cx="140571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798344" y="1733267"/>
            <a:ext cx="34120" cy="275684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26243" y="3070748"/>
            <a:ext cx="200622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764224" y="3070748"/>
            <a:ext cx="124535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764224" y="1733267"/>
            <a:ext cx="124535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764224" y="4490113"/>
            <a:ext cx="124535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009581" y="1251045"/>
            <a:ext cx="1746914" cy="9962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CLASSES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31986" y="2498498"/>
            <a:ext cx="2047166" cy="10417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INSTRUCTOR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009581" y="2556682"/>
            <a:ext cx="1746914" cy="9962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VOD PACKAGES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009581" y="3862319"/>
            <a:ext cx="1746914" cy="9962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DIET PLANS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9979922" y="2511190"/>
            <a:ext cx="2047166" cy="10417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MEMBER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80888" y="2419222"/>
            <a:ext cx="13383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Creates or Deletes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70542" y="2511190"/>
            <a:ext cx="1590811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Subscribes or Unsubscribes to 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131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DETAILS OF WORKFLOW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814" y="1860190"/>
            <a:ext cx="10058400" cy="44996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application has two types of users and therefore different interfaces for each. </a:t>
            </a:r>
          </a:p>
          <a:p>
            <a:r>
              <a:rPr lang="en-US" b="1" dirty="0" smtClean="0"/>
              <a:t>The member’s interface: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Allows the member to search for a service. They can enter their preferences to apply filter to the search results and view only those services that are closest to their preference.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Show member the details of services they currently have access to.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Provides link to live stream sessions, VOD packages, and diet plans. </a:t>
            </a:r>
          </a:p>
          <a:p>
            <a:r>
              <a:rPr lang="en-US" b="1" dirty="0" smtClean="0"/>
              <a:t>The instructor’s interface: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Allows the instructor to create a service that can be a live stream session, VOD package, or diet plan.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Allows the instructor to delete (stop offering) a service.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Show the instructor all the services they are currently offering at your gym.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9115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64525"/>
            <a:ext cx="10058400" cy="65837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HOW DOES MEMBER GET ACCESS TO EACH SERVICE?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 cannot access any service until and unless they have paid for it.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For a live stream session, members get access to a zoom link that directs them to the session.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For a VOD package, members get access to a </a:t>
            </a:r>
            <a:r>
              <a:rPr lang="en-US" b="1" dirty="0" smtClean="0"/>
              <a:t>private</a:t>
            </a:r>
            <a:r>
              <a:rPr lang="en-US" dirty="0" smtClean="0"/>
              <a:t> YouTube playlist that has all the </a:t>
            </a:r>
            <a:r>
              <a:rPr lang="en-US" b="1" dirty="0" smtClean="0"/>
              <a:t>recorded</a:t>
            </a:r>
            <a:r>
              <a:rPr lang="en-US" dirty="0" smtClean="0"/>
              <a:t> workout videos.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For a diet plan, members get access to a link that directs them to a page containing all the details of the diet plan.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55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46412"/>
            <a:ext cx="10058400" cy="59094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TOOLS EMPLOYED TO CREATE THE WEB APPLICATION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Tools used for </a:t>
            </a:r>
            <a:r>
              <a:rPr lang="en-US" b="1" dirty="0" smtClean="0">
                <a:solidFill>
                  <a:srgbClr val="FF6600"/>
                </a:solidFill>
              </a:rPr>
              <a:t>frontend</a:t>
            </a:r>
            <a:r>
              <a:rPr lang="en-US" dirty="0" smtClean="0"/>
              <a:t>: HTML, CSS, JavaScript, Bootstrap.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Tools </a:t>
            </a:r>
            <a:r>
              <a:rPr lang="en-US" b="1" dirty="0"/>
              <a:t>used for </a:t>
            </a:r>
            <a:r>
              <a:rPr lang="en-US" b="1" dirty="0" smtClean="0">
                <a:solidFill>
                  <a:srgbClr val="FF6600"/>
                </a:solidFill>
              </a:rPr>
              <a:t>backend</a:t>
            </a:r>
            <a:r>
              <a:rPr lang="en-US" dirty="0" smtClean="0"/>
              <a:t>: MySQL, Python, Django. 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7608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4" name="Content Placeholder 3" descr="Screenshot (27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56662" y="1846263"/>
            <a:ext cx="6339002" cy="40227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and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Django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HTML</a:t>
            </a:r>
          </a:p>
          <a:p>
            <a:pPr lvl="1">
              <a:buNone/>
            </a:pPr>
            <a:r>
              <a:rPr lang="en-US" dirty="0" smtClean="0"/>
              <a:t>CSS</a:t>
            </a:r>
          </a:p>
          <a:p>
            <a:pPr lvl="1">
              <a:buNone/>
            </a:pPr>
            <a:r>
              <a:rPr lang="en-US" dirty="0" err="1" smtClean="0"/>
              <a:t>Javascript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Database: </a:t>
            </a:r>
            <a:r>
              <a:rPr lang="en-US" dirty="0" err="1" smtClean="0"/>
              <a:t>MySQL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Coronavirus global pandemic has turned the fitness industry upside down almost overnight.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 2020, gym owners have received cancellation requests, a drop in sales </a:t>
            </a:r>
            <a:r>
              <a:rPr lang="en-US" dirty="0" smtClean="0"/>
              <a:t>and </a:t>
            </a:r>
            <a:r>
              <a:rPr lang="en-US" dirty="0"/>
              <a:t>package repurchases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With rentals and salaries to pay, and no revenue to speak of, many gyms have shut down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There have been thousands of job losses.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Many </a:t>
            </a:r>
            <a:r>
              <a:rPr lang="en-US" dirty="0"/>
              <a:t>fitness coaches and support staff were sent on leave without pay or reduced pay.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431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71" y="791570"/>
            <a:ext cx="10623417" cy="917686"/>
          </a:xfrm>
        </p:spPr>
        <p:txBody>
          <a:bodyPr>
            <a:normAutofit/>
          </a:bodyPr>
          <a:lstStyle/>
          <a:p>
            <a:pPr algn="ctr"/>
            <a:r>
              <a:rPr lang="en-US" sz="4150" b="1" dirty="0" smtClean="0"/>
              <a:t>THE 2020 REVOLUTION IN THE FITNESS INDUSTRY</a:t>
            </a:r>
            <a:endParaRPr lang="en-US" sz="415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New </a:t>
            </a:r>
            <a:r>
              <a:rPr lang="en-US" dirty="0"/>
              <a:t>consumer </a:t>
            </a:r>
            <a:r>
              <a:rPr lang="en-US" dirty="0" smtClean="0"/>
              <a:t>behavior </a:t>
            </a:r>
            <a:r>
              <a:rPr lang="en-US" dirty="0"/>
              <a:t>have emerged in 2020 </a:t>
            </a:r>
            <a:r>
              <a:rPr lang="en-US" dirty="0" smtClean="0"/>
              <a:t>that rely </a:t>
            </a:r>
            <a:r>
              <a:rPr lang="en-US" dirty="0"/>
              <a:t>on the internet to maintain human connection and interaction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As the worldwide lockdown forces consumers to comply with social distancing rules, the home has become the new central stage for everything from eating and socializing to working and </a:t>
            </a:r>
            <a:r>
              <a:rPr lang="en-US" b="1" dirty="0"/>
              <a:t>working out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Companies that were once running high-touch operations have found creative ways to bring business online and into customers’ homes, and </a:t>
            </a:r>
            <a:r>
              <a:rPr lang="en-US" u="sng" dirty="0"/>
              <a:t>the </a:t>
            </a:r>
            <a:r>
              <a:rPr lang="en-US" b="1" u="sng" dirty="0"/>
              <a:t>fitness industry</a:t>
            </a:r>
            <a:r>
              <a:rPr lang="en-US" u="sng" dirty="0"/>
              <a:t> is no </a:t>
            </a:r>
            <a:r>
              <a:rPr lang="en-US" u="sng" dirty="0" smtClean="0"/>
              <a:t>exception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Sales of home gym equipment have </a:t>
            </a:r>
            <a:r>
              <a:rPr lang="en-US" dirty="0"/>
              <a:t>skyrocketed in 2020. Lockdown inspired people to improve their home gyms and invest in home fitness equipment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>
                <a:hlinkClick r:id="rId2"/>
              </a:rPr>
              <a:t>study</a:t>
            </a:r>
            <a:r>
              <a:rPr lang="en-US" dirty="0"/>
              <a:t> finds that fitness </a:t>
            </a:r>
            <a:r>
              <a:rPr lang="en-US" dirty="0" smtClean="0"/>
              <a:t>apps’ downloads grew </a:t>
            </a:r>
            <a:r>
              <a:rPr lang="en-US" dirty="0"/>
              <a:t>by nearly 50% during the first half of 2020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According to </a:t>
            </a:r>
            <a:r>
              <a:rPr lang="en-US" dirty="0"/>
              <a:t>a </a:t>
            </a:r>
            <a:r>
              <a:rPr lang="en-US" dirty="0">
                <a:hlinkClick r:id="rId3"/>
              </a:rPr>
              <a:t>survey</a:t>
            </a:r>
            <a:r>
              <a:rPr lang="en-US" dirty="0"/>
              <a:t>, 59% of Americans say they don’t plan on renewing their gym memberships once the pandemic is over.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5669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WHY HAVE A GYM MANAGEMENT SYSTEM IN POST-PANDEMIC WORLD? 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287" y="1845734"/>
            <a:ext cx="10159393" cy="4459532"/>
          </a:xfrm>
        </p:spPr>
        <p:txBody>
          <a:bodyPr/>
          <a:lstStyle/>
          <a:p>
            <a:r>
              <a:rPr lang="en-US" dirty="0"/>
              <a:t> Virtual fitness is here to </a:t>
            </a:r>
            <a:r>
              <a:rPr lang="en-US" dirty="0" smtClean="0"/>
              <a:t>stay for the following reasons: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Gyms and studios that did not have a digital presence and could not be discovered </a:t>
            </a:r>
            <a:r>
              <a:rPr lang="en-US" dirty="0" smtClean="0"/>
              <a:t>online can now market </a:t>
            </a:r>
            <a:r>
              <a:rPr lang="en-US" dirty="0"/>
              <a:t>their business </a:t>
            </a:r>
            <a:r>
              <a:rPr lang="en-US" dirty="0" smtClean="0"/>
              <a:t>online by going digital.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Onsite gym facility comes with the drawback of limited capacity inside the premise.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</a:t>
            </a:r>
            <a:r>
              <a:rPr lang="en-US" dirty="0" smtClean="0"/>
              <a:t>he cost of setting up a virtual gym is very low as compared to setting up an onsite gym or expanding your fitness business by opening another branch.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By offering an online service, you become available for subscription to every person with an internet connection, no matter in what part of the world they are</a:t>
            </a:r>
            <a:r>
              <a:rPr lang="en-US" dirty="0" smtClean="0"/>
              <a:t>!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</a:t>
            </a:r>
            <a:r>
              <a:rPr lang="en-US" dirty="0" smtClean="0"/>
              <a:t>uild a name around the globe by hiring famous fitness coaches from different parts of the world.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</a:t>
            </a:r>
            <a:r>
              <a:rPr lang="en-US" dirty="0" smtClean="0"/>
              <a:t>rovide free trials online to potential </a:t>
            </a:r>
            <a:r>
              <a:rPr lang="en-US" dirty="0"/>
              <a:t>members. It may be risky to allow free trials to the general public inside an onsite gym, as it can get overcrowded.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58109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963" y="244852"/>
            <a:ext cx="11687033" cy="1450757"/>
          </a:xfrm>
        </p:spPr>
        <p:txBody>
          <a:bodyPr/>
          <a:lstStyle/>
          <a:p>
            <a:pPr algn="ctr"/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ABOUT OUR GYM MANAGEMENT SYSTEM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Our gym management system is a web application.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There are two types of persons that can create their account: </a:t>
            </a:r>
            <a:r>
              <a:rPr lang="en-US" b="1" dirty="0" smtClean="0"/>
              <a:t>members</a:t>
            </a:r>
            <a:r>
              <a:rPr lang="en-US" dirty="0" smtClean="0"/>
              <a:t> and </a:t>
            </a:r>
            <a:r>
              <a:rPr lang="en-US" b="1" dirty="0" smtClean="0"/>
              <a:t>fitness instructors</a:t>
            </a:r>
            <a:r>
              <a:rPr lang="en-US" dirty="0" smtClean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There are three types of services offered: </a:t>
            </a:r>
            <a:r>
              <a:rPr lang="en-US" b="1" dirty="0" smtClean="0"/>
              <a:t>class</a:t>
            </a:r>
            <a:r>
              <a:rPr lang="en-US" dirty="0" smtClean="0"/>
              <a:t>, </a:t>
            </a:r>
            <a:r>
              <a:rPr lang="en-US" b="1" dirty="0" smtClean="0"/>
              <a:t>on-demand videos package</a:t>
            </a:r>
            <a:r>
              <a:rPr lang="en-US" dirty="0" smtClean="0"/>
              <a:t>, and </a:t>
            </a:r>
            <a:r>
              <a:rPr lang="en-US" b="1" dirty="0" smtClean="0"/>
              <a:t>diet plan</a:t>
            </a:r>
            <a:r>
              <a:rPr lang="en-US" dirty="0" smtClean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 fitness instructor can </a:t>
            </a:r>
            <a:r>
              <a:rPr lang="en-US" b="1" dirty="0" smtClean="0"/>
              <a:t>create</a:t>
            </a:r>
            <a:r>
              <a:rPr lang="en-US" dirty="0" smtClean="0"/>
              <a:t> and </a:t>
            </a:r>
            <a:r>
              <a:rPr lang="en-US" b="1" dirty="0" smtClean="0"/>
              <a:t>offer</a:t>
            </a:r>
            <a:r>
              <a:rPr lang="en-US" dirty="0" smtClean="0"/>
              <a:t> any of these three types of services.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</a:t>
            </a:r>
            <a:r>
              <a:rPr lang="en-US" dirty="0" smtClean="0"/>
              <a:t> member can </a:t>
            </a:r>
            <a:r>
              <a:rPr lang="en-US" b="1" dirty="0" smtClean="0"/>
              <a:t>get access </a:t>
            </a:r>
            <a:r>
              <a:rPr lang="en-US" dirty="0" smtClean="0"/>
              <a:t>to any of these three types of services.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755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534" y="2456597"/>
            <a:ext cx="11982734" cy="1337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Visual Representation Of </a:t>
            </a:r>
            <a:r>
              <a:rPr lang="en-US" sz="4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Types Of Services </a:t>
            </a:r>
            <a:r>
              <a:rPr lang="en-US" sz="4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Offered On Our Web Application</a:t>
            </a:r>
            <a:endParaRPr lang="en-US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645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95080" y="150127"/>
            <a:ext cx="1746914" cy="9962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SERVICE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995080" y="1776484"/>
            <a:ext cx="1746914" cy="9962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CLASS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106305" y="1776484"/>
            <a:ext cx="1746914" cy="9962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50" b="1" dirty="0" smtClean="0">
                <a:solidFill>
                  <a:schemeClr val="tx1"/>
                </a:solidFill>
              </a:rPr>
              <a:t>ON-DEMAND VIDEOS PACKAGE</a:t>
            </a:r>
            <a:endParaRPr lang="en-US" sz="155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250071" y="1776484"/>
            <a:ext cx="1746914" cy="9962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DIET PLAN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" idx="5"/>
            <a:endCxn id="5" idx="1"/>
          </p:cNvCxnSpPr>
          <p:nvPr/>
        </p:nvCxnSpPr>
        <p:spPr>
          <a:xfrm>
            <a:off x="6486164" y="1000510"/>
            <a:ext cx="2019737" cy="9218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4"/>
            <a:endCxn id="3" idx="0"/>
          </p:cNvCxnSpPr>
          <p:nvPr/>
        </p:nvCxnSpPr>
        <p:spPr>
          <a:xfrm>
            <a:off x="5868537" y="1146413"/>
            <a:ext cx="0" cy="6300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3"/>
            <a:endCxn id="4" idx="7"/>
          </p:cNvCxnSpPr>
          <p:nvPr/>
        </p:nvCxnSpPr>
        <p:spPr>
          <a:xfrm flipH="1">
            <a:off x="3597389" y="1000510"/>
            <a:ext cx="1653521" cy="9218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503996" y="3050601"/>
            <a:ext cx="1746914" cy="9962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ONE-ON-ONE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503157" y="3050601"/>
            <a:ext cx="1746914" cy="9962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GROUP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3" idx="5"/>
            <a:endCxn id="20" idx="1"/>
          </p:cNvCxnSpPr>
          <p:nvPr/>
        </p:nvCxnSpPr>
        <p:spPr>
          <a:xfrm>
            <a:off x="6486164" y="2626867"/>
            <a:ext cx="272823" cy="5696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" idx="3"/>
            <a:endCxn id="19" idx="7"/>
          </p:cNvCxnSpPr>
          <p:nvPr/>
        </p:nvCxnSpPr>
        <p:spPr>
          <a:xfrm flipH="1">
            <a:off x="4995080" y="2626867"/>
            <a:ext cx="255830" cy="5696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772398" y="4822861"/>
            <a:ext cx="1746914" cy="9962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ONLINE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273653" y="3548744"/>
            <a:ext cx="1746914" cy="9962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ONSITE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20" idx="6"/>
            <a:endCxn id="38" idx="2"/>
          </p:cNvCxnSpPr>
          <p:nvPr/>
        </p:nvCxnSpPr>
        <p:spPr>
          <a:xfrm>
            <a:off x="8250071" y="3548744"/>
            <a:ext cx="1023582" cy="498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5"/>
            <a:endCxn id="37" idx="0"/>
          </p:cNvCxnSpPr>
          <p:nvPr/>
        </p:nvCxnSpPr>
        <p:spPr>
          <a:xfrm>
            <a:off x="7994241" y="3900984"/>
            <a:ext cx="651614" cy="9218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106305" y="4822861"/>
            <a:ext cx="1746914" cy="9962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ONLINE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79445" y="3548744"/>
            <a:ext cx="1746914" cy="9962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ONSITE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19" idx="3"/>
            <a:endCxn id="48" idx="0"/>
          </p:cNvCxnSpPr>
          <p:nvPr/>
        </p:nvCxnSpPr>
        <p:spPr>
          <a:xfrm flipH="1">
            <a:off x="2979762" y="3900984"/>
            <a:ext cx="780064" cy="9218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9" idx="2"/>
            <a:endCxn id="49" idx="6"/>
          </p:cNvCxnSpPr>
          <p:nvPr/>
        </p:nvCxnSpPr>
        <p:spPr>
          <a:xfrm flipH="1">
            <a:off x="2426359" y="3548744"/>
            <a:ext cx="1077637" cy="498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81017" y="4144049"/>
            <a:ext cx="2885426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 class can be a private (one-on-one) training session with a personal trainer, or a group workout session hosted by an instructor. </a:t>
            </a:r>
          </a:p>
          <a:p>
            <a:endParaRPr lang="en-US" sz="1600" dirty="0"/>
          </a:p>
          <a:p>
            <a:r>
              <a:rPr lang="en-US" sz="1600" dirty="0" smtClean="0"/>
              <a:t>Both types of session can be online or onsite. 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00175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534" y="2456597"/>
            <a:ext cx="11982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Visual Representation Of The </a:t>
            </a:r>
            <a:r>
              <a:rPr lang="en-US" sz="4000" b="1" dirty="0" smtClean="0">
                <a:solidFill>
                  <a:srgbClr val="FF66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Workflow</a:t>
            </a:r>
            <a:endParaRPr lang="en-US" sz="4000" b="1" dirty="0">
              <a:solidFill>
                <a:srgbClr val="FF66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6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279</TotalTime>
  <Words>830</Words>
  <Application>Microsoft Office PowerPoint</Application>
  <PresentationFormat>Custom</PresentationFormat>
  <Paragraphs>78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Retrospect</vt:lpstr>
      <vt:lpstr>GYM MANAGEMENT SYSTEM </vt:lpstr>
      <vt:lpstr>Languages and Frameworks</vt:lpstr>
      <vt:lpstr>PROBLEM </vt:lpstr>
      <vt:lpstr>THE 2020 REVOLUTION IN THE FITNESS INDUSTRY</vt:lpstr>
      <vt:lpstr>WHY HAVE A GYM MANAGEMENT SYSTEM IN POST-PANDEMIC WORLD? </vt:lpstr>
      <vt:lpstr>ABOUT OUR GYM MANAGEMENT SYSTEM</vt:lpstr>
      <vt:lpstr>Slide 7</vt:lpstr>
      <vt:lpstr>Slide 8</vt:lpstr>
      <vt:lpstr>Slide 9</vt:lpstr>
      <vt:lpstr>Slide 10</vt:lpstr>
      <vt:lpstr>DETAILS OF WORKFLOW </vt:lpstr>
      <vt:lpstr>HOW DOES MEMBER GET ACCESS TO EACH SERVICE? </vt:lpstr>
      <vt:lpstr>TOOLS EMPLOYED TO CREATE THE WEB APPLICATION</vt:lpstr>
      <vt:lpstr>ERD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 MANAGEMENT SYSTEM </dc:title>
  <dc:creator>Mohammad Ahsan Siddiqui</dc:creator>
  <cp:lastModifiedBy>Windows User</cp:lastModifiedBy>
  <cp:revision>40</cp:revision>
  <dcterms:created xsi:type="dcterms:W3CDTF">2020-11-19T13:26:14Z</dcterms:created>
  <dcterms:modified xsi:type="dcterms:W3CDTF">2021-05-31T11:36:10Z</dcterms:modified>
</cp:coreProperties>
</file>