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7" r:id="rId1"/>
  </p:sldMasterIdLst>
  <p:sldIdLst>
    <p:sldId id="256" r:id="rId2"/>
    <p:sldId id="274" r:id="rId3"/>
    <p:sldId id="268" r:id="rId4"/>
    <p:sldId id="265" r:id="rId5"/>
    <p:sldId id="266" r:id="rId6"/>
    <p:sldId id="269" r:id="rId7"/>
    <p:sldId id="275" r:id="rId8"/>
    <p:sldId id="283" r:id="rId9"/>
    <p:sldId id="267" r:id="rId10"/>
    <p:sldId id="276" r:id="rId11"/>
    <p:sldId id="277" r:id="rId12"/>
    <p:sldId id="278" r:id="rId13"/>
    <p:sldId id="279" r:id="rId14"/>
    <p:sldId id="281" r:id="rId15"/>
    <p:sldId id="280" r:id="rId16"/>
    <p:sldId id="282" r:id="rId17"/>
    <p:sldId id="270" r:id="rId18"/>
    <p:sldId id="260" r:id="rId19"/>
    <p:sldId id="258" r:id="rId20"/>
    <p:sldId id="261" r:id="rId21"/>
    <p:sldId id="262" r:id="rId22"/>
    <p:sldId id="257" r:id="rId23"/>
    <p:sldId id="271" r:id="rId24"/>
    <p:sldId id="284" r:id="rId25"/>
    <p:sldId id="27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08" autoAdjust="0"/>
    <p:restoredTop sz="94660"/>
  </p:normalViewPr>
  <p:slideViewPr>
    <p:cSldViewPr snapToGrid="0">
      <p:cViewPr>
        <p:scale>
          <a:sx n="75" d="100"/>
          <a:sy n="75" d="100"/>
        </p:scale>
        <p:origin x="-324" y="40"/>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2B3EF496-46D5-41A0-87F3-5A932A54BAE8}" type="datetimeFigureOut">
              <a:rPr lang="en-US" smtClean="0"/>
              <a:pPr/>
              <a:t>5/31/2021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71B0BA64-ADAD-4549-BC86-5A5E07EA4F3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1481330"/>
            <a:ext cx="109728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B3EF496-46D5-41A0-87F3-5A932A54BAE8}" type="datetimeFigureOut">
              <a:rPr lang="en-US" smtClean="0"/>
              <a:pPr/>
              <a:t>5/31/2021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1B0BA64-ADAD-4549-BC86-5A5E07EA4F3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1"/>
            <a:ext cx="84328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B3EF496-46D5-41A0-87F3-5A932A54BAE8}" type="datetimeFigureOut">
              <a:rPr lang="en-US" smtClean="0"/>
              <a:pPr/>
              <a:t>5/31/2021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1B0BA64-ADAD-4549-BC86-5A5E07EA4F3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B3EF496-46D5-41A0-87F3-5A932A54BAE8}" type="datetimeFigureOut">
              <a:rPr lang="en-US" smtClean="0"/>
              <a:pPr/>
              <a:t>5/31/2021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1B0BA64-ADAD-4549-BC86-5A5E07EA4F30}"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2B3EF496-46D5-41A0-87F3-5A932A54BAE8}" type="datetimeFigureOut">
              <a:rPr lang="en-US" smtClean="0"/>
              <a:pPr/>
              <a:t>5/31/2021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1B0BA64-ADAD-4549-BC86-5A5E07EA4F30}" type="slidenum">
              <a:rPr lang="en-US" smtClean="0"/>
              <a:pPr/>
              <a:t>‹#›</a:t>
            </a:fld>
            <a:endParaRPr lang="en-US"/>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B3EF496-46D5-41A0-87F3-5A932A54BAE8}" type="datetimeFigureOut">
              <a:rPr lang="en-US" smtClean="0"/>
              <a:pPr/>
              <a:t>5/31/2021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1B0BA64-ADAD-4549-BC86-5A5E07EA4F30}"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2B3EF496-46D5-41A0-87F3-5A932A54BAE8}" type="datetimeFigureOut">
              <a:rPr lang="en-US" smtClean="0"/>
              <a:pPr/>
              <a:t>5/31/2021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71B0BA64-ADAD-4549-BC86-5A5E07EA4F3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2B3EF496-46D5-41A0-87F3-5A932A54BAE8}" type="datetimeFigureOut">
              <a:rPr lang="en-US" smtClean="0"/>
              <a:pPr/>
              <a:t>5/31/2021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71B0BA64-ADAD-4549-BC86-5A5E07EA4F30}"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2B3EF496-46D5-41A0-87F3-5A932A54BAE8}" type="datetimeFigureOut">
              <a:rPr lang="en-US" smtClean="0"/>
              <a:pPr/>
              <a:t>5/31/2021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71B0BA64-ADAD-4549-BC86-5A5E07EA4F3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extLst/>
          </a:lstStyle>
          <a:p>
            <a:fld id="{2B3EF496-46D5-41A0-87F3-5A932A54BAE8}" type="datetimeFigureOut">
              <a:rPr lang="en-US" smtClean="0"/>
              <a:pPr/>
              <a:t>5/31/2021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1B0BA64-ADAD-4549-BC86-5A5E07EA4F3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2B3EF496-46D5-41A0-87F3-5A932A54BAE8}" type="datetimeFigureOut">
              <a:rPr lang="en-US" smtClean="0"/>
              <a:pPr/>
              <a:t>5/31/2021</a:t>
            </a:fld>
            <a:endParaRPr lang="en-US"/>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71B0BA64-ADAD-4549-BC86-5A5E07EA4F30}" type="slidenum">
              <a:rPr lang="en-US" smtClean="0"/>
              <a:pPr/>
              <a:t>‹#›</a:t>
            </a:fld>
            <a:endParaRPr lang="en-US"/>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8056" y="5791253"/>
            <a:ext cx="4536419"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8056" y="5791253"/>
            <a:ext cx="4536419"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2B3EF496-46D5-41A0-87F3-5A932A54BAE8}" type="datetimeFigureOut">
              <a:rPr lang="en-US" smtClean="0"/>
              <a:pPr/>
              <a:t>5/31/2021</a:t>
            </a:fld>
            <a:endParaRPr lang="en-US"/>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71B0BA64-ADAD-4549-BC86-5A5E07EA4F3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028" r:id="rId1"/>
    <p:sldLayoutId id="2147484029" r:id="rId2"/>
    <p:sldLayoutId id="2147484030" r:id="rId3"/>
    <p:sldLayoutId id="2147484031" r:id="rId4"/>
    <p:sldLayoutId id="2147484032" r:id="rId5"/>
    <p:sldLayoutId id="2147484033" r:id="rId6"/>
    <p:sldLayoutId id="2147484034" r:id="rId7"/>
    <p:sldLayoutId id="2147484035" r:id="rId8"/>
    <p:sldLayoutId id="2147484036" r:id="rId9"/>
    <p:sldLayoutId id="2147484037" r:id="rId10"/>
    <p:sldLayoutId id="2147484038"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 xmlns:a16="http://schemas.microsoft.com/office/drawing/2014/main" id="{BAD76F3E-3A97-486B-B402-44400A8B917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5738D8F1-B76C-4117-8872-952228820FBB}"/>
              </a:ext>
            </a:extLst>
          </p:cNvPr>
          <p:cNvSpPr>
            <a:spLocks noGrp="1"/>
          </p:cNvSpPr>
          <p:nvPr>
            <p:ph type="ctrTitle"/>
          </p:nvPr>
        </p:nvSpPr>
        <p:spPr>
          <a:xfrm>
            <a:off x="838199" y="1093788"/>
            <a:ext cx="10506455" cy="2967208"/>
          </a:xfrm>
        </p:spPr>
        <p:txBody>
          <a:bodyPr>
            <a:normAutofit/>
          </a:bodyPr>
          <a:lstStyle/>
          <a:p>
            <a:pPr algn="l"/>
            <a:r>
              <a:rPr lang="en-US" sz="8000" b="1" dirty="0"/>
              <a:t>GYM MANAGEMENT SOFTWARE</a:t>
            </a:r>
          </a:p>
        </p:txBody>
      </p:sp>
      <p:sp>
        <p:nvSpPr>
          <p:cNvPr id="3" name="Subtitle 2">
            <a:extLst>
              <a:ext uri="{FF2B5EF4-FFF2-40B4-BE49-F238E27FC236}">
                <a16:creationId xmlns="" xmlns:a16="http://schemas.microsoft.com/office/drawing/2014/main" id="{40ABBFAC-E758-4486-A68D-CF1E3956EAF4}"/>
              </a:ext>
            </a:extLst>
          </p:cNvPr>
          <p:cNvSpPr>
            <a:spLocks noGrp="1"/>
          </p:cNvSpPr>
          <p:nvPr>
            <p:ph type="subTitle" idx="1"/>
          </p:nvPr>
        </p:nvSpPr>
        <p:spPr>
          <a:xfrm>
            <a:off x="7400924" y="4619624"/>
            <a:ext cx="3946779" cy="1038225"/>
          </a:xfrm>
        </p:spPr>
        <p:txBody>
          <a:bodyPr>
            <a:normAutofit/>
          </a:bodyPr>
          <a:lstStyle/>
          <a:p>
            <a:pPr algn="r"/>
            <a:r>
              <a:rPr lang="en-US" sz="1500" dirty="0"/>
              <a:t>Hassan Anwar 18072 </a:t>
            </a:r>
          </a:p>
          <a:p>
            <a:pPr algn="r"/>
            <a:r>
              <a:rPr lang="en-US" sz="1500" dirty="0" err="1"/>
              <a:t>Farrukh</a:t>
            </a:r>
            <a:r>
              <a:rPr lang="en-US" sz="1500" dirty="0"/>
              <a:t> </a:t>
            </a:r>
            <a:r>
              <a:rPr lang="en-US" sz="1500" dirty="0" err="1"/>
              <a:t>Arain</a:t>
            </a:r>
            <a:r>
              <a:rPr lang="en-US" sz="1500" dirty="0"/>
              <a:t> </a:t>
            </a:r>
            <a:r>
              <a:rPr lang="en-US" sz="1500" dirty="0" smtClean="0"/>
              <a:t>17877</a:t>
            </a:r>
            <a:endParaRPr lang="en-US" sz="1500" dirty="0"/>
          </a:p>
        </p:txBody>
      </p:sp>
      <p:sp>
        <p:nvSpPr>
          <p:cNvPr id="17" name="Rectangle 9">
            <a:extLst>
              <a:ext uri="{FF2B5EF4-FFF2-40B4-BE49-F238E27FC236}">
                <a16:creationId xmlns="" xmlns:a16="http://schemas.microsoft.com/office/drawing/2014/main" id="{391F6B52-91F4-4AEB-B6DB-29FEBCF28C8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1">
            <a:extLst>
              <a:ext uri="{FF2B5EF4-FFF2-40B4-BE49-F238E27FC236}">
                <a16:creationId xmlns="" xmlns:a16="http://schemas.microsoft.com/office/drawing/2014/main" id="{2CD6F061-7C53-44F4-9794-953DB70A451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 xmlns:p14="http://schemas.microsoft.com/office/powerpoint/2010/main" val="32877342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tos.PNG"/>
          <p:cNvPicPr>
            <a:picLocks noGrp="1" noChangeAspect="1"/>
          </p:cNvPicPr>
          <p:nvPr>
            <p:ph idx="1"/>
          </p:nvPr>
        </p:nvPicPr>
        <p:blipFill>
          <a:blip r:embed="rId2" cstate="print"/>
          <a:stretch>
            <a:fillRect/>
          </a:stretch>
        </p:blipFill>
        <p:spPr>
          <a:xfrm>
            <a:off x="1500604" y="1365204"/>
            <a:ext cx="9106435" cy="4686917"/>
          </a:xfrm>
        </p:spPr>
      </p:pic>
      <p:sp>
        <p:nvSpPr>
          <p:cNvPr id="3" name="Title 2"/>
          <p:cNvSpPr>
            <a:spLocks noGrp="1"/>
          </p:cNvSpPr>
          <p:nvPr>
            <p:ph type="title"/>
          </p:nvPr>
        </p:nvSpPr>
        <p:spPr>
          <a:xfrm>
            <a:off x="609600" y="500513"/>
            <a:ext cx="10972800" cy="952901"/>
          </a:xfrm>
        </p:spPr>
        <p:txBody>
          <a:bodyPr>
            <a:normAutofit fontScale="90000"/>
          </a:bodyPr>
          <a:lstStyle/>
          <a:p>
            <a:r>
              <a:rPr lang="en-US" sz="4400" dirty="0" smtClean="0">
                <a:latin typeface="Cambria" panose="02040503050406030204" pitchFamily="18" charset="0"/>
                <a:ea typeface="Cambria" panose="02040503050406030204" pitchFamily="18" charset="0"/>
              </a:rPr>
              <a:t>Visual Representation Of </a:t>
            </a:r>
            <a:r>
              <a:rPr lang="en-US" sz="4400" dirty="0" smtClean="0">
                <a:solidFill>
                  <a:srgbClr val="FF0000"/>
                </a:solidFill>
                <a:latin typeface="Cambria" panose="02040503050406030204" pitchFamily="18" charset="0"/>
                <a:ea typeface="Cambria" panose="02040503050406030204" pitchFamily="18" charset="0"/>
              </a:rPr>
              <a:t>Types Of Services </a:t>
            </a:r>
            <a:r>
              <a:rPr lang="en-US" sz="4400" dirty="0" smtClean="0">
                <a:latin typeface="Cambria" panose="02040503050406030204" pitchFamily="18" charset="0"/>
                <a:ea typeface="Cambria" panose="02040503050406030204" pitchFamily="18" charset="0"/>
              </a:rPr>
              <a:t>Offered On Our Web Application</a:t>
            </a:r>
            <a:br>
              <a:rPr lang="en-US" sz="4400" dirty="0" smtClean="0">
                <a:latin typeface="Cambria" panose="02040503050406030204" pitchFamily="18" charset="0"/>
                <a:ea typeface="Cambria" panose="02040503050406030204" pitchFamily="18" charset="0"/>
              </a:rPr>
            </a:b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workflow.PNG"/>
          <p:cNvPicPr>
            <a:picLocks noGrp="1" noChangeAspect="1"/>
          </p:cNvPicPr>
          <p:nvPr>
            <p:ph idx="1"/>
          </p:nvPr>
        </p:nvPicPr>
        <p:blipFill>
          <a:blip r:embed="rId2" cstate="print"/>
          <a:stretch>
            <a:fillRect/>
          </a:stretch>
        </p:blipFill>
        <p:spPr>
          <a:xfrm>
            <a:off x="1311974" y="1588048"/>
            <a:ext cx="9704255" cy="3753973"/>
          </a:xfrm>
        </p:spPr>
      </p:pic>
      <p:sp>
        <p:nvSpPr>
          <p:cNvPr id="3" name="Title 2"/>
          <p:cNvSpPr>
            <a:spLocks noGrp="1"/>
          </p:cNvSpPr>
          <p:nvPr>
            <p:ph type="title"/>
          </p:nvPr>
        </p:nvSpPr>
        <p:spPr/>
        <p:txBody>
          <a:bodyPr>
            <a:normAutofit/>
          </a:bodyPr>
          <a:lstStyle/>
          <a:p>
            <a:r>
              <a:rPr lang="en-US" sz="4400" dirty="0" smtClean="0">
                <a:latin typeface="Cambria" panose="02040503050406030204" pitchFamily="18" charset="0"/>
                <a:ea typeface="Cambria" panose="02040503050406030204" pitchFamily="18" charset="0"/>
              </a:rPr>
              <a:t>Visual Representation Of The </a:t>
            </a:r>
            <a:r>
              <a:rPr lang="en-US" sz="4400" dirty="0" smtClean="0">
                <a:solidFill>
                  <a:srgbClr val="FF6600"/>
                </a:solidFill>
                <a:latin typeface="Cambria" panose="02040503050406030204" pitchFamily="18" charset="0"/>
                <a:ea typeface="Cambria" panose="02040503050406030204" pitchFamily="18" charset="0"/>
              </a:rPr>
              <a:t>Workflow</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DETAILS OF WORKFLOW </a:t>
            </a:r>
            <a:endParaRPr lang="en-US" b="1" dirty="0"/>
          </a:p>
        </p:txBody>
      </p:sp>
      <p:sp>
        <p:nvSpPr>
          <p:cNvPr id="3" name="Content Placeholder 2"/>
          <p:cNvSpPr>
            <a:spLocks noGrp="1"/>
          </p:cNvSpPr>
          <p:nvPr>
            <p:ph idx="1"/>
          </p:nvPr>
        </p:nvSpPr>
        <p:spPr>
          <a:xfrm>
            <a:off x="1192814" y="1860190"/>
            <a:ext cx="10058400" cy="5570513"/>
          </a:xfrm>
        </p:spPr>
        <p:txBody>
          <a:bodyPr>
            <a:normAutofit/>
          </a:bodyPr>
          <a:lstStyle/>
          <a:p>
            <a:r>
              <a:rPr lang="en-US" sz="1800" dirty="0" smtClean="0"/>
              <a:t>The application has two types of users and therefore different interfaces for each. </a:t>
            </a:r>
          </a:p>
          <a:p>
            <a:r>
              <a:rPr lang="en-US" sz="1800" b="1" dirty="0" smtClean="0"/>
              <a:t>The member’s interface: </a:t>
            </a:r>
          </a:p>
          <a:p>
            <a:pPr>
              <a:buFont typeface="Wingdings" panose="05000000000000000000" pitchFamily="2" charset="2"/>
              <a:buChar char="q"/>
            </a:pPr>
            <a:r>
              <a:rPr lang="en-US" sz="1800" dirty="0" smtClean="0"/>
              <a:t>Allows the member to search for a service. They can enter their preferences to apply filter to the search results and view only those services that are closest to their preference. </a:t>
            </a:r>
          </a:p>
          <a:p>
            <a:pPr>
              <a:buFont typeface="Wingdings" panose="05000000000000000000" pitchFamily="2" charset="2"/>
              <a:buChar char="q"/>
            </a:pPr>
            <a:r>
              <a:rPr lang="en-US" sz="1800" dirty="0" smtClean="0"/>
              <a:t>Show member the details of services they currently have access to. </a:t>
            </a:r>
          </a:p>
          <a:p>
            <a:pPr>
              <a:buFont typeface="Wingdings" panose="05000000000000000000" pitchFamily="2" charset="2"/>
              <a:buChar char="q"/>
            </a:pPr>
            <a:r>
              <a:rPr lang="en-US" sz="1800" dirty="0" smtClean="0"/>
              <a:t>Provides link to live stream sessions, VOD packages, and diet plans. </a:t>
            </a:r>
          </a:p>
          <a:p>
            <a:r>
              <a:rPr lang="en-US" sz="1800" b="1" dirty="0" smtClean="0"/>
              <a:t>The instructor’s interface: </a:t>
            </a:r>
          </a:p>
          <a:p>
            <a:pPr>
              <a:buFont typeface="Wingdings" panose="05000000000000000000" pitchFamily="2" charset="2"/>
              <a:buChar char="q"/>
            </a:pPr>
            <a:r>
              <a:rPr lang="en-US" sz="1800" dirty="0" smtClean="0"/>
              <a:t>Allows the instructor to create a service that can be a live stream session, VOD package, or diet plan. </a:t>
            </a:r>
          </a:p>
          <a:p>
            <a:pPr>
              <a:buFont typeface="Wingdings" panose="05000000000000000000" pitchFamily="2" charset="2"/>
              <a:buChar char="q"/>
            </a:pPr>
            <a:r>
              <a:rPr lang="en-US" sz="1800" dirty="0" smtClean="0"/>
              <a:t>Allows the instructor to delete (stop offering) a service. </a:t>
            </a:r>
          </a:p>
          <a:p>
            <a:pPr>
              <a:buFont typeface="Wingdings" panose="05000000000000000000" pitchFamily="2" charset="2"/>
              <a:buChar char="q"/>
            </a:pPr>
            <a:r>
              <a:rPr lang="en-US" sz="1800" dirty="0" smtClean="0"/>
              <a:t>Show the instructor all the services they are currently offering at your gym. </a:t>
            </a:r>
            <a:endParaRPr lang="en-US" sz="1800" dirty="0"/>
          </a:p>
        </p:txBody>
      </p:sp>
    </p:spTree>
    <p:extLst>
      <p:ext uri="{BB962C8B-B14F-4D97-AF65-F5344CB8AC3E}">
        <p14:creationId xmlns:p14="http://schemas.microsoft.com/office/powerpoint/2010/main" xmlns="" val="8911556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1064525"/>
            <a:ext cx="10058400" cy="658379"/>
          </a:xfrm>
        </p:spPr>
        <p:txBody>
          <a:bodyPr>
            <a:normAutofit fontScale="90000"/>
          </a:bodyPr>
          <a:lstStyle/>
          <a:p>
            <a:r>
              <a:rPr lang="en-US" sz="3600" b="1" dirty="0" smtClean="0"/>
              <a:t>HOW DOES MEMBER GET ACCESS TO EACH SERVICE? </a:t>
            </a:r>
            <a:endParaRPr lang="en-US" sz="3600" b="1" dirty="0"/>
          </a:p>
        </p:txBody>
      </p:sp>
      <p:sp>
        <p:nvSpPr>
          <p:cNvPr id="3" name="Content Placeholder 2"/>
          <p:cNvSpPr>
            <a:spLocks noGrp="1"/>
          </p:cNvSpPr>
          <p:nvPr>
            <p:ph idx="1"/>
          </p:nvPr>
        </p:nvSpPr>
        <p:spPr>
          <a:xfrm>
            <a:off x="609600" y="2127183"/>
            <a:ext cx="10972800" cy="3880109"/>
          </a:xfrm>
        </p:spPr>
        <p:txBody>
          <a:bodyPr>
            <a:normAutofit/>
          </a:bodyPr>
          <a:lstStyle/>
          <a:p>
            <a:pPr>
              <a:buFont typeface="Wingdings" panose="05000000000000000000" pitchFamily="2" charset="2"/>
              <a:buChar char="q"/>
            </a:pPr>
            <a:r>
              <a:rPr lang="en-US" sz="2000" dirty="0" smtClean="0"/>
              <a:t>For a live stream session, members get access to a zoom link that directs them to the session. </a:t>
            </a:r>
          </a:p>
          <a:p>
            <a:pPr>
              <a:buFont typeface="Wingdings" panose="05000000000000000000" pitchFamily="2" charset="2"/>
              <a:buChar char="q"/>
            </a:pPr>
            <a:r>
              <a:rPr lang="en-US" sz="2000" dirty="0" smtClean="0"/>
              <a:t>For a VOD package, members get access to a </a:t>
            </a:r>
            <a:r>
              <a:rPr lang="en-US" sz="2000" b="1" dirty="0" smtClean="0"/>
              <a:t>private</a:t>
            </a:r>
            <a:r>
              <a:rPr lang="en-US" sz="2000" dirty="0" smtClean="0"/>
              <a:t> YouTube playlist that has all the </a:t>
            </a:r>
            <a:r>
              <a:rPr lang="en-US" sz="2000" b="1" dirty="0" smtClean="0"/>
              <a:t>recorded</a:t>
            </a:r>
            <a:r>
              <a:rPr lang="en-US" sz="2000" dirty="0" smtClean="0"/>
              <a:t> workout videos. </a:t>
            </a:r>
          </a:p>
          <a:p>
            <a:pPr>
              <a:buFont typeface="Wingdings" panose="05000000000000000000" pitchFamily="2" charset="2"/>
              <a:buChar char="q"/>
            </a:pPr>
            <a:r>
              <a:rPr lang="en-US" sz="2000" dirty="0" smtClean="0"/>
              <a:t>For a diet plan, members get access to a link that directs them to a page containing all the details of the diet plan. </a:t>
            </a:r>
            <a:endParaRPr lang="en-US" sz="2000" dirty="0"/>
          </a:p>
        </p:txBody>
      </p:sp>
    </p:spTree>
    <p:extLst>
      <p:ext uri="{BB962C8B-B14F-4D97-AF65-F5344CB8AC3E}">
        <p14:creationId xmlns:p14="http://schemas.microsoft.com/office/powerpoint/2010/main" xmlns="" val="29455255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ERD</a:t>
            </a:r>
            <a:endParaRPr lang="en-US" dirty="0"/>
          </a:p>
        </p:txBody>
      </p:sp>
      <p:pic>
        <p:nvPicPr>
          <p:cNvPr id="4" name="Picture 2"/>
          <p:cNvPicPr>
            <a:picLocks noGrp="1" noChangeAspect="1" noChangeArrowheads="1"/>
          </p:cNvPicPr>
          <p:nvPr>
            <p:ph idx="1"/>
          </p:nvPr>
        </p:nvPicPr>
        <p:blipFill>
          <a:blip r:embed="rId2" cstate="print"/>
          <a:srcRect/>
          <a:stretch>
            <a:fillRect/>
          </a:stretch>
        </p:blipFill>
        <p:spPr bwMode="auto">
          <a:xfrm>
            <a:off x="1959176" y="1207526"/>
            <a:ext cx="7704588" cy="4633317"/>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1146412"/>
            <a:ext cx="10058400" cy="590948"/>
          </a:xfrm>
        </p:spPr>
        <p:txBody>
          <a:bodyPr>
            <a:normAutofit fontScale="90000"/>
          </a:bodyPr>
          <a:lstStyle/>
          <a:p>
            <a:r>
              <a:rPr lang="en-US" sz="3600" b="1" dirty="0" smtClean="0"/>
              <a:t>TOOLS EMPLOYED TO CREATE THE WEB APPLICATION</a:t>
            </a:r>
            <a:endParaRPr lang="en-US" sz="3600" b="1" dirty="0"/>
          </a:p>
        </p:txBody>
      </p:sp>
      <p:sp>
        <p:nvSpPr>
          <p:cNvPr id="3" name="Content Placeholder 2"/>
          <p:cNvSpPr>
            <a:spLocks noGrp="1"/>
          </p:cNvSpPr>
          <p:nvPr>
            <p:ph idx="1"/>
          </p:nvPr>
        </p:nvSpPr>
        <p:spPr>
          <a:xfrm>
            <a:off x="609600" y="2213811"/>
            <a:ext cx="10972800" cy="3061961"/>
          </a:xfrm>
        </p:spPr>
        <p:txBody>
          <a:bodyPr/>
          <a:lstStyle/>
          <a:p>
            <a:pPr>
              <a:buFont typeface="Wingdings" panose="05000000000000000000" pitchFamily="2" charset="2"/>
              <a:buChar char="q"/>
            </a:pPr>
            <a:r>
              <a:rPr lang="en-US" b="1" dirty="0" smtClean="0"/>
              <a:t>Tools used for </a:t>
            </a:r>
            <a:r>
              <a:rPr lang="en-US" b="1" dirty="0" smtClean="0">
                <a:solidFill>
                  <a:srgbClr val="FF6600"/>
                </a:solidFill>
              </a:rPr>
              <a:t>frontend</a:t>
            </a:r>
            <a:r>
              <a:rPr lang="en-US" dirty="0" smtClean="0"/>
              <a:t>: HTML, CSS, JavaScript, Bootstrap. </a:t>
            </a:r>
          </a:p>
          <a:p>
            <a:pPr>
              <a:buFont typeface="Wingdings" panose="05000000000000000000" pitchFamily="2" charset="2"/>
              <a:buChar char="q"/>
            </a:pPr>
            <a:r>
              <a:rPr lang="en-US" b="1" dirty="0" smtClean="0"/>
              <a:t>Tools </a:t>
            </a:r>
            <a:r>
              <a:rPr lang="en-US" b="1" dirty="0"/>
              <a:t>used for </a:t>
            </a:r>
            <a:r>
              <a:rPr lang="en-US" b="1" dirty="0" smtClean="0">
                <a:solidFill>
                  <a:srgbClr val="FF6600"/>
                </a:solidFill>
              </a:rPr>
              <a:t>backend</a:t>
            </a:r>
            <a:r>
              <a:rPr lang="en-US" dirty="0" smtClean="0"/>
              <a:t>: MySQL, Python, Django. </a:t>
            </a:r>
            <a:endParaRPr lang="en-US" dirty="0"/>
          </a:p>
          <a:p>
            <a:pPr>
              <a:buFont typeface="Wingdings" panose="05000000000000000000" pitchFamily="2" charset="2"/>
              <a:buChar char="q"/>
            </a:pPr>
            <a:endParaRPr lang="en-US" b="1" dirty="0" smtClean="0"/>
          </a:p>
          <a:p>
            <a:pPr marL="0" indent="0">
              <a:buNone/>
            </a:pPr>
            <a:endParaRPr lang="en-US" dirty="0" smtClean="0"/>
          </a:p>
        </p:txBody>
      </p:sp>
    </p:spTree>
    <p:extLst>
      <p:ext uri="{BB962C8B-B14F-4D97-AF65-F5344CB8AC3E}">
        <p14:creationId xmlns:p14="http://schemas.microsoft.com/office/powerpoint/2010/main" xmlns="" val="2760870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481330"/>
            <a:ext cx="10972800" cy="3071420"/>
          </a:xfrm>
        </p:spPr>
        <p:txBody>
          <a:bodyPr/>
          <a:lstStyle/>
          <a:p>
            <a:r>
              <a:rPr lang="en-US" dirty="0" smtClean="0"/>
              <a:t>We did requirements engineering based on survey analysis</a:t>
            </a:r>
          </a:p>
          <a:p>
            <a:r>
              <a:rPr lang="en-US" dirty="0" smtClean="0"/>
              <a:t>Created Use Case based on requirements specification</a:t>
            </a:r>
          </a:p>
          <a:p>
            <a:r>
              <a:rPr lang="en-US" dirty="0" smtClean="0"/>
              <a:t>Created class diagram to understand relationship between classes</a:t>
            </a:r>
          </a:p>
          <a:p>
            <a:r>
              <a:rPr lang="en-US" dirty="0" smtClean="0"/>
              <a:t>For workflow engineering we made sequence, state chart, activity, component diagrams. </a:t>
            </a:r>
            <a:endParaRPr lang="en-US" dirty="0"/>
          </a:p>
        </p:txBody>
      </p:sp>
      <p:sp>
        <p:nvSpPr>
          <p:cNvPr id="3" name="Title 2"/>
          <p:cNvSpPr>
            <a:spLocks noGrp="1"/>
          </p:cNvSpPr>
          <p:nvPr>
            <p:ph type="title"/>
          </p:nvPr>
        </p:nvSpPr>
        <p:spPr/>
        <p:txBody>
          <a:bodyPr/>
          <a:lstStyle/>
          <a:p>
            <a:r>
              <a:rPr lang="en-US" dirty="0" smtClean="0"/>
              <a:t>Software Engineering Work</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9626065" y="1161482"/>
            <a:ext cx="2164881" cy="2659747"/>
          </a:xfrm>
        </p:spPr>
        <p:txBody>
          <a:bodyPr>
            <a:normAutofit/>
          </a:bodyPr>
          <a:lstStyle/>
          <a:p>
            <a:pPr algn="ctr">
              <a:buNone/>
            </a:pPr>
            <a:r>
              <a:rPr lang="en-US" sz="3200" b="1" u="sng" dirty="0" smtClean="0"/>
              <a:t>Scale</a:t>
            </a:r>
          </a:p>
          <a:p>
            <a:pPr marL="514350" indent="-514350">
              <a:buFont typeface="+mj-lt"/>
              <a:buAutoNum type="arabicPeriod"/>
            </a:pPr>
            <a:r>
              <a:rPr lang="en-US" sz="2200" dirty="0" smtClean="0"/>
              <a:t>Mandatory</a:t>
            </a:r>
          </a:p>
          <a:p>
            <a:pPr marL="514350" indent="-514350">
              <a:buFont typeface="+mj-lt"/>
              <a:buAutoNum type="arabicPeriod"/>
            </a:pPr>
            <a:r>
              <a:rPr lang="en-US" sz="2200" dirty="0" smtClean="0"/>
              <a:t>Desired</a:t>
            </a:r>
          </a:p>
          <a:p>
            <a:pPr marL="514350" indent="-514350">
              <a:buFont typeface="+mj-lt"/>
              <a:buAutoNum type="arabicPeriod"/>
            </a:pPr>
            <a:r>
              <a:rPr lang="en-US" sz="2200" dirty="0" smtClean="0"/>
              <a:t>Optional</a:t>
            </a:r>
          </a:p>
          <a:p>
            <a:pPr marL="514350" indent="-514350">
              <a:buFont typeface="+mj-lt"/>
              <a:buAutoNum type="arabicPeriod"/>
            </a:pPr>
            <a:r>
              <a:rPr lang="en-US" sz="2200" dirty="0" smtClean="0"/>
              <a:t>Future</a:t>
            </a:r>
            <a:endParaRPr lang="en-US" sz="2200" dirty="0"/>
          </a:p>
        </p:txBody>
      </p:sp>
      <p:sp>
        <p:nvSpPr>
          <p:cNvPr id="2" name="Title 1"/>
          <p:cNvSpPr>
            <a:spLocks noGrp="1"/>
          </p:cNvSpPr>
          <p:nvPr>
            <p:ph type="title"/>
          </p:nvPr>
        </p:nvSpPr>
        <p:spPr>
          <a:xfrm>
            <a:off x="4659429" y="143746"/>
            <a:ext cx="3406541" cy="1174916"/>
          </a:xfrm>
        </p:spPr>
        <p:txBody>
          <a:bodyPr>
            <a:normAutofit fontScale="90000"/>
          </a:bodyPr>
          <a:lstStyle/>
          <a:p>
            <a:r>
              <a:rPr lang="en-US" dirty="0" smtClean="0"/>
              <a:t>Requirements</a:t>
            </a:r>
            <a:br>
              <a:rPr lang="en-US" dirty="0" smtClean="0"/>
            </a:br>
            <a:endParaRPr lang="en-US" dirty="0"/>
          </a:p>
        </p:txBody>
      </p:sp>
      <p:pic>
        <p:nvPicPr>
          <p:cNvPr id="9" name="Picture 8" descr="functionalReq.PNG"/>
          <p:cNvPicPr>
            <a:picLocks noChangeAspect="1"/>
          </p:cNvPicPr>
          <p:nvPr/>
        </p:nvPicPr>
        <p:blipFill>
          <a:blip r:embed="rId2" cstate="print"/>
          <a:stretch>
            <a:fillRect/>
          </a:stretch>
        </p:blipFill>
        <p:spPr>
          <a:xfrm>
            <a:off x="944435" y="951058"/>
            <a:ext cx="8185571" cy="4089610"/>
          </a:xfrm>
          <a:prstGeom prst="rect">
            <a:avLst/>
          </a:prstGeom>
        </p:spPr>
      </p:pic>
      <p:pic>
        <p:nvPicPr>
          <p:cNvPr id="10" name="Picture 9" descr="Nonfunct.PNG"/>
          <p:cNvPicPr>
            <a:picLocks noChangeAspect="1"/>
          </p:cNvPicPr>
          <p:nvPr/>
        </p:nvPicPr>
        <p:blipFill>
          <a:blip r:embed="rId3" cstate="print"/>
          <a:stretch>
            <a:fillRect/>
          </a:stretch>
        </p:blipFill>
        <p:spPr>
          <a:xfrm>
            <a:off x="1988483" y="5107006"/>
            <a:ext cx="7290271" cy="1225613"/>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539C7F2-44BE-45B3-8F70-12AEC0E67981}"/>
              </a:ext>
            </a:extLst>
          </p:cNvPr>
          <p:cNvSpPr>
            <a:spLocks noGrp="1"/>
          </p:cNvSpPr>
          <p:nvPr>
            <p:ph type="title"/>
          </p:nvPr>
        </p:nvSpPr>
        <p:spPr>
          <a:xfrm>
            <a:off x="1902542" y="-23149"/>
            <a:ext cx="10515600" cy="625033"/>
          </a:xfrm>
        </p:spPr>
        <p:txBody>
          <a:bodyPr>
            <a:normAutofit fontScale="90000"/>
          </a:bodyPr>
          <a:lstStyle/>
          <a:p>
            <a:r>
              <a:rPr lang="en-US" b="1" dirty="0"/>
              <a:t>Use Case Diagram</a:t>
            </a:r>
          </a:p>
        </p:txBody>
      </p:sp>
      <p:pic>
        <p:nvPicPr>
          <p:cNvPr id="1026" name="Picture 2"/>
          <p:cNvPicPr>
            <a:picLocks noChangeAspect="1" noChangeArrowheads="1"/>
          </p:cNvPicPr>
          <p:nvPr/>
        </p:nvPicPr>
        <p:blipFill>
          <a:blip r:embed="rId2" cstate="print"/>
          <a:srcRect/>
          <a:stretch>
            <a:fillRect/>
          </a:stretch>
        </p:blipFill>
        <p:spPr bwMode="auto">
          <a:xfrm>
            <a:off x="2762250" y="609600"/>
            <a:ext cx="6667500" cy="5638800"/>
          </a:xfrm>
          <a:prstGeom prst="rect">
            <a:avLst/>
          </a:prstGeom>
          <a:noFill/>
          <a:ln w="9525">
            <a:noFill/>
            <a:miter lim="800000"/>
            <a:headEnd/>
            <a:tailEnd/>
          </a:ln>
          <a:effectLst/>
        </p:spPr>
      </p:pic>
    </p:spTree>
    <p:extLst>
      <p:ext uri="{BB962C8B-B14F-4D97-AF65-F5344CB8AC3E}">
        <p14:creationId xmlns="" xmlns:p14="http://schemas.microsoft.com/office/powerpoint/2010/main" val="33151318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iagram&#10;&#10;Description automatically generated">
            <a:extLst>
              <a:ext uri="{FF2B5EF4-FFF2-40B4-BE49-F238E27FC236}">
                <a16:creationId xmlns="" xmlns:a16="http://schemas.microsoft.com/office/drawing/2014/main" id="{80D1F11D-03C9-43EC-8323-D2A21BE70091}"/>
              </a:ext>
            </a:extLst>
          </p:cNvPr>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875658" y="474562"/>
            <a:ext cx="10440683" cy="6302322"/>
          </a:xfrm>
        </p:spPr>
      </p:pic>
      <p:sp>
        <p:nvSpPr>
          <p:cNvPr id="8" name="Title 1">
            <a:extLst>
              <a:ext uri="{FF2B5EF4-FFF2-40B4-BE49-F238E27FC236}">
                <a16:creationId xmlns="" xmlns:a16="http://schemas.microsoft.com/office/drawing/2014/main" id="{BCC127DB-1F59-496F-B81C-5EC27AC43C84}"/>
              </a:ext>
            </a:extLst>
          </p:cNvPr>
          <p:cNvSpPr>
            <a:spLocks noGrp="1"/>
          </p:cNvSpPr>
          <p:nvPr>
            <p:ph type="title"/>
          </p:nvPr>
        </p:nvSpPr>
        <p:spPr>
          <a:xfrm>
            <a:off x="875658" y="0"/>
            <a:ext cx="10515600" cy="474562"/>
          </a:xfrm>
        </p:spPr>
        <p:txBody>
          <a:bodyPr>
            <a:normAutofit fontScale="90000"/>
          </a:bodyPr>
          <a:lstStyle/>
          <a:p>
            <a:r>
              <a:rPr lang="en-US" b="1" dirty="0" smtClean="0"/>
              <a:t>UML/Class </a:t>
            </a:r>
            <a:r>
              <a:rPr lang="en-US" b="1" dirty="0"/>
              <a:t>Diagram</a:t>
            </a:r>
          </a:p>
        </p:txBody>
      </p:sp>
    </p:spTree>
    <p:extLst>
      <p:ext uri="{BB962C8B-B14F-4D97-AF65-F5344CB8AC3E}">
        <p14:creationId xmlns="" xmlns:p14="http://schemas.microsoft.com/office/powerpoint/2010/main" val="683857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latin typeface="Cambria" panose="02040503050406030204" pitchFamily="18" charset="0"/>
                <a:ea typeface="Cambria" panose="02040503050406030204" pitchFamily="18" charset="0"/>
              </a:rPr>
              <a:t>PROBLEM  </a:t>
            </a:r>
            <a:r>
              <a:rPr lang="en-US" sz="2200" b="1" dirty="0" smtClean="0">
                <a:latin typeface="Cambria" panose="02040503050406030204" pitchFamily="18" charset="0"/>
                <a:ea typeface="Cambria" panose="02040503050406030204" pitchFamily="18" charset="0"/>
              </a:rPr>
              <a:t>(why we wanted to create this site)</a:t>
            </a:r>
            <a:endParaRPr lang="en-US" sz="2200" b="1"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smtClean="0"/>
              <a:t>Coronavirus global pandemic has turned the fitness industry upside down almost overnight. </a:t>
            </a:r>
          </a:p>
          <a:p>
            <a:pPr>
              <a:buFont typeface="Wingdings" panose="05000000000000000000" pitchFamily="2" charset="2"/>
              <a:buChar char="q"/>
            </a:pPr>
            <a:r>
              <a:rPr lang="en-US" dirty="0"/>
              <a:t>In 2020, gym owners have received cancellation requests, a drop in sales </a:t>
            </a:r>
            <a:r>
              <a:rPr lang="en-US" dirty="0" smtClean="0"/>
              <a:t>and </a:t>
            </a:r>
            <a:r>
              <a:rPr lang="en-US" dirty="0"/>
              <a:t>package repurchases</a:t>
            </a:r>
            <a:r>
              <a:rPr lang="en-US" dirty="0" smtClean="0"/>
              <a:t>.</a:t>
            </a:r>
          </a:p>
          <a:p>
            <a:pPr>
              <a:buFont typeface="Wingdings" panose="05000000000000000000" pitchFamily="2" charset="2"/>
              <a:buChar char="q"/>
            </a:pPr>
            <a:r>
              <a:rPr lang="en-US" dirty="0"/>
              <a:t>With rentals and salaries to pay, and no revenue to speak of, many gyms have shut down</a:t>
            </a:r>
            <a:r>
              <a:rPr lang="en-US" dirty="0" smtClean="0"/>
              <a:t>.</a:t>
            </a:r>
          </a:p>
          <a:p>
            <a:pPr>
              <a:buFont typeface="Wingdings" panose="05000000000000000000" pitchFamily="2" charset="2"/>
              <a:buChar char="q"/>
            </a:pPr>
            <a:r>
              <a:rPr lang="en-US" dirty="0"/>
              <a:t>There have been thousands of job losses. </a:t>
            </a:r>
            <a:endParaRPr lang="en-US" dirty="0" smtClean="0"/>
          </a:p>
          <a:p>
            <a:pPr>
              <a:buFont typeface="Wingdings" panose="05000000000000000000" pitchFamily="2" charset="2"/>
              <a:buChar char="q"/>
            </a:pPr>
            <a:r>
              <a:rPr lang="en-US" dirty="0" smtClean="0"/>
              <a:t>Many </a:t>
            </a:r>
            <a:r>
              <a:rPr lang="en-US" dirty="0"/>
              <a:t>fitness coaches and support staff were sent on leave without pay or reduced pay.</a:t>
            </a:r>
            <a:endParaRPr lang="en-US" dirty="0" smtClean="0"/>
          </a:p>
          <a:p>
            <a:pPr>
              <a:buFont typeface="Wingdings" panose="05000000000000000000" pitchFamily="2" charset="2"/>
              <a:buChar char="q"/>
            </a:pPr>
            <a:endParaRPr lang="en-US" dirty="0"/>
          </a:p>
        </p:txBody>
      </p:sp>
    </p:spTree>
    <p:extLst>
      <p:ext uri="{BB962C8B-B14F-4D97-AF65-F5344CB8AC3E}">
        <p14:creationId xmlns:p14="http://schemas.microsoft.com/office/powerpoint/2010/main" xmlns="" val="9243170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iagram&#10;&#10;Description automatically generated">
            <a:extLst>
              <a:ext uri="{FF2B5EF4-FFF2-40B4-BE49-F238E27FC236}">
                <a16:creationId xmlns="" xmlns:a16="http://schemas.microsoft.com/office/drawing/2014/main" id="{75C279A5-19E4-46D8-954E-9C69260B9965}"/>
              </a:ext>
            </a:extLst>
          </p:cNvPr>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283580" y="1397260"/>
            <a:ext cx="10799180" cy="5460740"/>
          </a:xfrm>
        </p:spPr>
      </p:pic>
      <p:sp>
        <p:nvSpPr>
          <p:cNvPr id="2" name="Title 1">
            <a:extLst>
              <a:ext uri="{FF2B5EF4-FFF2-40B4-BE49-F238E27FC236}">
                <a16:creationId xmlns="" xmlns:a16="http://schemas.microsoft.com/office/drawing/2014/main" id="{B335951B-05FC-418F-895E-158AD8373EE8}"/>
              </a:ext>
            </a:extLst>
          </p:cNvPr>
          <p:cNvSpPr>
            <a:spLocks noGrp="1"/>
          </p:cNvSpPr>
          <p:nvPr>
            <p:ph type="title"/>
          </p:nvPr>
        </p:nvSpPr>
        <p:spPr>
          <a:xfrm>
            <a:off x="838200" y="0"/>
            <a:ext cx="10515600" cy="1325563"/>
          </a:xfrm>
        </p:spPr>
        <p:txBody>
          <a:bodyPr>
            <a:normAutofit fontScale="90000"/>
          </a:bodyPr>
          <a:lstStyle/>
          <a:p>
            <a:r>
              <a:rPr lang="en-US" b="1" dirty="0"/>
              <a:t>Sequence Diagram – Member Searching and Booking Service</a:t>
            </a:r>
          </a:p>
        </p:txBody>
      </p:sp>
    </p:spTree>
    <p:extLst>
      <p:ext uri="{BB962C8B-B14F-4D97-AF65-F5344CB8AC3E}">
        <p14:creationId xmlns="" xmlns:p14="http://schemas.microsoft.com/office/powerpoint/2010/main" val="9540725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iagram&#10;&#10;Description automatically generated">
            <a:extLst>
              <a:ext uri="{FF2B5EF4-FFF2-40B4-BE49-F238E27FC236}">
                <a16:creationId xmlns="" xmlns:a16="http://schemas.microsoft.com/office/drawing/2014/main" id="{227D7622-24EC-4432-BA2F-0842DBA298B4}"/>
              </a:ext>
            </a:extLst>
          </p:cNvPr>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427408" y="1909823"/>
            <a:ext cx="10442056" cy="4763204"/>
          </a:xfrm>
        </p:spPr>
      </p:pic>
      <p:sp>
        <p:nvSpPr>
          <p:cNvPr id="2" name="Title 1">
            <a:extLst>
              <a:ext uri="{FF2B5EF4-FFF2-40B4-BE49-F238E27FC236}">
                <a16:creationId xmlns="" xmlns:a16="http://schemas.microsoft.com/office/drawing/2014/main" id="{B5EBCF6F-266D-485D-AB1B-88A278FCB819}"/>
              </a:ext>
            </a:extLst>
          </p:cNvPr>
          <p:cNvSpPr>
            <a:spLocks noGrp="1"/>
          </p:cNvSpPr>
          <p:nvPr>
            <p:ph type="title"/>
          </p:nvPr>
        </p:nvSpPr>
        <p:spPr>
          <a:xfrm>
            <a:off x="838200" y="0"/>
            <a:ext cx="10515600" cy="1325563"/>
          </a:xfrm>
        </p:spPr>
        <p:txBody>
          <a:bodyPr>
            <a:normAutofit fontScale="90000"/>
          </a:bodyPr>
          <a:lstStyle/>
          <a:p>
            <a:r>
              <a:rPr lang="en-US" b="1" dirty="0"/>
              <a:t>Sequence Diagram – Trainer Creating a Service</a:t>
            </a:r>
          </a:p>
        </p:txBody>
      </p:sp>
    </p:spTree>
    <p:extLst>
      <p:ext uri="{BB962C8B-B14F-4D97-AF65-F5344CB8AC3E}">
        <p14:creationId xmlns="" xmlns:p14="http://schemas.microsoft.com/office/powerpoint/2010/main" val="39551409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1ED7274-837F-406D-B45A-EFDA27803C2B}"/>
              </a:ext>
            </a:extLst>
          </p:cNvPr>
          <p:cNvSpPr>
            <a:spLocks noGrp="1"/>
          </p:cNvSpPr>
          <p:nvPr>
            <p:ph type="title"/>
          </p:nvPr>
        </p:nvSpPr>
        <p:spPr>
          <a:xfrm>
            <a:off x="1397030" y="0"/>
            <a:ext cx="10515600" cy="609576"/>
          </a:xfrm>
        </p:spPr>
        <p:txBody>
          <a:bodyPr>
            <a:normAutofit fontScale="90000"/>
          </a:bodyPr>
          <a:lstStyle/>
          <a:p>
            <a:r>
              <a:rPr lang="en-US" b="1" dirty="0"/>
              <a:t>Member Activity Diagram</a:t>
            </a:r>
          </a:p>
        </p:txBody>
      </p:sp>
      <p:pic>
        <p:nvPicPr>
          <p:cNvPr id="3074" name="Picture 2" descr="C:\Users\user\Desktop\Hassan\SE\Project\acitivity.PNG"/>
          <p:cNvPicPr>
            <a:picLocks noChangeAspect="1" noChangeArrowheads="1"/>
          </p:cNvPicPr>
          <p:nvPr/>
        </p:nvPicPr>
        <p:blipFill>
          <a:blip r:embed="rId2" cstate="print"/>
          <a:srcRect/>
          <a:stretch>
            <a:fillRect/>
          </a:stretch>
        </p:blipFill>
        <p:spPr bwMode="auto">
          <a:xfrm>
            <a:off x="1602691" y="1074353"/>
            <a:ext cx="9090976" cy="5302250"/>
          </a:xfrm>
          <a:prstGeom prst="rect">
            <a:avLst/>
          </a:prstGeom>
          <a:noFill/>
        </p:spPr>
      </p:pic>
    </p:spTree>
    <p:extLst>
      <p:ext uri="{BB962C8B-B14F-4D97-AF65-F5344CB8AC3E}">
        <p14:creationId xmlns="" xmlns:p14="http://schemas.microsoft.com/office/powerpoint/2010/main" val="32813328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61ED7274-837F-406D-B45A-EFDA27803C2B}"/>
              </a:ext>
            </a:extLst>
          </p:cNvPr>
          <p:cNvSpPr>
            <a:spLocks noGrp="1"/>
          </p:cNvSpPr>
          <p:nvPr>
            <p:ph type="title"/>
          </p:nvPr>
        </p:nvSpPr>
        <p:spPr>
          <a:xfrm>
            <a:off x="1397030" y="0"/>
            <a:ext cx="10515600" cy="609576"/>
          </a:xfrm>
        </p:spPr>
        <p:txBody>
          <a:bodyPr>
            <a:normAutofit fontScale="90000"/>
          </a:bodyPr>
          <a:lstStyle/>
          <a:p>
            <a:r>
              <a:rPr lang="en-US" b="1" dirty="0" smtClean="0"/>
              <a:t>State Chart Diagram</a:t>
            </a:r>
            <a:endParaRPr lang="en-US" b="1" dirty="0"/>
          </a:p>
        </p:txBody>
      </p:sp>
      <p:pic>
        <p:nvPicPr>
          <p:cNvPr id="4098" name="Picture 2" descr="C:\Users\user\Desktop\Hassan\SE\Project\state chart.PNG"/>
          <p:cNvPicPr>
            <a:picLocks noChangeAspect="1" noChangeArrowheads="1"/>
          </p:cNvPicPr>
          <p:nvPr/>
        </p:nvPicPr>
        <p:blipFill>
          <a:blip r:embed="rId2" cstate="print"/>
          <a:srcRect/>
          <a:stretch>
            <a:fillRect/>
          </a:stretch>
        </p:blipFill>
        <p:spPr bwMode="auto">
          <a:xfrm>
            <a:off x="664209" y="582429"/>
            <a:ext cx="9461567" cy="5803900"/>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omponent diagram.PNG"/>
          <p:cNvPicPr>
            <a:picLocks noGrp="1" noChangeAspect="1"/>
          </p:cNvPicPr>
          <p:nvPr>
            <p:ph idx="1"/>
          </p:nvPr>
        </p:nvPicPr>
        <p:blipFill>
          <a:blip r:embed="rId2" cstate="print"/>
          <a:stretch>
            <a:fillRect/>
          </a:stretch>
        </p:blipFill>
        <p:spPr>
          <a:xfrm>
            <a:off x="3353133" y="1298258"/>
            <a:ext cx="6455010" cy="5110454"/>
          </a:xfrm>
        </p:spPr>
      </p:pic>
      <p:sp>
        <p:nvSpPr>
          <p:cNvPr id="3" name="Title 2"/>
          <p:cNvSpPr>
            <a:spLocks noGrp="1"/>
          </p:cNvSpPr>
          <p:nvPr>
            <p:ph type="title"/>
          </p:nvPr>
        </p:nvSpPr>
        <p:spPr/>
        <p:txBody>
          <a:bodyPr>
            <a:normAutofit/>
          </a:bodyPr>
          <a:lstStyle/>
          <a:p>
            <a:r>
              <a:rPr lang="en-US" dirty="0" smtClean="0"/>
              <a:t>Component and deployment Diagram</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511558"/>
            <a:ext cx="4637773" cy="1325563"/>
          </a:xfrm>
        </p:spPr>
        <p:txBody>
          <a:bodyPr/>
          <a:lstStyle/>
          <a:p>
            <a:r>
              <a:rPr lang="en-US" b="1" i="1" dirty="0" smtClean="0"/>
              <a:t>THANK YOU!</a:t>
            </a:r>
            <a:endParaRPr lang="en-US" b="1" i="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As there are two main actors involved in our surveys so we conducted two different surveys</a:t>
            </a:r>
          </a:p>
          <a:p>
            <a:r>
              <a:rPr lang="en-US" dirty="0" smtClean="0"/>
              <a:t>One was for users (i.e. members) and other was for gym owners ( who will hire the trainers)</a:t>
            </a:r>
          </a:p>
          <a:p>
            <a:r>
              <a:rPr lang="en-US" dirty="0" smtClean="0"/>
              <a:t>The main goal of the survey was to know the demand of the online gym and to know specific requirements of both, users and owners, for the website.</a:t>
            </a:r>
          </a:p>
          <a:p>
            <a:endParaRPr lang="en-US" dirty="0"/>
          </a:p>
        </p:txBody>
      </p:sp>
      <p:sp>
        <p:nvSpPr>
          <p:cNvPr id="2" name="Title 1"/>
          <p:cNvSpPr>
            <a:spLocks noGrp="1"/>
          </p:cNvSpPr>
          <p:nvPr>
            <p:ph type="title"/>
          </p:nvPr>
        </p:nvSpPr>
        <p:spPr/>
        <p:txBody>
          <a:bodyPr/>
          <a:lstStyle/>
          <a:p>
            <a:r>
              <a:rPr lang="en-US" dirty="0" smtClean="0"/>
              <a:t>Surveys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Survey from User Perspective</a:t>
            </a:r>
            <a:endParaRPr lang="en-US" dirty="0"/>
          </a:p>
        </p:txBody>
      </p:sp>
      <p:pic>
        <p:nvPicPr>
          <p:cNvPr id="7" name="Picture 6" descr="prefer.PNG"/>
          <p:cNvPicPr>
            <a:picLocks noGrp="1" noChangeAspect="1"/>
          </p:cNvPicPr>
          <p:nvPr isPhoto="1"/>
        </p:nvPicPr>
        <p:blipFill>
          <a:blip r:embed="rId2" cstate="print">
            <a:lum/>
          </a:blip>
          <a:stretch>
            <a:fillRect/>
          </a:stretch>
        </p:blipFill>
        <p:spPr>
          <a:xfrm>
            <a:off x="221382" y="1404472"/>
            <a:ext cx="3724976" cy="2262753"/>
          </a:xfrm>
          <a:prstGeom prst="rect">
            <a:avLst/>
          </a:prstGeom>
          <a:noFill/>
          <a:ln>
            <a:noFill/>
          </a:ln>
        </p:spPr>
      </p:pic>
      <p:pic>
        <p:nvPicPr>
          <p:cNvPr id="8" name="Picture 7" descr="recorded vid.PNG"/>
          <p:cNvPicPr>
            <a:picLocks noGrp="1" noChangeAspect="1"/>
          </p:cNvPicPr>
          <p:nvPr isPhoto="1"/>
        </p:nvPicPr>
        <p:blipFill>
          <a:blip r:embed="rId3" cstate="print">
            <a:lum/>
          </a:blip>
          <a:stretch>
            <a:fillRect/>
          </a:stretch>
        </p:blipFill>
        <p:spPr>
          <a:xfrm>
            <a:off x="519763" y="4161955"/>
            <a:ext cx="5293895" cy="2327475"/>
          </a:xfrm>
          <a:prstGeom prst="rect">
            <a:avLst/>
          </a:prstGeom>
          <a:noFill/>
          <a:ln>
            <a:noFill/>
          </a:ln>
        </p:spPr>
      </p:pic>
      <p:pic>
        <p:nvPicPr>
          <p:cNvPr id="9" name="Picture 8" descr="read trainer.PNG"/>
          <p:cNvPicPr>
            <a:picLocks noGrp="1" noChangeAspect="1"/>
          </p:cNvPicPr>
          <p:nvPr isPhoto="1"/>
        </p:nvPicPr>
        <p:blipFill>
          <a:blip r:embed="rId4" cstate="print">
            <a:lum/>
          </a:blip>
          <a:stretch>
            <a:fillRect/>
          </a:stretch>
        </p:blipFill>
        <p:spPr>
          <a:xfrm>
            <a:off x="6227543" y="4312219"/>
            <a:ext cx="5544154" cy="2146334"/>
          </a:xfrm>
          <a:prstGeom prst="rect">
            <a:avLst/>
          </a:prstGeom>
          <a:noFill/>
          <a:ln>
            <a:noFill/>
          </a:ln>
        </p:spPr>
      </p:pic>
      <p:pic>
        <p:nvPicPr>
          <p:cNvPr id="10" name="Picture 9" descr="online gym.PNG"/>
          <p:cNvPicPr>
            <a:picLocks noGrp="1" noChangeAspect="1"/>
          </p:cNvPicPr>
          <p:nvPr isPhoto="1"/>
        </p:nvPicPr>
        <p:blipFill>
          <a:blip r:embed="rId5" cstate="print">
            <a:lum/>
          </a:blip>
          <a:stretch>
            <a:fillRect/>
          </a:stretch>
        </p:blipFill>
        <p:spPr>
          <a:xfrm>
            <a:off x="8354729" y="1295283"/>
            <a:ext cx="3243714" cy="2400818"/>
          </a:xfrm>
          <a:prstGeom prst="rect">
            <a:avLst/>
          </a:prstGeom>
          <a:noFill/>
          <a:ln>
            <a:noFill/>
          </a:ln>
        </p:spPr>
      </p:pic>
      <p:pic>
        <p:nvPicPr>
          <p:cNvPr id="11" name="Picture 10" descr="online app.PNG"/>
          <p:cNvPicPr>
            <a:picLocks noGrp="1" noChangeAspect="1"/>
          </p:cNvPicPr>
          <p:nvPr isPhoto="1"/>
        </p:nvPicPr>
        <p:blipFill>
          <a:blip r:embed="rId6" cstate="print">
            <a:lum/>
          </a:blip>
          <a:stretch>
            <a:fillRect/>
          </a:stretch>
        </p:blipFill>
        <p:spPr>
          <a:xfrm>
            <a:off x="4090737" y="1460183"/>
            <a:ext cx="3898232" cy="2168541"/>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using online.PNG"/>
          <p:cNvPicPr>
            <a:picLocks noGrp="1" noChangeAspect="1"/>
          </p:cNvPicPr>
          <p:nvPr>
            <p:ph idx="1"/>
          </p:nvPr>
        </p:nvPicPr>
        <p:blipFill>
          <a:blip r:embed="rId2" cstate="print"/>
          <a:stretch>
            <a:fillRect/>
          </a:stretch>
        </p:blipFill>
        <p:spPr>
          <a:xfrm>
            <a:off x="4393903" y="1643690"/>
            <a:ext cx="3550151" cy="1754027"/>
          </a:xfrm>
        </p:spPr>
      </p:pic>
      <p:sp>
        <p:nvSpPr>
          <p:cNvPr id="2" name="Title 1"/>
          <p:cNvSpPr>
            <a:spLocks noGrp="1"/>
          </p:cNvSpPr>
          <p:nvPr>
            <p:ph type="title"/>
          </p:nvPr>
        </p:nvSpPr>
        <p:spPr/>
        <p:txBody>
          <a:bodyPr/>
          <a:lstStyle/>
          <a:p>
            <a:r>
              <a:rPr lang="en-US" dirty="0" smtClean="0"/>
              <a:t>Survey from Gym Owner’s Perspective  </a:t>
            </a:r>
            <a:endParaRPr lang="en-US" dirty="0"/>
          </a:p>
        </p:txBody>
      </p:sp>
      <p:pic>
        <p:nvPicPr>
          <p:cNvPr id="1027" name="Picture 3" descr="C:\Users\user\Desktop\Hassan\SE\Project\trainers survey results\is online good.PNG"/>
          <p:cNvPicPr>
            <a:picLocks noChangeAspect="1" noChangeArrowheads="1"/>
          </p:cNvPicPr>
          <p:nvPr/>
        </p:nvPicPr>
        <p:blipFill>
          <a:blip r:embed="rId3" cstate="print"/>
          <a:srcRect/>
          <a:stretch>
            <a:fillRect/>
          </a:stretch>
        </p:blipFill>
        <p:spPr bwMode="auto">
          <a:xfrm>
            <a:off x="8173619" y="1787510"/>
            <a:ext cx="3846337" cy="1898966"/>
          </a:xfrm>
          <a:prstGeom prst="rect">
            <a:avLst/>
          </a:prstGeom>
          <a:noFill/>
        </p:spPr>
      </p:pic>
      <p:pic>
        <p:nvPicPr>
          <p:cNvPr id="1028" name="Picture 4" descr="C:\Users\user\Desktop\Hassan\SE\Project\trainers survey results\faced loss.PNG"/>
          <p:cNvPicPr>
            <a:picLocks noChangeAspect="1" noChangeArrowheads="1"/>
          </p:cNvPicPr>
          <p:nvPr/>
        </p:nvPicPr>
        <p:blipFill>
          <a:blip r:embed="rId4" cstate="print"/>
          <a:srcRect/>
          <a:stretch>
            <a:fillRect/>
          </a:stretch>
        </p:blipFill>
        <p:spPr bwMode="auto">
          <a:xfrm>
            <a:off x="325622" y="1635627"/>
            <a:ext cx="3976870" cy="1944971"/>
          </a:xfrm>
          <a:prstGeom prst="rect">
            <a:avLst/>
          </a:prstGeom>
          <a:noFill/>
        </p:spPr>
      </p:pic>
      <p:pic>
        <p:nvPicPr>
          <p:cNvPr id="1029" name="Picture 5" descr="C:\Users\user\Desktop\Hassan\SE\Project\trainers survey results\rating.PNG"/>
          <p:cNvPicPr>
            <a:picLocks noChangeAspect="1" noChangeArrowheads="1"/>
          </p:cNvPicPr>
          <p:nvPr/>
        </p:nvPicPr>
        <p:blipFill>
          <a:blip r:embed="rId5" cstate="print"/>
          <a:srcRect/>
          <a:stretch>
            <a:fillRect/>
          </a:stretch>
        </p:blipFill>
        <p:spPr bwMode="auto">
          <a:xfrm>
            <a:off x="6627311" y="3979143"/>
            <a:ext cx="4836377" cy="2373276"/>
          </a:xfrm>
          <a:prstGeom prst="rect">
            <a:avLst/>
          </a:prstGeom>
          <a:noFill/>
        </p:spPr>
      </p:pic>
      <p:pic>
        <p:nvPicPr>
          <p:cNvPr id="1030" name="Picture 6" descr="C:\Users\user\Desktop\Hassan\SE\Project\trainers survey results\trainer form.PNG"/>
          <p:cNvPicPr>
            <a:picLocks noChangeAspect="1" noChangeArrowheads="1"/>
          </p:cNvPicPr>
          <p:nvPr/>
        </p:nvPicPr>
        <p:blipFill>
          <a:blip r:embed="rId6" cstate="print"/>
          <a:srcRect/>
          <a:stretch>
            <a:fillRect/>
          </a:stretch>
        </p:blipFill>
        <p:spPr bwMode="auto">
          <a:xfrm>
            <a:off x="1145405" y="3975735"/>
            <a:ext cx="4908391" cy="2501435"/>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algn="ctr">
              <a:buNone/>
            </a:pPr>
            <a:r>
              <a:rPr lang="en-US" sz="3200" b="1" u="sng" dirty="0" smtClean="0"/>
              <a:t>Demand:</a:t>
            </a:r>
          </a:p>
          <a:p>
            <a:r>
              <a:rPr lang="en-US" dirty="0" smtClean="0"/>
              <a:t>The corona Virus has affected the fitness industry severely. Gym owners went into losses and trainers lost their jobs.</a:t>
            </a:r>
          </a:p>
          <a:p>
            <a:r>
              <a:rPr lang="en-US" dirty="0" smtClean="0"/>
              <a:t>So, there is a high demand of moving the gym and other fitness platforms to online</a:t>
            </a:r>
          </a:p>
          <a:p>
            <a:pPr algn="ctr">
              <a:buNone/>
            </a:pPr>
            <a:r>
              <a:rPr lang="en-US" sz="3200" b="1" u="sng" dirty="0" smtClean="0"/>
              <a:t>Specific Needs of customers</a:t>
            </a:r>
          </a:p>
          <a:p>
            <a:r>
              <a:rPr lang="en-US" b="1" dirty="0" smtClean="0"/>
              <a:t>Users:</a:t>
            </a:r>
            <a:r>
              <a:rPr lang="en-US" dirty="0" smtClean="0"/>
              <a:t> they want live sessions (via zoom) so they could have their session(s) (at home) under the live instructions from trainers and if they miss them, they could also watch the recording ones.</a:t>
            </a:r>
          </a:p>
          <a:p>
            <a:r>
              <a:rPr lang="en-US" dirty="0" smtClean="0"/>
              <a:t>They want to see how reliable a trainer is by having his/her qualifications and certifications pasted on his profile.</a:t>
            </a:r>
          </a:p>
          <a:p>
            <a:r>
              <a:rPr lang="en-US" b="1" dirty="0" smtClean="0"/>
              <a:t>Gym owners : </a:t>
            </a:r>
            <a:r>
              <a:rPr lang="en-US" dirty="0" smtClean="0"/>
              <a:t>they want trainers to apply for their gym via online form</a:t>
            </a:r>
          </a:p>
          <a:p>
            <a:r>
              <a:rPr lang="en-US" dirty="0" smtClean="0"/>
              <a:t>They want to see the progress of the trainers by analyzing how they are being rated on their services.</a:t>
            </a:r>
          </a:p>
          <a:p>
            <a:endParaRPr lang="en-US" dirty="0"/>
          </a:p>
        </p:txBody>
      </p:sp>
      <p:sp>
        <p:nvSpPr>
          <p:cNvPr id="2" name="Title 1"/>
          <p:cNvSpPr>
            <a:spLocks noGrp="1"/>
          </p:cNvSpPr>
          <p:nvPr>
            <p:ph type="title"/>
          </p:nvPr>
        </p:nvSpPr>
        <p:spPr/>
        <p:txBody>
          <a:bodyPr/>
          <a:lstStyle/>
          <a:p>
            <a:r>
              <a:rPr lang="en-US" dirty="0" smtClean="0"/>
              <a:t>Survey Analysis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p:spPr>
        <p:txBody>
          <a:bodyPr>
            <a:normAutofit/>
          </a:bodyPr>
          <a:lstStyle/>
          <a:p>
            <a:r>
              <a:rPr lang="en-US" b="1" dirty="0" smtClean="0">
                <a:latin typeface="Cambria" panose="02040503050406030204" pitchFamily="18" charset="0"/>
                <a:ea typeface="Cambria" panose="02040503050406030204" pitchFamily="18" charset="0"/>
              </a:rPr>
              <a:t>Potential Benefits.</a:t>
            </a:r>
            <a:endParaRPr lang="en-US" b="1"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996287" y="1845734"/>
            <a:ext cx="11064168" cy="3477037"/>
          </a:xfrm>
        </p:spPr>
        <p:txBody>
          <a:bodyPr>
            <a:normAutofit/>
          </a:bodyPr>
          <a:lstStyle/>
          <a:p>
            <a:r>
              <a:rPr lang="en-US" sz="1800" dirty="0"/>
              <a:t> Virtual fitness is here to </a:t>
            </a:r>
            <a:r>
              <a:rPr lang="en-US" sz="1800" dirty="0" smtClean="0"/>
              <a:t>stay for the following reasons: </a:t>
            </a:r>
          </a:p>
          <a:p>
            <a:pPr>
              <a:buFont typeface="Wingdings" panose="05000000000000000000" pitchFamily="2" charset="2"/>
              <a:buChar char="q"/>
            </a:pPr>
            <a:r>
              <a:rPr lang="en-US" sz="1800" dirty="0"/>
              <a:t>Gyms and studios that did not have a digital presence and could not be discovered </a:t>
            </a:r>
            <a:r>
              <a:rPr lang="en-US" sz="1800" dirty="0" smtClean="0"/>
              <a:t>online can now market </a:t>
            </a:r>
            <a:r>
              <a:rPr lang="en-US" sz="1800" dirty="0"/>
              <a:t>their business </a:t>
            </a:r>
            <a:r>
              <a:rPr lang="en-US" sz="1800" dirty="0" smtClean="0"/>
              <a:t>online by going digital. </a:t>
            </a:r>
          </a:p>
          <a:p>
            <a:pPr>
              <a:buFont typeface="Wingdings" panose="05000000000000000000" pitchFamily="2" charset="2"/>
              <a:buChar char="q"/>
            </a:pPr>
            <a:r>
              <a:rPr lang="en-US" sz="1800" dirty="0" smtClean="0"/>
              <a:t>Onsite gym facility comes with the drawback of limited capacity inside the premise.</a:t>
            </a:r>
          </a:p>
          <a:p>
            <a:pPr>
              <a:buFont typeface="Wingdings" panose="05000000000000000000" pitchFamily="2" charset="2"/>
              <a:buChar char="q"/>
            </a:pPr>
            <a:r>
              <a:rPr lang="en-US" sz="1800" dirty="0"/>
              <a:t>T</a:t>
            </a:r>
            <a:r>
              <a:rPr lang="en-US" sz="1800" dirty="0" smtClean="0"/>
              <a:t>he cost of setting up a virtual gym is very low as compared to setting up an onsite gym or expanding your fitness business by opening another branch. </a:t>
            </a:r>
          </a:p>
          <a:p>
            <a:pPr>
              <a:buFont typeface="Wingdings" panose="05000000000000000000" pitchFamily="2" charset="2"/>
              <a:buChar char="q"/>
            </a:pPr>
            <a:r>
              <a:rPr lang="en-US" sz="1800" dirty="0"/>
              <a:t>By offering an online service, you become available for subscription to every person with an internet connection, no matter in what part of the world they are</a:t>
            </a:r>
            <a:r>
              <a:rPr lang="en-US" sz="1800" dirty="0" smtClean="0"/>
              <a:t>!</a:t>
            </a:r>
          </a:p>
          <a:p>
            <a:pPr>
              <a:buFont typeface="Wingdings" panose="05000000000000000000" pitchFamily="2" charset="2"/>
              <a:buChar char="q"/>
            </a:pPr>
            <a:r>
              <a:rPr lang="en-US" sz="1800" dirty="0"/>
              <a:t>B</a:t>
            </a:r>
            <a:r>
              <a:rPr lang="en-US" sz="1800" dirty="0" smtClean="0"/>
              <a:t>uild a name around the globe by hiring famous fitness coaches from different parts of the world.</a:t>
            </a:r>
          </a:p>
        </p:txBody>
      </p:sp>
    </p:spTree>
    <p:extLst>
      <p:ext uri="{BB962C8B-B14F-4D97-AF65-F5344CB8AC3E}">
        <p14:creationId xmlns:p14="http://schemas.microsoft.com/office/powerpoint/2010/main" xmlns="" val="25810908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76388" y="2594326"/>
            <a:ext cx="8457397" cy="1143000"/>
          </a:xfrm>
        </p:spPr>
        <p:txBody>
          <a:bodyPr>
            <a:normAutofit/>
          </a:bodyPr>
          <a:lstStyle/>
          <a:p>
            <a:r>
              <a:rPr lang="en-US" sz="4400" dirty="0" smtClean="0"/>
              <a:t>Our Gym management system</a:t>
            </a:r>
            <a:endParaRPr lang="en-US" sz="4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04967" y="264102"/>
            <a:ext cx="11687033" cy="1450757"/>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smtClean="0">
                <a:ln>
                  <a:noFill/>
                </a:ln>
                <a:solidFill>
                  <a:schemeClr val="tx1"/>
                </a:solidFill>
                <a:effectLst/>
                <a:uLnTx/>
                <a:uFillTx/>
                <a:latin typeface="Cambria" panose="02040503050406030204" pitchFamily="18" charset="0"/>
                <a:ea typeface="Cambria" panose="02040503050406030204" pitchFamily="18" charset="0"/>
                <a:cs typeface="+mj-cs"/>
              </a:rPr>
              <a:t>ABOUT OUR GYM MANAGEMENT SYSTEM</a:t>
            </a:r>
            <a:endParaRPr kumimoji="0" lang="en-US" sz="4400" b="1" i="0" u="none" strike="noStrike" kern="1200" cap="none" spc="0" normalizeH="0" baseline="0" noProof="0" dirty="0">
              <a:ln>
                <a:noFill/>
              </a:ln>
              <a:solidFill>
                <a:schemeClr val="tx1"/>
              </a:solidFill>
              <a:effectLst/>
              <a:uLnTx/>
              <a:uFillTx/>
              <a:latin typeface="Cambria" panose="02040503050406030204" pitchFamily="18" charset="0"/>
              <a:ea typeface="Cambria" panose="02040503050406030204" pitchFamily="18" charset="0"/>
              <a:cs typeface="+mj-cs"/>
            </a:endParaRPr>
          </a:p>
        </p:txBody>
      </p:sp>
      <p:sp>
        <p:nvSpPr>
          <p:cNvPr id="6" name="Content Placeholder 2"/>
          <p:cNvSpPr>
            <a:spLocks noGrp="1"/>
          </p:cNvSpPr>
          <p:nvPr>
            <p:ph idx="1"/>
          </p:nvPr>
        </p:nvSpPr>
        <p:spPr>
          <a:xfrm>
            <a:off x="1097280" y="1845734"/>
            <a:ext cx="10058400" cy="4023360"/>
          </a:xfrm>
        </p:spPr>
        <p:txBody>
          <a:bodyPr>
            <a:normAutofit/>
          </a:bodyPr>
          <a:lstStyle/>
          <a:p>
            <a:pPr>
              <a:buFont typeface="Wingdings" panose="05000000000000000000" pitchFamily="2" charset="2"/>
              <a:buChar char="q"/>
            </a:pPr>
            <a:r>
              <a:rPr lang="en-US" dirty="0" smtClean="0"/>
              <a:t>Our gym management system is a web application. </a:t>
            </a:r>
          </a:p>
          <a:p>
            <a:pPr>
              <a:buFont typeface="Wingdings" panose="05000000000000000000" pitchFamily="2" charset="2"/>
              <a:buChar char="q"/>
            </a:pPr>
            <a:r>
              <a:rPr lang="en-US" dirty="0" smtClean="0"/>
              <a:t>There are two types of persons that can create their account: </a:t>
            </a:r>
            <a:r>
              <a:rPr lang="en-US" b="1" dirty="0" smtClean="0"/>
              <a:t>members</a:t>
            </a:r>
            <a:r>
              <a:rPr lang="en-US" dirty="0" smtClean="0"/>
              <a:t> and </a:t>
            </a:r>
            <a:r>
              <a:rPr lang="en-US" b="1" dirty="0" smtClean="0"/>
              <a:t>fitness instructors</a:t>
            </a:r>
            <a:r>
              <a:rPr lang="en-US" dirty="0" smtClean="0"/>
              <a:t>. </a:t>
            </a:r>
          </a:p>
          <a:p>
            <a:pPr>
              <a:buFont typeface="Wingdings" panose="05000000000000000000" pitchFamily="2" charset="2"/>
              <a:buChar char="q"/>
            </a:pPr>
            <a:r>
              <a:rPr lang="en-US" dirty="0" smtClean="0"/>
              <a:t>There are three types of services offered: </a:t>
            </a:r>
            <a:r>
              <a:rPr lang="en-US" b="1" dirty="0" smtClean="0"/>
              <a:t>class</a:t>
            </a:r>
            <a:r>
              <a:rPr lang="en-US" dirty="0" smtClean="0"/>
              <a:t>, </a:t>
            </a:r>
            <a:r>
              <a:rPr lang="en-US" b="1" dirty="0" smtClean="0"/>
              <a:t>on-demand videos package</a:t>
            </a:r>
            <a:r>
              <a:rPr lang="en-US" dirty="0" smtClean="0"/>
              <a:t>, and </a:t>
            </a:r>
            <a:r>
              <a:rPr lang="en-US" b="1" dirty="0" smtClean="0"/>
              <a:t>diet plan</a:t>
            </a:r>
            <a:r>
              <a:rPr lang="en-US" dirty="0" smtClean="0"/>
              <a:t>. </a:t>
            </a:r>
          </a:p>
          <a:p>
            <a:pPr>
              <a:buFont typeface="Wingdings" panose="05000000000000000000" pitchFamily="2" charset="2"/>
              <a:buChar char="q"/>
            </a:pPr>
            <a:r>
              <a:rPr lang="en-US" dirty="0" smtClean="0"/>
              <a:t>A fitness instructor from anywhere can </a:t>
            </a:r>
            <a:r>
              <a:rPr lang="en-US" b="1" dirty="0" smtClean="0"/>
              <a:t>create</a:t>
            </a:r>
            <a:r>
              <a:rPr lang="en-US" dirty="0" smtClean="0"/>
              <a:t> and </a:t>
            </a:r>
            <a:r>
              <a:rPr lang="en-US" b="1" dirty="0" smtClean="0"/>
              <a:t>offer</a:t>
            </a:r>
            <a:r>
              <a:rPr lang="en-US" dirty="0" smtClean="0"/>
              <a:t> any of these three types of services.</a:t>
            </a:r>
          </a:p>
          <a:p>
            <a:pPr>
              <a:buFont typeface="Wingdings" panose="05000000000000000000" pitchFamily="2" charset="2"/>
              <a:buChar char="q"/>
            </a:pPr>
            <a:r>
              <a:rPr lang="en-US" dirty="0"/>
              <a:t>A</a:t>
            </a:r>
            <a:r>
              <a:rPr lang="en-US" dirty="0" smtClean="0"/>
              <a:t> member can </a:t>
            </a:r>
            <a:r>
              <a:rPr lang="en-US" b="1" dirty="0" smtClean="0"/>
              <a:t>get access </a:t>
            </a:r>
            <a:r>
              <a:rPr lang="en-US" dirty="0" smtClean="0"/>
              <a:t>to any of these three types of services.</a:t>
            </a:r>
          </a:p>
          <a:p>
            <a:pPr marL="0" indent="0">
              <a:buNone/>
            </a:pPr>
            <a:endParaRPr lang="en-US" dirty="0" smtClean="0"/>
          </a:p>
          <a:p>
            <a:pPr marL="0" indent="0">
              <a:buNone/>
            </a:pPr>
            <a:endParaRPr lang="en-US" dirty="0" smtClean="0"/>
          </a:p>
          <a:p>
            <a:pPr marL="0" indent="0">
              <a:buNone/>
            </a:pP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2218</TotalTime>
  <Words>866</Words>
  <Application>Microsoft Office PowerPoint</Application>
  <PresentationFormat>Custom</PresentationFormat>
  <Paragraphs>78</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Concourse</vt:lpstr>
      <vt:lpstr>GYM MANAGEMENT SOFTWARE</vt:lpstr>
      <vt:lpstr>PROBLEM  (why we wanted to create this site)</vt:lpstr>
      <vt:lpstr>Surveys</vt:lpstr>
      <vt:lpstr>Survey from User Perspective</vt:lpstr>
      <vt:lpstr>Survey from Gym Owner’s Perspective  </vt:lpstr>
      <vt:lpstr>Survey Analysis</vt:lpstr>
      <vt:lpstr>Potential Benefits.</vt:lpstr>
      <vt:lpstr>Our Gym management system</vt:lpstr>
      <vt:lpstr>Slide 9</vt:lpstr>
      <vt:lpstr>Visual Representation Of Types Of Services Offered On Our Web Application </vt:lpstr>
      <vt:lpstr>Visual Representation Of The Workflow</vt:lpstr>
      <vt:lpstr>DETAILS OF WORKFLOW </vt:lpstr>
      <vt:lpstr>HOW DOES MEMBER GET ACCESS TO EACH SERVICE? </vt:lpstr>
      <vt:lpstr>ERD</vt:lpstr>
      <vt:lpstr>TOOLS EMPLOYED TO CREATE THE WEB APPLICATION</vt:lpstr>
      <vt:lpstr>Software Engineering Work</vt:lpstr>
      <vt:lpstr>Requirements </vt:lpstr>
      <vt:lpstr>Use Case Diagram</vt:lpstr>
      <vt:lpstr>UML/Class Diagram</vt:lpstr>
      <vt:lpstr>Sequence Diagram – Member Searching and Booking Service</vt:lpstr>
      <vt:lpstr>Sequence Diagram – Trainer Creating a Service</vt:lpstr>
      <vt:lpstr>Member Activity Diagram</vt:lpstr>
      <vt:lpstr>State Chart Diagram</vt:lpstr>
      <vt:lpstr>Component and deployment Diagram</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MUHAMMAD FAIZAN-17901</dc:creator>
  <cp:lastModifiedBy>Windows User</cp:lastModifiedBy>
  <cp:revision>89</cp:revision>
  <dcterms:created xsi:type="dcterms:W3CDTF">2020-12-08T18:09:38Z</dcterms:created>
  <dcterms:modified xsi:type="dcterms:W3CDTF">2021-05-31T11:59:56Z</dcterms:modified>
</cp:coreProperties>
</file>