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81" r:id="rId3"/>
    <p:sldId id="284" r:id="rId4"/>
    <p:sldId id="282" r:id="rId5"/>
    <p:sldId id="283" r:id="rId6"/>
    <p:sldId id="287" r:id="rId7"/>
    <p:sldId id="285" r:id="rId8"/>
    <p:sldId id="293" r:id="rId9"/>
    <p:sldId id="286" r:id="rId10"/>
    <p:sldId id="288" r:id="rId11"/>
    <p:sldId id="289" r:id="rId12"/>
    <p:sldId id="290" r:id="rId13"/>
    <p:sldId id="291" r:id="rId14"/>
    <p:sldId id="292" r:id="rId15"/>
    <p:sldId id="295" r:id="rId16"/>
    <p:sldId id="294" r:id="rId17"/>
    <p:sldId id="300" r:id="rId18"/>
    <p:sldId id="296" r:id="rId19"/>
    <p:sldId id="302" r:id="rId20"/>
    <p:sldId id="301" r:id="rId21"/>
    <p:sldId id="297" r:id="rId22"/>
    <p:sldId id="298" r:id="rId23"/>
  </p:sldIdLst>
  <p:sldSz cx="9144000" cy="6858000" type="screen4x3"/>
  <p:notesSz cx="6858000" cy="91440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00"/>
    <a:srgbClr val="6699FF"/>
    <a:srgbClr val="3399FF"/>
    <a:srgbClr val="33C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595" autoAdjust="0"/>
  </p:normalViewPr>
  <p:slideViewPr>
    <p:cSldViewPr>
      <p:cViewPr>
        <p:scale>
          <a:sx n="75" d="100"/>
          <a:sy n="75" d="100"/>
        </p:scale>
        <p:origin x="-122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tr-TR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tr-TR"/>
          </a:p>
        </p:txBody>
      </p:sp>
      <p:sp>
        <p:nvSpPr>
          <p:cNvPr id="2970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tr-TR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8849659-A683-4780-9016-3D9592039618}" type="slidenum">
              <a:rPr lang="tr-TR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02576E-A884-4BF8-86A5-B07C025364AB}" type="slidenum">
              <a:rPr lang="tr-TR"/>
              <a:pPr/>
              <a:t>1</a:t>
            </a:fld>
            <a:endParaRPr lang="tr-TR"/>
          </a:p>
        </p:txBody>
      </p:sp>
      <p:sp>
        <p:nvSpPr>
          <p:cNvPr id="307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Senem Kumova Metin Spring2009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65D5D5-20E3-4443-8C5C-7034A7476CCA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Senem Kumova Metin Spring2009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737FCF-4193-473B-8ACC-83B2E23483E3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Senem Kumova Metin Spring2009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0232BE-6073-4AB6-B670-6D291783B291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Senem Kumova Metin Spring2009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E300F13-1DE1-4741-B43B-6527E3F210E0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Senem Kumova Metin Spring2009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E9A09B-3C83-44DD-97D6-9C7C97909AFB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Senem Kumova Metin Spring2009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34126C-AA69-49EF-87A2-40694B08F6B2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Senem Kumova Metin Spring2009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CE5B2E-3B3D-459E-ADEF-EA1C612D617C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Senem Kumova Metin Spring2009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49563A-EDCE-4CC2-9CA0-215C21A7CC3D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Senem Kumova Metin Spring2009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1EBFBB-F27E-43C4-8A57-3677AC3B0885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Senem Kumova Metin Spring2009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FFB973-528F-4290-929A-2EF9AC9DD2B5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Senem Kumova Metin Spring2009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AC58A3-1EA7-442D-B830-96CD32C6AB5D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Senem Kumova Metin Spring2009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E0884B-FE9E-4B4F-9D9D-44FBB4A75131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tr-T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tr-TR"/>
              <a:t>Senem Kumova Metin Spring2009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03F13F0-9728-4B24-ABB3-24E47872800A}" type="slidenum">
              <a:rPr lang="tr-TR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1484313"/>
            <a:ext cx="7631112" cy="2116137"/>
          </a:xfrm>
        </p:spPr>
        <p:txBody>
          <a:bodyPr/>
          <a:lstStyle/>
          <a:p>
            <a:r>
              <a:rPr lang="tr-TR" sz="5400" b="1">
                <a:solidFill>
                  <a:srgbClr val="3399FF"/>
                </a:solidFill>
                <a:latin typeface="Candara" pitchFamily="34" charset="0"/>
              </a:rPr>
              <a:t>BINARY TREES </a:t>
            </a:r>
            <a:br>
              <a:rPr lang="tr-TR" sz="5400" b="1">
                <a:solidFill>
                  <a:srgbClr val="3399FF"/>
                </a:solidFill>
                <a:latin typeface="Candara" pitchFamily="34" charset="0"/>
              </a:rPr>
            </a:br>
            <a:r>
              <a:rPr lang="tr-TR" sz="5400" b="1">
                <a:solidFill>
                  <a:srgbClr val="3399FF"/>
                </a:solidFill>
                <a:latin typeface="Candara" pitchFamily="34" charset="0"/>
              </a:rPr>
              <a:t>&amp;&amp;</a:t>
            </a:r>
            <a:br>
              <a:rPr lang="tr-TR" sz="5400" b="1">
                <a:solidFill>
                  <a:srgbClr val="3399FF"/>
                </a:solidFill>
                <a:latin typeface="Candara" pitchFamily="34" charset="0"/>
              </a:rPr>
            </a:br>
            <a:r>
              <a:rPr lang="tr-TR" sz="5400" b="1">
                <a:solidFill>
                  <a:srgbClr val="3399FF"/>
                </a:solidFill>
                <a:latin typeface="Candara" pitchFamily="34" charset="0"/>
              </a:rPr>
              <a:t>TREE TRAVERSALS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tr-TR" b="1">
                <a:solidFill>
                  <a:srgbClr val="6699FF"/>
                </a:solidFill>
                <a:latin typeface="Candara" pitchFamily="34" charset="0"/>
              </a:rPr>
              <a:t>BINARY TREE TRAVERSALS 1/5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18488" cy="965200"/>
          </a:xfrm>
        </p:spPr>
        <p:txBody>
          <a:bodyPr/>
          <a:lstStyle/>
          <a:p>
            <a:r>
              <a:rPr lang="tr-TR" sz="2800"/>
              <a:t>Several ways to visit nodes(elements) of a tree</a:t>
            </a:r>
          </a:p>
          <a:p>
            <a:endParaRPr lang="tr-TR" sz="2800"/>
          </a:p>
        </p:txBody>
      </p:sp>
      <p:graphicFrame>
        <p:nvGraphicFramePr>
          <p:cNvPr id="40986" name="Group 26"/>
          <p:cNvGraphicFramePr>
            <a:graphicFrameLocks noGrp="1"/>
          </p:cNvGraphicFramePr>
          <p:nvPr>
            <p:ph sz="half" idx="2"/>
          </p:nvPr>
        </p:nvGraphicFramePr>
        <p:xfrm>
          <a:off x="755650" y="2852738"/>
          <a:ext cx="8064500" cy="3078480"/>
        </p:xfrm>
        <a:graphic>
          <a:graphicData uri="http://schemas.openxmlformats.org/drawingml/2006/table">
            <a:tbl>
              <a:tblPr/>
              <a:tblGrid>
                <a:gridCol w="2725738"/>
                <a:gridCol w="2725737"/>
                <a:gridCol w="2613025"/>
              </a:tblGrid>
              <a:tr h="3024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Inorder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800" b="1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1. Left subtree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2. Root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3. Right subtree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Preorder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800" b="1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1. Root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2. Left subtree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3. Right subtree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Postorder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1. Left subtree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2. Right subtree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3. Root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3970337" cy="2376488"/>
          </a:xfrm>
          <a:noFill/>
          <a:ln w="38100">
            <a:solidFill>
              <a:schemeClr val="accent2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tr-TR" sz="2000">
                <a:latin typeface="Candara" pitchFamily="34" charset="0"/>
              </a:rPr>
              <a:t>void inorder(BTREE root)</a:t>
            </a:r>
          </a:p>
          <a:p>
            <a:pPr>
              <a:buFontTx/>
              <a:buNone/>
            </a:pPr>
            <a:r>
              <a:rPr lang="tr-TR" sz="2000">
                <a:latin typeface="Candara" pitchFamily="34" charset="0"/>
              </a:rPr>
              <a:t>{	 if(root!=NULL)</a:t>
            </a:r>
          </a:p>
          <a:p>
            <a:pPr lvl="1">
              <a:buFontTx/>
              <a:buNone/>
            </a:pPr>
            <a:r>
              <a:rPr lang="tr-TR" sz="2000">
                <a:latin typeface="Candara" pitchFamily="34" charset="0"/>
              </a:rPr>
              <a:t>{ 	inorder(root-&gt;left);</a:t>
            </a:r>
          </a:p>
          <a:p>
            <a:pPr lvl="1">
              <a:buFontTx/>
              <a:buNone/>
            </a:pPr>
            <a:r>
              <a:rPr lang="tr-TR" sz="2000">
                <a:latin typeface="Candara" pitchFamily="34" charset="0"/>
              </a:rPr>
              <a:t>	printf(“%d”,root-&gt;data);</a:t>
            </a:r>
            <a:br>
              <a:rPr lang="tr-TR" sz="2000">
                <a:latin typeface="Candara" pitchFamily="34" charset="0"/>
              </a:rPr>
            </a:br>
            <a:r>
              <a:rPr lang="tr-TR" sz="2000">
                <a:latin typeface="Candara" pitchFamily="34" charset="0"/>
              </a:rPr>
              <a:t>inorder(root-&gt;right);          }</a:t>
            </a:r>
          </a:p>
          <a:p>
            <a:pPr>
              <a:buFontTx/>
              <a:buNone/>
            </a:pPr>
            <a:r>
              <a:rPr lang="tr-TR" sz="2000">
                <a:latin typeface="Candara" pitchFamily="34" charset="0"/>
              </a:rPr>
              <a:t>}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395288" y="260350"/>
            <a:ext cx="8229600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tr-TR" sz="4400" b="1">
                <a:solidFill>
                  <a:srgbClr val="6699FF"/>
                </a:solidFill>
                <a:latin typeface="Candara" pitchFamily="34" charset="0"/>
              </a:rPr>
              <a:t>BINARY TREE TRAVERSALS 2/5</a:t>
            </a: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4884738" y="1628775"/>
            <a:ext cx="4008437" cy="26924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tr-TR" sz="2000">
                <a:latin typeface="Candara" pitchFamily="34" charset="0"/>
              </a:rPr>
              <a:t>void preorder(BTREE root)</a:t>
            </a:r>
          </a:p>
          <a:p>
            <a:pPr marL="342900" indent="-342900">
              <a:spcBef>
                <a:spcPct val="20000"/>
              </a:spcBef>
            </a:pPr>
            <a:r>
              <a:rPr lang="tr-TR" sz="2000">
                <a:latin typeface="Candara" pitchFamily="34" charset="0"/>
              </a:rPr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tr-TR" sz="2000">
                <a:latin typeface="Candara" pitchFamily="34" charset="0"/>
              </a:rPr>
              <a:t> if(root!=NULL)</a:t>
            </a:r>
          </a:p>
          <a:p>
            <a:pPr marL="742950" lvl="1" indent="-285750">
              <a:spcBef>
                <a:spcPct val="20000"/>
              </a:spcBef>
            </a:pPr>
            <a:r>
              <a:rPr lang="tr-TR" sz="2000">
                <a:latin typeface="Candara" pitchFamily="34" charset="0"/>
              </a:rPr>
              <a:t>{	printf(“%d”,root-&gt;data); 	</a:t>
            </a:r>
          </a:p>
          <a:p>
            <a:pPr marL="742950" lvl="1" indent="-285750">
              <a:spcBef>
                <a:spcPct val="20000"/>
              </a:spcBef>
            </a:pPr>
            <a:r>
              <a:rPr lang="tr-TR" sz="2000">
                <a:latin typeface="Candara" pitchFamily="34" charset="0"/>
              </a:rPr>
              <a:t>	preorder(root-&gt;left);</a:t>
            </a:r>
          </a:p>
          <a:p>
            <a:pPr marL="742950" lvl="1" indent="-285750">
              <a:spcBef>
                <a:spcPct val="20000"/>
              </a:spcBef>
            </a:pPr>
            <a:r>
              <a:rPr lang="tr-TR" sz="2000">
                <a:latin typeface="Candara" pitchFamily="34" charset="0"/>
              </a:rPr>
              <a:t>	preorder(root-&gt;right);          }</a:t>
            </a:r>
          </a:p>
          <a:p>
            <a:pPr marL="342900" indent="-342900">
              <a:spcBef>
                <a:spcPct val="20000"/>
              </a:spcBef>
            </a:pPr>
            <a:r>
              <a:rPr lang="tr-TR" sz="2000">
                <a:latin typeface="Candara" pitchFamily="34" charset="0"/>
              </a:rPr>
              <a:t>}</a:t>
            </a: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323850" y="3789363"/>
            <a:ext cx="4248150" cy="2376487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tr-TR" sz="2000">
                <a:latin typeface="Candara" pitchFamily="34" charset="0"/>
              </a:rPr>
              <a:t>void postorder(BTREE root)</a:t>
            </a:r>
          </a:p>
          <a:p>
            <a:pPr marL="342900" indent="-342900">
              <a:spcBef>
                <a:spcPct val="20000"/>
              </a:spcBef>
            </a:pPr>
            <a:r>
              <a:rPr lang="tr-TR" sz="2000">
                <a:latin typeface="Candara" pitchFamily="34" charset="0"/>
              </a:rPr>
              <a:t>{	 if(root!=NULL)</a:t>
            </a:r>
          </a:p>
          <a:p>
            <a:pPr marL="742950" lvl="1" indent="-285750">
              <a:spcBef>
                <a:spcPct val="20000"/>
              </a:spcBef>
            </a:pPr>
            <a:r>
              <a:rPr lang="tr-TR" sz="2000">
                <a:latin typeface="Candara" pitchFamily="34" charset="0"/>
              </a:rPr>
              <a:t>{	postorder(root-&gt;left);</a:t>
            </a:r>
          </a:p>
          <a:p>
            <a:pPr marL="742950" lvl="1" indent="-285750">
              <a:spcBef>
                <a:spcPct val="20000"/>
              </a:spcBef>
            </a:pPr>
            <a:r>
              <a:rPr lang="tr-TR" sz="2000">
                <a:latin typeface="Candara" pitchFamily="34" charset="0"/>
              </a:rPr>
              <a:t>	postorder(root-&gt;right);  </a:t>
            </a:r>
          </a:p>
          <a:p>
            <a:pPr marL="742950" lvl="1" indent="-285750">
              <a:spcBef>
                <a:spcPct val="20000"/>
              </a:spcBef>
            </a:pPr>
            <a:r>
              <a:rPr lang="tr-TR" sz="2000">
                <a:latin typeface="Candara" pitchFamily="34" charset="0"/>
              </a:rPr>
              <a:t>	printf(“%d”,root-&gt;data);  }</a:t>
            </a:r>
          </a:p>
          <a:p>
            <a:pPr marL="342900" indent="-342900">
              <a:spcBef>
                <a:spcPct val="20000"/>
              </a:spcBef>
            </a:pPr>
            <a:r>
              <a:rPr lang="tr-TR" sz="2000">
                <a:latin typeface="Candara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73238"/>
            <a:ext cx="8229600" cy="4525962"/>
          </a:xfrm>
        </p:spPr>
        <p:txBody>
          <a:bodyPr/>
          <a:lstStyle/>
          <a:p>
            <a:pPr>
              <a:buFontTx/>
              <a:buNone/>
            </a:pPr>
            <a:r>
              <a:rPr lang="tr-TR" sz="2400">
                <a:latin typeface="Candara" pitchFamily="34" charset="0"/>
              </a:rPr>
              <a:t>void inorder(BTREE root)</a:t>
            </a:r>
          </a:p>
          <a:p>
            <a:pPr>
              <a:buFontTx/>
              <a:buNone/>
            </a:pPr>
            <a:r>
              <a:rPr lang="tr-TR" sz="2400">
                <a:latin typeface="Candara" pitchFamily="34" charset="0"/>
              </a:rPr>
              <a:t>{	 if(root!=NULL)</a:t>
            </a:r>
          </a:p>
          <a:p>
            <a:pPr lvl="1">
              <a:buFontTx/>
              <a:buNone/>
            </a:pPr>
            <a:r>
              <a:rPr lang="tr-TR" sz="2400">
                <a:latin typeface="Candara" pitchFamily="34" charset="0"/>
              </a:rPr>
              <a:t>{ 	inorder(root-&gt;left);</a:t>
            </a:r>
          </a:p>
          <a:p>
            <a:pPr lvl="1">
              <a:buFontTx/>
              <a:buNone/>
            </a:pPr>
            <a:r>
              <a:rPr lang="tr-TR" sz="2400">
                <a:latin typeface="Candara" pitchFamily="34" charset="0"/>
              </a:rPr>
              <a:t>	printf(“%d”,root-&gt;data);</a:t>
            </a:r>
            <a:br>
              <a:rPr lang="tr-TR" sz="2400">
                <a:latin typeface="Candara" pitchFamily="34" charset="0"/>
              </a:rPr>
            </a:br>
            <a:r>
              <a:rPr lang="tr-TR" sz="2400">
                <a:latin typeface="Candara" pitchFamily="34" charset="0"/>
              </a:rPr>
              <a:t>inorder(root-&gt;right);          }</a:t>
            </a:r>
          </a:p>
          <a:p>
            <a:pPr>
              <a:buFontTx/>
              <a:buNone/>
            </a:pPr>
            <a:r>
              <a:rPr lang="tr-TR" sz="2400">
                <a:latin typeface="Candara" pitchFamily="34" charset="0"/>
              </a:rPr>
              <a:t>}</a:t>
            </a:r>
          </a:p>
          <a:p>
            <a:pPr>
              <a:buFontTx/>
              <a:buNone/>
            </a:pPr>
            <a:endParaRPr lang="tr-TR" sz="2400" b="1">
              <a:latin typeface="Candara" pitchFamily="34" charset="0"/>
            </a:endParaRPr>
          </a:p>
          <a:p>
            <a:pPr>
              <a:buFontTx/>
              <a:buNone/>
            </a:pPr>
            <a:r>
              <a:rPr lang="tr-TR" sz="2800" b="1">
                <a:solidFill>
                  <a:srgbClr val="669900"/>
                </a:solidFill>
                <a:latin typeface="Candara" pitchFamily="34" charset="0"/>
              </a:rPr>
              <a:t>// OUTPUT : -2 0 1 2 5 6 9</a:t>
            </a:r>
          </a:p>
        </p:txBody>
      </p:sp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00563" y="1844675"/>
            <a:ext cx="3962400" cy="3529013"/>
          </a:xfrm>
          <a:prstGeom prst="rect">
            <a:avLst/>
          </a:prstGeom>
          <a:noFill/>
        </p:spPr>
      </p:pic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395288" y="260350"/>
            <a:ext cx="8229600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tr-TR" sz="4400" b="1">
                <a:solidFill>
                  <a:srgbClr val="6699FF"/>
                </a:solidFill>
                <a:latin typeface="Candara" pitchFamily="34" charset="0"/>
              </a:rPr>
              <a:t>BINARY TREE TRAVERSALS 3/5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773238"/>
            <a:ext cx="8229600" cy="4525962"/>
          </a:xfrm>
        </p:spPr>
        <p:txBody>
          <a:bodyPr/>
          <a:lstStyle/>
          <a:p>
            <a:pPr>
              <a:buFontTx/>
              <a:buNone/>
            </a:pPr>
            <a:r>
              <a:rPr lang="tr-TR" sz="2000">
                <a:latin typeface="Candara" pitchFamily="34" charset="0"/>
              </a:rPr>
              <a:t>void preorder(BTREE root)</a:t>
            </a:r>
          </a:p>
          <a:p>
            <a:pPr>
              <a:buFontTx/>
              <a:buNone/>
            </a:pPr>
            <a:r>
              <a:rPr lang="tr-TR" sz="2000">
                <a:latin typeface="Candara" pitchFamily="34" charset="0"/>
              </a:rPr>
              <a:t>{</a:t>
            </a:r>
          </a:p>
          <a:p>
            <a:pPr>
              <a:buFontTx/>
              <a:buNone/>
            </a:pPr>
            <a:r>
              <a:rPr lang="tr-TR" sz="2000">
                <a:latin typeface="Candara" pitchFamily="34" charset="0"/>
              </a:rPr>
              <a:t> if(root!=NULL)</a:t>
            </a:r>
          </a:p>
          <a:p>
            <a:pPr lvl="1">
              <a:buFontTx/>
              <a:buNone/>
            </a:pPr>
            <a:r>
              <a:rPr lang="tr-TR" sz="2000">
                <a:latin typeface="Candara" pitchFamily="34" charset="0"/>
              </a:rPr>
              <a:t>{	printf(“%d”,root-&gt;data); 	</a:t>
            </a:r>
          </a:p>
          <a:p>
            <a:pPr lvl="1">
              <a:buFontTx/>
              <a:buNone/>
            </a:pPr>
            <a:r>
              <a:rPr lang="tr-TR" sz="2000">
                <a:latin typeface="Candara" pitchFamily="34" charset="0"/>
              </a:rPr>
              <a:t>	preorder(root-&gt;left);</a:t>
            </a:r>
          </a:p>
          <a:p>
            <a:pPr lvl="1">
              <a:buFontTx/>
              <a:buNone/>
            </a:pPr>
            <a:r>
              <a:rPr lang="tr-TR" sz="2000">
                <a:latin typeface="Candara" pitchFamily="34" charset="0"/>
              </a:rPr>
              <a:t>	preorder(root-&gt;right);          }</a:t>
            </a:r>
          </a:p>
          <a:p>
            <a:pPr>
              <a:buFontTx/>
              <a:buNone/>
            </a:pPr>
            <a:r>
              <a:rPr lang="tr-TR" sz="2000">
                <a:latin typeface="Candara" pitchFamily="34" charset="0"/>
              </a:rPr>
              <a:t>}</a:t>
            </a:r>
          </a:p>
          <a:p>
            <a:pPr>
              <a:buFontTx/>
              <a:buNone/>
            </a:pPr>
            <a:endParaRPr lang="tr-TR" sz="2400" b="1">
              <a:latin typeface="Candara" pitchFamily="34" charset="0"/>
            </a:endParaRPr>
          </a:p>
          <a:p>
            <a:pPr>
              <a:buFontTx/>
              <a:buNone/>
            </a:pPr>
            <a:r>
              <a:rPr lang="tr-TR" sz="2800" b="1">
                <a:solidFill>
                  <a:srgbClr val="669900"/>
                </a:solidFill>
                <a:latin typeface="Candara" pitchFamily="34" charset="0"/>
              </a:rPr>
              <a:t>// OUTPUT : 1 0 -2 5 2 6 9</a:t>
            </a:r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00563" y="1844675"/>
            <a:ext cx="3962400" cy="3529013"/>
          </a:xfrm>
          <a:prstGeom prst="rect">
            <a:avLst/>
          </a:prstGeom>
          <a:noFill/>
        </p:spPr>
      </p:pic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395288" y="260350"/>
            <a:ext cx="8229600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tr-TR" sz="4400" b="1">
                <a:solidFill>
                  <a:srgbClr val="6699FF"/>
                </a:solidFill>
                <a:latin typeface="Candara" pitchFamily="34" charset="0"/>
              </a:rPr>
              <a:t>BINARY TREE TRAVERSALS 4/5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773238"/>
            <a:ext cx="8229600" cy="4525962"/>
          </a:xfrm>
        </p:spPr>
        <p:txBody>
          <a:bodyPr/>
          <a:lstStyle/>
          <a:p>
            <a:pPr>
              <a:buFontTx/>
              <a:buNone/>
            </a:pPr>
            <a:r>
              <a:rPr lang="tr-TR" sz="2000">
                <a:latin typeface="Candara" pitchFamily="34" charset="0"/>
              </a:rPr>
              <a:t>void postorder(BTREE root)</a:t>
            </a:r>
          </a:p>
          <a:p>
            <a:pPr>
              <a:buFontTx/>
              <a:buNone/>
            </a:pPr>
            <a:r>
              <a:rPr lang="tr-TR" sz="2000">
                <a:latin typeface="Candara" pitchFamily="34" charset="0"/>
              </a:rPr>
              <a:t>{	 if(root!=NULL)</a:t>
            </a:r>
          </a:p>
          <a:p>
            <a:pPr lvl="1">
              <a:buFontTx/>
              <a:buNone/>
            </a:pPr>
            <a:r>
              <a:rPr lang="tr-TR" sz="2000">
                <a:latin typeface="Candara" pitchFamily="34" charset="0"/>
              </a:rPr>
              <a:t>{	postorder(root-&gt;left);</a:t>
            </a:r>
          </a:p>
          <a:p>
            <a:pPr lvl="1">
              <a:buFontTx/>
              <a:buNone/>
            </a:pPr>
            <a:r>
              <a:rPr lang="tr-TR" sz="2000">
                <a:latin typeface="Candara" pitchFamily="34" charset="0"/>
              </a:rPr>
              <a:t>	postorder(root-&gt;right);  </a:t>
            </a:r>
          </a:p>
          <a:p>
            <a:pPr lvl="1">
              <a:buFontTx/>
              <a:buNone/>
            </a:pPr>
            <a:r>
              <a:rPr lang="tr-TR" sz="2000">
                <a:latin typeface="Candara" pitchFamily="34" charset="0"/>
              </a:rPr>
              <a:t>	printf(“%d”,root-&gt;data);  }</a:t>
            </a:r>
          </a:p>
          <a:p>
            <a:pPr>
              <a:buFontTx/>
              <a:buNone/>
            </a:pPr>
            <a:r>
              <a:rPr lang="tr-TR" sz="2000">
                <a:latin typeface="Candara" pitchFamily="34" charset="0"/>
              </a:rPr>
              <a:t>}</a:t>
            </a:r>
          </a:p>
          <a:p>
            <a:pPr>
              <a:buFontTx/>
              <a:buNone/>
            </a:pPr>
            <a:endParaRPr lang="tr-TR" sz="2000">
              <a:latin typeface="Candara" pitchFamily="34" charset="0"/>
            </a:endParaRPr>
          </a:p>
          <a:p>
            <a:pPr>
              <a:buFontTx/>
              <a:buNone/>
            </a:pPr>
            <a:endParaRPr lang="tr-TR" sz="2400" b="1">
              <a:latin typeface="Candara" pitchFamily="34" charset="0"/>
            </a:endParaRPr>
          </a:p>
          <a:p>
            <a:pPr>
              <a:buFontTx/>
              <a:buNone/>
            </a:pPr>
            <a:r>
              <a:rPr lang="tr-TR" sz="2800" b="1">
                <a:solidFill>
                  <a:srgbClr val="669900"/>
                </a:solidFill>
                <a:latin typeface="Candara" pitchFamily="34" charset="0"/>
              </a:rPr>
              <a:t>// OUTPUT : -2 0 2 9 6 5 1</a:t>
            </a:r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00563" y="1844675"/>
            <a:ext cx="3962400" cy="3529013"/>
          </a:xfrm>
          <a:prstGeom prst="rect">
            <a:avLst/>
          </a:prstGeom>
          <a:noFill/>
        </p:spPr>
      </p:pic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395288" y="260350"/>
            <a:ext cx="8229600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tr-TR" sz="4400" b="1">
                <a:solidFill>
                  <a:srgbClr val="6699FF"/>
                </a:solidFill>
                <a:latin typeface="Candara" pitchFamily="34" charset="0"/>
              </a:rPr>
              <a:t>BINARY TREE TRAVERSALS 5/5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tr-TR" b="1">
                <a:solidFill>
                  <a:srgbClr val="6699FF"/>
                </a:solidFill>
                <a:latin typeface="Candara" pitchFamily="34" charset="0"/>
              </a:rPr>
              <a:t>FIND SIZE OF A TREE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>
                <a:latin typeface="Candara" pitchFamily="34" charset="0"/>
              </a:rPr>
              <a:t>int size ( BTREE root)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>
                <a:latin typeface="Candara" pitchFamily="34" charset="0"/>
              </a:rPr>
              <a:t>{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>
                <a:latin typeface="Candara" pitchFamily="34" charset="0"/>
              </a:rPr>
              <a:t>	if(root!=NULL) 	</a:t>
            </a:r>
            <a:endParaRPr lang="tr-TR" sz="2800">
              <a:latin typeface="Candara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tr-TR" sz="2800">
                <a:latin typeface="Candara" pitchFamily="34" charset="0"/>
              </a:rPr>
              <a:t>		</a:t>
            </a:r>
            <a:r>
              <a:rPr lang="en-US" sz="2800">
                <a:latin typeface="Candara" pitchFamily="34" charset="0"/>
              </a:rPr>
              <a:t>return(size(root-&gt;left) + 1 + size(root-&gt;right));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>
                <a:latin typeface="Candara" pitchFamily="34" charset="0"/>
              </a:rPr>
              <a:t>	else return 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>
                <a:latin typeface="Candara" pitchFamily="34" charset="0"/>
              </a:rPr>
              <a:t>}</a:t>
            </a:r>
            <a:endParaRPr lang="tr-TR" sz="2800">
              <a:latin typeface="Candara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tr-TR" b="1">
                <a:solidFill>
                  <a:srgbClr val="6699FF"/>
                </a:solidFill>
                <a:latin typeface="Candara" pitchFamily="34" charset="0"/>
              </a:rPr>
              <a:t>Max Depth of a tree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2275" y="1628775"/>
            <a:ext cx="8229600" cy="4525963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tr-TR" sz="2000">
                <a:latin typeface="Candara" pitchFamily="34" charset="0"/>
              </a:rPr>
              <a:t>int maxDepth(BTREE node)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2000">
                <a:latin typeface="Candara" pitchFamily="34" charset="0"/>
              </a:rPr>
              <a:t>{   int lDepth;	  int rDepth;  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2000">
              <a:latin typeface="Candara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tr-TR" sz="2000">
                <a:latin typeface="Candara" pitchFamily="34" charset="0"/>
              </a:rPr>
              <a:t>	if (node==NULL) 	 return(0);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2000">
                <a:latin typeface="Candara" pitchFamily="34" charset="0"/>
              </a:rPr>
              <a:t>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2000">
                <a:latin typeface="Candara" pitchFamily="34" charset="0"/>
              </a:rPr>
              <a:t>  else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2000">
                <a:latin typeface="Candara" pitchFamily="34" charset="0"/>
              </a:rPr>
              <a:t>{ </a:t>
            </a:r>
            <a:r>
              <a:rPr lang="tr-TR" sz="2000">
                <a:solidFill>
                  <a:srgbClr val="669900"/>
                </a:solidFill>
                <a:latin typeface="Candara" pitchFamily="34" charset="0"/>
              </a:rPr>
              <a:t>	 // compute the depth of each subtree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2000">
                <a:latin typeface="Candara" pitchFamily="34" charset="0"/>
              </a:rPr>
              <a:t>   	lDepth = maxDepth(node-&gt;left);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2000">
                <a:latin typeface="Candara" pitchFamily="34" charset="0"/>
              </a:rPr>
              <a:t>    	rDepth = maxDepth(node-&gt;right);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2000">
                <a:latin typeface="Candara" pitchFamily="34" charset="0"/>
              </a:rPr>
              <a:t>    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2000">
                <a:latin typeface="Candara" pitchFamily="34" charset="0"/>
              </a:rPr>
              <a:t>	</a:t>
            </a:r>
            <a:r>
              <a:rPr lang="tr-TR" sz="2000">
                <a:solidFill>
                  <a:srgbClr val="669900"/>
                </a:solidFill>
                <a:latin typeface="Candara" pitchFamily="34" charset="0"/>
              </a:rPr>
              <a:t>// use the larger one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2000">
                <a:latin typeface="Candara" pitchFamily="34" charset="0"/>
              </a:rPr>
              <a:t>    	if (lDepth &gt; rDepth) 	return(lDepth+1);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2000">
                <a:latin typeface="Candara" pitchFamily="34" charset="0"/>
              </a:rPr>
              <a:t>    	else 			return(rDepth+1);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2000">
                <a:latin typeface="Candara" pitchFamily="34" charset="0"/>
              </a:rPr>
              <a:t>  }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2000">
                <a:latin typeface="Candara" pitchFamily="34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2000">
              <a:latin typeface="Candara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3412"/>
          </a:xfrm>
          <a:noFill/>
          <a:ln/>
        </p:spPr>
        <p:txBody>
          <a:bodyPr/>
          <a:lstStyle/>
          <a:p>
            <a:r>
              <a:rPr lang="tr-TR" sz="4000" b="1">
                <a:solidFill>
                  <a:srgbClr val="6699FF"/>
                </a:solidFill>
                <a:latin typeface="Candara" pitchFamily="34" charset="0"/>
              </a:rPr>
              <a:t>Delete a node from a tree (1/5)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6613"/>
            <a:ext cx="8229600" cy="5688012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Tx/>
              <a:buAutoNum type="arabicPeriod"/>
            </a:pPr>
            <a:endParaRPr lang="tr-TR" sz="1800" b="1">
              <a:latin typeface="Candara" pitchFamily="34" charset="0"/>
            </a:endParaRP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tr-TR" sz="2000" b="1">
                <a:latin typeface="Candara" pitchFamily="34" charset="0"/>
              </a:rPr>
              <a:t>BTREE delete_node(BTREE root,int x)   </a:t>
            </a:r>
            <a:r>
              <a:rPr lang="tr-TR" sz="2000" b="1">
                <a:solidFill>
                  <a:srgbClr val="669900"/>
                </a:solidFill>
                <a:latin typeface="Candara" pitchFamily="34" charset="0"/>
              </a:rPr>
              <a:t>// SEARCH  AND DELETE x in tree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endParaRPr lang="tr-TR" sz="2000" b="1">
              <a:solidFill>
                <a:srgbClr val="669900"/>
              </a:solidFill>
              <a:latin typeface="Candara" pitchFamily="34" charset="0"/>
            </a:endParaRP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tr-TR" sz="2000" b="1">
                <a:latin typeface="Candara" pitchFamily="34" charset="0"/>
              </a:rPr>
              <a:t>x&gt; root-&gt;data   		</a:t>
            </a:r>
            <a:r>
              <a:rPr lang="tr-TR" sz="2000" b="1">
                <a:latin typeface="Candara" pitchFamily="34" charset="0"/>
                <a:sym typeface="Wingdings" pitchFamily="2" charset="2"/>
              </a:rPr>
              <a:t> search right subtree</a:t>
            </a:r>
            <a:endParaRPr lang="tr-TR" sz="2000" b="1">
              <a:latin typeface="Candara" pitchFamily="34" charset="0"/>
            </a:endParaRP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tr-TR" sz="2000" b="1">
                <a:latin typeface="Candara" pitchFamily="34" charset="0"/>
              </a:rPr>
              <a:t>x&lt;root-&gt;data 		</a:t>
            </a:r>
            <a:r>
              <a:rPr lang="tr-TR" sz="2000" b="1">
                <a:latin typeface="Candara" pitchFamily="34" charset="0"/>
                <a:sym typeface="Wingdings" pitchFamily="2" charset="2"/>
              </a:rPr>
              <a:t> search left subtree</a:t>
            </a:r>
            <a:endParaRPr lang="tr-TR" sz="2000" b="1">
              <a:latin typeface="Candara" pitchFamily="34" charset="0"/>
            </a:endParaRP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tr-TR" sz="2000" b="1">
                <a:latin typeface="Candara" pitchFamily="34" charset="0"/>
              </a:rPr>
              <a:t>root-&gt;data==x    	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endParaRPr lang="tr-TR" sz="2000" b="1">
              <a:latin typeface="Candara" pitchFamily="34" charset="0"/>
              <a:sym typeface="Wingdings" pitchFamily="2" charset="2"/>
            </a:endParaRPr>
          </a:p>
          <a:p>
            <a:pPr marL="990600" lvl="1" indent="-533400">
              <a:lnSpc>
                <a:spcPct val="80000"/>
              </a:lnSpc>
              <a:buFontTx/>
              <a:buNone/>
            </a:pPr>
            <a:r>
              <a:rPr lang="tr-TR" sz="1800" b="1">
                <a:latin typeface="Candara" pitchFamily="34" charset="0"/>
                <a:sym typeface="Wingdings" pitchFamily="2" charset="2"/>
              </a:rPr>
              <a:t>3.1	root is a leaf node 	  	 free root =free tree</a:t>
            </a:r>
          </a:p>
          <a:p>
            <a:pPr marL="990600" lvl="1" indent="-533400">
              <a:lnSpc>
                <a:spcPct val="80000"/>
              </a:lnSpc>
              <a:buFontTx/>
              <a:buNone/>
            </a:pPr>
            <a:r>
              <a:rPr lang="tr-TR" sz="1800" b="1">
                <a:latin typeface="Candara" pitchFamily="34" charset="0"/>
                <a:sym typeface="Wingdings" pitchFamily="2" charset="2"/>
              </a:rPr>
              <a:t>3.2	root has no left subtree 	       	 root=root-&gt;right </a:t>
            </a:r>
          </a:p>
          <a:p>
            <a:pPr marL="990600" lvl="1" indent="-533400">
              <a:lnSpc>
                <a:spcPct val="80000"/>
              </a:lnSpc>
              <a:buFontTx/>
              <a:buNone/>
            </a:pPr>
            <a:r>
              <a:rPr lang="tr-TR" sz="1800" b="1">
                <a:latin typeface="Candara" pitchFamily="34" charset="0"/>
                <a:sym typeface="Wingdings" pitchFamily="2" charset="2"/>
              </a:rPr>
              <a:t>3.3	root has no right subtree 	       	 root=root-&gt;left</a:t>
            </a:r>
          </a:p>
          <a:p>
            <a:pPr marL="990600" lvl="1" indent="-533400">
              <a:lnSpc>
                <a:spcPct val="80000"/>
              </a:lnSpc>
              <a:buFontTx/>
              <a:buNone/>
            </a:pPr>
            <a:r>
              <a:rPr lang="tr-TR" sz="1800" b="1">
                <a:latin typeface="Candara" pitchFamily="34" charset="0"/>
                <a:sym typeface="Wingdings" pitchFamily="2" charset="2"/>
              </a:rPr>
              <a:t>3.4	root has right and left subtree    	 append  right subtree to left 				     subtree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Senem Kumova Metin Spring2009</a:t>
            </a: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3412"/>
          </a:xfrm>
          <a:noFill/>
          <a:ln/>
        </p:spPr>
        <p:txBody>
          <a:bodyPr/>
          <a:lstStyle/>
          <a:p>
            <a:r>
              <a:rPr lang="tr-TR" sz="4000" b="1">
                <a:solidFill>
                  <a:srgbClr val="6699FF"/>
                </a:solidFill>
                <a:latin typeface="Candara" pitchFamily="34" charset="0"/>
              </a:rPr>
              <a:t>Delete a node from a tree (2/5)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6613"/>
            <a:ext cx="8229600" cy="5688012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Tx/>
              <a:buAutoNum type="arabicPeriod"/>
            </a:pPr>
            <a:endParaRPr lang="tr-TR" sz="1600" b="1">
              <a:latin typeface="Candara" pitchFamily="34" charset="0"/>
            </a:endParaRP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tr-TR" sz="1800" b="1">
                <a:latin typeface="Candara" pitchFamily="34" charset="0"/>
              </a:rPr>
              <a:t>BTREE delete_node(BTREE root,int x)   </a:t>
            </a:r>
            <a:r>
              <a:rPr lang="tr-TR" sz="1800" b="1">
                <a:solidFill>
                  <a:srgbClr val="669900"/>
                </a:solidFill>
                <a:latin typeface="Candara" pitchFamily="34" charset="0"/>
              </a:rPr>
              <a:t>// SEARCH  AND DELETE x in tree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endParaRPr lang="tr-TR" sz="1800" b="1">
              <a:solidFill>
                <a:srgbClr val="669900"/>
              </a:solidFill>
              <a:latin typeface="Candara" pitchFamily="34" charset="0"/>
            </a:endParaRP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tr-TR" sz="1800" b="1">
                <a:latin typeface="Candara" pitchFamily="34" charset="0"/>
              </a:rPr>
              <a:t>x&gt; root-&gt;data   		</a:t>
            </a:r>
            <a:r>
              <a:rPr lang="tr-TR" sz="1800" b="1">
                <a:latin typeface="Candara" pitchFamily="34" charset="0"/>
                <a:sym typeface="Wingdings" pitchFamily="2" charset="2"/>
              </a:rPr>
              <a:t> search right subtree</a:t>
            </a:r>
            <a:endParaRPr lang="tr-TR" sz="1800" b="1">
              <a:latin typeface="Candara" pitchFamily="34" charset="0"/>
            </a:endParaRP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tr-TR" sz="1800" b="1">
                <a:latin typeface="Candara" pitchFamily="34" charset="0"/>
              </a:rPr>
              <a:t>x&lt;root-&gt;data 		</a:t>
            </a:r>
            <a:r>
              <a:rPr lang="tr-TR" sz="1800" b="1">
                <a:latin typeface="Candara" pitchFamily="34" charset="0"/>
                <a:sym typeface="Wingdings" pitchFamily="2" charset="2"/>
              </a:rPr>
              <a:t> search left subtree</a:t>
            </a:r>
            <a:endParaRPr lang="tr-TR" sz="1800" b="1">
              <a:latin typeface="Candara" pitchFamily="34" charset="0"/>
            </a:endParaRP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tr-TR" sz="1800" b="1">
                <a:latin typeface="Candara" pitchFamily="34" charset="0"/>
              </a:rPr>
              <a:t>root-&gt;data==x    	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endParaRPr lang="tr-TR" sz="1800" b="1">
              <a:latin typeface="Candara" pitchFamily="34" charset="0"/>
              <a:sym typeface="Wingdings" pitchFamily="2" charset="2"/>
            </a:endParaRPr>
          </a:p>
          <a:p>
            <a:pPr marL="990600" lvl="1" indent="-533400">
              <a:lnSpc>
                <a:spcPct val="80000"/>
              </a:lnSpc>
              <a:buFontTx/>
              <a:buNone/>
            </a:pPr>
            <a:r>
              <a:rPr lang="tr-TR" sz="1600" b="1">
                <a:latin typeface="Candara" pitchFamily="34" charset="0"/>
                <a:sym typeface="Wingdings" pitchFamily="2" charset="2"/>
              </a:rPr>
              <a:t>3.1	root is a leaf node 	  	       </a:t>
            </a:r>
          </a:p>
          <a:p>
            <a:pPr marL="990600" lvl="1" indent="-533400">
              <a:lnSpc>
                <a:spcPct val="80000"/>
              </a:lnSpc>
              <a:buFontTx/>
              <a:buNone/>
            </a:pPr>
            <a:r>
              <a:rPr lang="tr-TR" sz="1600" b="1">
                <a:latin typeface="Candara" pitchFamily="34" charset="0"/>
                <a:sym typeface="Wingdings" pitchFamily="2" charset="2"/>
              </a:rPr>
              <a:t>3.2	root has no left subtree 	        root=root-&gt;right </a:t>
            </a:r>
          </a:p>
          <a:p>
            <a:pPr marL="990600" lvl="1" indent="-533400">
              <a:lnSpc>
                <a:spcPct val="80000"/>
              </a:lnSpc>
              <a:buFontTx/>
              <a:buNone/>
            </a:pPr>
            <a:r>
              <a:rPr lang="tr-TR" sz="1600" b="1">
                <a:latin typeface="Candara" pitchFamily="34" charset="0"/>
                <a:sym typeface="Wingdings" pitchFamily="2" charset="2"/>
              </a:rPr>
              <a:t>3.3	root has no right subtree 	       </a:t>
            </a:r>
          </a:p>
          <a:p>
            <a:pPr marL="990600" lvl="1" indent="-533400">
              <a:lnSpc>
                <a:spcPct val="80000"/>
              </a:lnSpc>
              <a:buFontTx/>
              <a:buNone/>
            </a:pPr>
            <a:r>
              <a:rPr lang="tr-TR" sz="1600" b="1">
                <a:latin typeface="Candara" pitchFamily="34" charset="0"/>
                <a:sym typeface="Wingdings" pitchFamily="2" charset="2"/>
              </a:rPr>
              <a:t>3.4	root has right and left subtree    </a:t>
            </a:r>
          </a:p>
          <a:p>
            <a:pPr marL="990600" lvl="1" indent="-533400">
              <a:lnSpc>
                <a:spcPct val="80000"/>
              </a:lnSpc>
              <a:buFontTx/>
              <a:buNone/>
            </a:pPr>
            <a:endParaRPr lang="tr-TR" sz="1600" b="1">
              <a:latin typeface="Candara" pitchFamily="34" charset="0"/>
              <a:sym typeface="Wingdings" pitchFamily="2" charset="2"/>
            </a:endParaRP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6048375" y="5157788"/>
            <a:ext cx="30956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/>
              <a:t> ( 3.2nd Case)</a:t>
            </a:r>
          </a:p>
        </p:txBody>
      </p:sp>
      <p:pic>
        <p:nvPicPr>
          <p:cNvPr id="50188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050" y="3933825"/>
            <a:ext cx="4240213" cy="27257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Senem Kumova Metin Spring2009</a:t>
            </a:r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3412"/>
          </a:xfrm>
          <a:noFill/>
          <a:ln/>
        </p:spPr>
        <p:txBody>
          <a:bodyPr/>
          <a:lstStyle/>
          <a:p>
            <a:r>
              <a:rPr lang="tr-TR" sz="4000" b="1">
                <a:solidFill>
                  <a:srgbClr val="6699FF"/>
                </a:solidFill>
                <a:latin typeface="Candara" pitchFamily="34" charset="0"/>
              </a:rPr>
              <a:t>Delete a node from a tree (3/5)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6613"/>
            <a:ext cx="8229600" cy="5688012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Tx/>
              <a:buAutoNum type="arabicPeriod"/>
            </a:pPr>
            <a:endParaRPr lang="tr-TR" sz="1800" b="1">
              <a:latin typeface="Candara" pitchFamily="34" charset="0"/>
            </a:endParaRP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tr-TR" sz="2000" b="1">
                <a:latin typeface="Candara" pitchFamily="34" charset="0"/>
              </a:rPr>
              <a:t>BTREE delete_node(BTREE root,int x)   </a:t>
            </a:r>
            <a:r>
              <a:rPr lang="tr-TR" sz="2000" b="1">
                <a:solidFill>
                  <a:srgbClr val="669900"/>
                </a:solidFill>
                <a:latin typeface="Candara" pitchFamily="34" charset="0"/>
              </a:rPr>
              <a:t>// SEARCH  AND DELETE x in tree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endParaRPr lang="tr-TR" sz="2000" b="1">
              <a:solidFill>
                <a:srgbClr val="669900"/>
              </a:solidFill>
              <a:latin typeface="Candara" pitchFamily="34" charset="0"/>
            </a:endParaRP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tr-TR" sz="2000" b="1">
                <a:latin typeface="Candara" pitchFamily="34" charset="0"/>
              </a:rPr>
              <a:t>x&gt; root-&gt;data   		</a:t>
            </a:r>
            <a:r>
              <a:rPr lang="tr-TR" sz="2000" b="1">
                <a:latin typeface="Candara" pitchFamily="34" charset="0"/>
                <a:sym typeface="Wingdings" pitchFamily="2" charset="2"/>
              </a:rPr>
              <a:t> search right subtree</a:t>
            </a:r>
            <a:endParaRPr lang="tr-TR" sz="2000" b="1">
              <a:latin typeface="Candara" pitchFamily="34" charset="0"/>
            </a:endParaRP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tr-TR" sz="2000" b="1">
                <a:latin typeface="Candara" pitchFamily="34" charset="0"/>
              </a:rPr>
              <a:t>x&lt;root-&gt;data 		</a:t>
            </a:r>
            <a:r>
              <a:rPr lang="tr-TR" sz="2000" b="1">
                <a:latin typeface="Candara" pitchFamily="34" charset="0"/>
                <a:sym typeface="Wingdings" pitchFamily="2" charset="2"/>
              </a:rPr>
              <a:t> search left subtree</a:t>
            </a:r>
            <a:endParaRPr lang="tr-TR" sz="2000" b="1">
              <a:latin typeface="Candara" pitchFamily="34" charset="0"/>
            </a:endParaRP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tr-TR" sz="2000" b="1">
                <a:latin typeface="Candara" pitchFamily="34" charset="0"/>
              </a:rPr>
              <a:t>root-&gt;data==x    	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endParaRPr lang="tr-TR" sz="2000" b="1">
              <a:latin typeface="Candara" pitchFamily="34" charset="0"/>
              <a:sym typeface="Wingdings" pitchFamily="2" charset="2"/>
            </a:endParaRPr>
          </a:p>
          <a:p>
            <a:pPr marL="990600" lvl="1" indent="-533400">
              <a:lnSpc>
                <a:spcPct val="80000"/>
              </a:lnSpc>
              <a:buFontTx/>
              <a:buNone/>
            </a:pPr>
            <a:r>
              <a:rPr lang="tr-TR" sz="1800" b="1">
                <a:latin typeface="Candara" pitchFamily="34" charset="0"/>
                <a:sym typeface="Wingdings" pitchFamily="2" charset="2"/>
              </a:rPr>
              <a:t>3.1	root is a leaf node 	  	</a:t>
            </a:r>
          </a:p>
          <a:p>
            <a:pPr marL="990600" lvl="1" indent="-533400">
              <a:lnSpc>
                <a:spcPct val="80000"/>
              </a:lnSpc>
              <a:buFontTx/>
              <a:buNone/>
            </a:pPr>
            <a:r>
              <a:rPr lang="tr-TR" sz="1800" b="1">
                <a:latin typeface="Candara" pitchFamily="34" charset="0"/>
                <a:sym typeface="Wingdings" pitchFamily="2" charset="2"/>
              </a:rPr>
              <a:t>3.2	root has no left subtree 	       	</a:t>
            </a:r>
          </a:p>
          <a:p>
            <a:pPr marL="990600" lvl="1" indent="-533400">
              <a:lnSpc>
                <a:spcPct val="80000"/>
              </a:lnSpc>
              <a:buFontTx/>
              <a:buNone/>
            </a:pPr>
            <a:r>
              <a:rPr lang="tr-TR" sz="1800" b="1">
                <a:latin typeface="Candara" pitchFamily="34" charset="0"/>
                <a:sym typeface="Wingdings" pitchFamily="2" charset="2"/>
              </a:rPr>
              <a:t>3.3	root has no right subtree 	       	 root=root-&gt;left</a:t>
            </a:r>
          </a:p>
          <a:p>
            <a:pPr marL="990600" lvl="1" indent="-533400">
              <a:lnSpc>
                <a:spcPct val="80000"/>
              </a:lnSpc>
              <a:buFontTx/>
              <a:buNone/>
            </a:pPr>
            <a:r>
              <a:rPr lang="tr-TR" sz="1800" b="1">
                <a:latin typeface="Candara" pitchFamily="34" charset="0"/>
                <a:sym typeface="Wingdings" pitchFamily="2" charset="2"/>
              </a:rPr>
              <a:t>3.4	root has right and left subtree    	</a:t>
            </a:r>
          </a:p>
        </p:txBody>
      </p:sp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513" y="4149725"/>
            <a:ext cx="4314825" cy="2447925"/>
          </a:xfrm>
          <a:prstGeom prst="rect">
            <a:avLst/>
          </a:prstGeom>
          <a:noFill/>
        </p:spPr>
      </p:pic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6588125" y="4437063"/>
            <a:ext cx="18002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/>
              <a:t> ( 3. 3th Case)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b="1">
                <a:solidFill>
                  <a:srgbClr val="6699FF"/>
                </a:solidFill>
                <a:latin typeface="Candara" pitchFamily="34" charset="0"/>
              </a:rPr>
              <a:t>DEFINITION : Binary Tree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7132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tr-TR" sz="2400">
                <a:latin typeface="Candara" pitchFamily="34" charset="0"/>
              </a:rPr>
              <a:t>A binary tree is made of nodes</a:t>
            </a:r>
          </a:p>
          <a:p>
            <a:pPr>
              <a:lnSpc>
                <a:spcPct val="90000"/>
              </a:lnSpc>
            </a:pPr>
            <a:endParaRPr lang="tr-TR" sz="2400">
              <a:latin typeface="Candara" pitchFamily="34" charset="0"/>
            </a:endParaRPr>
          </a:p>
          <a:p>
            <a:pPr>
              <a:lnSpc>
                <a:spcPct val="90000"/>
              </a:lnSpc>
            </a:pPr>
            <a:r>
              <a:rPr lang="tr-TR" sz="2400">
                <a:latin typeface="Candara" pitchFamily="34" charset="0"/>
              </a:rPr>
              <a:t>Each node contains </a:t>
            </a:r>
          </a:p>
          <a:p>
            <a:pPr lvl="1">
              <a:lnSpc>
                <a:spcPct val="90000"/>
              </a:lnSpc>
            </a:pPr>
            <a:r>
              <a:rPr lang="tr-TR" sz="2000">
                <a:latin typeface="Candara" pitchFamily="34" charset="0"/>
              </a:rPr>
              <a:t>a "left" pointer  -- left child</a:t>
            </a:r>
          </a:p>
          <a:p>
            <a:pPr lvl="1">
              <a:lnSpc>
                <a:spcPct val="90000"/>
              </a:lnSpc>
            </a:pPr>
            <a:r>
              <a:rPr lang="tr-TR" sz="2000">
                <a:latin typeface="Candara" pitchFamily="34" charset="0"/>
              </a:rPr>
              <a:t>a "right" pointer – right child</a:t>
            </a:r>
          </a:p>
          <a:p>
            <a:pPr lvl="1">
              <a:lnSpc>
                <a:spcPct val="90000"/>
              </a:lnSpc>
            </a:pPr>
            <a:r>
              <a:rPr lang="tr-TR" sz="2000">
                <a:latin typeface="Candara" pitchFamily="34" charset="0"/>
              </a:rPr>
              <a:t>a data element.</a:t>
            </a:r>
          </a:p>
          <a:p>
            <a:pPr>
              <a:lnSpc>
                <a:spcPct val="90000"/>
              </a:lnSpc>
            </a:pPr>
            <a:endParaRPr lang="tr-TR" sz="2400">
              <a:latin typeface="Candara" pitchFamily="34" charset="0"/>
            </a:endParaRPr>
          </a:p>
          <a:p>
            <a:pPr>
              <a:lnSpc>
                <a:spcPct val="90000"/>
              </a:lnSpc>
            </a:pPr>
            <a:r>
              <a:rPr lang="tr-TR" sz="2400">
                <a:latin typeface="Candara" pitchFamily="34" charset="0"/>
              </a:rPr>
              <a:t>The "root" pointer points to the topmost node in the tree. The left and right pointers recursively point to smaller</a:t>
            </a:r>
          </a:p>
          <a:p>
            <a:pPr>
              <a:lnSpc>
                <a:spcPct val="90000"/>
              </a:lnSpc>
            </a:pPr>
            <a:endParaRPr lang="tr-TR" sz="2400">
              <a:latin typeface="Candara" pitchFamily="34" charset="0"/>
            </a:endParaRPr>
          </a:p>
          <a:p>
            <a:pPr>
              <a:lnSpc>
                <a:spcPct val="90000"/>
              </a:lnSpc>
            </a:pPr>
            <a:r>
              <a:rPr lang="tr-TR" sz="2400">
                <a:latin typeface="Candara" pitchFamily="34" charset="0"/>
              </a:rPr>
              <a:t>"subtrees" on either side. A null pointer represents a binary tree with no elements -- the empty tree. </a:t>
            </a:r>
          </a:p>
        </p:txBody>
      </p:sp>
      <p:sp>
        <p:nvSpPr>
          <p:cNvPr id="31748" name="Oval 4"/>
          <p:cNvSpPr>
            <a:spLocks noChangeArrowheads="1"/>
          </p:cNvSpPr>
          <p:nvPr/>
        </p:nvSpPr>
        <p:spPr bwMode="auto">
          <a:xfrm>
            <a:off x="6588125" y="1628775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31749" name="Oval 5"/>
          <p:cNvSpPr>
            <a:spLocks noChangeArrowheads="1"/>
          </p:cNvSpPr>
          <p:nvPr/>
        </p:nvSpPr>
        <p:spPr bwMode="auto">
          <a:xfrm>
            <a:off x="5867400" y="2565400"/>
            <a:ext cx="504825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31750" name="Oval 6"/>
          <p:cNvSpPr>
            <a:spLocks noChangeArrowheads="1"/>
          </p:cNvSpPr>
          <p:nvPr/>
        </p:nvSpPr>
        <p:spPr bwMode="auto">
          <a:xfrm>
            <a:off x="7308850" y="2565400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cxnSp>
        <p:nvCxnSpPr>
          <p:cNvPr id="31751" name="AutoShape 7"/>
          <p:cNvCxnSpPr>
            <a:cxnSpLocks noChangeShapeType="1"/>
            <a:stCxn id="31748" idx="4"/>
            <a:endCxn id="31749" idx="0"/>
          </p:cNvCxnSpPr>
          <p:nvPr/>
        </p:nvCxnSpPr>
        <p:spPr bwMode="auto">
          <a:xfrm flipH="1">
            <a:off x="6119813" y="2060575"/>
            <a:ext cx="684212" cy="504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1752" name="AutoShape 8"/>
          <p:cNvCxnSpPr>
            <a:cxnSpLocks noChangeShapeType="1"/>
            <a:stCxn id="31748" idx="4"/>
            <a:endCxn id="31750" idx="0"/>
          </p:cNvCxnSpPr>
          <p:nvPr/>
        </p:nvCxnSpPr>
        <p:spPr bwMode="auto">
          <a:xfrm>
            <a:off x="6804025" y="2060575"/>
            <a:ext cx="720725" cy="504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1753" name="Oval 9"/>
          <p:cNvSpPr>
            <a:spLocks noChangeArrowheads="1"/>
          </p:cNvSpPr>
          <p:nvPr/>
        </p:nvSpPr>
        <p:spPr bwMode="auto">
          <a:xfrm>
            <a:off x="5435600" y="3357563"/>
            <a:ext cx="504825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31754" name="Oval 10"/>
          <p:cNvSpPr>
            <a:spLocks noChangeArrowheads="1"/>
          </p:cNvSpPr>
          <p:nvPr/>
        </p:nvSpPr>
        <p:spPr bwMode="auto">
          <a:xfrm>
            <a:off x="6372225" y="3357563"/>
            <a:ext cx="504825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31755" name="Oval 11"/>
          <p:cNvSpPr>
            <a:spLocks noChangeArrowheads="1"/>
          </p:cNvSpPr>
          <p:nvPr/>
        </p:nvSpPr>
        <p:spPr bwMode="auto">
          <a:xfrm>
            <a:off x="7667625" y="3357563"/>
            <a:ext cx="504825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cxnSp>
        <p:nvCxnSpPr>
          <p:cNvPr id="31756" name="AutoShape 12"/>
          <p:cNvCxnSpPr>
            <a:cxnSpLocks noChangeShapeType="1"/>
            <a:stCxn id="31749" idx="4"/>
            <a:endCxn id="31753" idx="0"/>
          </p:cNvCxnSpPr>
          <p:nvPr/>
        </p:nvCxnSpPr>
        <p:spPr bwMode="auto">
          <a:xfrm flipH="1">
            <a:off x="5688013" y="2997200"/>
            <a:ext cx="431800" cy="360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1757" name="AutoShape 13"/>
          <p:cNvCxnSpPr>
            <a:cxnSpLocks noChangeShapeType="1"/>
            <a:stCxn id="31749" idx="4"/>
            <a:endCxn id="31754" idx="0"/>
          </p:cNvCxnSpPr>
          <p:nvPr/>
        </p:nvCxnSpPr>
        <p:spPr bwMode="auto">
          <a:xfrm>
            <a:off x="6119813" y="2997200"/>
            <a:ext cx="504825" cy="360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1758" name="AutoShape 14"/>
          <p:cNvCxnSpPr>
            <a:cxnSpLocks noChangeShapeType="1"/>
            <a:stCxn id="31750" idx="4"/>
            <a:endCxn id="31755" idx="0"/>
          </p:cNvCxnSpPr>
          <p:nvPr/>
        </p:nvCxnSpPr>
        <p:spPr bwMode="auto">
          <a:xfrm>
            <a:off x="7524750" y="2997200"/>
            <a:ext cx="395288" cy="360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7596188" y="2276475"/>
            <a:ext cx="129698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b="1"/>
              <a:t>right child</a:t>
            </a:r>
          </a:p>
        </p:txBody>
      </p:sp>
      <p:sp>
        <p:nvSpPr>
          <p:cNvPr id="31760" name="Text Box 16"/>
          <p:cNvSpPr txBox="1">
            <a:spLocks noChangeArrowheads="1"/>
          </p:cNvSpPr>
          <p:nvPr/>
        </p:nvSpPr>
        <p:spPr bwMode="auto">
          <a:xfrm>
            <a:off x="5003800" y="2276475"/>
            <a:ext cx="12969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b="1"/>
              <a:t>left child</a:t>
            </a:r>
          </a:p>
        </p:txBody>
      </p:sp>
      <p:sp>
        <p:nvSpPr>
          <p:cNvPr id="31761" name="Text Box 17"/>
          <p:cNvSpPr txBox="1">
            <a:spLocks noChangeArrowheads="1"/>
          </p:cNvSpPr>
          <p:nvPr/>
        </p:nvSpPr>
        <p:spPr bwMode="auto">
          <a:xfrm>
            <a:off x="6516688" y="1196975"/>
            <a:ext cx="7207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b="1"/>
              <a:t>root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3412"/>
          </a:xfrm>
          <a:noFill/>
          <a:ln/>
        </p:spPr>
        <p:txBody>
          <a:bodyPr/>
          <a:lstStyle/>
          <a:p>
            <a:r>
              <a:rPr lang="tr-TR" sz="4000" b="1">
                <a:solidFill>
                  <a:srgbClr val="6699FF"/>
                </a:solidFill>
                <a:latin typeface="Candara" pitchFamily="34" charset="0"/>
              </a:rPr>
              <a:t>Delete a node from a tree (4/5)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6613"/>
            <a:ext cx="8229600" cy="5688012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Tx/>
              <a:buAutoNum type="arabicPeriod"/>
            </a:pPr>
            <a:endParaRPr lang="tr-TR" sz="1600" b="1">
              <a:latin typeface="Candara" pitchFamily="34" charset="0"/>
            </a:endParaRP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tr-TR" sz="1800" b="1">
                <a:latin typeface="Candara" pitchFamily="34" charset="0"/>
              </a:rPr>
              <a:t>BTREE delete_node(BTREE root,int x)   </a:t>
            </a:r>
            <a:r>
              <a:rPr lang="tr-TR" sz="1800" b="1">
                <a:solidFill>
                  <a:srgbClr val="669900"/>
                </a:solidFill>
                <a:latin typeface="Candara" pitchFamily="34" charset="0"/>
              </a:rPr>
              <a:t>// SEARCH  AND DELETE x in tree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endParaRPr lang="tr-TR" sz="1800" b="1">
              <a:solidFill>
                <a:srgbClr val="669900"/>
              </a:solidFill>
              <a:latin typeface="Candara" pitchFamily="34" charset="0"/>
            </a:endParaRP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tr-TR" sz="1800" b="1">
                <a:latin typeface="Candara" pitchFamily="34" charset="0"/>
              </a:rPr>
              <a:t>x&gt; root-&gt;data   		</a:t>
            </a:r>
            <a:r>
              <a:rPr lang="tr-TR" sz="1800" b="1">
                <a:latin typeface="Candara" pitchFamily="34" charset="0"/>
                <a:sym typeface="Wingdings" pitchFamily="2" charset="2"/>
              </a:rPr>
              <a:t> search right subtree</a:t>
            </a:r>
            <a:endParaRPr lang="tr-TR" sz="1800" b="1">
              <a:latin typeface="Candara" pitchFamily="34" charset="0"/>
            </a:endParaRP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tr-TR" sz="1800" b="1">
                <a:latin typeface="Candara" pitchFamily="34" charset="0"/>
              </a:rPr>
              <a:t>x&lt;root-&gt;data 		</a:t>
            </a:r>
            <a:r>
              <a:rPr lang="tr-TR" sz="1800" b="1">
                <a:latin typeface="Candara" pitchFamily="34" charset="0"/>
                <a:sym typeface="Wingdings" pitchFamily="2" charset="2"/>
              </a:rPr>
              <a:t> search left subtree</a:t>
            </a:r>
            <a:endParaRPr lang="tr-TR" sz="1800" b="1">
              <a:latin typeface="Candara" pitchFamily="34" charset="0"/>
            </a:endParaRP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tr-TR" sz="1800" b="1">
                <a:latin typeface="Candara" pitchFamily="34" charset="0"/>
              </a:rPr>
              <a:t>root-&gt;data==x    	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endParaRPr lang="tr-TR" sz="1800" b="1">
              <a:latin typeface="Candara" pitchFamily="34" charset="0"/>
              <a:sym typeface="Wingdings" pitchFamily="2" charset="2"/>
            </a:endParaRPr>
          </a:p>
          <a:p>
            <a:pPr marL="990600" lvl="1" indent="-533400">
              <a:lnSpc>
                <a:spcPct val="80000"/>
              </a:lnSpc>
              <a:buFontTx/>
              <a:buNone/>
            </a:pPr>
            <a:r>
              <a:rPr lang="tr-TR" sz="1600" b="1">
                <a:latin typeface="Candara" pitchFamily="34" charset="0"/>
                <a:sym typeface="Wingdings" pitchFamily="2" charset="2"/>
              </a:rPr>
              <a:t>3.1	root is a leaf node 	  	</a:t>
            </a:r>
          </a:p>
          <a:p>
            <a:pPr marL="990600" lvl="1" indent="-533400">
              <a:lnSpc>
                <a:spcPct val="80000"/>
              </a:lnSpc>
              <a:buFontTx/>
              <a:buNone/>
            </a:pPr>
            <a:r>
              <a:rPr lang="tr-TR" sz="1600" b="1">
                <a:latin typeface="Candara" pitchFamily="34" charset="0"/>
                <a:sym typeface="Wingdings" pitchFamily="2" charset="2"/>
              </a:rPr>
              <a:t>3.2	root has no left subtree 	</a:t>
            </a:r>
          </a:p>
          <a:p>
            <a:pPr marL="990600" lvl="1" indent="-533400">
              <a:lnSpc>
                <a:spcPct val="80000"/>
              </a:lnSpc>
              <a:buFontTx/>
              <a:buNone/>
            </a:pPr>
            <a:r>
              <a:rPr lang="tr-TR" sz="1600" b="1">
                <a:latin typeface="Candara" pitchFamily="34" charset="0"/>
                <a:sym typeface="Wingdings" pitchFamily="2" charset="2"/>
              </a:rPr>
              <a:t>3.3	root has no right subtree 	       </a:t>
            </a:r>
          </a:p>
          <a:p>
            <a:pPr marL="990600" lvl="1" indent="-533400">
              <a:lnSpc>
                <a:spcPct val="80000"/>
              </a:lnSpc>
              <a:buFontTx/>
              <a:buNone/>
            </a:pPr>
            <a:r>
              <a:rPr lang="tr-TR" sz="1600" b="1">
                <a:latin typeface="Candara" pitchFamily="34" charset="0"/>
                <a:sym typeface="Wingdings" pitchFamily="2" charset="2"/>
              </a:rPr>
              <a:t>3.4	root has right and left subtree     append  right subtree to left subtree</a:t>
            </a: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755650" y="3860800"/>
            <a:ext cx="3095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/>
              <a:t>( 3.4th Case)</a:t>
            </a:r>
          </a:p>
        </p:txBody>
      </p:sp>
      <p:pic>
        <p:nvPicPr>
          <p:cNvPr id="5530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4221163"/>
            <a:ext cx="5897562" cy="20478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3412"/>
          </a:xfrm>
          <a:noFill/>
          <a:ln/>
        </p:spPr>
        <p:txBody>
          <a:bodyPr/>
          <a:lstStyle/>
          <a:p>
            <a:r>
              <a:rPr lang="tr-TR" sz="4000" b="1">
                <a:solidFill>
                  <a:srgbClr val="6699FF"/>
                </a:solidFill>
                <a:latin typeface="Candara" pitchFamily="34" charset="0"/>
              </a:rPr>
              <a:t>Delete a node from a tree (5/5)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6613"/>
            <a:ext cx="8229600" cy="5688012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tr-TR" sz="1600">
                <a:latin typeface="Candara" pitchFamily="34" charset="0"/>
              </a:rPr>
              <a:t>BTREE delete_node(BTREE root,int x)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1600">
                <a:latin typeface="Candara" pitchFamily="34" charset="0"/>
              </a:rPr>
              <a:t>{	BTREE p,q;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600">
              <a:latin typeface="Candara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tr-TR" sz="1600">
                <a:latin typeface="Candara" pitchFamily="34" charset="0"/>
              </a:rPr>
              <a:t>	if(root==NULL) return NULL; </a:t>
            </a:r>
            <a:r>
              <a:rPr lang="tr-TR" sz="1600">
                <a:solidFill>
                  <a:srgbClr val="669900"/>
                </a:solidFill>
                <a:latin typeface="Candara" pitchFamily="34" charset="0"/>
              </a:rPr>
              <a:t>// no tree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1600">
                <a:latin typeface="Candara" pitchFamily="34" charset="0"/>
              </a:rPr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1600">
                <a:latin typeface="Candara" pitchFamily="34" charset="0"/>
              </a:rPr>
              <a:t>	if(root-&gt;data==x) 		</a:t>
            </a:r>
            <a:r>
              <a:rPr lang="tr-TR" sz="1600">
                <a:solidFill>
                  <a:srgbClr val="669900"/>
                </a:solidFill>
                <a:latin typeface="Candara" pitchFamily="34" charset="0"/>
              </a:rPr>
              <a:t>// find x in root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1600">
                <a:latin typeface="Candara" pitchFamily="34" charset="0"/>
              </a:rPr>
              <a:t>	{ 	if(root-&gt;left==root-&gt;right) 	</a:t>
            </a:r>
            <a:r>
              <a:rPr lang="tr-TR" sz="1600">
                <a:solidFill>
                  <a:srgbClr val="669900"/>
                </a:solidFill>
                <a:latin typeface="Candara" pitchFamily="34" charset="0"/>
              </a:rPr>
              <a:t>// root is a  leaf node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1600">
                <a:latin typeface="Candara" pitchFamily="34" charset="0"/>
              </a:rPr>
              <a:t>			{ free(root); return NULL;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1600">
                <a:latin typeface="Candara" pitchFamily="34" charset="0"/>
              </a:rPr>
              <a:t>  		else 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1600">
                <a:latin typeface="Candara" pitchFamily="34" charset="0"/>
              </a:rPr>
              <a:t>			  if(root-&gt;left==NULL)	{ p=root-&gt;right; free(root); return p; }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1600">
                <a:latin typeface="Candara" pitchFamily="34" charset="0"/>
              </a:rPr>
              <a:t>			  else if(root-&gt;right==NULL)	{ p=root-&gt;left; free(root); return p;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1600">
                <a:latin typeface="Candara" pitchFamily="34" charset="0"/>
              </a:rPr>
              <a:t>			  else { 	p=q=root-&gt;right;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1600">
                <a:latin typeface="Candara" pitchFamily="34" charset="0"/>
              </a:rPr>
              <a:t>				 while(p-&gt;left!=NULL) p=p-&gt;left;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1600">
                <a:latin typeface="Candara" pitchFamily="34" charset="0"/>
              </a:rPr>
              <a:t>				 p-&gt;left=root-&gt;left;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1600">
                <a:latin typeface="Candara" pitchFamily="34" charset="0"/>
              </a:rPr>
              <a:t>				 free(root);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1600">
                <a:latin typeface="Candara" pitchFamily="34" charset="0"/>
              </a:rPr>
              <a:t>				 return q;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1600">
                <a:latin typeface="Candara" pitchFamily="34" charset="0"/>
              </a:rPr>
              <a:t>			}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1600">
                <a:latin typeface="Candara" pitchFamily="34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1600">
                <a:latin typeface="Candara" pitchFamily="34" charset="0"/>
              </a:rPr>
              <a:t>	if(root-&gt;data&lt;x) 		{ root-&gt;right=delete_node(root-&gt;right,x);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1600">
                <a:latin typeface="Candara" pitchFamily="34" charset="0"/>
              </a:rPr>
              <a:t>	else 			{ root-&gt;left=delete_node(root-&gt;left,x);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1600">
                <a:latin typeface="Candara" pitchFamily="34" charset="0"/>
              </a:rPr>
              <a:t>	return root;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600">
              <a:latin typeface="Candara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tr-TR" sz="1600">
                <a:latin typeface="Candara" pitchFamily="34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1600">
              <a:latin typeface="Candara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tr-TR" sz="4000" b="1">
                <a:solidFill>
                  <a:srgbClr val="6699FF"/>
                </a:solidFill>
                <a:latin typeface="Candara" pitchFamily="34" charset="0"/>
              </a:rPr>
              <a:t>Search a node in a tree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857750"/>
          </a:xfrm>
        </p:spPr>
        <p:txBody>
          <a:bodyPr/>
          <a:lstStyle/>
          <a:p>
            <a:r>
              <a:rPr lang="tr-TR" sz="2000">
                <a:latin typeface="Candara" pitchFamily="34" charset="0"/>
              </a:rPr>
              <a:t>Search in binary trees requires O(log </a:t>
            </a:r>
            <a:r>
              <a:rPr lang="tr-TR" sz="2000" i="1">
                <a:latin typeface="Candara" pitchFamily="34" charset="0"/>
              </a:rPr>
              <a:t>n</a:t>
            </a:r>
            <a:r>
              <a:rPr lang="tr-TR" sz="2000">
                <a:latin typeface="Candara" pitchFamily="34" charset="0"/>
              </a:rPr>
              <a:t>) time in the average case, but needs O(</a:t>
            </a:r>
            <a:r>
              <a:rPr lang="tr-TR" sz="2000" i="1">
                <a:latin typeface="Candara" pitchFamily="34" charset="0"/>
              </a:rPr>
              <a:t>n</a:t>
            </a:r>
            <a:r>
              <a:rPr lang="tr-TR" sz="2000">
                <a:latin typeface="Candara" pitchFamily="34" charset="0"/>
              </a:rPr>
              <a:t>) time in the worst-case, when the unbalanced tree resembles a linked list </a:t>
            </a:r>
          </a:p>
          <a:p>
            <a:endParaRPr lang="tr-TR" sz="2000">
              <a:solidFill>
                <a:srgbClr val="3399FF"/>
              </a:solidFill>
              <a:latin typeface="Candara" pitchFamily="34" charset="0"/>
            </a:endParaRPr>
          </a:p>
          <a:p>
            <a:r>
              <a:rPr lang="tr-TR" sz="2000" b="1">
                <a:solidFill>
                  <a:srgbClr val="3399FF"/>
                </a:solidFill>
                <a:latin typeface="Candara" pitchFamily="34" charset="0"/>
              </a:rPr>
              <a:t>PSEUDOCODE  </a:t>
            </a:r>
          </a:p>
          <a:p>
            <a:pPr>
              <a:buFontTx/>
              <a:buNone/>
            </a:pPr>
            <a:r>
              <a:rPr lang="tr-TR" sz="2000">
                <a:latin typeface="Candara" pitchFamily="34" charset="0"/>
              </a:rPr>
              <a:t>	search_binary_tree(node, key) </a:t>
            </a:r>
            <a:endParaRPr lang="tr-TR" sz="2000" b="1">
              <a:latin typeface="Candara" pitchFamily="34" charset="0"/>
            </a:endParaRPr>
          </a:p>
          <a:p>
            <a:pPr>
              <a:buFontTx/>
              <a:buNone/>
            </a:pPr>
            <a:r>
              <a:rPr lang="tr-TR" sz="2000">
                <a:latin typeface="Candara" pitchFamily="34" charset="0"/>
              </a:rPr>
              <a:t>	{ 	if ( node is NULL)  return None </a:t>
            </a:r>
            <a:r>
              <a:rPr lang="tr-TR" sz="2000">
                <a:solidFill>
                  <a:srgbClr val="669900"/>
                </a:solidFill>
                <a:latin typeface="Candara" pitchFamily="34" charset="0"/>
              </a:rPr>
              <a:t>// key not found</a:t>
            </a:r>
            <a:r>
              <a:rPr lang="tr-TR" sz="2000">
                <a:latin typeface="Candara" pitchFamily="34" charset="0"/>
              </a:rPr>
              <a:t> </a:t>
            </a:r>
          </a:p>
          <a:p>
            <a:pPr>
              <a:buFontTx/>
              <a:buNone/>
            </a:pPr>
            <a:r>
              <a:rPr lang="tr-TR" sz="2000">
                <a:latin typeface="Candara" pitchFamily="34" charset="0"/>
              </a:rPr>
              <a:t>		if (key &lt; node-&gt;key) </a:t>
            </a:r>
          </a:p>
          <a:p>
            <a:pPr lvl="1">
              <a:buFontTx/>
              <a:buNone/>
            </a:pPr>
            <a:r>
              <a:rPr lang="tr-TR" sz="2000">
                <a:latin typeface="Candara" pitchFamily="34" charset="0"/>
              </a:rPr>
              <a:t>				return search_binary_tree(node-&gt;left, key) </a:t>
            </a:r>
          </a:p>
          <a:p>
            <a:pPr>
              <a:buFontTx/>
              <a:buNone/>
            </a:pPr>
            <a:r>
              <a:rPr lang="tr-TR" sz="2000">
                <a:latin typeface="Candara" pitchFamily="34" charset="0"/>
              </a:rPr>
              <a:t>		elseif (key &gt; node-&gt;key)</a:t>
            </a:r>
          </a:p>
          <a:p>
            <a:pPr>
              <a:buFontTx/>
              <a:buNone/>
            </a:pPr>
            <a:r>
              <a:rPr lang="tr-TR" sz="2000">
                <a:latin typeface="Candara" pitchFamily="34" charset="0"/>
              </a:rPr>
              <a:t>				return search_binary_tree(node-&gt;right, key) </a:t>
            </a:r>
          </a:p>
          <a:p>
            <a:pPr>
              <a:buFontTx/>
              <a:buNone/>
            </a:pPr>
            <a:r>
              <a:rPr lang="tr-TR" sz="2000">
                <a:latin typeface="Candara" pitchFamily="34" charset="0"/>
              </a:rPr>
              <a:t>		else 		return node </a:t>
            </a:r>
            <a:r>
              <a:rPr lang="tr-TR" sz="2000">
                <a:solidFill>
                  <a:srgbClr val="669900"/>
                </a:solidFill>
                <a:latin typeface="Candara" pitchFamily="34" charset="0"/>
              </a:rPr>
              <a:t>// found key </a:t>
            </a:r>
          </a:p>
          <a:p>
            <a:pPr>
              <a:buFontTx/>
              <a:buNone/>
            </a:pPr>
            <a:r>
              <a:rPr lang="tr-TR" sz="2000">
                <a:solidFill>
                  <a:srgbClr val="669900"/>
                </a:solidFill>
                <a:latin typeface="Candara" pitchFamily="34" charset="0"/>
              </a:rPr>
              <a:t>	</a:t>
            </a:r>
            <a:r>
              <a:rPr lang="tr-TR" sz="2000">
                <a:latin typeface="Candara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1143000"/>
          </a:xfrm>
        </p:spPr>
        <p:txBody>
          <a:bodyPr/>
          <a:lstStyle/>
          <a:p>
            <a:r>
              <a:rPr lang="tr-TR" b="1">
                <a:solidFill>
                  <a:srgbClr val="6699FF"/>
                </a:solidFill>
                <a:latin typeface="Candara" pitchFamily="34" charset="0"/>
              </a:rPr>
              <a:t>DEFINITION : Binary Tree</a:t>
            </a:r>
          </a:p>
        </p:txBody>
      </p:sp>
      <p:sp>
        <p:nvSpPr>
          <p:cNvPr id="34844" name="Rectangle 28"/>
          <p:cNvSpPr>
            <a:spLocks noChangeArrowheads="1"/>
          </p:cNvSpPr>
          <p:nvPr/>
        </p:nvSpPr>
        <p:spPr bwMode="auto">
          <a:xfrm>
            <a:off x="3635375" y="1371600"/>
            <a:ext cx="5319713" cy="476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>
                <a:latin typeface="Candara" pitchFamily="34" charset="0"/>
              </a:rPr>
              <a:t>The </a:t>
            </a:r>
            <a:r>
              <a:rPr lang="en-US" sz="2400">
                <a:solidFill>
                  <a:srgbClr val="6699FF"/>
                </a:solidFill>
                <a:latin typeface="Candara" pitchFamily="34" charset="0"/>
              </a:rPr>
              <a:t>size</a:t>
            </a:r>
            <a:r>
              <a:rPr lang="en-US" sz="2400">
                <a:latin typeface="Candara" pitchFamily="34" charset="0"/>
              </a:rPr>
              <a:t> of a binary tree is the number of nodes in it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>
                <a:latin typeface="Candara" pitchFamily="34" charset="0"/>
              </a:rPr>
              <a:t>This tree has size </a:t>
            </a:r>
            <a:r>
              <a:rPr lang="tr-TR" sz="2000">
                <a:latin typeface="Candara" pitchFamily="34" charset="0"/>
              </a:rPr>
              <a:t>9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sz="2000">
              <a:latin typeface="Candara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>
                <a:latin typeface="Candara" pitchFamily="34" charset="0"/>
              </a:rPr>
              <a:t>The </a:t>
            </a:r>
            <a:r>
              <a:rPr lang="en-US" sz="2400">
                <a:solidFill>
                  <a:srgbClr val="6699FF"/>
                </a:solidFill>
                <a:latin typeface="Candara" pitchFamily="34" charset="0"/>
              </a:rPr>
              <a:t>depth</a:t>
            </a:r>
            <a:r>
              <a:rPr lang="en-US" sz="2400">
                <a:latin typeface="Candara" pitchFamily="34" charset="0"/>
              </a:rPr>
              <a:t> of a node is its distance from the root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>
                <a:solidFill>
                  <a:schemeClr val="accent2"/>
                </a:solidFill>
                <a:latin typeface="Candara" pitchFamily="34" charset="0"/>
              </a:rPr>
              <a:t>a</a:t>
            </a:r>
            <a:r>
              <a:rPr lang="en-US" sz="2000">
                <a:latin typeface="Candara" pitchFamily="34" charset="0"/>
              </a:rPr>
              <a:t> is at depth zero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>
                <a:solidFill>
                  <a:schemeClr val="accent2"/>
                </a:solidFill>
                <a:latin typeface="Candara" pitchFamily="34" charset="0"/>
              </a:rPr>
              <a:t>e</a:t>
            </a:r>
            <a:r>
              <a:rPr lang="en-US" sz="2000">
                <a:latin typeface="Candara" pitchFamily="34" charset="0"/>
              </a:rPr>
              <a:t> is at depth 2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tr-TR" sz="2400">
              <a:latin typeface="Candara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>
                <a:latin typeface="Candara" pitchFamily="34" charset="0"/>
              </a:rPr>
              <a:t>The </a:t>
            </a:r>
            <a:r>
              <a:rPr lang="en-US" sz="2400">
                <a:solidFill>
                  <a:schemeClr val="tx2"/>
                </a:solidFill>
                <a:latin typeface="Candara" pitchFamily="34" charset="0"/>
              </a:rPr>
              <a:t>depth</a:t>
            </a:r>
            <a:r>
              <a:rPr lang="en-US" sz="2400">
                <a:latin typeface="Candara" pitchFamily="34" charset="0"/>
              </a:rPr>
              <a:t> of a binary tree is the depth of its deepest node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>
                <a:latin typeface="Candara" pitchFamily="34" charset="0"/>
              </a:rPr>
              <a:t>This tree has depth </a:t>
            </a:r>
            <a:r>
              <a:rPr lang="tr-TR" sz="2000">
                <a:latin typeface="Candara" pitchFamily="34" charset="0"/>
              </a:rPr>
              <a:t>3</a:t>
            </a:r>
            <a:endParaRPr lang="en-US" sz="2000">
              <a:latin typeface="Candara" pitchFamily="34" charset="0"/>
            </a:endParaRPr>
          </a:p>
        </p:txBody>
      </p:sp>
      <p:sp>
        <p:nvSpPr>
          <p:cNvPr id="34845" name="Oval 29"/>
          <p:cNvSpPr>
            <a:spLocks noChangeArrowheads="1"/>
          </p:cNvSpPr>
          <p:nvPr/>
        </p:nvSpPr>
        <p:spPr bwMode="auto">
          <a:xfrm>
            <a:off x="1692275" y="1341438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34846" name="Oval 30"/>
          <p:cNvSpPr>
            <a:spLocks noChangeArrowheads="1"/>
          </p:cNvSpPr>
          <p:nvPr/>
        </p:nvSpPr>
        <p:spPr bwMode="auto">
          <a:xfrm>
            <a:off x="827088" y="2349500"/>
            <a:ext cx="504825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34847" name="Oval 31"/>
          <p:cNvSpPr>
            <a:spLocks noChangeArrowheads="1"/>
          </p:cNvSpPr>
          <p:nvPr/>
        </p:nvSpPr>
        <p:spPr bwMode="auto">
          <a:xfrm>
            <a:off x="2555875" y="2278063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cxnSp>
        <p:nvCxnSpPr>
          <p:cNvPr id="34848" name="AutoShape 32"/>
          <p:cNvCxnSpPr>
            <a:cxnSpLocks noChangeShapeType="1"/>
            <a:stCxn id="34845" idx="4"/>
            <a:endCxn id="34846" idx="0"/>
          </p:cNvCxnSpPr>
          <p:nvPr/>
        </p:nvCxnSpPr>
        <p:spPr bwMode="auto">
          <a:xfrm flipH="1">
            <a:off x="1079500" y="1773238"/>
            <a:ext cx="828675" cy="576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4849" name="AutoShape 33"/>
          <p:cNvCxnSpPr>
            <a:cxnSpLocks noChangeShapeType="1"/>
            <a:stCxn id="34845" idx="4"/>
            <a:endCxn id="34847" idx="0"/>
          </p:cNvCxnSpPr>
          <p:nvPr/>
        </p:nvCxnSpPr>
        <p:spPr bwMode="auto">
          <a:xfrm>
            <a:off x="1908175" y="1773238"/>
            <a:ext cx="863600" cy="504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4850" name="Oval 34"/>
          <p:cNvSpPr>
            <a:spLocks noChangeArrowheads="1"/>
          </p:cNvSpPr>
          <p:nvPr/>
        </p:nvSpPr>
        <p:spPr bwMode="auto">
          <a:xfrm>
            <a:off x="395288" y="3068638"/>
            <a:ext cx="504825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34851" name="Oval 35"/>
          <p:cNvSpPr>
            <a:spLocks noChangeArrowheads="1"/>
          </p:cNvSpPr>
          <p:nvPr/>
        </p:nvSpPr>
        <p:spPr bwMode="auto">
          <a:xfrm>
            <a:off x="1187450" y="3068638"/>
            <a:ext cx="504825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34852" name="Oval 36"/>
          <p:cNvSpPr>
            <a:spLocks noChangeArrowheads="1"/>
          </p:cNvSpPr>
          <p:nvPr/>
        </p:nvSpPr>
        <p:spPr bwMode="auto">
          <a:xfrm>
            <a:off x="2987675" y="3068638"/>
            <a:ext cx="504825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cxnSp>
        <p:nvCxnSpPr>
          <p:cNvPr id="34853" name="AutoShape 37"/>
          <p:cNvCxnSpPr>
            <a:cxnSpLocks noChangeShapeType="1"/>
            <a:stCxn id="34846" idx="4"/>
            <a:endCxn id="34850" idx="0"/>
          </p:cNvCxnSpPr>
          <p:nvPr/>
        </p:nvCxnSpPr>
        <p:spPr bwMode="auto">
          <a:xfrm flipH="1">
            <a:off x="647700" y="2781300"/>
            <a:ext cx="431800" cy="2873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4854" name="AutoShape 38"/>
          <p:cNvCxnSpPr>
            <a:cxnSpLocks noChangeShapeType="1"/>
            <a:stCxn id="34846" idx="4"/>
            <a:endCxn id="34851" idx="0"/>
          </p:cNvCxnSpPr>
          <p:nvPr/>
        </p:nvCxnSpPr>
        <p:spPr bwMode="auto">
          <a:xfrm>
            <a:off x="1079500" y="2781300"/>
            <a:ext cx="360363" cy="2873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4855" name="AutoShape 39"/>
          <p:cNvCxnSpPr>
            <a:cxnSpLocks noChangeShapeType="1"/>
          </p:cNvCxnSpPr>
          <p:nvPr/>
        </p:nvCxnSpPr>
        <p:spPr bwMode="auto">
          <a:xfrm>
            <a:off x="2771775" y="2708275"/>
            <a:ext cx="468313" cy="358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4856" name="Oval 40"/>
          <p:cNvSpPr>
            <a:spLocks noChangeArrowheads="1"/>
          </p:cNvSpPr>
          <p:nvPr/>
        </p:nvSpPr>
        <p:spPr bwMode="auto">
          <a:xfrm>
            <a:off x="2195513" y="2997200"/>
            <a:ext cx="504825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cxnSp>
        <p:nvCxnSpPr>
          <p:cNvPr id="34857" name="AutoShape 41"/>
          <p:cNvCxnSpPr>
            <a:cxnSpLocks noChangeShapeType="1"/>
            <a:stCxn id="34847" idx="4"/>
            <a:endCxn id="34856" idx="0"/>
          </p:cNvCxnSpPr>
          <p:nvPr/>
        </p:nvCxnSpPr>
        <p:spPr bwMode="auto">
          <a:xfrm flipH="1">
            <a:off x="2447925" y="2709863"/>
            <a:ext cx="323850" cy="287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4858" name="Oval 42"/>
          <p:cNvSpPr>
            <a:spLocks noChangeArrowheads="1"/>
          </p:cNvSpPr>
          <p:nvPr/>
        </p:nvSpPr>
        <p:spPr bwMode="auto">
          <a:xfrm>
            <a:off x="684213" y="3860800"/>
            <a:ext cx="504825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cxnSp>
        <p:nvCxnSpPr>
          <p:cNvPr id="34859" name="AutoShape 43"/>
          <p:cNvCxnSpPr>
            <a:cxnSpLocks noChangeShapeType="1"/>
            <a:stCxn id="34851" idx="4"/>
            <a:endCxn id="34858" idx="0"/>
          </p:cNvCxnSpPr>
          <p:nvPr/>
        </p:nvCxnSpPr>
        <p:spPr bwMode="auto">
          <a:xfrm flipH="1">
            <a:off x="936625" y="3500438"/>
            <a:ext cx="503238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4860" name="Text Box 44"/>
          <p:cNvSpPr txBox="1">
            <a:spLocks noChangeArrowheads="1"/>
          </p:cNvSpPr>
          <p:nvPr/>
        </p:nvSpPr>
        <p:spPr bwMode="auto">
          <a:xfrm>
            <a:off x="1763713" y="1341438"/>
            <a:ext cx="2873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sz="2000"/>
              <a:t>a</a:t>
            </a:r>
          </a:p>
        </p:txBody>
      </p:sp>
      <p:sp>
        <p:nvSpPr>
          <p:cNvPr id="34861" name="Text Box 45"/>
          <p:cNvSpPr txBox="1">
            <a:spLocks noChangeArrowheads="1"/>
          </p:cNvSpPr>
          <p:nvPr/>
        </p:nvSpPr>
        <p:spPr bwMode="auto">
          <a:xfrm>
            <a:off x="900113" y="2349500"/>
            <a:ext cx="2873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sz="2000"/>
              <a:t>b</a:t>
            </a:r>
          </a:p>
        </p:txBody>
      </p:sp>
      <p:sp>
        <p:nvSpPr>
          <p:cNvPr id="34862" name="Text Box 46"/>
          <p:cNvSpPr txBox="1">
            <a:spLocks noChangeArrowheads="1"/>
          </p:cNvSpPr>
          <p:nvPr/>
        </p:nvSpPr>
        <p:spPr bwMode="auto">
          <a:xfrm>
            <a:off x="2627313" y="2276475"/>
            <a:ext cx="2873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sz="2000"/>
              <a:t>c</a:t>
            </a:r>
          </a:p>
        </p:txBody>
      </p:sp>
      <p:sp>
        <p:nvSpPr>
          <p:cNvPr id="34863" name="Text Box 47"/>
          <p:cNvSpPr txBox="1">
            <a:spLocks noChangeArrowheads="1"/>
          </p:cNvSpPr>
          <p:nvPr/>
        </p:nvSpPr>
        <p:spPr bwMode="auto">
          <a:xfrm>
            <a:off x="468313" y="3068638"/>
            <a:ext cx="2873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sz="2000"/>
              <a:t>d</a:t>
            </a:r>
          </a:p>
        </p:txBody>
      </p:sp>
      <p:sp>
        <p:nvSpPr>
          <p:cNvPr id="34864" name="Text Box 48"/>
          <p:cNvSpPr txBox="1">
            <a:spLocks noChangeArrowheads="1"/>
          </p:cNvSpPr>
          <p:nvPr/>
        </p:nvSpPr>
        <p:spPr bwMode="auto">
          <a:xfrm>
            <a:off x="1258888" y="3068638"/>
            <a:ext cx="2873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sz="2000"/>
              <a:t>e</a:t>
            </a:r>
          </a:p>
        </p:txBody>
      </p:sp>
      <p:sp>
        <p:nvSpPr>
          <p:cNvPr id="34865" name="Text Box 49"/>
          <p:cNvSpPr txBox="1">
            <a:spLocks noChangeArrowheads="1"/>
          </p:cNvSpPr>
          <p:nvPr/>
        </p:nvSpPr>
        <p:spPr bwMode="auto">
          <a:xfrm>
            <a:off x="2268538" y="2997200"/>
            <a:ext cx="2873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sz="2000"/>
              <a:t>f</a:t>
            </a:r>
          </a:p>
        </p:txBody>
      </p:sp>
      <p:sp>
        <p:nvSpPr>
          <p:cNvPr id="34866" name="Text Box 50"/>
          <p:cNvSpPr txBox="1">
            <a:spLocks noChangeArrowheads="1"/>
          </p:cNvSpPr>
          <p:nvPr/>
        </p:nvSpPr>
        <p:spPr bwMode="auto">
          <a:xfrm>
            <a:off x="3059113" y="3068638"/>
            <a:ext cx="2873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sz="2000"/>
              <a:t>g</a:t>
            </a:r>
          </a:p>
        </p:txBody>
      </p:sp>
      <p:cxnSp>
        <p:nvCxnSpPr>
          <p:cNvPr id="34867" name="AutoShape 51"/>
          <p:cNvCxnSpPr>
            <a:cxnSpLocks noChangeShapeType="1"/>
            <a:stCxn id="34851" idx="4"/>
            <a:endCxn id="34869" idx="0"/>
          </p:cNvCxnSpPr>
          <p:nvPr/>
        </p:nvCxnSpPr>
        <p:spPr bwMode="auto">
          <a:xfrm>
            <a:off x="1439863" y="3500438"/>
            <a:ext cx="431800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4868" name="Text Box 52"/>
          <p:cNvSpPr txBox="1">
            <a:spLocks noChangeArrowheads="1"/>
          </p:cNvSpPr>
          <p:nvPr/>
        </p:nvSpPr>
        <p:spPr bwMode="auto">
          <a:xfrm>
            <a:off x="755650" y="3860800"/>
            <a:ext cx="2873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sz="2000"/>
              <a:t>h</a:t>
            </a:r>
          </a:p>
        </p:txBody>
      </p:sp>
      <p:sp>
        <p:nvSpPr>
          <p:cNvPr id="34869" name="Oval 53"/>
          <p:cNvSpPr>
            <a:spLocks noChangeArrowheads="1"/>
          </p:cNvSpPr>
          <p:nvPr/>
        </p:nvSpPr>
        <p:spPr bwMode="auto">
          <a:xfrm>
            <a:off x="1619250" y="3860800"/>
            <a:ext cx="504825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34871" name="Text Box 55"/>
          <p:cNvSpPr txBox="1">
            <a:spLocks noChangeArrowheads="1"/>
          </p:cNvSpPr>
          <p:nvPr/>
        </p:nvSpPr>
        <p:spPr bwMode="auto">
          <a:xfrm>
            <a:off x="1763713" y="3860800"/>
            <a:ext cx="2873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sz="2000"/>
              <a:t>ı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8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8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44" grpId="0" build="p" bldLvl="4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2" name="Group 4"/>
          <p:cNvGrpSpPr>
            <a:grpSpLocks/>
          </p:cNvGrpSpPr>
          <p:nvPr/>
        </p:nvGrpSpPr>
        <p:grpSpPr bwMode="auto">
          <a:xfrm>
            <a:off x="468313" y="1412875"/>
            <a:ext cx="4824412" cy="4725988"/>
            <a:chOff x="288" y="1056"/>
            <a:chExt cx="5136" cy="2977"/>
          </a:xfrm>
        </p:grpSpPr>
        <p:grpSp>
          <p:nvGrpSpPr>
            <p:cNvPr id="32773" name="Group 5"/>
            <p:cNvGrpSpPr>
              <a:grpSpLocks/>
            </p:cNvGrpSpPr>
            <p:nvPr/>
          </p:nvGrpSpPr>
          <p:grpSpPr bwMode="auto">
            <a:xfrm>
              <a:off x="2544" y="1056"/>
              <a:ext cx="673" cy="192"/>
              <a:chOff x="1151" y="1392"/>
              <a:chExt cx="625" cy="145"/>
            </a:xfrm>
          </p:grpSpPr>
          <p:sp>
            <p:nvSpPr>
              <p:cNvPr id="32774" name="Rectangle 6"/>
              <p:cNvSpPr>
                <a:spLocks noChangeArrowheads="1"/>
              </p:cNvSpPr>
              <p:nvPr/>
            </p:nvSpPr>
            <p:spPr bwMode="auto">
              <a:xfrm>
                <a:off x="1151" y="1393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2775" name="Oval 7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2776" name="Rectangle 8"/>
              <p:cNvSpPr>
                <a:spLocks noChangeArrowheads="1"/>
              </p:cNvSpPr>
              <p:nvPr/>
            </p:nvSpPr>
            <p:spPr bwMode="auto">
              <a:xfrm>
                <a:off x="1632" y="1392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2777" name="Oval 9"/>
              <p:cNvSpPr>
                <a:spLocks noChangeArrowheads="1"/>
              </p:cNvSpPr>
              <p:nvPr/>
            </p:nvSpPr>
            <p:spPr bwMode="auto">
              <a:xfrm>
                <a:off x="1681" y="1439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2778" name="AutoShape 10"/>
              <p:cNvSpPr>
                <a:spLocks noChangeArrowheads="1"/>
              </p:cNvSpPr>
              <p:nvPr/>
            </p:nvSpPr>
            <p:spPr bwMode="auto">
              <a:xfrm>
                <a:off x="1296" y="1392"/>
                <a:ext cx="336" cy="144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>
                    <a:latin typeface="Verdana" pitchFamily="34" charset="0"/>
                  </a:rPr>
                  <a:t>a</a:t>
                </a:r>
              </a:p>
            </p:txBody>
          </p:sp>
        </p:grpSp>
        <p:grpSp>
          <p:nvGrpSpPr>
            <p:cNvPr id="32779" name="Group 11"/>
            <p:cNvGrpSpPr>
              <a:grpSpLocks/>
            </p:cNvGrpSpPr>
            <p:nvPr/>
          </p:nvGrpSpPr>
          <p:grpSpPr bwMode="auto">
            <a:xfrm>
              <a:off x="1392" y="1680"/>
              <a:ext cx="672" cy="192"/>
              <a:chOff x="1151" y="1392"/>
              <a:chExt cx="625" cy="145"/>
            </a:xfrm>
          </p:grpSpPr>
          <p:sp>
            <p:nvSpPr>
              <p:cNvPr id="32780" name="Rectangle 12"/>
              <p:cNvSpPr>
                <a:spLocks noChangeArrowheads="1"/>
              </p:cNvSpPr>
              <p:nvPr/>
            </p:nvSpPr>
            <p:spPr bwMode="auto">
              <a:xfrm>
                <a:off x="1151" y="1393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2781" name="Oval 13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2782" name="Rectangle 14"/>
              <p:cNvSpPr>
                <a:spLocks noChangeArrowheads="1"/>
              </p:cNvSpPr>
              <p:nvPr/>
            </p:nvSpPr>
            <p:spPr bwMode="auto">
              <a:xfrm>
                <a:off x="1632" y="1392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2783" name="Oval 15"/>
              <p:cNvSpPr>
                <a:spLocks noChangeArrowheads="1"/>
              </p:cNvSpPr>
              <p:nvPr/>
            </p:nvSpPr>
            <p:spPr bwMode="auto">
              <a:xfrm>
                <a:off x="1681" y="1439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2784" name="AutoShape 16"/>
              <p:cNvSpPr>
                <a:spLocks noChangeArrowheads="1"/>
              </p:cNvSpPr>
              <p:nvPr/>
            </p:nvSpPr>
            <p:spPr bwMode="auto">
              <a:xfrm>
                <a:off x="1296" y="1392"/>
                <a:ext cx="336" cy="144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>
                    <a:latin typeface="Verdana" pitchFamily="34" charset="0"/>
                  </a:rPr>
                  <a:t>b</a:t>
                </a:r>
              </a:p>
            </p:txBody>
          </p:sp>
        </p:grpSp>
        <p:grpSp>
          <p:nvGrpSpPr>
            <p:cNvPr id="32785" name="Group 17"/>
            <p:cNvGrpSpPr>
              <a:grpSpLocks/>
            </p:cNvGrpSpPr>
            <p:nvPr/>
          </p:nvGrpSpPr>
          <p:grpSpPr bwMode="auto">
            <a:xfrm>
              <a:off x="3648" y="1680"/>
              <a:ext cx="672" cy="192"/>
              <a:chOff x="1151" y="1392"/>
              <a:chExt cx="625" cy="145"/>
            </a:xfrm>
          </p:grpSpPr>
          <p:sp>
            <p:nvSpPr>
              <p:cNvPr id="32786" name="Rectangle 18"/>
              <p:cNvSpPr>
                <a:spLocks noChangeArrowheads="1"/>
              </p:cNvSpPr>
              <p:nvPr/>
            </p:nvSpPr>
            <p:spPr bwMode="auto">
              <a:xfrm>
                <a:off x="1151" y="1393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2787" name="Oval 19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2788" name="Rectangle 20"/>
              <p:cNvSpPr>
                <a:spLocks noChangeArrowheads="1"/>
              </p:cNvSpPr>
              <p:nvPr/>
            </p:nvSpPr>
            <p:spPr bwMode="auto">
              <a:xfrm>
                <a:off x="1632" y="1392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2789" name="Oval 21"/>
              <p:cNvSpPr>
                <a:spLocks noChangeArrowheads="1"/>
              </p:cNvSpPr>
              <p:nvPr/>
            </p:nvSpPr>
            <p:spPr bwMode="auto">
              <a:xfrm>
                <a:off x="1681" y="1439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2790" name="AutoShape 22"/>
              <p:cNvSpPr>
                <a:spLocks noChangeArrowheads="1"/>
              </p:cNvSpPr>
              <p:nvPr/>
            </p:nvSpPr>
            <p:spPr bwMode="auto">
              <a:xfrm>
                <a:off x="1296" y="1392"/>
                <a:ext cx="336" cy="144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>
                    <a:latin typeface="Verdana" pitchFamily="34" charset="0"/>
                  </a:rPr>
                  <a:t>c</a:t>
                </a:r>
              </a:p>
            </p:txBody>
          </p:sp>
        </p:grpSp>
        <p:grpSp>
          <p:nvGrpSpPr>
            <p:cNvPr id="32791" name="Group 23"/>
            <p:cNvGrpSpPr>
              <a:grpSpLocks/>
            </p:cNvGrpSpPr>
            <p:nvPr/>
          </p:nvGrpSpPr>
          <p:grpSpPr bwMode="auto">
            <a:xfrm>
              <a:off x="816" y="2495"/>
              <a:ext cx="673" cy="193"/>
              <a:chOff x="1151" y="1392"/>
              <a:chExt cx="625" cy="145"/>
            </a:xfrm>
          </p:grpSpPr>
          <p:sp>
            <p:nvSpPr>
              <p:cNvPr id="32792" name="Rectangle 24"/>
              <p:cNvSpPr>
                <a:spLocks noChangeArrowheads="1"/>
              </p:cNvSpPr>
              <p:nvPr/>
            </p:nvSpPr>
            <p:spPr bwMode="auto">
              <a:xfrm>
                <a:off x="1151" y="1393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2793" name="Oval 25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2794" name="Rectangle 26"/>
              <p:cNvSpPr>
                <a:spLocks noChangeArrowheads="1"/>
              </p:cNvSpPr>
              <p:nvPr/>
            </p:nvSpPr>
            <p:spPr bwMode="auto">
              <a:xfrm>
                <a:off x="1632" y="1392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2795" name="Oval 27"/>
              <p:cNvSpPr>
                <a:spLocks noChangeArrowheads="1"/>
              </p:cNvSpPr>
              <p:nvPr/>
            </p:nvSpPr>
            <p:spPr bwMode="auto">
              <a:xfrm>
                <a:off x="1681" y="1439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2796" name="AutoShape 28"/>
              <p:cNvSpPr>
                <a:spLocks noChangeArrowheads="1"/>
              </p:cNvSpPr>
              <p:nvPr/>
            </p:nvSpPr>
            <p:spPr bwMode="auto">
              <a:xfrm>
                <a:off x="1296" y="1392"/>
                <a:ext cx="336" cy="144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>
                    <a:latin typeface="Verdana" pitchFamily="34" charset="0"/>
                  </a:rPr>
                  <a:t>d</a:t>
                </a:r>
              </a:p>
            </p:txBody>
          </p:sp>
        </p:grpSp>
        <p:grpSp>
          <p:nvGrpSpPr>
            <p:cNvPr id="32797" name="Group 29"/>
            <p:cNvGrpSpPr>
              <a:grpSpLocks/>
            </p:cNvGrpSpPr>
            <p:nvPr/>
          </p:nvGrpSpPr>
          <p:grpSpPr bwMode="auto">
            <a:xfrm>
              <a:off x="1872" y="2496"/>
              <a:ext cx="673" cy="192"/>
              <a:chOff x="1151" y="1392"/>
              <a:chExt cx="625" cy="145"/>
            </a:xfrm>
          </p:grpSpPr>
          <p:sp>
            <p:nvSpPr>
              <p:cNvPr id="32798" name="Rectangle 30"/>
              <p:cNvSpPr>
                <a:spLocks noChangeArrowheads="1"/>
              </p:cNvSpPr>
              <p:nvPr/>
            </p:nvSpPr>
            <p:spPr bwMode="auto">
              <a:xfrm>
                <a:off x="1151" y="1393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2799" name="Oval 31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2800" name="Rectangle 32"/>
              <p:cNvSpPr>
                <a:spLocks noChangeArrowheads="1"/>
              </p:cNvSpPr>
              <p:nvPr/>
            </p:nvSpPr>
            <p:spPr bwMode="auto">
              <a:xfrm>
                <a:off x="1632" y="1392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2801" name="Oval 33"/>
              <p:cNvSpPr>
                <a:spLocks noChangeArrowheads="1"/>
              </p:cNvSpPr>
              <p:nvPr/>
            </p:nvSpPr>
            <p:spPr bwMode="auto">
              <a:xfrm>
                <a:off x="1681" y="1439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2802" name="AutoShape 34"/>
              <p:cNvSpPr>
                <a:spLocks noChangeArrowheads="1"/>
              </p:cNvSpPr>
              <p:nvPr/>
            </p:nvSpPr>
            <p:spPr bwMode="auto">
              <a:xfrm>
                <a:off x="1296" y="1392"/>
                <a:ext cx="336" cy="144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>
                    <a:latin typeface="Verdana" pitchFamily="34" charset="0"/>
                  </a:rPr>
                  <a:t>e</a:t>
                </a:r>
              </a:p>
            </p:txBody>
          </p:sp>
        </p:grpSp>
        <p:grpSp>
          <p:nvGrpSpPr>
            <p:cNvPr id="32803" name="Group 35"/>
            <p:cNvGrpSpPr>
              <a:grpSpLocks/>
            </p:cNvGrpSpPr>
            <p:nvPr/>
          </p:nvGrpSpPr>
          <p:grpSpPr bwMode="auto">
            <a:xfrm>
              <a:off x="288" y="3168"/>
              <a:ext cx="673" cy="192"/>
              <a:chOff x="1151" y="1392"/>
              <a:chExt cx="625" cy="145"/>
            </a:xfrm>
          </p:grpSpPr>
          <p:sp>
            <p:nvSpPr>
              <p:cNvPr id="32804" name="Rectangle 36"/>
              <p:cNvSpPr>
                <a:spLocks noChangeArrowheads="1"/>
              </p:cNvSpPr>
              <p:nvPr/>
            </p:nvSpPr>
            <p:spPr bwMode="auto">
              <a:xfrm>
                <a:off x="1151" y="1393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2805" name="Oval 37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2806" name="Rectangle 38"/>
              <p:cNvSpPr>
                <a:spLocks noChangeArrowheads="1"/>
              </p:cNvSpPr>
              <p:nvPr/>
            </p:nvSpPr>
            <p:spPr bwMode="auto">
              <a:xfrm>
                <a:off x="1632" y="1392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2807" name="Oval 39"/>
              <p:cNvSpPr>
                <a:spLocks noChangeArrowheads="1"/>
              </p:cNvSpPr>
              <p:nvPr/>
            </p:nvSpPr>
            <p:spPr bwMode="auto">
              <a:xfrm>
                <a:off x="1681" y="1439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2808" name="AutoShape 40"/>
              <p:cNvSpPr>
                <a:spLocks noChangeArrowheads="1"/>
              </p:cNvSpPr>
              <p:nvPr/>
            </p:nvSpPr>
            <p:spPr bwMode="auto">
              <a:xfrm>
                <a:off x="1296" y="1392"/>
                <a:ext cx="336" cy="144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>
                    <a:latin typeface="Verdana" pitchFamily="34" charset="0"/>
                  </a:rPr>
                  <a:t>g</a:t>
                </a:r>
              </a:p>
            </p:txBody>
          </p:sp>
        </p:grpSp>
        <p:grpSp>
          <p:nvGrpSpPr>
            <p:cNvPr id="32809" name="Group 41"/>
            <p:cNvGrpSpPr>
              <a:grpSpLocks/>
            </p:cNvGrpSpPr>
            <p:nvPr/>
          </p:nvGrpSpPr>
          <p:grpSpPr bwMode="auto">
            <a:xfrm>
              <a:off x="1440" y="3168"/>
              <a:ext cx="672" cy="192"/>
              <a:chOff x="1151" y="1392"/>
              <a:chExt cx="625" cy="145"/>
            </a:xfrm>
          </p:grpSpPr>
          <p:sp>
            <p:nvSpPr>
              <p:cNvPr id="32810" name="Rectangle 42"/>
              <p:cNvSpPr>
                <a:spLocks noChangeArrowheads="1"/>
              </p:cNvSpPr>
              <p:nvPr/>
            </p:nvSpPr>
            <p:spPr bwMode="auto">
              <a:xfrm>
                <a:off x="1151" y="1393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2811" name="Oval 43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2812" name="Rectangle 44"/>
              <p:cNvSpPr>
                <a:spLocks noChangeArrowheads="1"/>
              </p:cNvSpPr>
              <p:nvPr/>
            </p:nvSpPr>
            <p:spPr bwMode="auto">
              <a:xfrm>
                <a:off x="1632" y="1392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2813" name="Oval 45"/>
              <p:cNvSpPr>
                <a:spLocks noChangeArrowheads="1"/>
              </p:cNvSpPr>
              <p:nvPr/>
            </p:nvSpPr>
            <p:spPr bwMode="auto">
              <a:xfrm>
                <a:off x="1681" y="1439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2814" name="AutoShape 46"/>
              <p:cNvSpPr>
                <a:spLocks noChangeArrowheads="1"/>
              </p:cNvSpPr>
              <p:nvPr/>
            </p:nvSpPr>
            <p:spPr bwMode="auto">
              <a:xfrm>
                <a:off x="1296" y="1392"/>
                <a:ext cx="336" cy="144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>
                    <a:latin typeface="Verdana" pitchFamily="34" charset="0"/>
                  </a:rPr>
                  <a:t>h</a:t>
                </a:r>
              </a:p>
            </p:txBody>
          </p:sp>
        </p:grpSp>
        <p:grpSp>
          <p:nvGrpSpPr>
            <p:cNvPr id="32815" name="Group 47"/>
            <p:cNvGrpSpPr>
              <a:grpSpLocks/>
            </p:cNvGrpSpPr>
            <p:nvPr/>
          </p:nvGrpSpPr>
          <p:grpSpPr bwMode="auto">
            <a:xfrm>
              <a:off x="2448" y="3168"/>
              <a:ext cx="672" cy="192"/>
              <a:chOff x="1151" y="1392"/>
              <a:chExt cx="625" cy="145"/>
            </a:xfrm>
          </p:grpSpPr>
          <p:sp>
            <p:nvSpPr>
              <p:cNvPr id="32816" name="Rectangle 48"/>
              <p:cNvSpPr>
                <a:spLocks noChangeArrowheads="1"/>
              </p:cNvSpPr>
              <p:nvPr/>
            </p:nvSpPr>
            <p:spPr bwMode="auto">
              <a:xfrm>
                <a:off x="1151" y="1393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2817" name="Oval 49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2818" name="Rectangle 50"/>
              <p:cNvSpPr>
                <a:spLocks noChangeArrowheads="1"/>
              </p:cNvSpPr>
              <p:nvPr/>
            </p:nvSpPr>
            <p:spPr bwMode="auto">
              <a:xfrm>
                <a:off x="1632" y="1392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2819" name="Oval 51"/>
              <p:cNvSpPr>
                <a:spLocks noChangeArrowheads="1"/>
              </p:cNvSpPr>
              <p:nvPr/>
            </p:nvSpPr>
            <p:spPr bwMode="auto">
              <a:xfrm>
                <a:off x="1681" y="1439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2820" name="AutoShape 52"/>
              <p:cNvSpPr>
                <a:spLocks noChangeArrowheads="1"/>
              </p:cNvSpPr>
              <p:nvPr/>
            </p:nvSpPr>
            <p:spPr bwMode="auto">
              <a:xfrm>
                <a:off x="1296" y="1392"/>
                <a:ext cx="336" cy="144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>
                    <a:latin typeface="Verdana" pitchFamily="34" charset="0"/>
                  </a:rPr>
                  <a:t>i</a:t>
                </a:r>
              </a:p>
            </p:txBody>
          </p:sp>
        </p:grpSp>
        <p:grpSp>
          <p:nvGrpSpPr>
            <p:cNvPr id="32821" name="Group 53"/>
            <p:cNvGrpSpPr>
              <a:grpSpLocks/>
            </p:cNvGrpSpPr>
            <p:nvPr/>
          </p:nvGrpSpPr>
          <p:grpSpPr bwMode="auto">
            <a:xfrm>
              <a:off x="1824" y="3888"/>
              <a:ext cx="625" cy="145"/>
              <a:chOff x="1151" y="1392"/>
              <a:chExt cx="625" cy="145"/>
            </a:xfrm>
          </p:grpSpPr>
          <p:sp>
            <p:nvSpPr>
              <p:cNvPr id="32822" name="Rectangle 54"/>
              <p:cNvSpPr>
                <a:spLocks noChangeArrowheads="1"/>
              </p:cNvSpPr>
              <p:nvPr/>
            </p:nvSpPr>
            <p:spPr bwMode="auto">
              <a:xfrm>
                <a:off x="1151" y="1393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2823" name="Oval 55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2824" name="Rectangle 56"/>
              <p:cNvSpPr>
                <a:spLocks noChangeArrowheads="1"/>
              </p:cNvSpPr>
              <p:nvPr/>
            </p:nvSpPr>
            <p:spPr bwMode="auto">
              <a:xfrm>
                <a:off x="1632" y="1392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2825" name="Oval 57"/>
              <p:cNvSpPr>
                <a:spLocks noChangeArrowheads="1"/>
              </p:cNvSpPr>
              <p:nvPr/>
            </p:nvSpPr>
            <p:spPr bwMode="auto">
              <a:xfrm>
                <a:off x="1681" y="1439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2826" name="AutoShape 58"/>
              <p:cNvSpPr>
                <a:spLocks noChangeArrowheads="1"/>
              </p:cNvSpPr>
              <p:nvPr/>
            </p:nvSpPr>
            <p:spPr bwMode="auto">
              <a:xfrm>
                <a:off x="1296" y="1392"/>
                <a:ext cx="336" cy="144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>
                    <a:latin typeface="Verdana" pitchFamily="34" charset="0"/>
                  </a:rPr>
                  <a:t>l</a:t>
                </a:r>
              </a:p>
            </p:txBody>
          </p:sp>
        </p:grpSp>
        <p:grpSp>
          <p:nvGrpSpPr>
            <p:cNvPr id="32827" name="Group 59"/>
            <p:cNvGrpSpPr>
              <a:grpSpLocks/>
            </p:cNvGrpSpPr>
            <p:nvPr/>
          </p:nvGrpSpPr>
          <p:grpSpPr bwMode="auto">
            <a:xfrm>
              <a:off x="4272" y="2496"/>
              <a:ext cx="672" cy="192"/>
              <a:chOff x="1151" y="1392"/>
              <a:chExt cx="625" cy="145"/>
            </a:xfrm>
          </p:grpSpPr>
          <p:sp>
            <p:nvSpPr>
              <p:cNvPr id="32828" name="Rectangle 60"/>
              <p:cNvSpPr>
                <a:spLocks noChangeArrowheads="1"/>
              </p:cNvSpPr>
              <p:nvPr/>
            </p:nvSpPr>
            <p:spPr bwMode="auto">
              <a:xfrm>
                <a:off x="1151" y="1393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2829" name="Oval 61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2830" name="Rectangle 62"/>
              <p:cNvSpPr>
                <a:spLocks noChangeArrowheads="1"/>
              </p:cNvSpPr>
              <p:nvPr/>
            </p:nvSpPr>
            <p:spPr bwMode="auto">
              <a:xfrm>
                <a:off x="1632" y="1392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2831" name="Oval 63"/>
              <p:cNvSpPr>
                <a:spLocks noChangeArrowheads="1"/>
              </p:cNvSpPr>
              <p:nvPr/>
            </p:nvSpPr>
            <p:spPr bwMode="auto">
              <a:xfrm>
                <a:off x="1681" y="1439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2832" name="AutoShape 64"/>
              <p:cNvSpPr>
                <a:spLocks noChangeArrowheads="1"/>
              </p:cNvSpPr>
              <p:nvPr/>
            </p:nvSpPr>
            <p:spPr bwMode="auto">
              <a:xfrm>
                <a:off x="1296" y="1392"/>
                <a:ext cx="336" cy="144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>
                    <a:latin typeface="Verdana" pitchFamily="34" charset="0"/>
                  </a:rPr>
                  <a:t>f</a:t>
                </a:r>
              </a:p>
            </p:txBody>
          </p:sp>
        </p:grpSp>
        <p:grpSp>
          <p:nvGrpSpPr>
            <p:cNvPr id="32833" name="Group 65"/>
            <p:cNvGrpSpPr>
              <a:grpSpLocks/>
            </p:cNvGrpSpPr>
            <p:nvPr/>
          </p:nvGrpSpPr>
          <p:grpSpPr bwMode="auto">
            <a:xfrm>
              <a:off x="3791" y="3168"/>
              <a:ext cx="625" cy="145"/>
              <a:chOff x="1151" y="1392"/>
              <a:chExt cx="625" cy="145"/>
            </a:xfrm>
          </p:grpSpPr>
          <p:sp>
            <p:nvSpPr>
              <p:cNvPr id="32834" name="Rectangle 66"/>
              <p:cNvSpPr>
                <a:spLocks noChangeArrowheads="1"/>
              </p:cNvSpPr>
              <p:nvPr/>
            </p:nvSpPr>
            <p:spPr bwMode="auto">
              <a:xfrm>
                <a:off x="1151" y="1393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2835" name="Oval 67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2836" name="Rectangle 68"/>
              <p:cNvSpPr>
                <a:spLocks noChangeArrowheads="1"/>
              </p:cNvSpPr>
              <p:nvPr/>
            </p:nvSpPr>
            <p:spPr bwMode="auto">
              <a:xfrm>
                <a:off x="1632" y="1392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2837" name="Oval 69"/>
              <p:cNvSpPr>
                <a:spLocks noChangeArrowheads="1"/>
              </p:cNvSpPr>
              <p:nvPr/>
            </p:nvSpPr>
            <p:spPr bwMode="auto">
              <a:xfrm>
                <a:off x="1681" y="1439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2838" name="AutoShape 70"/>
              <p:cNvSpPr>
                <a:spLocks noChangeArrowheads="1"/>
              </p:cNvSpPr>
              <p:nvPr/>
            </p:nvSpPr>
            <p:spPr bwMode="auto">
              <a:xfrm>
                <a:off x="1296" y="1392"/>
                <a:ext cx="336" cy="144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>
                    <a:latin typeface="Verdana" pitchFamily="34" charset="0"/>
                  </a:rPr>
                  <a:t>j</a:t>
                </a:r>
              </a:p>
            </p:txBody>
          </p:sp>
        </p:grpSp>
        <p:grpSp>
          <p:nvGrpSpPr>
            <p:cNvPr id="32839" name="Group 71"/>
            <p:cNvGrpSpPr>
              <a:grpSpLocks/>
            </p:cNvGrpSpPr>
            <p:nvPr/>
          </p:nvGrpSpPr>
          <p:grpSpPr bwMode="auto">
            <a:xfrm>
              <a:off x="4799" y="3168"/>
              <a:ext cx="625" cy="145"/>
              <a:chOff x="1151" y="1392"/>
              <a:chExt cx="625" cy="145"/>
            </a:xfrm>
          </p:grpSpPr>
          <p:sp>
            <p:nvSpPr>
              <p:cNvPr id="32840" name="Rectangle 72"/>
              <p:cNvSpPr>
                <a:spLocks noChangeArrowheads="1"/>
              </p:cNvSpPr>
              <p:nvPr/>
            </p:nvSpPr>
            <p:spPr bwMode="auto">
              <a:xfrm>
                <a:off x="1151" y="1393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2841" name="Oval 73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2842" name="Rectangle 74"/>
              <p:cNvSpPr>
                <a:spLocks noChangeArrowheads="1"/>
              </p:cNvSpPr>
              <p:nvPr/>
            </p:nvSpPr>
            <p:spPr bwMode="auto">
              <a:xfrm>
                <a:off x="1632" y="1392"/>
                <a:ext cx="144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2843" name="Oval 75"/>
              <p:cNvSpPr>
                <a:spLocks noChangeArrowheads="1"/>
              </p:cNvSpPr>
              <p:nvPr/>
            </p:nvSpPr>
            <p:spPr bwMode="auto">
              <a:xfrm>
                <a:off x="1681" y="1439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2844" name="AutoShape 76"/>
              <p:cNvSpPr>
                <a:spLocks noChangeArrowheads="1"/>
              </p:cNvSpPr>
              <p:nvPr/>
            </p:nvSpPr>
            <p:spPr bwMode="auto">
              <a:xfrm>
                <a:off x="1296" y="1392"/>
                <a:ext cx="336" cy="144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>
                    <a:latin typeface="Verdana" pitchFamily="34" charset="0"/>
                  </a:rPr>
                  <a:t>k</a:t>
                </a:r>
              </a:p>
            </p:txBody>
          </p:sp>
        </p:grpSp>
        <p:sp>
          <p:nvSpPr>
            <p:cNvPr id="32845" name="Line 77"/>
            <p:cNvSpPr>
              <a:spLocks noChangeShapeType="1"/>
            </p:cNvSpPr>
            <p:nvPr/>
          </p:nvSpPr>
          <p:spPr bwMode="auto">
            <a:xfrm flipH="1">
              <a:off x="1776" y="1152"/>
              <a:ext cx="864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32846" name="Line 78"/>
            <p:cNvSpPr>
              <a:spLocks noChangeShapeType="1"/>
            </p:cNvSpPr>
            <p:nvPr/>
          </p:nvSpPr>
          <p:spPr bwMode="auto">
            <a:xfrm>
              <a:off x="3168" y="1152"/>
              <a:ext cx="768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32847" name="Line 79"/>
            <p:cNvSpPr>
              <a:spLocks noChangeShapeType="1"/>
            </p:cNvSpPr>
            <p:nvPr/>
          </p:nvSpPr>
          <p:spPr bwMode="auto">
            <a:xfrm flipH="1">
              <a:off x="1152" y="1776"/>
              <a:ext cx="336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32848" name="Line 80"/>
            <p:cNvSpPr>
              <a:spLocks noChangeShapeType="1"/>
            </p:cNvSpPr>
            <p:nvPr/>
          </p:nvSpPr>
          <p:spPr bwMode="auto">
            <a:xfrm>
              <a:off x="1968" y="1776"/>
              <a:ext cx="240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32849" name="Line 81"/>
            <p:cNvSpPr>
              <a:spLocks noChangeShapeType="1"/>
            </p:cNvSpPr>
            <p:nvPr/>
          </p:nvSpPr>
          <p:spPr bwMode="auto">
            <a:xfrm flipH="1">
              <a:off x="624" y="2592"/>
              <a:ext cx="288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32850" name="Line 82"/>
            <p:cNvSpPr>
              <a:spLocks noChangeShapeType="1"/>
            </p:cNvSpPr>
            <p:nvPr/>
          </p:nvSpPr>
          <p:spPr bwMode="auto">
            <a:xfrm flipH="1">
              <a:off x="1776" y="2592"/>
              <a:ext cx="192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32851" name="Line 83"/>
            <p:cNvSpPr>
              <a:spLocks noChangeShapeType="1"/>
            </p:cNvSpPr>
            <p:nvPr/>
          </p:nvSpPr>
          <p:spPr bwMode="auto">
            <a:xfrm>
              <a:off x="2448" y="2592"/>
              <a:ext cx="336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32852" name="Line 84"/>
            <p:cNvSpPr>
              <a:spLocks noChangeShapeType="1"/>
            </p:cNvSpPr>
            <p:nvPr/>
          </p:nvSpPr>
          <p:spPr bwMode="auto">
            <a:xfrm flipH="1">
              <a:off x="2160" y="3264"/>
              <a:ext cx="384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32853" name="Line 85"/>
            <p:cNvSpPr>
              <a:spLocks noChangeShapeType="1"/>
            </p:cNvSpPr>
            <p:nvPr/>
          </p:nvSpPr>
          <p:spPr bwMode="auto">
            <a:xfrm>
              <a:off x="4224" y="1776"/>
              <a:ext cx="336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32854" name="Line 86"/>
            <p:cNvSpPr>
              <a:spLocks noChangeShapeType="1"/>
            </p:cNvSpPr>
            <p:nvPr/>
          </p:nvSpPr>
          <p:spPr bwMode="auto">
            <a:xfrm flipH="1">
              <a:off x="4128" y="2592"/>
              <a:ext cx="24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32855" name="Line 87"/>
            <p:cNvSpPr>
              <a:spLocks noChangeShapeType="1"/>
            </p:cNvSpPr>
            <p:nvPr/>
          </p:nvSpPr>
          <p:spPr bwMode="auto">
            <a:xfrm>
              <a:off x="4848" y="2592"/>
              <a:ext cx="24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tr-TR"/>
            </a:p>
          </p:txBody>
        </p:sp>
      </p:grpSp>
      <p:sp>
        <p:nvSpPr>
          <p:cNvPr id="32856" name="Rectangle 88"/>
          <p:cNvSpPr>
            <a:spLocks noChangeArrowheads="1"/>
          </p:cNvSpPr>
          <p:nvPr/>
        </p:nvSpPr>
        <p:spPr bwMode="auto">
          <a:xfrm>
            <a:off x="611188" y="333375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tr-TR" sz="4400" b="1">
                <a:solidFill>
                  <a:srgbClr val="6699FF"/>
                </a:solidFill>
                <a:latin typeface="Candara" pitchFamily="34" charset="0"/>
              </a:rPr>
              <a:t>DEFINITION : Binary Tree</a:t>
            </a:r>
          </a:p>
        </p:txBody>
      </p:sp>
      <p:sp>
        <p:nvSpPr>
          <p:cNvPr id="32857" name="Rectangle 89"/>
          <p:cNvSpPr>
            <a:spLocks noChangeArrowheads="1"/>
          </p:cNvSpPr>
          <p:nvPr/>
        </p:nvSpPr>
        <p:spPr bwMode="auto">
          <a:xfrm>
            <a:off x="5364163" y="2097088"/>
            <a:ext cx="3313112" cy="4760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>
                <a:latin typeface="Candara" pitchFamily="34" charset="0"/>
              </a:rPr>
              <a:t>The size of </a:t>
            </a:r>
            <a:r>
              <a:rPr lang="tr-TR" sz="2400">
                <a:latin typeface="Candara" pitchFamily="34" charset="0"/>
              </a:rPr>
              <a:t>tree?? </a:t>
            </a:r>
            <a:endParaRPr lang="en-US" sz="2400">
              <a:latin typeface="Candara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tr-TR" sz="2400">
              <a:latin typeface="Candara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>
                <a:latin typeface="Candara" pitchFamily="34" charset="0"/>
              </a:rPr>
              <a:t>The </a:t>
            </a:r>
            <a:r>
              <a:rPr lang="en-US" sz="2400">
                <a:solidFill>
                  <a:schemeClr val="tx2"/>
                </a:solidFill>
                <a:latin typeface="Candara" pitchFamily="34" charset="0"/>
              </a:rPr>
              <a:t>depth</a:t>
            </a:r>
            <a:r>
              <a:rPr lang="en-US" sz="2400">
                <a:latin typeface="Candara" pitchFamily="34" charset="0"/>
              </a:rPr>
              <a:t> of  tree</a:t>
            </a:r>
            <a:r>
              <a:rPr lang="tr-TR" sz="2400">
                <a:latin typeface="Candara" pitchFamily="34" charset="0"/>
              </a:rPr>
              <a:t>??</a:t>
            </a:r>
            <a:endParaRPr lang="en-US" sz="240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8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8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57" grpId="0" build="p" bldLvl="4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tr-TR">
              <a:latin typeface="Candara" pitchFamily="34" charset="0"/>
            </a:endParaRPr>
          </a:p>
          <a:p>
            <a:pPr>
              <a:buFontTx/>
              <a:buNone/>
            </a:pPr>
            <a:r>
              <a:rPr lang="tr-TR">
                <a:latin typeface="Candara" pitchFamily="34" charset="0"/>
              </a:rPr>
              <a:t>struct node {</a:t>
            </a:r>
          </a:p>
          <a:p>
            <a:pPr>
              <a:buFontTx/>
              <a:buNone/>
            </a:pPr>
            <a:r>
              <a:rPr lang="tr-TR">
                <a:latin typeface="Candara" pitchFamily="34" charset="0"/>
              </a:rPr>
              <a:t>		int data;    		</a:t>
            </a:r>
          </a:p>
          <a:p>
            <a:pPr>
              <a:buFontTx/>
              <a:buNone/>
            </a:pPr>
            <a:r>
              <a:rPr lang="tr-TR">
                <a:latin typeface="Candara" pitchFamily="34" charset="0"/>
              </a:rPr>
              <a:t>		struct node * left;</a:t>
            </a:r>
          </a:p>
          <a:p>
            <a:pPr>
              <a:buFontTx/>
              <a:buNone/>
            </a:pPr>
            <a:r>
              <a:rPr lang="tr-TR">
                <a:latin typeface="Candara" pitchFamily="34" charset="0"/>
              </a:rPr>
              <a:t>		struct node * right;		};</a:t>
            </a: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tr-TR" b="1">
                <a:solidFill>
                  <a:srgbClr val="6699FF"/>
                </a:solidFill>
                <a:latin typeface="Candara" pitchFamily="34" charset="0"/>
              </a:rPr>
              <a:t>A Typical Binary Tree  Declaration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tr-TR" b="1">
                <a:solidFill>
                  <a:srgbClr val="6699FF"/>
                </a:solidFill>
                <a:latin typeface="Candara" pitchFamily="34" charset="0"/>
              </a:rPr>
              <a:t>Create a binary tree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tr-TR" b="1">
                <a:solidFill>
                  <a:srgbClr val="6699FF"/>
                </a:solidFill>
                <a:latin typeface="Candara" pitchFamily="34" charset="0"/>
              </a:rPr>
              <a:t>EXAMPLE:</a:t>
            </a:r>
            <a:r>
              <a:rPr lang="tr-TR">
                <a:latin typeface="Candara" pitchFamily="34" charset="0"/>
              </a:rPr>
              <a:t>  </a:t>
            </a:r>
          </a:p>
          <a:p>
            <a:pPr>
              <a:lnSpc>
                <a:spcPct val="90000"/>
              </a:lnSpc>
            </a:pPr>
            <a:r>
              <a:rPr lang="tr-TR">
                <a:latin typeface="Candara" pitchFamily="34" charset="0"/>
              </a:rPr>
              <a:t>Get numbers from user till -1.</a:t>
            </a:r>
          </a:p>
          <a:p>
            <a:pPr>
              <a:lnSpc>
                <a:spcPct val="90000"/>
              </a:lnSpc>
            </a:pPr>
            <a:endParaRPr lang="tr-TR">
              <a:latin typeface="Candara" pitchFamily="34" charset="0"/>
            </a:endParaRPr>
          </a:p>
          <a:p>
            <a:pPr>
              <a:lnSpc>
                <a:spcPct val="90000"/>
              </a:lnSpc>
            </a:pPr>
            <a:r>
              <a:rPr lang="tr-TR">
                <a:latin typeface="Candara" pitchFamily="34" charset="0"/>
              </a:rPr>
              <a:t>Insert a new node with the given number into the tree in the correct place</a:t>
            </a:r>
          </a:p>
          <a:p>
            <a:pPr>
              <a:lnSpc>
                <a:spcPct val="90000"/>
              </a:lnSpc>
            </a:pPr>
            <a:endParaRPr lang="tr-TR">
              <a:latin typeface="Candara" pitchFamily="34" charset="0"/>
            </a:endParaRPr>
          </a:p>
          <a:p>
            <a:pPr>
              <a:lnSpc>
                <a:spcPct val="90000"/>
              </a:lnSpc>
            </a:pPr>
            <a:r>
              <a:rPr lang="tr-TR">
                <a:solidFill>
                  <a:srgbClr val="6699FF"/>
                </a:solidFill>
                <a:latin typeface="Candara" pitchFamily="34" charset="0"/>
              </a:rPr>
              <a:t>Rule :</a:t>
            </a:r>
            <a:r>
              <a:rPr lang="tr-TR">
                <a:latin typeface="Candara" pitchFamily="34" charset="0"/>
              </a:rPr>
              <a:t> each right node will be greater than its root and each left node will be less than its root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43000"/>
          </a:xfrm>
          <a:noFill/>
          <a:ln/>
        </p:spPr>
        <p:txBody>
          <a:bodyPr/>
          <a:lstStyle/>
          <a:p>
            <a:r>
              <a:rPr lang="tr-TR" b="1">
                <a:solidFill>
                  <a:srgbClr val="6699FF"/>
                </a:solidFill>
                <a:latin typeface="Candara" pitchFamily="34" charset="0"/>
              </a:rPr>
              <a:t>Create a binary tree :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08050"/>
            <a:ext cx="8435975" cy="5545138"/>
          </a:xfrm>
        </p:spPr>
        <p:txBody>
          <a:bodyPr/>
          <a:lstStyle/>
          <a:p>
            <a:pPr lvl="1">
              <a:lnSpc>
                <a:spcPct val="80000"/>
              </a:lnSpc>
              <a:buFontTx/>
              <a:buNone/>
            </a:pPr>
            <a:r>
              <a:rPr lang="tr-TR" sz="2400" dirty="0">
                <a:latin typeface="Candara" pitchFamily="34" charset="0"/>
              </a:rPr>
              <a:t>typedef struct node * BTREE;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tr-TR" sz="2400" b="1" dirty="0">
              <a:solidFill>
                <a:srgbClr val="669900"/>
              </a:solidFill>
              <a:latin typeface="Candara" pitchFamily="34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tr-TR" sz="2400" b="1" dirty="0">
                <a:solidFill>
                  <a:srgbClr val="669900"/>
                </a:solidFill>
                <a:latin typeface="Candara" pitchFamily="34" charset="0"/>
              </a:rPr>
              <a:t>/* CREATE A NEW NODE */</a:t>
            </a:r>
            <a:r>
              <a:rPr lang="tr-TR" sz="2400" b="1" dirty="0">
                <a:latin typeface="Candara" pitchFamily="34" charset="0"/>
              </a:rPr>
              <a:t> 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tr-TR" sz="2400" b="1" dirty="0">
              <a:latin typeface="Candara" pitchFamily="34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tr-TR" sz="2400" dirty="0">
                <a:latin typeface="Candara" pitchFamily="34" charset="0"/>
              </a:rPr>
              <a:t> BTREE new_node(int data)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tr-TR" sz="2400" dirty="0">
                <a:latin typeface="Candara" pitchFamily="34" charset="0"/>
              </a:rPr>
              <a:t>{ 			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tr-TR" sz="2400" dirty="0">
                <a:latin typeface="Candara" pitchFamily="34" charset="0"/>
              </a:rPr>
              <a:t>		          BTREE p;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tr-TR" sz="2400" dirty="0">
                <a:latin typeface="Candara" pitchFamily="34" charset="0"/>
              </a:rPr>
              <a:t>	p=( BTREE)malloc(sizeof(struct node));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tr-TR" sz="2400" dirty="0">
                <a:latin typeface="Candara" pitchFamily="34" charset="0"/>
              </a:rPr>
              <a:t>	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tr-TR" sz="2400" dirty="0">
                <a:latin typeface="Candara" pitchFamily="34" charset="0"/>
              </a:rPr>
              <a:t>	p-&gt;data=data;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tr-TR" sz="2400" dirty="0">
                <a:latin typeface="Candara" pitchFamily="34" charset="0"/>
              </a:rPr>
              <a:t>	p-&gt;left=NULL;		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tr-TR" sz="2400" dirty="0">
                <a:latin typeface="Candara" pitchFamily="34" charset="0"/>
              </a:rPr>
              <a:t>	p-&gt;right=NULL;		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tr-TR" sz="2400" dirty="0">
                <a:latin typeface="Candara" pitchFamily="34" charset="0"/>
              </a:rPr>
              <a:t>	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tr-TR" sz="2400" dirty="0">
                <a:latin typeface="Candara" pitchFamily="34" charset="0"/>
              </a:rPr>
              <a:t>	return p;	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tr-TR" sz="2400" dirty="0">
                <a:latin typeface="Candara" pitchFamily="34" charset="0"/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tr-TR" sz="2400" dirty="0">
              <a:latin typeface="Candara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43000"/>
          </a:xfrm>
          <a:noFill/>
          <a:ln/>
        </p:spPr>
        <p:txBody>
          <a:bodyPr/>
          <a:lstStyle/>
          <a:p>
            <a:r>
              <a:rPr lang="tr-TR" b="1">
                <a:solidFill>
                  <a:srgbClr val="6699FF"/>
                </a:solidFill>
                <a:latin typeface="Candara" pitchFamily="34" charset="0"/>
              </a:rPr>
              <a:t>Create a binary tree : EXAMPLE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8025" y="908050"/>
            <a:ext cx="8435975" cy="5545138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tr-TR" sz="2000">
                <a:latin typeface="Candara" pitchFamily="34" charset="0"/>
              </a:rPr>
              <a:t>typedef struct node * BTREE;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2000" b="1">
              <a:solidFill>
                <a:srgbClr val="669900"/>
              </a:solidFill>
              <a:latin typeface="Candara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tr-TR" sz="2000" b="1">
              <a:solidFill>
                <a:srgbClr val="669900"/>
              </a:solidFill>
              <a:latin typeface="Candara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tr-TR" sz="2000" b="1">
                <a:solidFill>
                  <a:srgbClr val="669900"/>
                </a:solidFill>
                <a:latin typeface="Candara" pitchFamily="34" charset="0"/>
              </a:rPr>
              <a:t>/* INSERT DATA TO  TREE */  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2000" b="1">
              <a:solidFill>
                <a:srgbClr val="669900"/>
              </a:solidFill>
              <a:latin typeface="Candara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tr-TR" sz="2000">
                <a:latin typeface="Candara" pitchFamily="34" charset="0"/>
              </a:rPr>
              <a:t>BTREE insert(BTREE root, int data)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2000">
                <a:latin typeface="Candara" pitchFamily="34" charset="0"/>
              </a:rPr>
              <a:t>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2000">
                <a:latin typeface="Candara" pitchFamily="34" charset="0"/>
              </a:rPr>
              <a:t>     if(root!=NULL)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2000">
                <a:latin typeface="Candara" pitchFamily="34" charset="0"/>
              </a:rPr>
              <a:t>	{ 	if(data&lt;root-&gt;data) 	root-&gt;left= insert(root-&gt;left,data);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2000">
                <a:latin typeface="Candara" pitchFamily="34" charset="0"/>
              </a:rPr>
              <a:t>	   	else 			root-&gt;right=insert(root-&gt;right,data);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2000">
                <a:latin typeface="Candara" pitchFamily="34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sz="2000">
              <a:latin typeface="Candara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tr-TR" sz="2000">
                <a:latin typeface="Candara" pitchFamily="34" charset="0"/>
              </a:rPr>
              <a:t>	else {root=new_node(data);}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2000">
                <a:latin typeface="Candara" pitchFamily="34" charset="0"/>
              </a:rPr>
              <a:t>	return root;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2000">
                <a:latin typeface="Candara" pitchFamily="34" charset="0"/>
              </a:rPr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sz="2000">
                <a:latin typeface="Candara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tr-TR" b="1">
                <a:solidFill>
                  <a:srgbClr val="6699FF"/>
                </a:solidFill>
                <a:latin typeface="Candara" pitchFamily="34" charset="0"/>
              </a:rPr>
              <a:t>Create binary tree : Example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395288" y="1412875"/>
            <a:ext cx="3538537" cy="492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tr-TR" b="1">
                <a:latin typeface="Candara" pitchFamily="34" charset="0"/>
              </a:rPr>
              <a:t>main()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tr-TR" b="1">
                <a:latin typeface="Candara" pitchFamily="34" charset="0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tr-TR" b="1">
                <a:latin typeface="Candara" pitchFamily="34" charset="0"/>
              </a:rPr>
              <a:t>	BTREE myroot =NULL;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tr-TR" b="1">
                <a:latin typeface="Candara" pitchFamily="34" charset="0"/>
              </a:rPr>
              <a:t>	int i=0;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tr-TR" b="1">
              <a:latin typeface="Candara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tr-TR" b="1">
                <a:latin typeface="Candara" pitchFamily="34" charset="0"/>
              </a:rPr>
              <a:t>	scanf(“%d”,&amp;i);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tr-TR" b="1">
                <a:latin typeface="Candara" pitchFamily="34" charset="0"/>
              </a:rPr>
              <a:t>	while(i!=-1)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tr-TR" b="1">
                <a:latin typeface="Candara" pitchFamily="34" charset="0"/>
              </a:rPr>
              <a:t>	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tr-TR" b="1">
                <a:latin typeface="Candara" pitchFamily="34" charset="0"/>
              </a:rPr>
              <a:t>	  myroot=insert(myroot,i);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tr-TR" b="1">
                <a:latin typeface="Candara" pitchFamily="34" charset="0"/>
              </a:rPr>
              <a:t>	  scanf(“%d”,&amp;i);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tr-TR" b="1">
                <a:latin typeface="Candara" pitchFamily="34" charset="0"/>
              </a:rPr>
              <a:t>	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tr-TR" b="1">
              <a:latin typeface="Candara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tr-TR" b="1">
                <a:latin typeface="Candara" pitchFamily="34" charset="0"/>
              </a:rPr>
              <a:t>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tr-TR" b="1">
              <a:latin typeface="Candara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tr-TR" b="1">
                <a:solidFill>
                  <a:srgbClr val="669900"/>
                </a:solidFill>
                <a:latin typeface="Candara" pitchFamily="34" charset="0"/>
              </a:rPr>
              <a:t>// INPUT VALUES 1 5 6 2 0 9 -2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tr-TR" b="1">
              <a:solidFill>
                <a:srgbClr val="6699FF"/>
              </a:solidFill>
              <a:latin typeface="Candara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tr-TR">
              <a:latin typeface="Candara" pitchFamily="34" charset="0"/>
            </a:endParaRPr>
          </a:p>
        </p:txBody>
      </p:sp>
      <p:pic>
        <p:nvPicPr>
          <p:cNvPr id="3687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738" y="1484313"/>
            <a:ext cx="2136775" cy="3552825"/>
          </a:xfrm>
          <a:prstGeom prst="rect">
            <a:avLst/>
          </a:prstGeom>
          <a:noFill/>
          <a:ln w="15875" algn="ctr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3687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2225" y="1484313"/>
            <a:ext cx="2449513" cy="4276725"/>
          </a:xfrm>
          <a:prstGeom prst="rect">
            <a:avLst/>
          </a:prstGeom>
          <a:noFill/>
          <a:ln w="15875" algn="ctr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617</Words>
  <Application>Microsoft Office PowerPoint</Application>
  <PresentationFormat>On-screen Show (4:3)</PresentationFormat>
  <Paragraphs>289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Candara</vt:lpstr>
      <vt:lpstr>Verdana</vt:lpstr>
      <vt:lpstr>Times New Roman</vt:lpstr>
      <vt:lpstr>Wingdings</vt:lpstr>
      <vt:lpstr>Default Design</vt:lpstr>
      <vt:lpstr>BINARY TREES  &amp;&amp; TREE TRAVERSALS</vt:lpstr>
      <vt:lpstr>DEFINITION : Binary Tree</vt:lpstr>
      <vt:lpstr>DEFINITION : Binary Tree</vt:lpstr>
      <vt:lpstr>Slide 4</vt:lpstr>
      <vt:lpstr>A Typical Binary Tree  Declaration</vt:lpstr>
      <vt:lpstr>Create a binary tree</vt:lpstr>
      <vt:lpstr>Create a binary tree : EXAMPLE</vt:lpstr>
      <vt:lpstr>Create a binary tree : EXAMPLE</vt:lpstr>
      <vt:lpstr>Create binary tree : Example</vt:lpstr>
      <vt:lpstr>BINARY TREE TRAVERSALS 1/5</vt:lpstr>
      <vt:lpstr>Slide 11</vt:lpstr>
      <vt:lpstr>Slide 12</vt:lpstr>
      <vt:lpstr>Slide 13</vt:lpstr>
      <vt:lpstr>Slide 14</vt:lpstr>
      <vt:lpstr>FIND SIZE OF A TREE</vt:lpstr>
      <vt:lpstr>Max Depth of a tree</vt:lpstr>
      <vt:lpstr>Delete a node from a tree (1/5)</vt:lpstr>
      <vt:lpstr>Delete a node from a tree (2/5)</vt:lpstr>
      <vt:lpstr>Delete a node from a tree (3/5)</vt:lpstr>
      <vt:lpstr>Delete a node from a tree (4/5)</vt:lpstr>
      <vt:lpstr>Delete a node from a tree (5/5)</vt:lpstr>
      <vt:lpstr>Search a node in a tree</vt:lpstr>
    </vt:vector>
  </TitlesOfParts>
  <Company>izmirekonomi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dkucuk</dc:creator>
  <cp:lastModifiedBy>Hakan</cp:lastModifiedBy>
  <cp:revision>22</cp:revision>
  <dcterms:created xsi:type="dcterms:W3CDTF">2009-03-27T12:19:25Z</dcterms:created>
  <dcterms:modified xsi:type="dcterms:W3CDTF">2013-12-29T21:50:36Z</dcterms:modified>
</cp:coreProperties>
</file>