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00" r:id="rId1"/>
  </p:sldMasterIdLst>
  <p:notesMasterIdLst>
    <p:notesMasterId r:id="rId31"/>
  </p:notesMasterIdLst>
  <p:handoutMasterIdLst>
    <p:handoutMasterId r:id="rId32"/>
  </p:handoutMasterIdLst>
  <p:sldIdLst>
    <p:sldId id="459" r:id="rId2"/>
    <p:sldId id="515" r:id="rId3"/>
    <p:sldId id="257" r:id="rId4"/>
    <p:sldId id="347" r:id="rId5"/>
    <p:sldId id="309" r:id="rId6"/>
    <p:sldId id="331" r:id="rId7"/>
    <p:sldId id="488" r:id="rId8"/>
    <p:sldId id="343" r:id="rId9"/>
    <p:sldId id="520" r:id="rId10"/>
    <p:sldId id="490" r:id="rId11"/>
    <p:sldId id="498" r:id="rId12"/>
    <p:sldId id="499" r:id="rId13"/>
    <p:sldId id="491" r:id="rId14"/>
    <p:sldId id="522" r:id="rId15"/>
    <p:sldId id="492" r:id="rId16"/>
    <p:sldId id="516" r:id="rId17"/>
    <p:sldId id="493" r:id="rId18"/>
    <p:sldId id="500" r:id="rId19"/>
    <p:sldId id="518" r:id="rId20"/>
    <p:sldId id="519" r:id="rId21"/>
    <p:sldId id="506" r:id="rId22"/>
    <p:sldId id="514" r:id="rId23"/>
    <p:sldId id="507" r:id="rId24"/>
    <p:sldId id="508" r:id="rId25"/>
    <p:sldId id="509" r:id="rId26"/>
    <p:sldId id="510" r:id="rId27"/>
    <p:sldId id="517" r:id="rId28"/>
    <p:sldId id="523" r:id="rId29"/>
    <p:sldId id="521"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Week3" id="{35EB3287-0D90-437B-87FD-605D7C995DC6}">
          <p14:sldIdLst>
            <p14:sldId id="459"/>
          </p14:sldIdLst>
        </p14:section>
        <p14:section name="summary" id="{3D5A93AC-4210-4775-9D96-60115F8A584A}">
          <p14:sldIdLst>
            <p14:sldId id="515"/>
            <p14:sldId id="257"/>
            <p14:sldId id="347"/>
            <p14:sldId id="309"/>
            <p14:sldId id="331"/>
            <p14:sldId id="488"/>
          </p14:sldIdLst>
        </p14:section>
        <p14:section name="week5" id="{D9DB5F7A-D9F5-4D3C-9ADD-F643B62C610D}">
          <p14:sldIdLst>
            <p14:sldId id="343"/>
          </p14:sldIdLst>
        </p14:section>
        <p14:section name="Exception Handling" id="{E120A3ED-0FBC-4197-84D4-BF77A4160AB7}">
          <p14:sldIdLst>
            <p14:sldId id="520"/>
            <p14:sldId id="490"/>
            <p14:sldId id="498"/>
            <p14:sldId id="499"/>
            <p14:sldId id="491"/>
            <p14:sldId id="522"/>
            <p14:sldId id="492"/>
            <p14:sldId id="516"/>
            <p14:sldId id="493"/>
            <p14:sldId id="500"/>
            <p14:sldId id="518"/>
            <p14:sldId id="519"/>
          </p14:sldIdLst>
        </p14:section>
        <p14:section name="static" id="{45CA648D-C262-4BFE-9B11-1FD8EC333CCC}">
          <p14:sldIdLst>
            <p14:sldId id="506"/>
            <p14:sldId id="514"/>
            <p14:sldId id="507"/>
            <p14:sldId id="508"/>
            <p14:sldId id="509"/>
            <p14:sldId id="510"/>
            <p14:sldId id="517"/>
            <p14:sldId id="523"/>
            <p14:sldId id="5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SIM ÖZACAR" initials="KÖ" lastIdx="1" clrIdx="0">
    <p:extLst>
      <p:ext uri="{19B8F6BF-5375-455C-9EA6-DF929625EA0E}">
        <p15:presenceInfo xmlns:p15="http://schemas.microsoft.com/office/powerpoint/2012/main" userId="S-1-5-21-988654598-2016578534-3474222593-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80E6"/>
    <a:srgbClr val="2F2F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1" autoAdjust="0"/>
    <p:restoredTop sz="83666" autoAdjust="0"/>
  </p:normalViewPr>
  <p:slideViewPr>
    <p:cSldViewPr>
      <p:cViewPr varScale="1">
        <p:scale>
          <a:sx n="84" d="100"/>
          <a:sy n="84" d="100"/>
        </p:scale>
        <p:origin x="891" y="7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3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D83BB0-8341-4F76-9C1D-3DA86EA069B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a:extLst>
              <a:ext uri="{FF2B5EF4-FFF2-40B4-BE49-F238E27FC236}">
                <a16:creationId xmlns:a16="http://schemas.microsoft.com/office/drawing/2014/main" id="{35A14241-5863-4149-BCEA-0F9E4D9B7D2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F88BC64-FD70-4C88-86AC-847535DC1594}" type="datetimeFigureOut">
              <a:rPr lang="en-US" altLang="en-US"/>
              <a:pPr>
                <a:defRPr/>
              </a:pPr>
              <a:t>10/11/2021</a:t>
            </a:fld>
            <a:endParaRPr lang="en-US" altLang="en-US"/>
          </a:p>
        </p:txBody>
      </p:sp>
      <p:sp>
        <p:nvSpPr>
          <p:cNvPr id="4" name="Footer Placeholder 3">
            <a:extLst>
              <a:ext uri="{FF2B5EF4-FFF2-40B4-BE49-F238E27FC236}">
                <a16:creationId xmlns:a16="http://schemas.microsoft.com/office/drawing/2014/main" id="{1290071F-A543-4E39-B6BB-A46050A44D00}"/>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 name="Slide Number Placeholder 4">
            <a:extLst>
              <a:ext uri="{FF2B5EF4-FFF2-40B4-BE49-F238E27FC236}">
                <a16:creationId xmlns:a16="http://schemas.microsoft.com/office/drawing/2014/main" id="{C227F593-2A41-480C-B44B-19DC3DBC4FE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2F0413-E1BA-4FBC-B4D5-14C80042A4A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154EF3-89A4-48A4-B842-77233051E2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a:extLst>
              <a:ext uri="{FF2B5EF4-FFF2-40B4-BE49-F238E27FC236}">
                <a16:creationId xmlns:a16="http://schemas.microsoft.com/office/drawing/2014/main" id="{99AFE4F9-AF6E-407C-87A1-4703314473D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C7FE564F-3818-423D-82B2-5C02B6FEC564}" type="datetimeFigureOut">
              <a:rPr lang="en-US" altLang="en-US"/>
              <a:pPr>
                <a:defRPr/>
              </a:pPr>
              <a:t>10/11/2021</a:t>
            </a:fld>
            <a:endParaRPr lang="en-US" altLang="en-US"/>
          </a:p>
        </p:txBody>
      </p:sp>
      <p:sp>
        <p:nvSpPr>
          <p:cNvPr id="4" name="Slide Image Placeholder 3">
            <a:extLst>
              <a:ext uri="{FF2B5EF4-FFF2-40B4-BE49-F238E27FC236}">
                <a16:creationId xmlns:a16="http://schemas.microsoft.com/office/drawing/2014/main" id="{EDE422A7-30C1-4BE6-9243-760B70D60BA9}"/>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0910DF9-09B6-4C59-A284-21B03DC630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83868D1-0B6D-46BA-81BE-E0890F97C8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a:extLst>
              <a:ext uri="{FF2B5EF4-FFF2-40B4-BE49-F238E27FC236}">
                <a16:creationId xmlns:a16="http://schemas.microsoft.com/office/drawing/2014/main" id="{DDBEE5FC-1B88-4F14-8F2E-03DDD76BF15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0542D50-4B96-4BDF-8E44-5A0D108D0D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a:t>
            </a:fld>
            <a:endParaRPr lang="en-US" altLang="en-US"/>
          </a:p>
        </p:txBody>
      </p:sp>
    </p:spTree>
    <p:extLst>
      <p:ext uri="{BB962C8B-B14F-4D97-AF65-F5344CB8AC3E}">
        <p14:creationId xmlns:p14="http://schemas.microsoft.com/office/powerpoint/2010/main" val="165312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13</a:t>
            </a:fld>
            <a:endParaRPr lang="en-US" altLang="en-US"/>
          </a:p>
        </p:txBody>
      </p:sp>
    </p:spTree>
    <p:extLst>
      <p:ext uri="{BB962C8B-B14F-4D97-AF65-F5344CB8AC3E}">
        <p14:creationId xmlns:p14="http://schemas.microsoft.com/office/powerpoint/2010/main" val="367871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15</a:t>
            </a:fld>
            <a:endParaRPr lang="en-US" altLang="en-US"/>
          </a:p>
        </p:txBody>
      </p:sp>
    </p:spTree>
    <p:extLst>
      <p:ext uri="{BB962C8B-B14F-4D97-AF65-F5344CB8AC3E}">
        <p14:creationId xmlns:p14="http://schemas.microsoft.com/office/powerpoint/2010/main" val="274196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code does something fatally weird (like trying to divide by zero), it will immediately fail. </a:t>
            </a:r>
          </a:p>
          <a:p>
            <a:r>
              <a:rPr lang="en-US" sz="1200" b="0" i="0" kern="1200" dirty="0">
                <a:solidFill>
                  <a:schemeClr val="tx1"/>
                </a:solidFill>
                <a:effectLst/>
                <a:latin typeface="+mn-lt"/>
                <a:ea typeface="+mn-ea"/>
                <a:cs typeface="+mn-cs"/>
              </a:rPr>
              <a:t>In all the languages that I've worked in, a fatal error stops the program from running further. So it wouldn't get to your If/Else statement.</a:t>
            </a:r>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17</a:t>
            </a:fld>
            <a:endParaRPr lang="en-US" altLang="en-US"/>
          </a:p>
        </p:txBody>
      </p:sp>
    </p:spTree>
    <p:extLst>
      <p:ext uri="{BB962C8B-B14F-4D97-AF65-F5344CB8AC3E}">
        <p14:creationId xmlns:p14="http://schemas.microsoft.com/office/powerpoint/2010/main" val="10341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conditions you can't test for in your code </a:t>
            </a:r>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18</a:t>
            </a:fld>
            <a:endParaRPr lang="en-US" altLang="en-US"/>
          </a:p>
        </p:txBody>
      </p:sp>
    </p:spTree>
    <p:extLst>
      <p:ext uri="{BB962C8B-B14F-4D97-AF65-F5344CB8AC3E}">
        <p14:creationId xmlns:p14="http://schemas.microsoft.com/office/powerpoint/2010/main" val="310175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19</a:t>
            </a:fld>
            <a:endParaRPr lang="en-US" altLang="en-US"/>
          </a:p>
        </p:txBody>
      </p:sp>
    </p:spTree>
    <p:extLst>
      <p:ext uri="{BB962C8B-B14F-4D97-AF65-F5344CB8AC3E}">
        <p14:creationId xmlns:p14="http://schemas.microsoft.com/office/powerpoint/2010/main" val="222813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F0542D50-4B96-4BDF-8E44-5A0D108D0DE3}" type="slidenum">
              <a:rPr lang="en-US" altLang="en-US" smtClean="0"/>
              <a:pPr>
                <a:defRPr/>
              </a:pPr>
              <a:t>28</a:t>
            </a:fld>
            <a:endParaRPr lang="en-US" altLang="en-US"/>
          </a:p>
        </p:txBody>
      </p:sp>
    </p:spTree>
    <p:extLst>
      <p:ext uri="{BB962C8B-B14F-4D97-AF65-F5344CB8AC3E}">
        <p14:creationId xmlns:p14="http://schemas.microsoft.com/office/powerpoint/2010/main" val="179790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10AA-E0C8-467E-823D-FBFDD4140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817A90E-94A1-4D62-9CC9-F1303C0B3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CC13FB75-83CC-4F2D-8177-DAE06F4736AD}"/>
              </a:ext>
            </a:extLst>
          </p:cNvPr>
          <p:cNvSpPr>
            <a:spLocks noGrp="1"/>
          </p:cNvSpPr>
          <p:nvPr>
            <p:ph type="dt" sz="half" idx="10"/>
          </p:nvPr>
        </p:nvSpPr>
        <p:spPr/>
        <p:txBody>
          <a:bodyPr/>
          <a:lstStyle/>
          <a:p>
            <a:pPr>
              <a:defRPr/>
            </a:pPr>
            <a:fld id="{392E7F47-DCCF-45ED-881E-7007D47809F4}"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2A44905D-CA1B-430F-AB76-4EC82BC9C2BA}"/>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E9E4D90A-B337-4C70-B313-7F4DF742A81D}"/>
              </a:ext>
            </a:extLst>
          </p:cNvPr>
          <p:cNvSpPr>
            <a:spLocks noGrp="1"/>
          </p:cNvSpPr>
          <p:nvPr>
            <p:ph type="sldNum" sz="quarter" idx="12"/>
          </p:nvPr>
        </p:nvSpPr>
        <p:spPr/>
        <p:txBody>
          <a:bodyPr/>
          <a:lstStyle/>
          <a:p>
            <a:pPr>
              <a:defRPr/>
            </a:pPr>
            <a:fld id="{464453BF-0FB2-470D-A76D-636AA03AB975}" type="slidenum">
              <a:rPr lang="en-US" altLang="en-US" smtClean="0"/>
              <a:pPr>
                <a:defRPr/>
              </a:pPr>
              <a:t>‹#›</a:t>
            </a:fld>
            <a:endParaRPr lang="en-US" altLang="en-US"/>
          </a:p>
        </p:txBody>
      </p:sp>
    </p:spTree>
    <p:extLst>
      <p:ext uri="{BB962C8B-B14F-4D97-AF65-F5344CB8AC3E}">
        <p14:creationId xmlns:p14="http://schemas.microsoft.com/office/powerpoint/2010/main" val="257414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DB94-AAD3-49CC-8185-23F20AC1E64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8A1E54E-7B6F-49FA-87D1-AF4EE15EB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9290C6C-3B0F-4BB7-95B3-D875C9CEB990}"/>
              </a:ext>
            </a:extLst>
          </p:cNvPr>
          <p:cNvSpPr>
            <a:spLocks noGrp="1"/>
          </p:cNvSpPr>
          <p:nvPr>
            <p:ph type="dt" sz="half" idx="10"/>
          </p:nvPr>
        </p:nvSpPr>
        <p:spPr/>
        <p:txBody>
          <a:bodyPr/>
          <a:lstStyle/>
          <a:p>
            <a:pPr>
              <a:defRPr/>
            </a:pPr>
            <a:fld id="{722655A0-39F4-4EF9-AA37-E3CCC77FA5D7}"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08369713-094E-413A-9EB3-D262E2FE8C60}"/>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ACD89848-332B-450A-B451-23655C6567DF}"/>
              </a:ext>
            </a:extLst>
          </p:cNvPr>
          <p:cNvSpPr>
            <a:spLocks noGrp="1"/>
          </p:cNvSpPr>
          <p:nvPr>
            <p:ph type="sldNum" sz="quarter" idx="12"/>
          </p:nvPr>
        </p:nvSpPr>
        <p:spPr/>
        <p:txBody>
          <a:bodyPr/>
          <a:lstStyle/>
          <a:p>
            <a:pPr>
              <a:defRPr/>
            </a:pPr>
            <a:fld id="{686A89AB-24AC-42B9-B168-399D5DDBE29F}" type="slidenum">
              <a:rPr lang="en-US" altLang="en-US" smtClean="0"/>
              <a:pPr>
                <a:defRPr/>
              </a:pPr>
              <a:t>‹#›</a:t>
            </a:fld>
            <a:endParaRPr lang="en-US" altLang="en-US"/>
          </a:p>
        </p:txBody>
      </p:sp>
    </p:spTree>
    <p:extLst>
      <p:ext uri="{BB962C8B-B14F-4D97-AF65-F5344CB8AC3E}">
        <p14:creationId xmlns:p14="http://schemas.microsoft.com/office/powerpoint/2010/main" val="392395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30703-6F16-4A80-9539-F7EA0E205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1612CBB-C932-47C1-B286-B3152493B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AE0941E-8D5C-4C0B-996D-BB6438D0C995}"/>
              </a:ext>
            </a:extLst>
          </p:cNvPr>
          <p:cNvSpPr>
            <a:spLocks noGrp="1"/>
          </p:cNvSpPr>
          <p:nvPr>
            <p:ph type="dt" sz="half" idx="10"/>
          </p:nvPr>
        </p:nvSpPr>
        <p:spPr/>
        <p:txBody>
          <a:bodyPr/>
          <a:lstStyle/>
          <a:p>
            <a:pPr>
              <a:defRPr/>
            </a:pPr>
            <a:fld id="{F95060D6-5571-4E52-A457-32D2A1E30E5E}"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220C9CBA-FBB3-4CB3-9D43-6610EF24EF88}"/>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8AB2D347-FB55-4A10-815B-8B4B2E1126AA}"/>
              </a:ext>
            </a:extLst>
          </p:cNvPr>
          <p:cNvSpPr>
            <a:spLocks noGrp="1"/>
          </p:cNvSpPr>
          <p:nvPr>
            <p:ph type="sldNum" sz="quarter" idx="12"/>
          </p:nvPr>
        </p:nvSpPr>
        <p:spPr/>
        <p:txBody>
          <a:bodyPr/>
          <a:lstStyle/>
          <a:p>
            <a:pPr>
              <a:defRPr/>
            </a:pPr>
            <a:fld id="{7F629267-7BCE-4CBC-B498-B32225964606}" type="slidenum">
              <a:rPr lang="en-US" altLang="en-US" smtClean="0"/>
              <a:pPr>
                <a:defRPr/>
              </a:pPr>
              <a:t>‹#›</a:t>
            </a:fld>
            <a:endParaRPr lang="en-US" altLang="en-US"/>
          </a:p>
        </p:txBody>
      </p:sp>
    </p:spTree>
    <p:extLst>
      <p:ext uri="{BB962C8B-B14F-4D97-AF65-F5344CB8AC3E}">
        <p14:creationId xmlns:p14="http://schemas.microsoft.com/office/powerpoint/2010/main" val="17376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A89B57E-699C-4B2D-9F80-63C682E2C9B4}"/>
              </a:ext>
            </a:extLst>
          </p:cNvPr>
          <p:cNvSpPr>
            <a:spLocks noGrp="1"/>
          </p:cNvSpPr>
          <p:nvPr>
            <p:ph type="dt" sz="half" idx="10"/>
          </p:nvPr>
        </p:nvSpPr>
        <p:spPr/>
        <p:txBody>
          <a:bodyPr/>
          <a:lstStyle>
            <a:lvl1pPr>
              <a:defRPr/>
            </a:lvl1pPr>
          </a:lstStyle>
          <a:p>
            <a:pPr>
              <a:defRPr/>
            </a:pPr>
            <a:fld id="{08CB07B3-F80D-4C22-B329-F8FF24F8A75D}"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F6217E18-0D58-4DF7-8311-0E0996C6DB9C}"/>
              </a:ext>
            </a:extLst>
          </p:cNvPr>
          <p:cNvSpPr>
            <a:spLocks noGrp="1"/>
          </p:cNvSpPr>
          <p:nvPr>
            <p:ph type="ftr" sz="quarter" idx="11"/>
          </p:nvPr>
        </p:nvSpPr>
        <p:spPr/>
        <p:txBody>
          <a:bodyPr/>
          <a:lstStyle>
            <a:lvl1pPr>
              <a:defRPr/>
            </a:lvl1pPr>
          </a:lstStyle>
          <a:p>
            <a:pPr>
              <a:defRPr/>
            </a:pPr>
            <a:r>
              <a:rPr lang="en-US"/>
              <a:t>CME225 OOP- Week 4</a:t>
            </a:r>
          </a:p>
        </p:txBody>
      </p:sp>
      <p:sp>
        <p:nvSpPr>
          <p:cNvPr id="6" name="Slide Number Placeholder 5">
            <a:extLst>
              <a:ext uri="{FF2B5EF4-FFF2-40B4-BE49-F238E27FC236}">
                <a16:creationId xmlns:a16="http://schemas.microsoft.com/office/drawing/2014/main" id="{C55FE564-0F6E-42ED-A2EA-7161D37F60AA}"/>
              </a:ext>
            </a:extLst>
          </p:cNvPr>
          <p:cNvSpPr>
            <a:spLocks noGrp="1"/>
          </p:cNvSpPr>
          <p:nvPr>
            <p:ph type="sldNum" sz="quarter" idx="12"/>
          </p:nvPr>
        </p:nvSpPr>
        <p:spPr/>
        <p:txBody>
          <a:bodyPr/>
          <a:lstStyle>
            <a:lvl1pPr>
              <a:defRPr/>
            </a:lvl1pPr>
          </a:lstStyle>
          <a:p>
            <a:pPr>
              <a:defRPr/>
            </a:pPr>
            <a:fld id="{FDC74F70-0E89-4992-8674-33931DF7359E}" type="slidenum">
              <a:rPr lang="en-US" altLang="en-US"/>
              <a:pPr>
                <a:defRPr/>
              </a:pPr>
              <a:t>‹#›</a:t>
            </a:fld>
            <a:endParaRPr lang="en-US" altLang="en-US"/>
          </a:p>
        </p:txBody>
      </p:sp>
    </p:spTree>
    <p:extLst>
      <p:ext uri="{BB962C8B-B14F-4D97-AF65-F5344CB8AC3E}">
        <p14:creationId xmlns:p14="http://schemas.microsoft.com/office/powerpoint/2010/main" val="64931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70CC-7862-45BF-ABED-7FE8C1F872C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33D78E5-429E-4F7C-8A98-2745A50AD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0A38EBE-5098-4411-8A74-FDE3FAAA2337}"/>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6A77C23D-3BCD-47AF-BBAF-CF3707BF1309}"/>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CCEB25F8-4382-4BC7-9F6F-E2CECB8FD9F7}"/>
              </a:ext>
            </a:extLst>
          </p:cNvPr>
          <p:cNvSpPr>
            <a:spLocks noGrp="1"/>
          </p:cNvSpPr>
          <p:nvPr>
            <p:ph type="sldNum" sz="quarter" idx="12"/>
          </p:nvPr>
        </p:nvSpPr>
        <p:spPr/>
        <p:txBody>
          <a:bodyPr/>
          <a:lstStyle/>
          <a:p>
            <a:pPr>
              <a:defRPr/>
            </a:pPr>
            <a:fld id="{9115712F-D343-49A9-B756-F7AB7EFD17A4}" type="slidenum">
              <a:rPr lang="en-US" altLang="en-US" smtClean="0"/>
              <a:pPr>
                <a:defRPr/>
              </a:pPr>
              <a:t>‹#›</a:t>
            </a:fld>
            <a:endParaRPr lang="en-US" altLang="en-US"/>
          </a:p>
        </p:txBody>
      </p:sp>
    </p:spTree>
    <p:extLst>
      <p:ext uri="{BB962C8B-B14F-4D97-AF65-F5344CB8AC3E}">
        <p14:creationId xmlns:p14="http://schemas.microsoft.com/office/powerpoint/2010/main" val="200053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3B0F-836D-452D-A7ED-033954C6C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7B30229-37CA-4EB8-BC81-712B954C6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71287-BE36-4D3F-AB84-B8BC0350DF83}"/>
              </a:ext>
            </a:extLst>
          </p:cNvPr>
          <p:cNvSpPr>
            <a:spLocks noGrp="1"/>
          </p:cNvSpPr>
          <p:nvPr>
            <p:ph type="dt" sz="half" idx="10"/>
          </p:nvPr>
        </p:nvSpPr>
        <p:spPr/>
        <p:txBody>
          <a:bodyPr/>
          <a:lstStyle/>
          <a:p>
            <a:pPr>
              <a:defRPr/>
            </a:pPr>
            <a:fld id="{2626E509-7BC6-4458-9FE1-EE4EACCBE3B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E1C61543-DF76-487C-A867-BFCF5D87559B}"/>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C28FB438-BC9A-41E8-AEDC-BFC8A93E0867}"/>
              </a:ext>
            </a:extLst>
          </p:cNvPr>
          <p:cNvSpPr>
            <a:spLocks noGrp="1"/>
          </p:cNvSpPr>
          <p:nvPr>
            <p:ph type="sldNum" sz="quarter" idx="12"/>
          </p:nvPr>
        </p:nvSpPr>
        <p:spPr/>
        <p:txBody>
          <a:bodyPr/>
          <a:lstStyle/>
          <a:p>
            <a:pPr>
              <a:defRPr/>
            </a:pPr>
            <a:fld id="{154BEBF8-F6B9-44BD-BEDD-DAAC22A7C5B2}" type="slidenum">
              <a:rPr lang="en-US" altLang="en-US" smtClean="0"/>
              <a:pPr>
                <a:defRPr/>
              </a:pPr>
              <a:t>‹#›</a:t>
            </a:fld>
            <a:endParaRPr lang="en-US" altLang="en-US"/>
          </a:p>
        </p:txBody>
      </p:sp>
    </p:spTree>
    <p:extLst>
      <p:ext uri="{BB962C8B-B14F-4D97-AF65-F5344CB8AC3E}">
        <p14:creationId xmlns:p14="http://schemas.microsoft.com/office/powerpoint/2010/main" val="262072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C009-1B8A-4340-ADE1-DFB9701262B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0EC7FB7-7C60-4AD5-807F-89779E1DB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F39B938-C234-4AEF-ADB8-EF2011D29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DB28109E-CDA7-411E-BA22-2C66C81F5FA0}"/>
              </a:ext>
            </a:extLst>
          </p:cNvPr>
          <p:cNvSpPr>
            <a:spLocks noGrp="1"/>
          </p:cNvSpPr>
          <p:nvPr>
            <p:ph type="dt" sz="half" idx="10"/>
          </p:nvPr>
        </p:nvSpPr>
        <p:spPr/>
        <p:txBody>
          <a:bodyPr/>
          <a:lstStyle/>
          <a:p>
            <a:pPr>
              <a:defRPr/>
            </a:pPr>
            <a:fld id="{FAAF418A-B704-4BE4-B989-03F318646402}" type="datetime1">
              <a:rPr lang="en-US" altLang="en-US" smtClean="0"/>
              <a:t>10/11/2021</a:t>
            </a:fld>
            <a:endParaRPr lang="en-US" altLang="en-US"/>
          </a:p>
        </p:txBody>
      </p:sp>
      <p:sp>
        <p:nvSpPr>
          <p:cNvPr id="6" name="Footer Placeholder 5">
            <a:extLst>
              <a:ext uri="{FF2B5EF4-FFF2-40B4-BE49-F238E27FC236}">
                <a16:creationId xmlns:a16="http://schemas.microsoft.com/office/drawing/2014/main" id="{52DCF9D0-D1AB-4947-80BE-129330FF4A6A}"/>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516F8570-7E56-488E-971C-B7BA155676C0}"/>
              </a:ext>
            </a:extLst>
          </p:cNvPr>
          <p:cNvSpPr>
            <a:spLocks noGrp="1"/>
          </p:cNvSpPr>
          <p:nvPr>
            <p:ph type="sldNum" sz="quarter" idx="12"/>
          </p:nvPr>
        </p:nvSpPr>
        <p:spPr/>
        <p:txBody>
          <a:bodyPr/>
          <a:lstStyle/>
          <a:p>
            <a:pPr>
              <a:defRPr/>
            </a:pPr>
            <a:fld id="{3C800194-9A1F-46DA-A454-D5BECD530105}" type="slidenum">
              <a:rPr lang="en-US" altLang="en-US" smtClean="0"/>
              <a:pPr>
                <a:defRPr/>
              </a:pPr>
              <a:t>‹#›</a:t>
            </a:fld>
            <a:endParaRPr lang="en-US" altLang="en-US"/>
          </a:p>
        </p:txBody>
      </p:sp>
    </p:spTree>
    <p:extLst>
      <p:ext uri="{BB962C8B-B14F-4D97-AF65-F5344CB8AC3E}">
        <p14:creationId xmlns:p14="http://schemas.microsoft.com/office/powerpoint/2010/main" val="177514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6B99-0306-44D6-A355-3AD4DCA9D78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7B024A0-A610-485A-B51C-E7819A3CB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93A69-B5FD-473E-8BCE-B350EBEE0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BC29AFE-960E-4FA5-A968-2AA0C9187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3DDB5-2CB5-49E3-B570-FFC149AF7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F7B2610-789E-465E-A917-D933C35339FC}"/>
              </a:ext>
            </a:extLst>
          </p:cNvPr>
          <p:cNvSpPr>
            <a:spLocks noGrp="1"/>
          </p:cNvSpPr>
          <p:nvPr>
            <p:ph type="dt" sz="half" idx="10"/>
          </p:nvPr>
        </p:nvSpPr>
        <p:spPr/>
        <p:txBody>
          <a:bodyPr/>
          <a:lstStyle/>
          <a:p>
            <a:pPr>
              <a:defRPr/>
            </a:pPr>
            <a:fld id="{05B397B8-13AC-48D8-9BD9-BB34955C6AFF}" type="datetime1">
              <a:rPr lang="en-US" altLang="en-US" smtClean="0"/>
              <a:t>10/11/2021</a:t>
            </a:fld>
            <a:endParaRPr lang="en-US" altLang="en-US"/>
          </a:p>
        </p:txBody>
      </p:sp>
      <p:sp>
        <p:nvSpPr>
          <p:cNvPr id="8" name="Footer Placeholder 7">
            <a:extLst>
              <a:ext uri="{FF2B5EF4-FFF2-40B4-BE49-F238E27FC236}">
                <a16:creationId xmlns:a16="http://schemas.microsoft.com/office/drawing/2014/main" id="{F7BE057F-8732-40D4-B77E-E61A8AC7712C}"/>
              </a:ext>
            </a:extLst>
          </p:cNvPr>
          <p:cNvSpPr>
            <a:spLocks noGrp="1"/>
          </p:cNvSpPr>
          <p:nvPr>
            <p:ph type="ftr" sz="quarter" idx="11"/>
          </p:nvPr>
        </p:nvSpPr>
        <p:spPr/>
        <p:txBody>
          <a:bodyPr/>
          <a:lstStyle/>
          <a:p>
            <a:pPr>
              <a:defRPr/>
            </a:pPr>
            <a:r>
              <a:rPr lang="en-US"/>
              <a:t>CME225 OOP- Week 4</a:t>
            </a:r>
          </a:p>
        </p:txBody>
      </p:sp>
      <p:sp>
        <p:nvSpPr>
          <p:cNvPr id="9" name="Slide Number Placeholder 8">
            <a:extLst>
              <a:ext uri="{FF2B5EF4-FFF2-40B4-BE49-F238E27FC236}">
                <a16:creationId xmlns:a16="http://schemas.microsoft.com/office/drawing/2014/main" id="{FD428A48-5875-4AF8-A6ED-65842B796944}"/>
              </a:ext>
            </a:extLst>
          </p:cNvPr>
          <p:cNvSpPr>
            <a:spLocks noGrp="1"/>
          </p:cNvSpPr>
          <p:nvPr>
            <p:ph type="sldNum" sz="quarter" idx="12"/>
          </p:nvPr>
        </p:nvSpPr>
        <p:spPr/>
        <p:txBody>
          <a:bodyPr/>
          <a:lstStyle/>
          <a:p>
            <a:pPr>
              <a:defRPr/>
            </a:pPr>
            <a:fld id="{7AE8D191-4203-4236-B4CC-AD331F1C109C}" type="slidenum">
              <a:rPr lang="en-US" altLang="en-US" smtClean="0"/>
              <a:pPr>
                <a:defRPr/>
              </a:pPr>
              <a:t>‹#›</a:t>
            </a:fld>
            <a:endParaRPr lang="en-US" altLang="en-US"/>
          </a:p>
        </p:txBody>
      </p:sp>
    </p:spTree>
    <p:extLst>
      <p:ext uri="{BB962C8B-B14F-4D97-AF65-F5344CB8AC3E}">
        <p14:creationId xmlns:p14="http://schemas.microsoft.com/office/powerpoint/2010/main" val="179543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26D-FC97-440B-A091-D81EC74F83F7}"/>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EFADAA-96DE-450A-A4E0-0840A1C4C645}"/>
              </a:ext>
            </a:extLst>
          </p:cNvPr>
          <p:cNvSpPr>
            <a:spLocks noGrp="1"/>
          </p:cNvSpPr>
          <p:nvPr>
            <p:ph type="dt" sz="half" idx="10"/>
          </p:nvPr>
        </p:nvSpPr>
        <p:spPr/>
        <p:txBody>
          <a:bodyPr/>
          <a:lstStyle/>
          <a:p>
            <a:pPr>
              <a:defRPr/>
            </a:pPr>
            <a:fld id="{F0723169-B83E-4E48-8CA0-2CE76A0288FC}" type="datetime1">
              <a:rPr lang="en-US" altLang="en-US" smtClean="0"/>
              <a:t>10/11/2021</a:t>
            </a:fld>
            <a:endParaRPr lang="en-US" altLang="en-US"/>
          </a:p>
        </p:txBody>
      </p:sp>
      <p:sp>
        <p:nvSpPr>
          <p:cNvPr id="4" name="Footer Placeholder 3">
            <a:extLst>
              <a:ext uri="{FF2B5EF4-FFF2-40B4-BE49-F238E27FC236}">
                <a16:creationId xmlns:a16="http://schemas.microsoft.com/office/drawing/2014/main" id="{A3180AB9-B01F-4BA5-9EAF-E27822E2CE0B}"/>
              </a:ext>
            </a:extLst>
          </p:cNvPr>
          <p:cNvSpPr>
            <a:spLocks noGrp="1"/>
          </p:cNvSpPr>
          <p:nvPr>
            <p:ph type="ftr" sz="quarter" idx="11"/>
          </p:nvPr>
        </p:nvSpPr>
        <p:spPr/>
        <p:txBody>
          <a:bodyPr/>
          <a:lstStyle/>
          <a:p>
            <a:pPr>
              <a:defRPr/>
            </a:pPr>
            <a:r>
              <a:rPr lang="en-US"/>
              <a:t>CME225 OOP- Week 4</a:t>
            </a:r>
          </a:p>
        </p:txBody>
      </p:sp>
      <p:sp>
        <p:nvSpPr>
          <p:cNvPr id="5" name="Slide Number Placeholder 4">
            <a:extLst>
              <a:ext uri="{FF2B5EF4-FFF2-40B4-BE49-F238E27FC236}">
                <a16:creationId xmlns:a16="http://schemas.microsoft.com/office/drawing/2014/main" id="{7292FEFF-C451-49FF-A558-0055FB09B3F6}"/>
              </a:ext>
            </a:extLst>
          </p:cNvPr>
          <p:cNvSpPr>
            <a:spLocks noGrp="1"/>
          </p:cNvSpPr>
          <p:nvPr>
            <p:ph type="sldNum" sz="quarter" idx="12"/>
          </p:nvPr>
        </p:nvSpPr>
        <p:spPr/>
        <p:txBody>
          <a:bodyPr/>
          <a:lstStyle/>
          <a:p>
            <a:pPr>
              <a:defRPr/>
            </a:pPr>
            <a:fld id="{A41ABA28-1FBE-4E97-BEB5-F05F6C1C7D17}" type="slidenum">
              <a:rPr lang="en-US" altLang="en-US" smtClean="0"/>
              <a:pPr>
                <a:defRPr/>
              </a:pPr>
              <a:t>‹#›</a:t>
            </a:fld>
            <a:endParaRPr lang="en-US" altLang="en-US"/>
          </a:p>
        </p:txBody>
      </p:sp>
    </p:spTree>
    <p:extLst>
      <p:ext uri="{BB962C8B-B14F-4D97-AF65-F5344CB8AC3E}">
        <p14:creationId xmlns:p14="http://schemas.microsoft.com/office/powerpoint/2010/main" val="38374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4CAA5-7553-4681-ACD3-68E00A6F71F5}"/>
              </a:ext>
            </a:extLst>
          </p:cNvPr>
          <p:cNvSpPr>
            <a:spLocks noGrp="1"/>
          </p:cNvSpPr>
          <p:nvPr>
            <p:ph type="dt" sz="half" idx="10"/>
          </p:nvPr>
        </p:nvSpPr>
        <p:spPr/>
        <p:txBody>
          <a:bodyPr/>
          <a:lstStyle/>
          <a:p>
            <a:pPr>
              <a:defRPr/>
            </a:pPr>
            <a:fld id="{4452FB15-AF9C-4434-94C9-8D992240C002}" type="datetime1">
              <a:rPr lang="en-US" altLang="en-US" smtClean="0"/>
              <a:t>10/11/2021</a:t>
            </a:fld>
            <a:endParaRPr lang="en-US" altLang="en-US"/>
          </a:p>
        </p:txBody>
      </p:sp>
      <p:sp>
        <p:nvSpPr>
          <p:cNvPr id="3" name="Footer Placeholder 2">
            <a:extLst>
              <a:ext uri="{FF2B5EF4-FFF2-40B4-BE49-F238E27FC236}">
                <a16:creationId xmlns:a16="http://schemas.microsoft.com/office/drawing/2014/main" id="{D3C57238-0D4C-49C8-B2BC-ED9C9C50EF99}"/>
              </a:ext>
            </a:extLst>
          </p:cNvPr>
          <p:cNvSpPr>
            <a:spLocks noGrp="1"/>
          </p:cNvSpPr>
          <p:nvPr>
            <p:ph type="ftr" sz="quarter" idx="11"/>
          </p:nvPr>
        </p:nvSpPr>
        <p:spPr/>
        <p:txBody>
          <a:bodyPr/>
          <a:lstStyle/>
          <a:p>
            <a:pPr>
              <a:defRPr/>
            </a:pPr>
            <a:r>
              <a:rPr lang="en-US"/>
              <a:t>CME225 OOP- Week 4</a:t>
            </a:r>
          </a:p>
        </p:txBody>
      </p:sp>
      <p:sp>
        <p:nvSpPr>
          <p:cNvPr id="4" name="Slide Number Placeholder 3">
            <a:extLst>
              <a:ext uri="{FF2B5EF4-FFF2-40B4-BE49-F238E27FC236}">
                <a16:creationId xmlns:a16="http://schemas.microsoft.com/office/drawing/2014/main" id="{8F3CC3BF-A967-4C3E-B18E-96F6D802E6D5}"/>
              </a:ext>
            </a:extLst>
          </p:cNvPr>
          <p:cNvSpPr>
            <a:spLocks noGrp="1"/>
          </p:cNvSpPr>
          <p:nvPr>
            <p:ph type="sldNum" sz="quarter" idx="12"/>
          </p:nvPr>
        </p:nvSpPr>
        <p:spPr/>
        <p:txBody>
          <a:bodyPr/>
          <a:lstStyle/>
          <a:p>
            <a:pPr>
              <a:defRPr/>
            </a:pPr>
            <a:fld id="{C0F500A0-9130-4863-AB6E-1461215FFF7F}" type="slidenum">
              <a:rPr lang="en-US" altLang="en-US" smtClean="0"/>
              <a:pPr>
                <a:defRPr/>
              </a:pPr>
              <a:t>‹#›</a:t>
            </a:fld>
            <a:endParaRPr lang="en-US" altLang="en-US"/>
          </a:p>
        </p:txBody>
      </p:sp>
    </p:spTree>
    <p:extLst>
      <p:ext uri="{BB962C8B-B14F-4D97-AF65-F5344CB8AC3E}">
        <p14:creationId xmlns:p14="http://schemas.microsoft.com/office/powerpoint/2010/main" val="35942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452F-6401-423D-8ADF-0A0CA06EE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D6BF35B-6ACD-41A5-A3CC-CBB805301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E3722512-558D-4AA7-A842-3535C0F1A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AF8F2-7A88-4512-BB6C-6AD7E8B10A34}"/>
              </a:ext>
            </a:extLst>
          </p:cNvPr>
          <p:cNvSpPr>
            <a:spLocks noGrp="1"/>
          </p:cNvSpPr>
          <p:nvPr>
            <p:ph type="dt" sz="half" idx="10"/>
          </p:nvPr>
        </p:nvSpPr>
        <p:spPr/>
        <p:txBody>
          <a:bodyPr/>
          <a:lstStyle/>
          <a:p>
            <a:pPr>
              <a:defRPr/>
            </a:pPr>
            <a:fld id="{AB271569-3428-461A-8AC4-6E81D4B55FAA}" type="datetime1">
              <a:rPr lang="en-US" altLang="en-US" smtClean="0"/>
              <a:t>10/11/2021</a:t>
            </a:fld>
            <a:endParaRPr lang="en-US" altLang="en-US"/>
          </a:p>
        </p:txBody>
      </p:sp>
      <p:sp>
        <p:nvSpPr>
          <p:cNvPr id="6" name="Footer Placeholder 5">
            <a:extLst>
              <a:ext uri="{FF2B5EF4-FFF2-40B4-BE49-F238E27FC236}">
                <a16:creationId xmlns:a16="http://schemas.microsoft.com/office/drawing/2014/main" id="{4D351382-1EC7-4810-96FB-CC7509BAF45C}"/>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98900386-0B42-47C8-9697-29A88C990A4F}"/>
              </a:ext>
            </a:extLst>
          </p:cNvPr>
          <p:cNvSpPr>
            <a:spLocks noGrp="1"/>
          </p:cNvSpPr>
          <p:nvPr>
            <p:ph type="sldNum" sz="quarter" idx="12"/>
          </p:nvPr>
        </p:nvSpPr>
        <p:spPr/>
        <p:txBody>
          <a:bodyPr/>
          <a:lstStyle/>
          <a:p>
            <a:pPr>
              <a:defRPr/>
            </a:pPr>
            <a:fld id="{DC2F76D5-51CE-43DA-B3D0-E3CFECD0CD34}" type="slidenum">
              <a:rPr lang="en-US" altLang="en-US" smtClean="0"/>
              <a:pPr>
                <a:defRPr/>
              </a:pPr>
              <a:t>‹#›</a:t>
            </a:fld>
            <a:endParaRPr lang="en-US" altLang="en-US"/>
          </a:p>
        </p:txBody>
      </p:sp>
    </p:spTree>
    <p:extLst>
      <p:ext uri="{BB962C8B-B14F-4D97-AF65-F5344CB8AC3E}">
        <p14:creationId xmlns:p14="http://schemas.microsoft.com/office/powerpoint/2010/main" val="157601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CFE6-8F52-43E8-B2EE-53030BB3B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6D09E489-ECC3-47D0-A98A-AFD715AF6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D95ACC7-ADF8-4B02-B26F-9FF8A87B2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09FC4-C751-4619-ACF8-1023FA23C37B}"/>
              </a:ext>
            </a:extLst>
          </p:cNvPr>
          <p:cNvSpPr>
            <a:spLocks noGrp="1"/>
          </p:cNvSpPr>
          <p:nvPr>
            <p:ph type="dt" sz="half" idx="10"/>
          </p:nvPr>
        </p:nvSpPr>
        <p:spPr/>
        <p:txBody>
          <a:bodyPr/>
          <a:lstStyle/>
          <a:p>
            <a:pPr>
              <a:defRPr/>
            </a:pPr>
            <a:fld id="{780851B4-E41E-4687-9E94-B5DED05B3721}" type="datetime1">
              <a:rPr lang="en-US" altLang="en-US" smtClean="0"/>
              <a:t>10/11/2021</a:t>
            </a:fld>
            <a:endParaRPr lang="en-US" altLang="en-US"/>
          </a:p>
        </p:txBody>
      </p:sp>
      <p:sp>
        <p:nvSpPr>
          <p:cNvPr id="6" name="Footer Placeholder 5">
            <a:extLst>
              <a:ext uri="{FF2B5EF4-FFF2-40B4-BE49-F238E27FC236}">
                <a16:creationId xmlns:a16="http://schemas.microsoft.com/office/drawing/2014/main" id="{5287A264-0777-4F35-BF7B-CAE4BB7FB22D}"/>
              </a:ext>
            </a:extLst>
          </p:cNvPr>
          <p:cNvSpPr>
            <a:spLocks noGrp="1"/>
          </p:cNvSpPr>
          <p:nvPr>
            <p:ph type="ftr" sz="quarter" idx="11"/>
          </p:nvPr>
        </p:nvSpPr>
        <p:spPr/>
        <p:txBody>
          <a:bodyPr/>
          <a:lstStyle/>
          <a:p>
            <a:pPr>
              <a:defRPr/>
            </a:pPr>
            <a:r>
              <a:rPr lang="en-US"/>
              <a:t>CME225 OOP- Week 4</a:t>
            </a:r>
          </a:p>
        </p:txBody>
      </p:sp>
      <p:sp>
        <p:nvSpPr>
          <p:cNvPr id="7" name="Slide Number Placeholder 6">
            <a:extLst>
              <a:ext uri="{FF2B5EF4-FFF2-40B4-BE49-F238E27FC236}">
                <a16:creationId xmlns:a16="http://schemas.microsoft.com/office/drawing/2014/main" id="{71572085-E6B1-4E36-86D8-52662AA07807}"/>
              </a:ext>
            </a:extLst>
          </p:cNvPr>
          <p:cNvSpPr>
            <a:spLocks noGrp="1"/>
          </p:cNvSpPr>
          <p:nvPr>
            <p:ph type="sldNum" sz="quarter" idx="12"/>
          </p:nvPr>
        </p:nvSpPr>
        <p:spPr/>
        <p:txBody>
          <a:bodyPr/>
          <a:lstStyle/>
          <a:p>
            <a:pPr>
              <a:defRPr/>
            </a:pPr>
            <a:fld id="{E2679F98-8ED3-45DD-AD8A-86D467869ACE}" type="slidenum">
              <a:rPr lang="en-US" altLang="en-US" smtClean="0"/>
              <a:pPr>
                <a:defRPr/>
              </a:pPr>
              <a:t>‹#›</a:t>
            </a:fld>
            <a:endParaRPr lang="en-US" altLang="en-US"/>
          </a:p>
        </p:txBody>
      </p:sp>
    </p:spTree>
    <p:extLst>
      <p:ext uri="{BB962C8B-B14F-4D97-AF65-F5344CB8AC3E}">
        <p14:creationId xmlns:p14="http://schemas.microsoft.com/office/powerpoint/2010/main" val="313268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A9962-3D78-4299-9CA3-F818D3011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478BD4A-24DA-4C01-B68C-B438E13A6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9F25018-775D-493D-B539-81F3CC109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8E16E4-4B54-41A5-8B51-4B12C7E0F84A}"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B137412E-8E57-463A-BC7F-6EFEC16D6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CME225 OOP- Week 4</a:t>
            </a:r>
          </a:p>
        </p:txBody>
      </p:sp>
      <p:sp>
        <p:nvSpPr>
          <p:cNvPr id="6" name="Slide Number Placeholder 5">
            <a:extLst>
              <a:ext uri="{FF2B5EF4-FFF2-40B4-BE49-F238E27FC236}">
                <a16:creationId xmlns:a16="http://schemas.microsoft.com/office/drawing/2014/main" id="{44B696AF-368A-4BD3-B1CD-A5DC95B78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57B6FBB-55DD-4233-8A16-8656A0EA6A9D}" type="slidenum">
              <a:rPr lang="en-US" altLang="en-US" smtClean="0"/>
              <a:pPr>
                <a:defRPr/>
              </a:pPr>
              <a:t>‹#›</a:t>
            </a:fld>
            <a:endParaRPr lang="en-US" altLang="en-US"/>
          </a:p>
        </p:txBody>
      </p:sp>
    </p:spTree>
    <p:extLst>
      <p:ext uri="{BB962C8B-B14F-4D97-AF65-F5344CB8AC3E}">
        <p14:creationId xmlns:p14="http://schemas.microsoft.com/office/powerpoint/2010/main" val="102058227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implesnippets.tech/throw-throws-in-java-exception-handling-par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1015365" y="974760"/>
            <a:ext cx="10134600" cy="1528763"/>
          </a:xfrm>
        </p:spPr>
        <p:txBody>
          <a:bodyPr>
            <a:normAutofit/>
          </a:bodyPr>
          <a:lstStyle/>
          <a:p>
            <a:r>
              <a:rPr lang="en-US" altLang="tr-TR" sz="4800" b="1" dirty="0"/>
              <a:t>Working with classes: Exception handling, static keyword</a:t>
            </a:r>
            <a:endParaRPr lang="tr-TR" altLang="tr-TR" i="1" dirty="0">
              <a:solidFill>
                <a:schemeClr val="bg2">
                  <a:lumMod val="90000"/>
                </a:schemeClr>
              </a:solidFill>
            </a:endParaRPr>
          </a:p>
        </p:txBody>
      </p:sp>
      <p:sp>
        <p:nvSpPr>
          <p:cNvPr id="3075" name="Subtitle 2">
            <a:extLst>
              <a:ext uri="{FF2B5EF4-FFF2-40B4-BE49-F238E27FC236}">
                <a16:creationId xmlns:a16="http://schemas.microsoft.com/office/drawing/2014/main" id="{9558F8B6-4F45-4B3A-B1B1-1DD3D4277ACD}"/>
              </a:ext>
            </a:extLst>
          </p:cNvPr>
          <p:cNvSpPr>
            <a:spLocks noGrp="1"/>
          </p:cNvSpPr>
          <p:nvPr>
            <p:ph type="subTitle" idx="1"/>
          </p:nvPr>
        </p:nvSpPr>
        <p:spPr>
          <a:xfrm>
            <a:off x="706284" y="3064725"/>
            <a:ext cx="10439400" cy="390517"/>
          </a:xfrm>
        </p:spPr>
        <p:txBody>
          <a:bodyPr/>
          <a:lstStyle/>
          <a:p>
            <a:r>
              <a:rPr lang="en-US" altLang="tr-TR" sz="2000" dirty="0" err="1">
                <a:solidFill>
                  <a:schemeClr val="tx1">
                    <a:lumMod val="50000"/>
                    <a:lumOff val="50000"/>
                  </a:schemeClr>
                </a:solidFill>
              </a:rPr>
              <a:t>Ozacar</a:t>
            </a:r>
            <a:r>
              <a:rPr lang="en-US" altLang="tr-TR" sz="2000" dirty="0">
                <a:solidFill>
                  <a:schemeClr val="tx1">
                    <a:lumMod val="50000"/>
                    <a:lumOff val="50000"/>
                  </a:schemeClr>
                </a:solidFill>
              </a:rPr>
              <a:t> Kasim, PhD  | Assist. Prof. | Computer Engineering Department</a:t>
            </a:r>
            <a:endParaRPr lang="tr-TR" altLang="tr-TR" sz="2000" dirty="0">
              <a:solidFill>
                <a:schemeClr val="tx1">
                  <a:lumMod val="50000"/>
                  <a:lumOff val="50000"/>
                </a:schemeClr>
              </a:solidFill>
            </a:endParaRPr>
          </a:p>
        </p:txBody>
      </p:sp>
      <p:sp>
        <p:nvSpPr>
          <p:cNvPr id="14" name="Footer Placeholder 13">
            <a:extLst>
              <a:ext uri="{FF2B5EF4-FFF2-40B4-BE49-F238E27FC236}">
                <a16:creationId xmlns:a16="http://schemas.microsoft.com/office/drawing/2014/main" id="{E9656AD4-BFC1-4AB1-9686-E4A0C1A75152}"/>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CME225 OOP- Week 4</a:t>
            </a:r>
            <a:endParaRPr kumimoji="0" lang="tr-TR" sz="12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4CEFC451-49B6-4824-BB04-D1B258B67AA3}"/>
              </a:ext>
            </a:extLst>
          </p:cNvPr>
          <p:cNvSpPr txBox="1"/>
          <p:nvPr/>
        </p:nvSpPr>
        <p:spPr>
          <a:xfrm>
            <a:off x="11201400" y="152400"/>
            <a:ext cx="920620"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4</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02870" y="9906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02870" y="25908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C26ED0D-716F-449C-8679-E4CCAE7A003B}"/>
              </a:ext>
            </a:extLst>
          </p:cNvPr>
          <p:cNvSpPr>
            <a:spLocks noGrp="1"/>
          </p:cNvSpPr>
          <p:nvPr>
            <p:ph type="dt" sz="half" idx="10"/>
          </p:nvPr>
        </p:nvSpPr>
        <p:spPr/>
        <p:txBody>
          <a:bodyPr/>
          <a:lstStyle/>
          <a:p>
            <a:pPr>
              <a:defRPr/>
            </a:pPr>
            <a:fld id="{0B89EADE-E543-44B7-AC97-48C2F6EB5C36}" type="datetime1">
              <a:rPr lang="en-US" altLang="en-US" smtClean="0"/>
              <a:t>10/11/2021</a:t>
            </a:fld>
            <a:endParaRPr lang="en-US" altLang="en-US"/>
          </a:p>
        </p:txBody>
      </p:sp>
      <p:pic>
        <p:nvPicPr>
          <p:cNvPr id="13" name="Picture 12" descr="Qr code&#10;&#10;Description automatically generated">
            <a:extLst>
              <a:ext uri="{FF2B5EF4-FFF2-40B4-BE49-F238E27FC236}">
                <a16:creationId xmlns:a16="http://schemas.microsoft.com/office/drawing/2014/main" id="{D429F476-3CE6-4873-816A-596D1FAAE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582" y="3975370"/>
            <a:ext cx="2382410" cy="2382410"/>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E0EB6C82-3B8E-461E-959E-101CEAD45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457700"/>
            <a:ext cx="3733800" cy="1409700"/>
          </a:xfrm>
          <a:prstGeom prst="rect">
            <a:avLst/>
          </a:prstGeom>
        </p:spPr>
      </p:pic>
      <p:pic>
        <p:nvPicPr>
          <p:cNvPr id="17" name="Picture 16" descr="Logo&#10;&#10;Description automatically generated">
            <a:extLst>
              <a:ext uri="{FF2B5EF4-FFF2-40B4-BE49-F238E27FC236}">
                <a16:creationId xmlns:a16="http://schemas.microsoft.com/office/drawing/2014/main" id="{D809636C-13A4-41DA-9E68-C55EC5B8A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5736" y="4182825"/>
            <a:ext cx="2496284" cy="2522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a:t>
            </a:r>
            <a:r>
              <a:rPr lang="tr-TR" b="1" dirty="0"/>
              <a:t>Try Catch</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838200" y="1371600"/>
            <a:ext cx="10515600" cy="4876800"/>
          </a:xfrm>
        </p:spPr>
        <p:txBody>
          <a:bodyPr/>
          <a:lstStyle/>
          <a:p>
            <a:r>
              <a:rPr lang="en-US" dirty="0"/>
              <a:t>What is an exception(exceptional event)?</a:t>
            </a:r>
          </a:p>
          <a:p>
            <a:pPr lvl="1"/>
            <a:r>
              <a:rPr lang="en-US" dirty="0"/>
              <a:t>An </a:t>
            </a:r>
            <a:r>
              <a:rPr lang="en-US" i="1" dirty="0"/>
              <a:t>exception</a:t>
            </a:r>
            <a:r>
              <a:rPr lang="en-US" dirty="0"/>
              <a:t> is an event, which occurs during the execution of a program, that disrupts the normal flow of the program's instructions.</a:t>
            </a:r>
          </a:p>
          <a:p>
            <a:pPr lvl="1"/>
            <a:endParaRPr lang="en-US" sz="2000" dirty="0"/>
          </a:p>
          <a:p>
            <a:r>
              <a:rPr lang="en-US" dirty="0"/>
              <a:t>How do you throw and catch exceptions?</a:t>
            </a:r>
          </a:p>
          <a:p>
            <a:pPr lvl="1"/>
            <a:r>
              <a:rPr lang="en-US" dirty="0"/>
              <a:t>The object, called an </a:t>
            </a:r>
            <a:r>
              <a:rPr lang="en-US" i="1" dirty="0"/>
              <a:t>exception object</a:t>
            </a:r>
            <a:r>
              <a:rPr lang="en-US" dirty="0"/>
              <a:t>, contains information about the error, including its type and the state of the program when the error occurred. Creating an exception object and handing it to the runtime system is called </a:t>
            </a:r>
            <a:r>
              <a:rPr lang="en-US" i="1" dirty="0"/>
              <a:t>throwing an exception</a:t>
            </a:r>
            <a:r>
              <a:rPr lang="en-US" dirty="0"/>
              <a:t>.</a:t>
            </a:r>
          </a:p>
          <a:p>
            <a:pPr lvl="1"/>
            <a:endParaRPr lang="en-US" sz="2000" dirty="0"/>
          </a:p>
          <a:p>
            <a:r>
              <a:rPr lang="en-US" dirty="0"/>
              <a:t>What do you do with an exception once you have caught it?</a:t>
            </a:r>
          </a:p>
          <a:p>
            <a:pPr lvl="1"/>
            <a:r>
              <a:rPr lang="en-US" dirty="0"/>
              <a:t>We can handle the exception</a:t>
            </a:r>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93D40E5-DC43-41F2-885D-DAC288684F6B}"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10</a:t>
            </a:fld>
            <a:endParaRPr lang="en-US" altLang="en-US"/>
          </a:p>
        </p:txBody>
      </p:sp>
      <p:sp>
        <p:nvSpPr>
          <p:cNvPr id="6" name="Footer Placeholder 5">
            <a:extLst>
              <a:ext uri="{FF2B5EF4-FFF2-40B4-BE49-F238E27FC236}">
                <a16:creationId xmlns:a16="http://schemas.microsoft.com/office/drawing/2014/main" id="{2EEDA0BE-CB12-4FBC-A31C-0522F7829A0B}"/>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1151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DD59-BC6B-4D51-981D-23C6478769D7}"/>
              </a:ext>
            </a:extLst>
          </p:cNvPr>
          <p:cNvSpPr>
            <a:spLocks noGrp="1"/>
          </p:cNvSpPr>
          <p:nvPr>
            <p:ph type="title"/>
          </p:nvPr>
        </p:nvSpPr>
        <p:spPr/>
        <p:txBody>
          <a:bodyPr/>
          <a:lstStyle/>
          <a:p>
            <a:r>
              <a:rPr lang="en-US" dirty="0"/>
              <a:t>Exception </a:t>
            </a:r>
            <a:r>
              <a:rPr lang="en-US" b="1" dirty="0"/>
              <a:t>Example</a:t>
            </a:r>
            <a:endParaRPr lang="tr-TR" dirty="0"/>
          </a:p>
        </p:txBody>
      </p:sp>
      <p:sp>
        <p:nvSpPr>
          <p:cNvPr id="4" name="Date Placeholder 3">
            <a:extLst>
              <a:ext uri="{FF2B5EF4-FFF2-40B4-BE49-F238E27FC236}">
                <a16:creationId xmlns:a16="http://schemas.microsoft.com/office/drawing/2014/main" id="{ECCFDAA3-FF9D-4A21-A299-0166F0E32B90}"/>
              </a:ext>
            </a:extLst>
          </p:cNvPr>
          <p:cNvSpPr>
            <a:spLocks noGrp="1"/>
          </p:cNvSpPr>
          <p:nvPr>
            <p:ph type="dt" sz="half" idx="10"/>
          </p:nvPr>
        </p:nvSpPr>
        <p:spPr/>
        <p:txBody>
          <a:bodyPr/>
          <a:lstStyle/>
          <a:p>
            <a:pPr>
              <a:defRPr/>
            </a:pPr>
            <a:fld id="{D601A7F2-4994-49BA-A627-A909E8379CAF}"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AC90D3B8-2E11-4248-B298-5DADBC4E19B0}"/>
              </a:ext>
            </a:extLst>
          </p:cNvPr>
          <p:cNvSpPr>
            <a:spLocks noGrp="1"/>
          </p:cNvSpPr>
          <p:nvPr>
            <p:ph type="sldNum" sz="quarter" idx="12"/>
          </p:nvPr>
        </p:nvSpPr>
        <p:spPr/>
        <p:txBody>
          <a:bodyPr/>
          <a:lstStyle/>
          <a:p>
            <a:pPr>
              <a:defRPr/>
            </a:pPr>
            <a:fld id="{9115712F-D343-49A9-B756-F7AB7EFD17A4}" type="slidenum">
              <a:rPr lang="en-US" altLang="en-US" smtClean="0"/>
              <a:pPr>
                <a:defRPr/>
              </a:pPr>
              <a:t>11</a:t>
            </a:fld>
            <a:endParaRPr lang="en-US" altLang="en-US"/>
          </a:p>
        </p:txBody>
      </p:sp>
      <p:pic>
        <p:nvPicPr>
          <p:cNvPr id="8" name="Picture 7">
            <a:extLst>
              <a:ext uri="{FF2B5EF4-FFF2-40B4-BE49-F238E27FC236}">
                <a16:creationId xmlns:a16="http://schemas.microsoft.com/office/drawing/2014/main" id="{7CF682E3-2932-453D-8ACB-7B8F5D11B5E5}"/>
              </a:ext>
            </a:extLst>
          </p:cNvPr>
          <p:cNvPicPr>
            <a:picLocks noChangeAspect="1"/>
          </p:cNvPicPr>
          <p:nvPr/>
        </p:nvPicPr>
        <p:blipFill>
          <a:blip r:embed="rId2"/>
          <a:stretch>
            <a:fillRect/>
          </a:stretch>
        </p:blipFill>
        <p:spPr>
          <a:xfrm>
            <a:off x="1447800" y="1508580"/>
            <a:ext cx="6812035" cy="3352800"/>
          </a:xfrm>
          <a:prstGeom prst="rect">
            <a:avLst/>
          </a:prstGeom>
        </p:spPr>
      </p:pic>
      <p:sp>
        <p:nvSpPr>
          <p:cNvPr id="6" name="Footer Placeholder 5">
            <a:extLst>
              <a:ext uri="{FF2B5EF4-FFF2-40B4-BE49-F238E27FC236}">
                <a16:creationId xmlns:a16="http://schemas.microsoft.com/office/drawing/2014/main" id="{299CAC99-636E-46FE-8F5D-D141764994D1}"/>
              </a:ext>
            </a:extLst>
          </p:cNvPr>
          <p:cNvSpPr>
            <a:spLocks noGrp="1"/>
          </p:cNvSpPr>
          <p:nvPr>
            <p:ph type="ftr" sz="quarter" idx="11"/>
          </p:nvPr>
        </p:nvSpPr>
        <p:spPr/>
        <p:txBody>
          <a:bodyPr/>
          <a:lstStyle/>
          <a:p>
            <a:pPr>
              <a:defRPr/>
            </a:pPr>
            <a:r>
              <a:rPr lang="en-US"/>
              <a:t>CME225 OOP- Week 4</a:t>
            </a:r>
          </a:p>
        </p:txBody>
      </p:sp>
      <p:sp>
        <p:nvSpPr>
          <p:cNvPr id="7" name="Arrow: Right 6">
            <a:extLst>
              <a:ext uri="{FF2B5EF4-FFF2-40B4-BE49-F238E27FC236}">
                <a16:creationId xmlns:a16="http://schemas.microsoft.com/office/drawing/2014/main" id="{C79D9F1C-31C4-40B8-82AF-84ACC93306E4}"/>
              </a:ext>
            </a:extLst>
          </p:cNvPr>
          <p:cNvSpPr/>
          <p:nvPr/>
        </p:nvSpPr>
        <p:spPr>
          <a:xfrm flipH="1">
            <a:off x="6172200" y="3184980"/>
            <a:ext cx="5029200" cy="838200"/>
          </a:xfrm>
          <a:prstGeom prst="rightArrow">
            <a:avLst>
              <a:gd name="adj1" fmla="val 56697"/>
              <a:gd name="adj2" fmla="val 11496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What if value2 is zero? This is an exception</a:t>
            </a:r>
            <a:endParaRPr lang="tr-TR" dirty="0"/>
          </a:p>
        </p:txBody>
      </p:sp>
      <p:sp>
        <p:nvSpPr>
          <p:cNvPr id="9" name="Arrow: Right 8">
            <a:extLst>
              <a:ext uri="{FF2B5EF4-FFF2-40B4-BE49-F238E27FC236}">
                <a16:creationId xmlns:a16="http://schemas.microsoft.com/office/drawing/2014/main" id="{29A51894-94A8-4145-889A-A5C877373321}"/>
              </a:ext>
            </a:extLst>
          </p:cNvPr>
          <p:cNvSpPr/>
          <p:nvPr/>
        </p:nvSpPr>
        <p:spPr>
          <a:xfrm flipH="1">
            <a:off x="7010400" y="3962400"/>
            <a:ext cx="3962400" cy="990600"/>
          </a:xfrm>
          <a:prstGeom prst="rightArrow">
            <a:avLst>
              <a:gd name="adj1" fmla="val 56697"/>
              <a:gd name="adj2" fmla="val 11496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Value1/value2 is undefined</a:t>
            </a:r>
            <a:endParaRPr lang="tr-TR" dirty="0"/>
          </a:p>
        </p:txBody>
      </p:sp>
      <p:sp>
        <p:nvSpPr>
          <p:cNvPr id="10" name="Rectangle: Rounded Corners 9">
            <a:extLst>
              <a:ext uri="{FF2B5EF4-FFF2-40B4-BE49-F238E27FC236}">
                <a16:creationId xmlns:a16="http://schemas.microsoft.com/office/drawing/2014/main" id="{334AC9C1-66B3-4A48-A48C-C5EC1472BE72}"/>
              </a:ext>
            </a:extLst>
          </p:cNvPr>
          <p:cNvSpPr/>
          <p:nvPr/>
        </p:nvSpPr>
        <p:spPr>
          <a:xfrm>
            <a:off x="3028765" y="5281385"/>
            <a:ext cx="5677270" cy="990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This is an exception that disrupts the normal flow of the program's instructions</a:t>
            </a:r>
            <a:endParaRPr lang="tr-TR" sz="2400" dirty="0"/>
          </a:p>
        </p:txBody>
      </p:sp>
    </p:spTree>
    <p:extLst>
      <p:ext uri="{BB962C8B-B14F-4D97-AF65-F5344CB8AC3E}">
        <p14:creationId xmlns:p14="http://schemas.microsoft.com/office/powerpoint/2010/main" val="219580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DD59-BC6B-4D51-981D-23C6478769D7}"/>
              </a:ext>
            </a:extLst>
          </p:cNvPr>
          <p:cNvSpPr>
            <a:spLocks noGrp="1"/>
          </p:cNvSpPr>
          <p:nvPr>
            <p:ph type="title"/>
          </p:nvPr>
        </p:nvSpPr>
        <p:spPr/>
        <p:txBody>
          <a:bodyPr/>
          <a:lstStyle/>
          <a:p>
            <a:r>
              <a:rPr lang="en-US" dirty="0"/>
              <a:t>Exception </a:t>
            </a:r>
            <a:r>
              <a:rPr lang="en-US" b="1" dirty="0"/>
              <a:t>Example</a:t>
            </a:r>
            <a:endParaRPr lang="tr-TR" dirty="0"/>
          </a:p>
        </p:txBody>
      </p:sp>
      <p:sp>
        <p:nvSpPr>
          <p:cNvPr id="4" name="Date Placeholder 3">
            <a:extLst>
              <a:ext uri="{FF2B5EF4-FFF2-40B4-BE49-F238E27FC236}">
                <a16:creationId xmlns:a16="http://schemas.microsoft.com/office/drawing/2014/main" id="{ECCFDAA3-FF9D-4A21-A299-0166F0E32B90}"/>
              </a:ext>
            </a:extLst>
          </p:cNvPr>
          <p:cNvSpPr>
            <a:spLocks noGrp="1"/>
          </p:cNvSpPr>
          <p:nvPr>
            <p:ph type="dt" sz="half" idx="10"/>
          </p:nvPr>
        </p:nvSpPr>
        <p:spPr/>
        <p:txBody>
          <a:bodyPr/>
          <a:lstStyle/>
          <a:p>
            <a:pPr>
              <a:defRPr/>
            </a:pPr>
            <a:fld id="{077D7CFE-F2D8-4411-A30D-7C5E5BA9422E}"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AC90D3B8-2E11-4248-B298-5DADBC4E19B0}"/>
              </a:ext>
            </a:extLst>
          </p:cNvPr>
          <p:cNvSpPr>
            <a:spLocks noGrp="1"/>
          </p:cNvSpPr>
          <p:nvPr>
            <p:ph type="sldNum" sz="quarter" idx="12"/>
          </p:nvPr>
        </p:nvSpPr>
        <p:spPr/>
        <p:txBody>
          <a:bodyPr/>
          <a:lstStyle/>
          <a:p>
            <a:pPr>
              <a:defRPr/>
            </a:pPr>
            <a:fld id="{9115712F-D343-49A9-B756-F7AB7EFD17A4}" type="slidenum">
              <a:rPr lang="en-US" altLang="en-US" smtClean="0"/>
              <a:pPr>
                <a:defRPr/>
              </a:pPr>
              <a:t>12</a:t>
            </a:fld>
            <a:endParaRPr lang="en-US" altLang="en-US"/>
          </a:p>
        </p:txBody>
      </p:sp>
      <p:pic>
        <p:nvPicPr>
          <p:cNvPr id="9" name="Picture 8">
            <a:extLst>
              <a:ext uri="{FF2B5EF4-FFF2-40B4-BE49-F238E27FC236}">
                <a16:creationId xmlns:a16="http://schemas.microsoft.com/office/drawing/2014/main" id="{E78CDE0C-2F5D-4152-BC6A-7751780B0D4C}"/>
              </a:ext>
            </a:extLst>
          </p:cNvPr>
          <p:cNvPicPr>
            <a:picLocks noChangeAspect="1"/>
          </p:cNvPicPr>
          <p:nvPr/>
        </p:nvPicPr>
        <p:blipFill>
          <a:blip r:embed="rId2"/>
          <a:stretch>
            <a:fillRect/>
          </a:stretch>
        </p:blipFill>
        <p:spPr>
          <a:xfrm>
            <a:off x="5550414" y="1384167"/>
            <a:ext cx="6641586" cy="4407034"/>
          </a:xfrm>
          <a:prstGeom prst="rect">
            <a:avLst/>
          </a:prstGeom>
        </p:spPr>
      </p:pic>
      <p:sp>
        <p:nvSpPr>
          <p:cNvPr id="10" name="Rectangle 9">
            <a:extLst>
              <a:ext uri="{FF2B5EF4-FFF2-40B4-BE49-F238E27FC236}">
                <a16:creationId xmlns:a16="http://schemas.microsoft.com/office/drawing/2014/main" id="{1B64C4B4-590B-44CC-95BE-729CE75CA7CC}"/>
              </a:ext>
            </a:extLst>
          </p:cNvPr>
          <p:cNvSpPr/>
          <p:nvPr/>
        </p:nvSpPr>
        <p:spPr>
          <a:xfrm>
            <a:off x="5887062" y="1917032"/>
            <a:ext cx="596829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a:extLst>
              <a:ext uri="{FF2B5EF4-FFF2-40B4-BE49-F238E27FC236}">
                <a16:creationId xmlns:a16="http://schemas.microsoft.com/office/drawing/2014/main" id="{7CF682E3-2932-453D-8ACB-7B8F5D11B5E5}"/>
              </a:ext>
            </a:extLst>
          </p:cNvPr>
          <p:cNvPicPr>
            <a:picLocks noChangeAspect="1"/>
          </p:cNvPicPr>
          <p:nvPr/>
        </p:nvPicPr>
        <p:blipFill>
          <a:blip r:embed="rId3"/>
          <a:stretch>
            <a:fillRect/>
          </a:stretch>
        </p:blipFill>
        <p:spPr>
          <a:xfrm>
            <a:off x="382801" y="2039025"/>
            <a:ext cx="5130764" cy="2087807"/>
          </a:xfrm>
          <a:prstGeom prst="rect">
            <a:avLst/>
          </a:prstGeom>
        </p:spPr>
      </p:pic>
      <p:sp>
        <p:nvSpPr>
          <p:cNvPr id="11" name="Rectangle 10">
            <a:extLst>
              <a:ext uri="{FF2B5EF4-FFF2-40B4-BE49-F238E27FC236}">
                <a16:creationId xmlns:a16="http://schemas.microsoft.com/office/drawing/2014/main" id="{5F32CB62-DCA2-47E7-B496-DBFE0F92E0CE}"/>
              </a:ext>
            </a:extLst>
          </p:cNvPr>
          <p:cNvSpPr/>
          <p:nvPr/>
        </p:nvSpPr>
        <p:spPr>
          <a:xfrm>
            <a:off x="5887062" y="5060365"/>
            <a:ext cx="6304938" cy="545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 name="Picture 2">
            <a:extLst>
              <a:ext uri="{FF2B5EF4-FFF2-40B4-BE49-F238E27FC236}">
                <a16:creationId xmlns:a16="http://schemas.microsoft.com/office/drawing/2014/main" id="{C52AC811-4FA4-4F62-BBD4-C674FF10C719}"/>
              </a:ext>
            </a:extLst>
          </p:cNvPr>
          <p:cNvPicPr>
            <a:picLocks noChangeAspect="1"/>
          </p:cNvPicPr>
          <p:nvPr/>
        </p:nvPicPr>
        <p:blipFill>
          <a:blip r:embed="rId4"/>
          <a:stretch>
            <a:fillRect/>
          </a:stretch>
        </p:blipFill>
        <p:spPr>
          <a:xfrm>
            <a:off x="304800" y="5108972"/>
            <a:ext cx="6829425" cy="409575"/>
          </a:xfrm>
          <a:prstGeom prst="rect">
            <a:avLst/>
          </a:prstGeom>
        </p:spPr>
      </p:pic>
      <p:sp>
        <p:nvSpPr>
          <p:cNvPr id="6" name="Footer Placeholder 5">
            <a:extLst>
              <a:ext uri="{FF2B5EF4-FFF2-40B4-BE49-F238E27FC236}">
                <a16:creationId xmlns:a16="http://schemas.microsoft.com/office/drawing/2014/main" id="{471C5708-27F3-43D1-BE36-DC30D445A97F}"/>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46408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2.96296E-6 L 0.46432 -0.00718 " pathEditMode="relative" rAng="0" ptsTypes="AA">
                                      <p:cBhvr>
                                        <p:cTn id="6" dur="2000" fill="hold"/>
                                        <p:tgtEl>
                                          <p:spTgt spid="8"/>
                                        </p:tgtEl>
                                        <p:attrNameLst>
                                          <p:attrName>ppt_x</p:attrName>
                                          <p:attrName>ppt_y</p:attrName>
                                        </p:attrNameLst>
                                      </p:cBhvr>
                                      <p:rCtr x="23216" y="-37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5651 0.03542 L 0.41367 0.00787 " pathEditMode="relative" rAng="0" ptsTypes="AA">
                                      <p:cBhvr>
                                        <p:cTn id="10" dur="2000" fill="hold"/>
                                        <p:tgtEl>
                                          <p:spTgt spid="3"/>
                                        </p:tgtEl>
                                        <p:attrNameLst>
                                          <p:attrName>ppt_x</p:attrName>
                                          <p:attrName>ppt_y</p:attrName>
                                        </p:attrNameLst>
                                      </p:cBhvr>
                                      <p:rCtr x="23503" y="-1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 : Basic Concepts</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0" y="1342363"/>
            <a:ext cx="8266549" cy="5203319"/>
          </a:xfrm>
        </p:spPr>
        <p:txBody>
          <a:bodyPr>
            <a:normAutofit lnSpcReduction="10000"/>
          </a:bodyPr>
          <a:lstStyle/>
          <a:p>
            <a:r>
              <a:rPr lang="en-US" dirty="0"/>
              <a:t>Exception handling is a mechanism that allows you to take appropriate action to avoid run-time errors.</a:t>
            </a:r>
          </a:p>
          <a:p>
            <a:r>
              <a:rPr lang="en-US" dirty="0"/>
              <a:t>Java provides five keywords to support exception handling.</a:t>
            </a:r>
          </a:p>
          <a:p>
            <a:pPr lvl="1"/>
            <a:r>
              <a:rPr lang="en-US" b="1" dirty="0"/>
              <a:t>Try :</a:t>
            </a:r>
            <a:r>
              <a:rPr lang="en-US" dirty="0"/>
              <a:t> The try block contain statements which may generate exceptions.</a:t>
            </a:r>
          </a:p>
          <a:p>
            <a:pPr lvl="1"/>
            <a:r>
              <a:rPr lang="en-US" b="1" dirty="0"/>
              <a:t>Catch :</a:t>
            </a:r>
            <a:r>
              <a:rPr lang="en-US" dirty="0"/>
              <a:t>The catch block defines the action to be taken, when an exception occur.</a:t>
            </a:r>
          </a:p>
          <a:p>
            <a:pPr lvl="1"/>
            <a:r>
              <a:rPr lang="en-US" b="1" dirty="0"/>
              <a:t>Throw :</a:t>
            </a:r>
            <a:r>
              <a:rPr lang="en-US" dirty="0"/>
              <a:t> When an exception occur in try block, it is thrown to the catch block using throw keyword.</a:t>
            </a:r>
          </a:p>
          <a:p>
            <a:pPr lvl="1"/>
            <a:r>
              <a:rPr lang="en-US" b="1" i="1" dirty="0">
                <a:solidFill>
                  <a:schemeClr val="bg1">
                    <a:lumMod val="50000"/>
                  </a:schemeClr>
                </a:solidFill>
              </a:rPr>
              <a:t>Throws :</a:t>
            </a:r>
            <a:r>
              <a:rPr lang="en-US" i="1" dirty="0">
                <a:solidFill>
                  <a:schemeClr val="bg1">
                    <a:lumMod val="50000"/>
                  </a:schemeClr>
                </a:solidFill>
              </a:rPr>
              <a:t> Throws keyword is used in situation, when we need a method to throw an exception.</a:t>
            </a:r>
          </a:p>
          <a:p>
            <a:pPr lvl="1"/>
            <a:r>
              <a:rPr lang="en-US" b="1" dirty="0"/>
              <a:t>Finally :</a:t>
            </a:r>
            <a:r>
              <a:rPr lang="en-US" dirty="0"/>
              <a:t> If exception occur or not, finally block will always execute.</a:t>
            </a:r>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C563D9D-7550-4C26-B223-1E4E153AFCB5}"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13</a:t>
            </a:fld>
            <a:endParaRPr lang="en-US" altLang="en-US"/>
          </a:p>
        </p:txBody>
      </p:sp>
      <p:sp>
        <p:nvSpPr>
          <p:cNvPr id="6" name="Footer Placeholder 5">
            <a:extLst>
              <a:ext uri="{FF2B5EF4-FFF2-40B4-BE49-F238E27FC236}">
                <a16:creationId xmlns:a16="http://schemas.microsoft.com/office/drawing/2014/main" id="{8A7E95EC-8416-49FD-86B0-2835C44E9E91}"/>
              </a:ext>
            </a:extLst>
          </p:cNvPr>
          <p:cNvSpPr>
            <a:spLocks noGrp="1"/>
          </p:cNvSpPr>
          <p:nvPr>
            <p:ph type="ftr" sz="quarter" idx="11"/>
          </p:nvPr>
        </p:nvSpPr>
        <p:spPr/>
        <p:txBody>
          <a:bodyPr/>
          <a:lstStyle/>
          <a:p>
            <a:pPr>
              <a:defRPr/>
            </a:pPr>
            <a:r>
              <a:rPr lang="en-US"/>
              <a:t>CME225 OOP- Week 4</a:t>
            </a:r>
          </a:p>
        </p:txBody>
      </p:sp>
      <p:pic>
        <p:nvPicPr>
          <p:cNvPr id="1026" name="Picture 2">
            <a:extLst>
              <a:ext uri="{FF2B5EF4-FFF2-40B4-BE49-F238E27FC236}">
                <a16:creationId xmlns:a16="http://schemas.microsoft.com/office/drawing/2014/main" id="{F0932345-CD24-42F6-A484-14E13FDA1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549" y="1981200"/>
            <a:ext cx="393382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C04DA93-1522-4B7C-8C2D-535501B61963}"/>
              </a:ext>
            </a:extLst>
          </p:cNvPr>
          <p:cNvSpPr/>
          <p:nvPr/>
        </p:nvSpPr>
        <p:spPr>
          <a:xfrm>
            <a:off x="8266549" y="4767262"/>
            <a:ext cx="3933825" cy="1843290"/>
          </a:xfrm>
          <a:prstGeom prst="rect">
            <a:avLst/>
          </a:prstGeom>
        </p:spPr>
        <p:style>
          <a:lnRef idx="2">
            <a:schemeClr val="accent6"/>
          </a:lnRef>
          <a:fillRef idx="1">
            <a:schemeClr val="lt1"/>
          </a:fillRef>
          <a:effectRef idx="0">
            <a:schemeClr val="accent6"/>
          </a:effectRef>
          <a:fontRef idx="minor">
            <a:schemeClr val="dk1"/>
          </a:fontRef>
        </p:style>
        <p:txBody>
          <a:bodyPr wrap="square" lIns="72000" tIns="0" rIns="0" bIns="0">
            <a:noAutofit/>
          </a:bodyPr>
          <a:lstStyle/>
          <a:p>
            <a:r>
              <a:rPr lang="en-US" sz="2400" dirty="0"/>
              <a:t>Finally block can be used to put "cleanup" code such as closing a file, closing connection etc.</a:t>
            </a:r>
            <a:endParaRPr lang="tr-TR" sz="3600" dirty="0"/>
          </a:p>
        </p:txBody>
      </p:sp>
      <p:sp>
        <p:nvSpPr>
          <p:cNvPr id="8" name="Rectangle 7">
            <a:extLst>
              <a:ext uri="{FF2B5EF4-FFF2-40B4-BE49-F238E27FC236}">
                <a16:creationId xmlns:a16="http://schemas.microsoft.com/office/drawing/2014/main" id="{9674141A-3738-412F-BCE5-700BD5D05134}"/>
              </a:ext>
            </a:extLst>
          </p:cNvPr>
          <p:cNvSpPr/>
          <p:nvPr/>
        </p:nvSpPr>
        <p:spPr>
          <a:xfrm>
            <a:off x="7650696" y="1585177"/>
            <a:ext cx="4663008" cy="369332"/>
          </a:xfrm>
          <a:prstGeom prst="rect">
            <a:avLst/>
          </a:prstGeom>
        </p:spPr>
        <p:txBody>
          <a:bodyPr wrap="none">
            <a:spAutoFit/>
          </a:bodyPr>
          <a:lstStyle/>
          <a:p>
            <a:pPr lvl="1"/>
            <a:r>
              <a:rPr lang="en-US" dirty="0"/>
              <a:t>The general form of try-catch block in Java.</a:t>
            </a:r>
          </a:p>
        </p:txBody>
      </p:sp>
    </p:spTree>
    <p:extLst>
      <p:ext uri="{BB962C8B-B14F-4D97-AF65-F5344CB8AC3E}">
        <p14:creationId xmlns:p14="http://schemas.microsoft.com/office/powerpoint/2010/main" val="400263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79D4-75E2-4F5A-B739-51DF847BF55C}"/>
              </a:ext>
            </a:extLst>
          </p:cNvPr>
          <p:cNvSpPr>
            <a:spLocks noGrp="1"/>
          </p:cNvSpPr>
          <p:nvPr>
            <p:ph type="title"/>
          </p:nvPr>
        </p:nvSpPr>
        <p:spPr/>
        <p:txBody>
          <a:bodyPr/>
          <a:lstStyle/>
          <a:p>
            <a:r>
              <a:rPr lang="en-US" dirty="0"/>
              <a:t>Exception Handling : Basic Concepts</a:t>
            </a:r>
            <a:endParaRPr lang="tr-TR" dirty="0"/>
          </a:p>
        </p:txBody>
      </p:sp>
      <p:sp>
        <p:nvSpPr>
          <p:cNvPr id="3" name="Content Placeholder 2">
            <a:extLst>
              <a:ext uri="{FF2B5EF4-FFF2-40B4-BE49-F238E27FC236}">
                <a16:creationId xmlns:a16="http://schemas.microsoft.com/office/drawing/2014/main" id="{CE26F93F-12B9-4FE9-8764-EF636C5974E6}"/>
              </a:ext>
            </a:extLst>
          </p:cNvPr>
          <p:cNvSpPr>
            <a:spLocks noGrp="1"/>
          </p:cNvSpPr>
          <p:nvPr>
            <p:ph idx="1"/>
          </p:nvPr>
        </p:nvSpPr>
        <p:spPr>
          <a:xfrm>
            <a:off x="609600" y="1779162"/>
            <a:ext cx="10439400" cy="4572000"/>
          </a:xfrm>
        </p:spPr>
        <p:txBody>
          <a:bodyPr>
            <a:normAutofit/>
          </a:bodyPr>
          <a:lstStyle/>
          <a:p>
            <a:r>
              <a:rPr lang="en-US" dirty="0"/>
              <a:t>This is accomplished using the keywords: </a:t>
            </a:r>
            <a:r>
              <a:rPr lang="en-US" b="1" dirty="0"/>
              <a:t>try</a:t>
            </a:r>
            <a:r>
              <a:rPr lang="en-US" dirty="0"/>
              <a:t>, </a:t>
            </a:r>
            <a:r>
              <a:rPr lang="en-US" b="1" dirty="0"/>
              <a:t>catch</a:t>
            </a:r>
            <a:r>
              <a:rPr lang="en-US" dirty="0"/>
              <a:t>, </a:t>
            </a:r>
            <a:r>
              <a:rPr lang="en-US" b="1" dirty="0"/>
              <a:t>throw</a:t>
            </a:r>
            <a:r>
              <a:rPr lang="en-US" dirty="0"/>
              <a:t>, </a:t>
            </a:r>
            <a:r>
              <a:rPr lang="en-US" b="1" dirty="0"/>
              <a:t>throws</a:t>
            </a:r>
            <a:r>
              <a:rPr lang="en-US" dirty="0"/>
              <a:t>, and </a:t>
            </a:r>
            <a:r>
              <a:rPr lang="en-US" b="1" dirty="0"/>
              <a:t>finally</a:t>
            </a:r>
          </a:p>
          <a:p>
            <a:pPr lvl="1"/>
            <a:r>
              <a:rPr lang="en-US" dirty="0"/>
              <a:t>You </a:t>
            </a:r>
            <a:r>
              <a:rPr lang="en-US" b="1" dirty="0"/>
              <a:t>try</a:t>
            </a:r>
            <a:r>
              <a:rPr lang="en-US" dirty="0"/>
              <a:t> to execute the statements contained within a block of code. </a:t>
            </a:r>
          </a:p>
          <a:p>
            <a:pPr lvl="1"/>
            <a:r>
              <a:rPr lang="en-US" dirty="0"/>
              <a:t>If you detect an exceptional condition within that block, you </a:t>
            </a:r>
            <a:r>
              <a:rPr lang="en-US" b="1" dirty="0"/>
              <a:t>throw</a:t>
            </a:r>
            <a:r>
              <a:rPr lang="en-US" dirty="0"/>
              <a:t> an exception object of a specific type.</a:t>
            </a:r>
          </a:p>
          <a:p>
            <a:pPr lvl="1"/>
            <a:r>
              <a:rPr lang="en-US" dirty="0"/>
              <a:t>You </a:t>
            </a:r>
            <a:r>
              <a:rPr lang="en-US" b="1" dirty="0"/>
              <a:t>catch</a:t>
            </a:r>
            <a:r>
              <a:rPr lang="en-US" dirty="0"/>
              <a:t> and process the exception object using code that you have designed.</a:t>
            </a:r>
          </a:p>
          <a:p>
            <a:pPr lvl="1"/>
            <a:r>
              <a:rPr lang="en-US" b="1" dirty="0"/>
              <a:t>finally</a:t>
            </a:r>
            <a:r>
              <a:rPr lang="en-US" dirty="0"/>
              <a:t> block is always executed whether exception is handled or not.</a:t>
            </a:r>
          </a:p>
          <a:p>
            <a:pPr lvl="1"/>
            <a:r>
              <a:rPr lang="en-US" u="sng" dirty="0"/>
              <a:t>Finally block can be used to put "cleanup" code such as closing a file, closing connection etc.</a:t>
            </a:r>
            <a:endParaRPr lang="tr-TR" sz="2800" u="sng" dirty="0"/>
          </a:p>
        </p:txBody>
      </p:sp>
      <p:sp>
        <p:nvSpPr>
          <p:cNvPr id="4" name="Date Placeholder 3">
            <a:extLst>
              <a:ext uri="{FF2B5EF4-FFF2-40B4-BE49-F238E27FC236}">
                <a16:creationId xmlns:a16="http://schemas.microsoft.com/office/drawing/2014/main" id="{820C3896-F544-4F17-99BC-D713A5FCC800}"/>
              </a:ext>
            </a:extLst>
          </p:cNvPr>
          <p:cNvSpPr>
            <a:spLocks noGrp="1"/>
          </p:cNvSpPr>
          <p:nvPr>
            <p:ph type="dt" sz="half" idx="10"/>
          </p:nvPr>
        </p:nvSpPr>
        <p:spPr/>
        <p:txBody>
          <a:bodyPr/>
          <a:lstStyle/>
          <a:p>
            <a:pPr>
              <a:defRPr/>
            </a:pPr>
            <a:fld id="{CC563D9D-7550-4C26-B223-1E4E153AFCB5}"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1427A34F-3C8D-4802-BAD9-6F995CE09BC4}"/>
              </a:ext>
            </a:extLst>
          </p:cNvPr>
          <p:cNvSpPr>
            <a:spLocks noGrp="1"/>
          </p:cNvSpPr>
          <p:nvPr>
            <p:ph type="sldNum" sz="quarter" idx="12"/>
          </p:nvPr>
        </p:nvSpPr>
        <p:spPr/>
        <p:txBody>
          <a:bodyPr/>
          <a:lstStyle/>
          <a:p>
            <a:pPr>
              <a:defRPr/>
            </a:pPr>
            <a:fld id="{9115712F-D343-49A9-B756-F7AB7EFD17A4}" type="slidenum">
              <a:rPr lang="en-US" altLang="en-US" smtClean="0"/>
              <a:pPr>
                <a:defRPr/>
              </a:pPr>
              <a:t>14</a:t>
            </a:fld>
            <a:endParaRPr lang="en-US" altLang="en-US"/>
          </a:p>
        </p:txBody>
      </p:sp>
      <p:sp>
        <p:nvSpPr>
          <p:cNvPr id="6" name="Footer Placeholder 5">
            <a:extLst>
              <a:ext uri="{FF2B5EF4-FFF2-40B4-BE49-F238E27FC236}">
                <a16:creationId xmlns:a16="http://schemas.microsoft.com/office/drawing/2014/main" id="{8A7E95EC-8416-49FD-86B0-2835C44E9E91}"/>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130351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3C8-837D-4BEB-8488-CE268F5FC017}"/>
              </a:ext>
            </a:extLst>
          </p:cNvPr>
          <p:cNvSpPr>
            <a:spLocks noGrp="1"/>
          </p:cNvSpPr>
          <p:nvPr>
            <p:ph type="title"/>
          </p:nvPr>
        </p:nvSpPr>
        <p:spPr/>
        <p:txBody>
          <a:bodyPr/>
          <a:lstStyle/>
          <a:p>
            <a:r>
              <a:rPr lang="en-US" dirty="0"/>
              <a:t>Exception Handling: Syntax</a:t>
            </a:r>
            <a:endParaRPr lang="tr-TR" dirty="0"/>
          </a:p>
        </p:txBody>
      </p:sp>
      <p:sp>
        <p:nvSpPr>
          <p:cNvPr id="3" name="Content Placeholder 2">
            <a:extLst>
              <a:ext uri="{FF2B5EF4-FFF2-40B4-BE49-F238E27FC236}">
                <a16:creationId xmlns:a16="http://schemas.microsoft.com/office/drawing/2014/main" id="{ACCACD41-8E81-4B4E-A170-7FEF70A2578B}"/>
              </a:ext>
            </a:extLst>
          </p:cNvPr>
          <p:cNvSpPr>
            <a:spLocks noGrp="1"/>
          </p:cNvSpPr>
          <p:nvPr>
            <p:ph idx="1"/>
          </p:nvPr>
        </p:nvSpPr>
        <p:spPr>
          <a:xfrm>
            <a:off x="1447800" y="1690688"/>
            <a:ext cx="8610600" cy="3657600"/>
          </a:xfrm>
        </p:spPr>
        <p:txBody>
          <a:bodyPr>
            <a:normAutofit/>
          </a:bodyPr>
          <a:lstStyle/>
          <a:p>
            <a:pPr marL="0" indent="0">
              <a:buNone/>
            </a:pPr>
            <a:r>
              <a:rPr lang="en-US" sz="2400" dirty="0">
                <a:solidFill>
                  <a:srgbClr val="0000FF"/>
                </a:solidFill>
                <a:latin typeface="Consolas" panose="020B0609020204030204" pitchFamily="49" charset="0"/>
              </a:rPr>
              <a:t>try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a:solidFill>
                  <a:schemeClr val="bg2">
                    <a:lumMod val="50000"/>
                  </a:schemeClr>
                </a:solidFill>
                <a:latin typeface="Consolas" panose="020B0609020204030204" pitchFamily="49" charset="0"/>
              </a:rPr>
              <a:t>//statements that may cause an exception</a:t>
            </a:r>
          </a:p>
          <a:p>
            <a:pPr marL="0" indent="0">
              <a:buNone/>
            </a:pP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catch</a:t>
            </a:r>
            <a:r>
              <a:rPr lang="en-US" sz="2400" dirty="0">
                <a:latin typeface="Consolas" panose="020B0609020204030204" pitchFamily="49" charset="0"/>
              </a:rPr>
              <a:t> (Exception(type) e(object))‏{</a:t>
            </a:r>
          </a:p>
          <a:p>
            <a:pPr marL="0" indent="0">
              <a:buNone/>
            </a:pPr>
            <a:r>
              <a:rPr lang="en-US" sz="2400" dirty="0">
                <a:latin typeface="Consolas" panose="020B0609020204030204" pitchFamily="49" charset="0"/>
              </a:rPr>
              <a:t>  </a:t>
            </a:r>
            <a:r>
              <a:rPr lang="en-US" sz="2400" dirty="0">
                <a:solidFill>
                  <a:schemeClr val="bg2">
                    <a:lumMod val="50000"/>
                  </a:schemeClr>
                </a:solidFill>
                <a:latin typeface="Consolas" panose="020B0609020204030204" pitchFamily="49" charset="0"/>
              </a:rPr>
              <a:t>//error handling code</a:t>
            </a:r>
          </a:p>
          <a:p>
            <a:pPr marL="0" indent="0">
              <a:buNone/>
            </a:pPr>
            <a:r>
              <a:rPr lang="en-US" sz="2400" b="1" dirty="0">
                <a:latin typeface="Consolas" panose="020B0609020204030204" pitchFamily="49" charset="0"/>
              </a:rPr>
              <a:t>  //</a:t>
            </a:r>
            <a:r>
              <a:rPr lang="en-US" sz="2400" b="1" dirty="0" err="1">
                <a:latin typeface="Consolas" panose="020B0609020204030204" pitchFamily="49" charset="0"/>
              </a:rPr>
              <a:t>System.out.println</a:t>
            </a:r>
            <a:r>
              <a:rPr lang="en-US" sz="2400" b="1" dirty="0">
                <a:latin typeface="Consolas" panose="020B0609020204030204" pitchFamily="49" charset="0"/>
              </a:rPr>
              <a:t>(</a:t>
            </a:r>
            <a:r>
              <a:rPr lang="en-US" sz="2400" b="1" dirty="0" err="1">
                <a:latin typeface="Consolas" panose="020B0609020204030204" pitchFamily="49" charset="0"/>
              </a:rPr>
              <a:t>e.getMessage</a:t>
            </a:r>
            <a:r>
              <a:rPr lang="en-US" sz="2400" b="1" dirty="0">
                <a:latin typeface="Consolas" panose="020B0609020204030204" pitchFamily="49" charset="0"/>
              </a:rPr>
              <a:t>());</a:t>
            </a:r>
            <a:endParaRPr lang="en-US" sz="2400" dirty="0">
              <a:latin typeface="Consolas" panose="020B0609020204030204" pitchFamily="49" charset="0"/>
            </a:endParaRPr>
          </a:p>
          <a:p>
            <a:pPr marL="0" indent="0">
              <a:buNone/>
            </a:pPr>
            <a:r>
              <a:rPr lang="en-US" sz="2400" dirty="0">
                <a:latin typeface="Consolas" panose="020B0609020204030204" pitchFamily="49" charset="0"/>
              </a:rPr>
              <a:t>}</a:t>
            </a:r>
            <a:endParaRPr lang="tr-TR" sz="2400" dirty="0">
              <a:latin typeface="Consolas" panose="020B0609020204030204" pitchFamily="49" charset="0"/>
            </a:endParaRPr>
          </a:p>
        </p:txBody>
      </p:sp>
      <p:sp>
        <p:nvSpPr>
          <p:cNvPr id="4" name="Date Placeholder 3">
            <a:extLst>
              <a:ext uri="{FF2B5EF4-FFF2-40B4-BE49-F238E27FC236}">
                <a16:creationId xmlns:a16="http://schemas.microsoft.com/office/drawing/2014/main" id="{22480E33-EF19-49F8-BA44-B281C1A91696}"/>
              </a:ext>
            </a:extLst>
          </p:cNvPr>
          <p:cNvSpPr>
            <a:spLocks noGrp="1"/>
          </p:cNvSpPr>
          <p:nvPr>
            <p:ph type="dt" sz="half" idx="10"/>
          </p:nvPr>
        </p:nvSpPr>
        <p:spPr/>
        <p:txBody>
          <a:bodyPr/>
          <a:lstStyle/>
          <a:p>
            <a:pPr>
              <a:defRPr/>
            </a:pPr>
            <a:fld id="{0DD0B351-06DB-4696-B2B2-115C1989F641}"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2B6F4E61-9BD3-44D3-B41B-ACF46436ED59}"/>
              </a:ext>
            </a:extLst>
          </p:cNvPr>
          <p:cNvSpPr>
            <a:spLocks noGrp="1"/>
          </p:cNvSpPr>
          <p:nvPr>
            <p:ph type="sldNum" sz="quarter" idx="12"/>
          </p:nvPr>
        </p:nvSpPr>
        <p:spPr/>
        <p:txBody>
          <a:bodyPr/>
          <a:lstStyle/>
          <a:p>
            <a:pPr>
              <a:defRPr/>
            </a:pPr>
            <a:fld id="{9115712F-D343-49A9-B756-F7AB7EFD17A4}" type="slidenum">
              <a:rPr lang="en-US" altLang="en-US" smtClean="0"/>
              <a:pPr>
                <a:defRPr/>
              </a:pPr>
              <a:t>15</a:t>
            </a:fld>
            <a:endParaRPr lang="en-US" altLang="en-US"/>
          </a:p>
        </p:txBody>
      </p:sp>
      <p:sp>
        <p:nvSpPr>
          <p:cNvPr id="6" name="Footer Placeholder 5">
            <a:extLst>
              <a:ext uri="{FF2B5EF4-FFF2-40B4-BE49-F238E27FC236}">
                <a16:creationId xmlns:a16="http://schemas.microsoft.com/office/drawing/2014/main" id="{F166CBEA-9ED7-46FB-9B38-6AE0E3CB4BAC}"/>
              </a:ext>
            </a:extLst>
          </p:cNvPr>
          <p:cNvSpPr>
            <a:spLocks noGrp="1"/>
          </p:cNvSpPr>
          <p:nvPr>
            <p:ph type="ftr" sz="quarter" idx="11"/>
          </p:nvPr>
        </p:nvSpPr>
        <p:spPr/>
        <p:txBody>
          <a:bodyPr/>
          <a:lstStyle/>
          <a:p>
            <a:pPr>
              <a:defRPr/>
            </a:pPr>
            <a:r>
              <a:rPr lang="en-US"/>
              <a:t>CME225 OOP- Week 4</a:t>
            </a:r>
          </a:p>
        </p:txBody>
      </p:sp>
      <p:sp>
        <p:nvSpPr>
          <p:cNvPr id="8" name="Rectangle 7">
            <a:extLst>
              <a:ext uri="{FF2B5EF4-FFF2-40B4-BE49-F238E27FC236}">
                <a16:creationId xmlns:a16="http://schemas.microsoft.com/office/drawing/2014/main" id="{7A0A436B-37B1-4285-9A4D-B67A2ECF24A2}"/>
              </a:ext>
            </a:extLst>
          </p:cNvPr>
          <p:cNvSpPr/>
          <p:nvPr/>
        </p:nvSpPr>
        <p:spPr>
          <a:xfrm>
            <a:off x="711200" y="5167312"/>
            <a:ext cx="10769600"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1">
              <a:defRPr/>
            </a:pPr>
            <a:r>
              <a:rPr lang="en-US" sz="2000" b="1" dirty="0">
                <a:latin typeface="Consolas" panose="020B0609020204030204" pitchFamily="49" charset="0"/>
              </a:rPr>
              <a:t>public String </a:t>
            </a:r>
            <a:r>
              <a:rPr lang="en-US" sz="2000" b="1" dirty="0" err="1">
                <a:latin typeface="Consolas" panose="020B0609020204030204" pitchFamily="49" charset="0"/>
              </a:rPr>
              <a:t>getMessage</a:t>
            </a:r>
            <a:r>
              <a:rPr lang="en-US" sz="2000" b="1" dirty="0">
                <a:latin typeface="Consolas" panose="020B0609020204030204" pitchFamily="49" charset="0"/>
              </a:rPr>
              <a:t>()</a:t>
            </a:r>
            <a:endParaRPr lang="en-US" sz="2000" dirty="0">
              <a:latin typeface="Consolas" panose="020B0609020204030204" pitchFamily="49" charset="0"/>
            </a:endParaRPr>
          </a:p>
          <a:p>
            <a:pPr lvl="1">
              <a:defRPr/>
            </a:pPr>
            <a:r>
              <a:rPr lang="en-US" sz="2000" dirty="0"/>
              <a:t>-Returns a detailed message about the exception that has occurred. This message is initialized in the Throwable constructor.</a:t>
            </a:r>
          </a:p>
        </p:txBody>
      </p:sp>
    </p:spTree>
    <p:extLst>
      <p:ext uri="{BB962C8B-B14F-4D97-AF65-F5344CB8AC3E}">
        <p14:creationId xmlns:p14="http://schemas.microsoft.com/office/powerpoint/2010/main" val="8318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0F3-2D4D-432D-AB17-4D6702E2B235}"/>
              </a:ext>
            </a:extLst>
          </p:cNvPr>
          <p:cNvSpPr>
            <a:spLocks noGrp="1"/>
          </p:cNvSpPr>
          <p:nvPr>
            <p:ph type="title"/>
          </p:nvPr>
        </p:nvSpPr>
        <p:spPr/>
        <p:txBody>
          <a:bodyPr>
            <a:normAutofit/>
          </a:bodyPr>
          <a:lstStyle/>
          <a:p>
            <a:r>
              <a:rPr lang="en-US" dirty="0">
                <a:latin typeface="+mn-lt"/>
              </a:rPr>
              <a:t>What is the advantage of using try/catch versus if/else?</a:t>
            </a:r>
            <a:endParaRPr lang="tr-TR" dirty="0">
              <a:latin typeface="+mn-lt"/>
            </a:endParaRPr>
          </a:p>
        </p:txBody>
      </p:sp>
      <p:sp>
        <p:nvSpPr>
          <p:cNvPr id="3" name="Content Placeholder 2">
            <a:extLst>
              <a:ext uri="{FF2B5EF4-FFF2-40B4-BE49-F238E27FC236}">
                <a16:creationId xmlns:a16="http://schemas.microsoft.com/office/drawing/2014/main" id="{80FF70EE-D52C-43CF-B9A2-182F0834D248}"/>
              </a:ext>
            </a:extLst>
          </p:cNvPr>
          <p:cNvSpPr>
            <a:spLocks noGrp="1"/>
          </p:cNvSpPr>
          <p:nvPr>
            <p:ph idx="1"/>
          </p:nvPr>
        </p:nvSpPr>
        <p:spPr/>
        <p:txBody>
          <a:bodyPr/>
          <a:lstStyle/>
          <a:p>
            <a:r>
              <a:rPr lang="en-US" dirty="0"/>
              <a:t>if/else is a conditional used for “normal” flow of control. </a:t>
            </a:r>
          </a:p>
          <a:p>
            <a:r>
              <a:rPr lang="en-US" dirty="0"/>
              <a:t>Exceptions break the “normal” flow of control. </a:t>
            </a:r>
          </a:p>
          <a:p>
            <a:r>
              <a:rPr lang="en-US" b="1" dirty="0"/>
              <a:t>if/else cannot handle this</a:t>
            </a:r>
            <a:r>
              <a:rPr lang="en-US" dirty="0"/>
              <a:t>. try/catch is used to handle exceptions. </a:t>
            </a:r>
          </a:p>
          <a:p>
            <a:r>
              <a:rPr lang="en-US" dirty="0"/>
              <a:t>So, use try/catch to handle exceptions, not “normal” flow of control.</a:t>
            </a:r>
          </a:p>
          <a:p>
            <a:endParaRPr lang="en-US" dirty="0"/>
          </a:p>
          <a:p>
            <a:r>
              <a:rPr lang="en-US" dirty="0"/>
              <a:t>You can use if/else inside of the catch block if you need to.</a:t>
            </a:r>
            <a:endParaRPr lang="tr-TR" dirty="0"/>
          </a:p>
        </p:txBody>
      </p:sp>
      <p:sp>
        <p:nvSpPr>
          <p:cNvPr id="4" name="Date Placeholder 3">
            <a:extLst>
              <a:ext uri="{FF2B5EF4-FFF2-40B4-BE49-F238E27FC236}">
                <a16:creationId xmlns:a16="http://schemas.microsoft.com/office/drawing/2014/main" id="{85FB0CC4-7A06-488D-8DF9-3C7DCD1A2213}"/>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F61CAC67-A03C-4E8A-8B76-C3A1DA6D3B16}"/>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26F5DDFF-7BEE-4580-BB92-CFAF24A5B6BC}"/>
              </a:ext>
            </a:extLst>
          </p:cNvPr>
          <p:cNvSpPr>
            <a:spLocks noGrp="1"/>
          </p:cNvSpPr>
          <p:nvPr>
            <p:ph type="sldNum" sz="quarter" idx="12"/>
          </p:nvPr>
        </p:nvSpPr>
        <p:spPr/>
        <p:txBody>
          <a:bodyPr/>
          <a:lstStyle/>
          <a:p>
            <a:pPr>
              <a:defRPr/>
            </a:pPr>
            <a:fld id="{9115712F-D343-49A9-B756-F7AB7EFD17A4}" type="slidenum">
              <a:rPr lang="en-US" altLang="en-US" smtClean="0"/>
              <a:pPr>
                <a:defRPr/>
              </a:pPr>
              <a:t>16</a:t>
            </a:fld>
            <a:endParaRPr lang="en-US" altLang="en-US"/>
          </a:p>
        </p:txBody>
      </p:sp>
    </p:spTree>
    <p:extLst>
      <p:ext uri="{BB962C8B-B14F-4D97-AF65-F5344CB8AC3E}">
        <p14:creationId xmlns:p14="http://schemas.microsoft.com/office/powerpoint/2010/main" val="125446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C6DCD3B-430E-41EE-A3E3-AE2740F1DBB6}"/>
              </a:ext>
            </a:extLst>
          </p:cNvPr>
          <p:cNvGraphicFramePr>
            <a:graphicFrameLocks noGrp="1"/>
          </p:cNvGraphicFramePr>
          <p:nvPr>
            <p:ph idx="1"/>
            <p:extLst>
              <p:ext uri="{D42A27DB-BD31-4B8C-83A1-F6EECF244321}">
                <p14:modId xmlns:p14="http://schemas.microsoft.com/office/powerpoint/2010/main" val="2754362873"/>
              </p:ext>
            </p:extLst>
          </p:nvPr>
        </p:nvGraphicFramePr>
        <p:xfrm>
          <a:off x="5797066" y="1151511"/>
          <a:ext cx="6020593" cy="3322320"/>
        </p:xfrm>
        <a:graphic>
          <a:graphicData uri="http://schemas.openxmlformats.org/drawingml/2006/table">
            <a:tbl>
              <a:tblPr>
                <a:tableStyleId>{D7AC3CCA-C797-4891-BE02-D94E43425B78}</a:tableStyleId>
              </a:tblPr>
              <a:tblGrid>
                <a:gridCol w="6020593">
                  <a:extLst>
                    <a:ext uri="{9D8B030D-6E8A-4147-A177-3AD203B41FA5}">
                      <a16:colId xmlns:a16="http://schemas.microsoft.com/office/drawing/2014/main" val="2761245712"/>
                    </a:ext>
                  </a:extLst>
                </a:gridCol>
              </a:tblGrid>
              <a:tr h="310695">
                <a:tc>
                  <a:txBody>
                    <a:bodyPr/>
                    <a:lstStyle/>
                    <a:p>
                      <a:pPr algn="ctr"/>
                      <a:r>
                        <a:rPr lang="en-US" sz="2000" dirty="0"/>
                        <a:t>Time1</a:t>
                      </a:r>
                      <a:endParaRPr lang="tr-TR" sz="2000" dirty="0">
                        <a:solidFill>
                          <a:schemeClr val="tx1"/>
                        </a:solidFill>
                      </a:endParaRPr>
                    </a:p>
                  </a:txBody>
                  <a:tcPr anchor="ctr"/>
                </a:tc>
                <a:extLst>
                  <a:ext uri="{0D108BD9-81ED-4DB2-BD59-A6C34878D82A}">
                    <a16:rowId xmlns:a16="http://schemas.microsoft.com/office/drawing/2014/main" val="3508392881"/>
                  </a:ext>
                </a:extLst>
              </a:tr>
              <a:tr h="981255">
                <a:tc>
                  <a:txBody>
                    <a:bodyPr/>
                    <a:lstStyle/>
                    <a:p>
                      <a:r>
                        <a:rPr lang="en-US" sz="2000" dirty="0"/>
                        <a:t>-</a:t>
                      </a:r>
                      <a:r>
                        <a:rPr lang="en-US" sz="2000" dirty="0" err="1"/>
                        <a:t>hour:int</a:t>
                      </a:r>
                      <a:endParaRPr lang="en-US" sz="2000" dirty="0"/>
                    </a:p>
                    <a:p>
                      <a:r>
                        <a:rPr lang="en-US" sz="2000" dirty="0"/>
                        <a:t>-</a:t>
                      </a:r>
                      <a:r>
                        <a:rPr lang="en-US" sz="2000" dirty="0" err="1"/>
                        <a:t>minute:int</a:t>
                      </a:r>
                      <a:endParaRPr lang="en-US" sz="2000" dirty="0"/>
                    </a:p>
                    <a:p>
                      <a:r>
                        <a:rPr lang="en-US" sz="2000" dirty="0"/>
                        <a:t>-</a:t>
                      </a:r>
                      <a:r>
                        <a:rPr lang="en-US" sz="2000" dirty="0" err="1"/>
                        <a:t>second:int</a:t>
                      </a:r>
                      <a:endParaRPr lang="tr-TR" sz="2000" dirty="0"/>
                    </a:p>
                  </a:txBody>
                  <a:tcPr anchor="ctr"/>
                </a:tc>
                <a:extLst>
                  <a:ext uri="{0D108BD9-81ED-4DB2-BD59-A6C34878D82A}">
                    <a16:rowId xmlns:a16="http://schemas.microsoft.com/office/drawing/2014/main" val="1619819257"/>
                  </a:ext>
                </a:extLst>
              </a:tr>
              <a:tr h="991015">
                <a:tc>
                  <a:txBody>
                    <a:bodyPr/>
                    <a:lstStyle/>
                    <a:p>
                      <a:r>
                        <a:rPr lang="en-US" sz="2000" dirty="0"/>
                        <a:t>&lt;&lt;constructor&gt;&gt;Time1(</a:t>
                      </a:r>
                      <a:r>
                        <a:rPr lang="en-US" sz="2000" dirty="0" err="1"/>
                        <a:t>hout:int</a:t>
                      </a:r>
                      <a:r>
                        <a:rPr lang="en-US" sz="2000" dirty="0"/>
                        <a:t>, minute: int, </a:t>
                      </a:r>
                      <a:r>
                        <a:rPr lang="en-US" sz="2000" dirty="0" err="1"/>
                        <a:t>second:int</a:t>
                      </a:r>
                      <a:r>
                        <a:rPr lang="en-US" sz="2000" dirty="0"/>
                        <a:t>)</a:t>
                      </a:r>
                    </a:p>
                    <a:p>
                      <a:r>
                        <a:rPr lang="en-US" sz="2000" dirty="0"/>
                        <a:t>+</a:t>
                      </a:r>
                      <a:r>
                        <a:rPr lang="en-US" sz="2000" dirty="0" err="1"/>
                        <a:t>setHour</a:t>
                      </a:r>
                      <a:r>
                        <a:rPr lang="en-US" sz="2000" dirty="0"/>
                        <a:t>(h: int)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a:t>
                      </a:r>
                      <a:r>
                        <a:rPr lang="en-US" sz="2000" dirty="0" err="1"/>
                        <a:t>setMinute</a:t>
                      </a:r>
                      <a:r>
                        <a:rPr lang="en-US" sz="2000" dirty="0"/>
                        <a:t>(m: int)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a:t>
                      </a:r>
                      <a:r>
                        <a:rPr lang="en-US" sz="2000" dirty="0" err="1"/>
                        <a:t>setSecond</a:t>
                      </a:r>
                      <a:r>
                        <a:rPr lang="en-US" sz="2000" dirty="0"/>
                        <a:t>(s: int)</a:t>
                      </a:r>
                    </a:p>
                    <a:p>
                      <a:r>
                        <a:rPr lang="en-US" sz="2000" dirty="0"/>
                        <a:t>+</a:t>
                      </a:r>
                      <a:r>
                        <a:rPr lang="en-US" sz="2000" dirty="0" err="1"/>
                        <a:t>toString</a:t>
                      </a:r>
                      <a:r>
                        <a:rPr lang="en-US" sz="2000" dirty="0"/>
                        <a:t>():String</a:t>
                      </a:r>
                    </a:p>
                    <a:p>
                      <a:r>
                        <a:rPr lang="en-US" sz="2000" dirty="0"/>
                        <a:t>+</a:t>
                      </a:r>
                      <a:r>
                        <a:rPr lang="en-US" altLang="en-US" sz="2000" dirty="0" err="1"/>
                        <a:t>toUniversalString</a:t>
                      </a:r>
                      <a:r>
                        <a:rPr lang="en-US" sz="2000" dirty="0"/>
                        <a:t>():Sting</a:t>
                      </a:r>
                    </a:p>
                  </a:txBody>
                  <a:tcPr anchor="ctr"/>
                </a:tc>
                <a:extLst>
                  <a:ext uri="{0D108BD9-81ED-4DB2-BD59-A6C34878D82A}">
                    <a16:rowId xmlns:a16="http://schemas.microsoft.com/office/drawing/2014/main" val="2650353380"/>
                  </a:ext>
                </a:extLst>
              </a:tr>
            </a:tbl>
          </a:graphicData>
        </a:graphic>
      </p:graphicFrame>
      <p:sp>
        <p:nvSpPr>
          <p:cNvPr id="4" name="Date Placeholder 3">
            <a:extLst>
              <a:ext uri="{FF2B5EF4-FFF2-40B4-BE49-F238E27FC236}">
                <a16:creationId xmlns:a16="http://schemas.microsoft.com/office/drawing/2014/main" id="{BA6897A2-7D4B-4706-9838-015C591BB1B9}"/>
              </a:ext>
            </a:extLst>
          </p:cNvPr>
          <p:cNvSpPr>
            <a:spLocks noGrp="1"/>
          </p:cNvSpPr>
          <p:nvPr>
            <p:ph type="dt" sz="half" idx="10"/>
          </p:nvPr>
        </p:nvSpPr>
        <p:spPr/>
        <p:txBody>
          <a:bodyPr/>
          <a:lstStyle/>
          <a:p>
            <a:pPr>
              <a:defRPr/>
            </a:pPr>
            <a:fld id="{FB61367F-5835-4F31-A489-8AFBE036C428}"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13C52EB9-D19A-47A1-9D65-B365F6071684}"/>
              </a:ext>
            </a:extLst>
          </p:cNvPr>
          <p:cNvSpPr>
            <a:spLocks noGrp="1"/>
          </p:cNvSpPr>
          <p:nvPr>
            <p:ph type="sldNum" sz="quarter" idx="12"/>
          </p:nvPr>
        </p:nvSpPr>
        <p:spPr/>
        <p:txBody>
          <a:bodyPr/>
          <a:lstStyle/>
          <a:p>
            <a:pPr>
              <a:defRPr/>
            </a:pPr>
            <a:fld id="{9115712F-D343-49A9-B756-F7AB7EFD17A4}" type="slidenum">
              <a:rPr lang="en-US" altLang="en-US" smtClean="0"/>
              <a:pPr>
                <a:defRPr/>
              </a:pPr>
              <a:t>17</a:t>
            </a:fld>
            <a:endParaRPr lang="en-US" altLang="en-US"/>
          </a:p>
        </p:txBody>
      </p:sp>
      <p:sp>
        <p:nvSpPr>
          <p:cNvPr id="3" name="Footer Placeholder 2">
            <a:extLst>
              <a:ext uri="{FF2B5EF4-FFF2-40B4-BE49-F238E27FC236}">
                <a16:creationId xmlns:a16="http://schemas.microsoft.com/office/drawing/2014/main" id="{EF1535D5-7625-4340-B424-C676C37A8391}"/>
              </a:ext>
            </a:extLst>
          </p:cNvPr>
          <p:cNvSpPr>
            <a:spLocks noGrp="1"/>
          </p:cNvSpPr>
          <p:nvPr>
            <p:ph type="ftr" sz="quarter" idx="11"/>
          </p:nvPr>
        </p:nvSpPr>
        <p:spPr/>
        <p:txBody>
          <a:bodyPr/>
          <a:lstStyle/>
          <a:p>
            <a:pPr>
              <a:defRPr/>
            </a:pPr>
            <a:r>
              <a:rPr lang="en-US"/>
              <a:t>CME225 OOP- Week 4</a:t>
            </a:r>
          </a:p>
        </p:txBody>
      </p:sp>
      <p:sp>
        <p:nvSpPr>
          <p:cNvPr id="7" name="Content Placeholder 2">
            <a:extLst>
              <a:ext uri="{FF2B5EF4-FFF2-40B4-BE49-F238E27FC236}">
                <a16:creationId xmlns:a16="http://schemas.microsoft.com/office/drawing/2014/main" id="{7F3DEC81-A9D1-48CA-B600-9CD10AB01646}"/>
              </a:ext>
            </a:extLst>
          </p:cNvPr>
          <p:cNvSpPr txBox="1">
            <a:spLocks/>
          </p:cNvSpPr>
          <p:nvPr/>
        </p:nvSpPr>
        <p:spPr>
          <a:xfrm>
            <a:off x="1" y="4217765"/>
            <a:ext cx="11811000" cy="2335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solidFill>
                  <a:srgbClr val="000000"/>
                </a:solidFill>
              </a:rPr>
              <a:t>Class Time1 represents the time of day. </a:t>
            </a:r>
          </a:p>
          <a:p>
            <a:r>
              <a:rPr lang="en-US" altLang="en-US" sz="2400" b="1" dirty="0">
                <a:solidFill>
                  <a:srgbClr val="000000"/>
                </a:solidFill>
              </a:rPr>
              <a:t>private int </a:t>
            </a:r>
            <a:r>
              <a:rPr lang="en-US" altLang="en-US" sz="2400" dirty="0">
                <a:solidFill>
                  <a:srgbClr val="000000"/>
                </a:solidFill>
              </a:rPr>
              <a:t>instance variables </a:t>
            </a:r>
            <a:r>
              <a:rPr lang="en-US" altLang="en-US" sz="2400" b="1" dirty="0">
                <a:solidFill>
                  <a:srgbClr val="000000"/>
                </a:solidFill>
              </a:rPr>
              <a:t>hour, minute and second </a:t>
            </a:r>
            <a:r>
              <a:rPr lang="en-US" altLang="en-US" sz="2400" dirty="0">
                <a:solidFill>
                  <a:srgbClr val="000000"/>
                </a:solidFill>
              </a:rPr>
              <a:t>represent the time in universal-time format (24-hour clock format in which hours are in the range 0–23, and minutes and seconds are each in the range 0–59). </a:t>
            </a:r>
          </a:p>
          <a:p>
            <a:r>
              <a:rPr lang="en-US" altLang="en-US" sz="2400" dirty="0">
                <a:solidFill>
                  <a:srgbClr val="000000"/>
                </a:solidFill>
              </a:rPr>
              <a:t>public </a:t>
            </a:r>
            <a:r>
              <a:rPr lang="en-US" altLang="en-US" sz="2400" dirty="0">
                <a:solidFill>
                  <a:srgbClr val="000000"/>
                </a:solidFill>
                <a:cs typeface="Times New Roman" panose="02020603050405020304" pitchFamily="18" charset="0"/>
              </a:rPr>
              <a:t>methods</a:t>
            </a:r>
            <a:r>
              <a:rPr lang="en-US" altLang="en-US" sz="2400" dirty="0">
                <a:solidFill>
                  <a:srgbClr val="000000"/>
                </a:solidFill>
              </a:rPr>
              <a:t> </a:t>
            </a:r>
            <a:r>
              <a:rPr lang="en-US" altLang="en-US" sz="2400" b="1" dirty="0" err="1">
                <a:solidFill>
                  <a:srgbClr val="000000"/>
                </a:solidFill>
              </a:rPr>
              <a:t>setHour</a:t>
            </a:r>
            <a:r>
              <a:rPr lang="en-US" altLang="en-US" sz="2400" b="1" dirty="0">
                <a:solidFill>
                  <a:srgbClr val="000000"/>
                </a:solidFill>
              </a:rPr>
              <a:t>(), </a:t>
            </a:r>
            <a:r>
              <a:rPr lang="en-US" altLang="en-US" sz="2400" b="1" dirty="0" err="1">
                <a:solidFill>
                  <a:srgbClr val="000000"/>
                </a:solidFill>
              </a:rPr>
              <a:t>setMinute</a:t>
            </a:r>
            <a:r>
              <a:rPr lang="en-US" altLang="en-US" sz="2400" b="1" dirty="0">
                <a:solidFill>
                  <a:srgbClr val="000000"/>
                </a:solidFill>
              </a:rPr>
              <a:t>(), </a:t>
            </a:r>
            <a:r>
              <a:rPr lang="en-US" altLang="en-US" sz="2400" b="1" dirty="0" err="1">
                <a:solidFill>
                  <a:srgbClr val="000000"/>
                </a:solidFill>
              </a:rPr>
              <a:t>setSecond</a:t>
            </a:r>
            <a:r>
              <a:rPr lang="en-US" altLang="en-US" sz="2400" b="1" dirty="0">
                <a:solidFill>
                  <a:srgbClr val="000000"/>
                </a:solidFill>
              </a:rPr>
              <a:t>(), </a:t>
            </a:r>
            <a:r>
              <a:rPr lang="en-US" altLang="en-US" sz="2400" b="1" dirty="0" err="1">
                <a:solidFill>
                  <a:srgbClr val="000000"/>
                </a:solidFill>
              </a:rPr>
              <a:t>toUniversalString</a:t>
            </a:r>
            <a:r>
              <a:rPr lang="en-US" altLang="en-US" sz="2400" b="1" dirty="0">
                <a:solidFill>
                  <a:srgbClr val="000000"/>
                </a:solidFill>
              </a:rPr>
              <a:t>() </a:t>
            </a:r>
            <a:r>
              <a:rPr lang="en-US" altLang="en-US" sz="2400" dirty="0">
                <a:solidFill>
                  <a:srgbClr val="000000"/>
                </a:solidFill>
                <a:cs typeface="Times New Roman" panose="02020603050405020304" pitchFamily="18" charset="0"/>
              </a:rPr>
              <a:t>and</a:t>
            </a:r>
            <a:r>
              <a:rPr lang="en-US" altLang="en-US" sz="2400" b="1" dirty="0">
                <a:solidFill>
                  <a:srgbClr val="000000"/>
                </a:solidFill>
              </a:rPr>
              <a:t> </a:t>
            </a:r>
            <a:r>
              <a:rPr lang="en-US" altLang="en-US" sz="2400" b="1" dirty="0" err="1">
                <a:solidFill>
                  <a:srgbClr val="000000"/>
                </a:solidFill>
              </a:rPr>
              <a:t>toString</a:t>
            </a:r>
            <a:r>
              <a:rPr lang="en-US" altLang="en-US" sz="2400" b="1" dirty="0">
                <a:solidFill>
                  <a:srgbClr val="000000"/>
                </a:solidFill>
              </a:rPr>
              <a:t>(). </a:t>
            </a:r>
          </a:p>
        </p:txBody>
      </p:sp>
      <p:sp>
        <p:nvSpPr>
          <p:cNvPr id="11" name="Title 1">
            <a:extLst>
              <a:ext uri="{FF2B5EF4-FFF2-40B4-BE49-F238E27FC236}">
                <a16:creationId xmlns:a16="http://schemas.microsoft.com/office/drawing/2014/main" id="{FBA93DC4-CEB6-4C6F-B6D6-2DB119E1A198}"/>
              </a:ext>
            </a:extLst>
          </p:cNvPr>
          <p:cNvSpPr>
            <a:spLocks noGrp="1"/>
          </p:cNvSpPr>
          <p:nvPr>
            <p:ph type="title"/>
          </p:nvPr>
        </p:nvSpPr>
        <p:spPr>
          <a:xfrm>
            <a:off x="838200" y="365125"/>
            <a:ext cx="10515600" cy="1325563"/>
          </a:xfrm>
        </p:spPr>
        <p:txBody>
          <a:bodyPr>
            <a:normAutofit/>
          </a:bodyPr>
          <a:lstStyle/>
          <a:p>
            <a:r>
              <a:rPr lang="en-US" b="1" dirty="0">
                <a:solidFill>
                  <a:schemeClr val="tx1"/>
                </a:solidFill>
                <a:latin typeface="+mn-lt"/>
              </a:rPr>
              <a:t>Example for </a:t>
            </a:r>
            <a:r>
              <a:rPr lang="en-US" b="1" dirty="0">
                <a:latin typeface="+mn-lt"/>
              </a:rPr>
              <a:t>Exception Handling </a:t>
            </a:r>
            <a:r>
              <a:rPr lang="en-US" dirty="0">
                <a:solidFill>
                  <a:schemeClr val="tx1"/>
                </a:solidFill>
                <a:latin typeface="Goudy Sans Medium"/>
              </a:rPr>
              <a:t>:</a:t>
            </a:r>
            <a:br>
              <a:rPr lang="en-US" dirty="0">
                <a:solidFill>
                  <a:schemeClr val="tx1"/>
                </a:solidFill>
                <a:latin typeface="Goudy Sans Medium"/>
              </a:rPr>
            </a:br>
            <a:r>
              <a:rPr lang="en-US" dirty="0">
                <a:solidFill>
                  <a:schemeClr val="tx1"/>
                </a:solidFill>
                <a:latin typeface="+mn-lt"/>
              </a:rPr>
              <a:t>Time1 class</a:t>
            </a:r>
            <a:endParaRPr lang="tr-TR" dirty="0"/>
          </a:p>
        </p:txBody>
      </p:sp>
    </p:spTree>
    <p:extLst>
      <p:ext uri="{BB962C8B-B14F-4D97-AF65-F5344CB8AC3E}">
        <p14:creationId xmlns:p14="http://schemas.microsoft.com/office/powerpoint/2010/main" val="254235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A3F87C-D7B0-41A7-9212-B38EDB404672}"/>
              </a:ext>
            </a:extLst>
          </p:cNvPr>
          <p:cNvSpPr>
            <a:spLocks noGrp="1"/>
          </p:cNvSpPr>
          <p:nvPr>
            <p:ph type="dt" sz="half" idx="10"/>
          </p:nvPr>
        </p:nvSpPr>
        <p:spPr/>
        <p:txBody>
          <a:bodyPr/>
          <a:lstStyle/>
          <a:p>
            <a:pPr>
              <a:defRPr/>
            </a:pPr>
            <a:fld id="{0FFFE2FB-5E45-465D-90F0-0D28065B857A}"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A6331A37-78B6-4035-A03F-ECBA8EE994B0}"/>
              </a:ext>
            </a:extLst>
          </p:cNvPr>
          <p:cNvSpPr>
            <a:spLocks noGrp="1"/>
          </p:cNvSpPr>
          <p:nvPr>
            <p:ph type="sldNum" sz="quarter" idx="12"/>
          </p:nvPr>
        </p:nvSpPr>
        <p:spPr/>
        <p:txBody>
          <a:bodyPr/>
          <a:lstStyle/>
          <a:p>
            <a:pPr>
              <a:defRPr/>
            </a:pPr>
            <a:fld id="{9115712F-D343-49A9-B756-F7AB7EFD17A4}" type="slidenum">
              <a:rPr lang="en-US" altLang="en-US" smtClean="0"/>
              <a:pPr>
                <a:defRPr/>
              </a:pPr>
              <a:t>18</a:t>
            </a:fld>
            <a:endParaRPr lang="en-US" altLang="en-US"/>
          </a:p>
        </p:txBody>
      </p:sp>
      <p:sp>
        <p:nvSpPr>
          <p:cNvPr id="3" name="Footer Placeholder 2">
            <a:extLst>
              <a:ext uri="{FF2B5EF4-FFF2-40B4-BE49-F238E27FC236}">
                <a16:creationId xmlns:a16="http://schemas.microsoft.com/office/drawing/2014/main" id="{972909B8-AFE1-445B-9FB4-066B1CF62E8D}"/>
              </a:ext>
            </a:extLst>
          </p:cNvPr>
          <p:cNvSpPr>
            <a:spLocks noGrp="1"/>
          </p:cNvSpPr>
          <p:nvPr>
            <p:ph type="ftr" sz="quarter" idx="11"/>
          </p:nvPr>
        </p:nvSpPr>
        <p:spPr/>
        <p:txBody>
          <a:bodyPr/>
          <a:lstStyle/>
          <a:p>
            <a:pPr>
              <a:defRPr/>
            </a:pPr>
            <a:r>
              <a:rPr lang="en-US"/>
              <a:t>CME225 OOP- Week 4</a:t>
            </a:r>
          </a:p>
        </p:txBody>
      </p:sp>
      <p:sp>
        <p:nvSpPr>
          <p:cNvPr id="2" name="Title 1">
            <a:extLst>
              <a:ext uri="{FF2B5EF4-FFF2-40B4-BE49-F238E27FC236}">
                <a16:creationId xmlns:a16="http://schemas.microsoft.com/office/drawing/2014/main" id="{B7BE77BA-9747-4592-BF8C-6EE5EF67844F}"/>
              </a:ext>
            </a:extLst>
          </p:cNvPr>
          <p:cNvSpPr>
            <a:spLocks noGrp="1"/>
          </p:cNvSpPr>
          <p:nvPr>
            <p:ph type="title"/>
          </p:nvPr>
        </p:nvSpPr>
        <p:spPr>
          <a:xfrm>
            <a:off x="4533900" y="21454"/>
            <a:ext cx="6324600" cy="1280890"/>
          </a:xfrm>
        </p:spPr>
        <p:txBody>
          <a:bodyPr>
            <a:normAutofit fontScale="90000"/>
          </a:bodyPr>
          <a:lstStyle/>
          <a:p>
            <a:r>
              <a:rPr lang="en-US" dirty="0">
                <a:solidFill>
                  <a:schemeClr val="tx1"/>
                </a:solidFill>
                <a:latin typeface="Goudy Sans Medium"/>
              </a:rPr>
              <a:t>Time1 class : </a:t>
            </a:r>
            <a:r>
              <a:rPr lang="en-US" dirty="0"/>
              <a:t>AM/PM vs 24-H</a:t>
            </a:r>
            <a:endParaRPr lang="tr-TR" dirty="0"/>
          </a:p>
        </p:txBody>
      </p:sp>
      <p:pic>
        <p:nvPicPr>
          <p:cNvPr id="13" name="Picture 12">
            <a:extLst>
              <a:ext uri="{FF2B5EF4-FFF2-40B4-BE49-F238E27FC236}">
                <a16:creationId xmlns:a16="http://schemas.microsoft.com/office/drawing/2014/main" id="{F99BD5FA-8987-4EAC-91CC-FDB69243517D}"/>
              </a:ext>
            </a:extLst>
          </p:cNvPr>
          <p:cNvPicPr>
            <a:picLocks noChangeAspect="1"/>
          </p:cNvPicPr>
          <p:nvPr/>
        </p:nvPicPr>
        <p:blipFill rotWithShape="1">
          <a:blip r:embed="rId3"/>
          <a:srcRect l="1481"/>
          <a:stretch/>
        </p:blipFill>
        <p:spPr>
          <a:xfrm>
            <a:off x="152400" y="989161"/>
            <a:ext cx="5068435" cy="4683719"/>
          </a:xfrm>
          <a:prstGeom prst="rect">
            <a:avLst/>
          </a:prstGeom>
        </p:spPr>
      </p:pic>
      <p:pic>
        <p:nvPicPr>
          <p:cNvPr id="14" name="Picture 13">
            <a:extLst>
              <a:ext uri="{FF2B5EF4-FFF2-40B4-BE49-F238E27FC236}">
                <a16:creationId xmlns:a16="http://schemas.microsoft.com/office/drawing/2014/main" id="{F8598F40-DD86-4C1C-B321-234AAA554651}"/>
              </a:ext>
            </a:extLst>
          </p:cNvPr>
          <p:cNvPicPr>
            <a:picLocks noChangeAspect="1"/>
          </p:cNvPicPr>
          <p:nvPr/>
        </p:nvPicPr>
        <p:blipFill rotWithShape="1">
          <a:blip r:embed="rId4"/>
          <a:srcRect l="3202"/>
          <a:stretch/>
        </p:blipFill>
        <p:spPr>
          <a:xfrm>
            <a:off x="5530295" y="1152821"/>
            <a:ext cx="6661705" cy="4206875"/>
          </a:xfrm>
          <a:prstGeom prst="rect">
            <a:avLst/>
          </a:prstGeom>
        </p:spPr>
      </p:pic>
    </p:spTree>
    <p:extLst>
      <p:ext uri="{BB962C8B-B14F-4D97-AF65-F5344CB8AC3E}">
        <p14:creationId xmlns:p14="http://schemas.microsoft.com/office/powerpoint/2010/main" val="255371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658D85-E05A-42E6-9BCB-9536D362D310}"/>
              </a:ext>
            </a:extLst>
          </p:cNvPr>
          <p:cNvSpPr/>
          <p:nvPr/>
        </p:nvSpPr>
        <p:spPr>
          <a:xfrm>
            <a:off x="304799" y="5056287"/>
            <a:ext cx="5334001" cy="1420713"/>
          </a:xfrm>
          <a:prstGeom prst="rect">
            <a:avLst/>
          </a:prstGeom>
          <a:solidFill>
            <a:schemeClr val="bg1">
              <a:lumMod val="9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2" name="Title 1">
            <a:extLst>
              <a:ext uri="{FF2B5EF4-FFF2-40B4-BE49-F238E27FC236}">
                <a16:creationId xmlns:a16="http://schemas.microsoft.com/office/drawing/2014/main" id="{462E67B5-7450-4E27-968D-8D6C4C2D46A7}"/>
              </a:ext>
            </a:extLst>
          </p:cNvPr>
          <p:cNvSpPr>
            <a:spLocks noGrp="1"/>
          </p:cNvSpPr>
          <p:nvPr>
            <p:ph type="title"/>
          </p:nvPr>
        </p:nvSpPr>
        <p:spPr/>
        <p:txBody>
          <a:bodyPr/>
          <a:lstStyle/>
          <a:p>
            <a:r>
              <a:rPr lang="tr-TR" dirty="0"/>
              <a:t>Java Exception propagation</a:t>
            </a:r>
          </a:p>
        </p:txBody>
      </p:sp>
      <p:sp>
        <p:nvSpPr>
          <p:cNvPr id="4" name="Date Placeholder 3">
            <a:extLst>
              <a:ext uri="{FF2B5EF4-FFF2-40B4-BE49-F238E27FC236}">
                <a16:creationId xmlns:a16="http://schemas.microsoft.com/office/drawing/2014/main" id="{921BF276-EF01-49A9-A090-309D13088970}"/>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1ACCDE4F-44E5-461F-B944-ADFBB2D01624}"/>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0E2DA539-F34C-491D-A33B-84CD08144A8F}"/>
              </a:ext>
            </a:extLst>
          </p:cNvPr>
          <p:cNvSpPr>
            <a:spLocks noGrp="1"/>
          </p:cNvSpPr>
          <p:nvPr>
            <p:ph type="sldNum" sz="quarter" idx="12"/>
          </p:nvPr>
        </p:nvSpPr>
        <p:spPr/>
        <p:txBody>
          <a:bodyPr/>
          <a:lstStyle/>
          <a:p>
            <a:pPr>
              <a:defRPr/>
            </a:pPr>
            <a:fld id="{9115712F-D343-49A9-B756-F7AB7EFD17A4}" type="slidenum">
              <a:rPr lang="en-US" altLang="en-US" smtClean="0"/>
              <a:pPr>
                <a:defRPr/>
              </a:pPr>
              <a:t>19</a:t>
            </a:fld>
            <a:endParaRPr lang="en-US" altLang="en-US"/>
          </a:p>
        </p:txBody>
      </p:sp>
      <p:sp>
        <p:nvSpPr>
          <p:cNvPr id="7" name="Rectangle 6">
            <a:extLst>
              <a:ext uri="{FF2B5EF4-FFF2-40B4-BE49-F238E27FC236}">
                <a16:creationId xmlns:a16="http://schemas.microsoft.com/office/drawing/2014/main" id="{B94418D5-2649-4E10-8A50-B99860E5FF54}"/>
              </a:ext>
            </a:extLst>
          </p:cNvPr>
          <p:cNvSpPr/>
          <p:nvPr/>
        </p:nvSpPr>
        <p:spPr>
          <a:xfrm>
            <a:off x="19259" y="1447800"/>
            <a:ext cx="6914941" cy="5078313"/>
          </a:xfrm>
          <a:prstGeom prst="rect">
            <a:avLst/>
          </a:prstGeom>
        </p:spPr>
        <p:txBody>
          <a:bodyPr wrap="square">
            <a:spAutoFit/>
          </a:bodyPr>
          <a:lstStyle/>
          <a:p>
            <a:pPr fontAlgn="base"/>
            <a:r>
              <a:rPr lang="tr-TR" dirty="0">
                <a:solidFill>
                  <a:srgbClr val="800080"/>
                </a:solidFill>
                <a:latin typeface="Consolas" panose="020B0609020204030204" pitchFamily="49" charset="0"/>
              </a:rPr>
              <a:t>class</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int</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data</a:t>
            </a:r>
            <a:r>
              <a:rPr lang="tr-TR" dirty="0">
                <a:solidFill>
                  <a:srgbClr val="006FE0"/>
                </a:solidFill>
                <a:latin typeface="Consolas" panose="020B0609020204030204" pitchFamily="49" charset="0"/>
              </a:rPr>
              <a:t>=</a:t>
            </a:r>
            <a:r>
              <a:rPr lang="tr-TR" dirty="0">
                <a:solidFill>
                  <a:srgbClr val="CE0000"/>
                </a:solidFill>
                <a:latin typeface="Consolas" panose="020B0609020204030204" pitchFamily="49" charset="0"/>
              </a:rPr>
              <a:t>50</a:t>
            </a:r>
            <a:r>
              <a:rPr lang="tr-TR" dirty="0">
                <a:solidFill>
                  <a:srgbClr val="006FE0"/>
                </a:solidFill>
                <a:latin typeface="Consolas" panose="020B0609020204030204" pitchFamily="49" charset="0"/>
              </a:rPr>
              <a:t>/</a:t>
            </a:r>
            <a:r>
              <a:rPr lang="tr-TR" dirty="0">
                <a:solidFill>
                  <a:srgbClr val="CE0000"/>
                </a:solidFill>
                <a:latin typeface="Consolas" panose="020B0609020204030204" pitchFamily="49" charset="0"/>
              </a:rPr>
              <a:t>0</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n</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p</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try</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n</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800080"/>
                </a:solidFill>
                <a:latin typeface="Consolas" panose="020B0609020204030204" pitchFamily="49" charset="0"/>
              </a:rPr>
              <a:t>catch</a:t>
            </a:r>
            <a:r>
              <a:rPr lang="tr-TR" dirty="0">
                <a:solidFill>
                  <a:srgbClr val="333333"/>
                </a:solidFill>
                <a:latin typeface="Consolas" panose="020B0609020204030204" pitchFamily="49" charset="0"/>
              </a:rPr>
              <a:t>(</a:t>
            </a:r>
            <a:r>
              <a:rPr lang="tr-TR" dirty="0">
                <a:solidFill>
                  <a:srgbClr val="000000"/>
                </a:solidFill>
                <a:latin typeface="Consolas" panose="020B0609020204030204" pitchFamily="49" charset="0"/>
              </a:rPr>
              <a:t>Exception</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e</a:t>
            </a:r>
            <a:r>
              <a:rPr lang="tr-TR" dirty="0">
                <a:solidFill>
                  <a:srgbClr val="333333"/>
                </a:solidFill>
                <a:latin typeface="Consolas" panose="020B0609020204030204" pitchFamily="49" charset="0"/>
              </a:rPr>
              <a:t>){</a:t>
            </a:r>
            <a:endParaRPr lang="en-US" dirty="0">
              <a:solidFill>
                <a:srgbClr val="333333"/>
              </a:solidFill>
              <a:latin typeface="Consolas" panose="020B0609020204030204" pitchFamily="49" charset="0"/>
            </a:endParaRPr>
          </a:p>
          <a:p>
            <a:pPr fontAlgn="base"/>
            <a:r>
              <a:rPr lang="en-US" dirty="0">
                <a:solidFill>
                  <a:srgbClr val="333333"/>
                </a:solidFill>
                <a:latin typeface="Consolas" panose="020B0609020204030204" pitchFamily="49" charset="0"/>
              </a:rPr>
              <a:t>	</a:t>
            </a:r>
            <a:r>
              <a:rPr lang="tr-TR" dirty="0">
                <a:solidFill>
                  <a:srgbClr val="002D7A"/>
                </a:solidFill>
                <a:latin typeface="Consolas" panose="020B0609020204030204" pitchFamily="49" charset="0"/>
              </a:rPr>
              <a:t>System</a:t>
            </a:r>
            <a:r>
              <a:rPr lang="tr-TR" dirty="0">
                <a:solidFill>
                  <a:srgbClr val="333333"/>
                </a:solidFill>
                <a:latin typeface="Consolas" panose="020B0609020204030204" pitchFamily="49" charset="0"/>
              </a:rPr>
              <a:t>.</a:t>
            </a:r>
            <a:r>
              <a:rPr lang="tr-TR" dirty="0">
                <a:solidFill>
                  <a:srgbClr val="002D7A"/>
                </a:solidFill>
                <a:latin typeface="Consolas" panose="020B0609020204030204" pitchFamily="49" charset="0"/>
              </a:rPr>
              <a:t>out</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println</a:t>
            </a:r>
            <a:r>
              <a:rPr lang="tr-TR" dirty="0">
                <a:solidFill>
                  <a:srgbClr val="333333"/>
                </a:solidFill>
                <a:latin typeface="Consolas" panose="020B0609020204030204" pitchFamily="49" charset="0"/>
              </a:rPr>
              <a:t>(</a:t>
            </a:r>
            <a:r>
              <a:rPr lang="tr-TR" dirty="0">
                <a:solidFill>
                  <a:srgbClr val="008000"/>
                </a:solidFill>
                <a:latin typeface="Consolas" panose="020B0609020204030204" pitchFamily="49" charset="0"/>
              </a:rPr>
              <a:t>"exception handled"</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public</a:t>
            </a:r>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static</a:t>
            </a:r>
            <a:r>
              <a:rPr lang="tr-TR" dirty="0">
                <a:solidFill>
                  <a:srgbClr val="006FE0"/>
                </a:solidFill>
                <a:latin typeface="Consolas" panose="020B0609020204030204" pitchFamily="49" charset="0"/>
              </a:rPr>
              <a:t> </a:t>
            </a:r>
            <a:r>
              <a:rPr lang="tr-TR" dirty="0">
                <a:solidFill>
                  <a:srgbClr val="800080"/>
                </a:solidFill>
                <a:latin typeface="Consolas" panose="020B0609020204030204" pitchFamily="49" charset="0"/>
              </a:rPr>
              <a:t>void</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main</a:t>
            </a:r>
            <a:r>
              <a:rPr lang="tr-TR" dirty="0">
                <a:solidFill>
                  <a:srgbClr val="333333"/>
                </a:solidFill>
                <a:latin typeface="Consolas" panose="020B0609020204030204" pitchFamily="49" charset="0"/>
              </a:rPr>
              <a:t>(</a:t>
            </a:r>
            <a:r>
              <a:rPr lang="tr-TR" dirty="0">
                <a:solidFill>
                  <a:srgbClr val="800080"/>
                </a:solidFill>
                <a:latin typeface="Consolas" panose="020B0609020204030204" pitchFamily="49" charset="0"/>
              </a:rPr>
              <a:t>String</a:t>
            </a:r>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args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004ED0"/>
                </a:solidFill>
                <a:latin typeface="Consolas" panose="020B0609020204030204" pitchFamily="49" charset="0"/>
              </a:rPr>
              <a:t> </a:t>
            </a:r>
            <a:r>
              <a:rPr lang="tr-TR" dirty="0">
                <a:solidFill>
                  <a:srgbClr val="002D7A"/>
                </a:solidFill>
                <a:latin typeface="Consolas" panose="020B0609020204030204" pitchFamily="49" charset="0"/>
              </a:rPr>
              <a:t>obj</a:t>
            </a:r>
            <a:r>
              <a:rPr lang="tr-TR" dirty="0">
                <a:solidFill>
                  <a:srgbClr val="006FE0"/>
                </a:solidFill>
                <a:latin typeface="Consolas" panose="020B0609020204030204" pitchFamily="49" charset="0"/>
              </a:rPr>
              <a:t>=</a:t>
            </a:r>
            <a:r>
              <a:rPr lang="tr-TR" dirty="0">
                <a:solidFill>
                  <a:srgbClr val="800080"/>
                </a:solidFill>
                <a:latin typeface="Consolas" panose="020B0609020204030204" pitchFamily="49" charset="0"/>
              </a:rPr>
              <a:t>new</a:t>
            </a:r>
            <a:r>
              <a:rPr lang="tr-TR" dirty="0">
                <a:solidFill>
                  <a:srgbClr val="006FE0"/>
                </a:solidFill>
                <a:latin typeface="Consolas" panose="020B0609020204030204" pitchFamily="49" charset="0"/>
              </a:rPr>
              <a:t> </a:t>
            </a:r>
            <a:r>
              <a:rPr lang="tr-TR" dirty="0">
                <a:solidFill>
                  <a:srgbClr val="004ED0"/>
                </a:solidFill>
                <a:latin typeface="Consolas" panose="020B0609020204030204" pitchFamily="49" charset="0"/>
              </a:rPr>
              <a:t>Test</a:t>
            </a:r>
            <a:r>
              <a:rPr lang="en-US" dirty="0">
                <a:solidFill>
                  <a:srgbClr val="004ED0"/>
                </a:solidFill>
                <a:latin typeface="Consolas" panose="020B0609020204030204" pitchFamily="49" charset="0"/>
              </a:rPr>
              <a:t>Class</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obj</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002D7A"/>
                </a:solidFill>
                <a:latin typeface="Consolas" panose="020B0609020204030204" pitchFamily="49" charset="0"/>
              </a:rPr>
              <a:t>System</a:t>
            </a:r>
            <a:r>
              <a:rPr lang="tr-TR" dirty="0">
                <a:solidFill>
                  <a:srgbClr val="333333"/>
                </a:solidFill>
                <a:latin typeface="Consolas" panose="020B0609020204030204" pitchFamily="49" charset="0"/>
              </a:rPr>
              <a:t>.</a:t>
            </a:r>
            <a:r>
              <a:rPr lang="tr-TR" dirty="0">
                <a:solidFill>
                  <a:srgbClr val="002D7A"/>
                </a:solidFill>
                <a:latin typeface="Consolas" panose="020B0609020204030204" pitchFamily="49" charset="0"/>
              </a:rPr>
              <a:t>out</a:t>
            </a:r>
            <a:r>
              <a:rPr lang="tr-TR" dirty="0">
                <a:solidFill>
                  <a:srgbClr val="333333"/>
                </a:solidFill>
                <a:latin typeface="Consolas" panose="020B0609020204030204" pitchFamily="49" charset="0"/>
              </a:rPr>
              <a:t>.</a:t>
            </a:r>
            <a:r>
              <a:rPr lang="tr-TR" dirty="0">
                <a:solidFill>
                  <a:srgbClr val="004ED0"/>
                </a:solidFill>
                <a:latin typeface="Consolas" panose="020B0609020204030204" pitchFamily="49" charset="0"/>
              </a:rPr>
              <a:t>println</a:t>
            </a:r>
            <a:r>
              <a:rPr lang="tr-TR" dirty="0">
                <a:solidFill>
                  <a:srgbClr val="333333"/>
                </a:solidFill>
                <a:latin typeface="Consolas" panose="020B0609020204030204" pitchFamily="49" charset="0"/>
              </a:rPr>
              <a:t>(</a:t>
            </a:r>
            <a:r>
              <a:rPr lang="tr-TR" dirty="0">
                <a:solidFill>
                  <a:srgbClr val="008000"/>
                </a:solidFill>
                <a:latin typeface="Consolas" panose="020B0609020204030204" pitchFamily="49" charset="0"/>
              </a:rPr>
              <a:t>"normal flow..."</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dirty="0">
              <a:solidFill>
                <a:srgbClr val="000000"/>
              </a:solidFill>
              <a:latin typeface="Consolas" panose="020B0609020204030204" pitchFamily="49" charset="0"/>
            </a:endParaRPr>
          </a:p>
          <a:p>
            <a:pPr fontAlgn="base"/>
            <a:r>
              <a:rPr lang="tr-TR" dirty="0">
                <a:solidFill>
                  <a:srgbClr val="006FE0"/>
                </a:solidFill>
                <a:latin typeface="Consolas" panose="020B0609020204030204" pitchFamily="49" charset="0"/>
              </a:rPr>
              <a:t>  </a:t>
            </a:r>
            <a:r>
              <a:rPr lang="tr-TR" dirty="0">
                <a:solidFill>
                  <a:srgbClr val="333333"/>
                </a:solidFill>
                <a:latin typeface="Consolas" panose="020B0609020204030204" pitchFamily="49" charset="0"/>
              </a:rPr>
              <a:t>}</a:t>
            </a:r>
            <a:r>
              <a:rPr lang="tr-TR" dirty="0">
                <a:solidFill>
                  <a:srgbClr val="006FE0"/>
                </a:solidFill>
                <a:latin typeface="Consolas" panose="020B0609020204030204" pitchFamily="49" charset="0"/>
              </a:rPr>
              <a:t>  </a:t>
            </a:r>
            <a:endParaRPr lang="tr-TR" b="0" i="0" dirty="0">
              <a:solidFill>
                <a:srgbClr val="000000"/>
              </a:solidFill>
              <a:effectLst/>
              <a:latin typeface="Consolas" panose="020B0609020204030204" pitchFamily="49" charset="0"/>
            </a:endParaRPr>
          </a:p>
        </p:txBody>
      </p:sp>
      <p:pic>
        <p:nvPicPr>
          <p:cNvPr id="9" name="Picture 8" descr="A picture containing clock&#10;&#10;Description automatically generated">
            <a:extLst>
              <a:ext uri="{FF2B5EF4-FFF2-40B4-BE49-F238E27FC236}">
                <a16:creationId xmlns:a16="http://schemas.microsoft.com/office/drawing/2014/main" id="{F9BAB4AF-A186-418B-9E6F-4B7B5F455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93" y="1524000"/>
            <a:ext cx="4295775" cy="4105275"/>
          </a:xfrm>
          <a:prstGeom prst="rect">
            <a:avLst/>
          </a:prstGeom>
        </p:spPr>
      </p:pic>
      <p:sp>
        <p:nvSpPr>
          <p:cNvPr id="10" name="Rectangle 9">
            <a:extLst>
              <a:ext uri="{FF2B5EF4-FFF2-40B4-BE49-F238E27FC236}">
                <a16:creationId xmlns:a16="http://schemas.microsoft.com/office/drawing/2014/main" id="{C810869E-D7D5-42A9-96B9-28912DAE294B}"/>
              </a:ext>
            </a:extLst>
          </p:cNvPr>
          <p:cNvSpPr/>
          <p:nvPr/>
        </p:nvSpPr>
        <p:spPr>
          <a:xfrm>
            <a:off x="4314093" y="6482218"/>
            <a:ext cx="7848600" cy="369332"/>
          </a:xfrm>
          <a:prstGeom prst="rect">
            <a:avLst/>
          </a:prstGeom>
        </p:spPr>
        <p:txBody>
          <a:bodyPr wrap="square">
            <a:spAutoFit/>
          </a:bodyPr>
          <a:lstStyle/>
          <a:p>
            <a:r>
              <a:rPr lang="tr-TR" dirty="0">
                <a:hlinkClick r:id="rId4"/>
              </a:rPr>
              <a:t>https://simplesnippets.tech/throw-throws-in-java-exception-handling-part-3/</a:t>
            </a:r>
            <a:endParaRPr lang="tr-TR" dirty="0"/>
          </a:p>
        </p:txBody>
      </p:sp>
    </p:spTree>
    <p:extLst>
      <p:ext uri="{BB962C8B-B14F-4D97-AF65-F5344CB8AC3E}">
        <p14:creationId xmlns:p14="http://schemas.microsoft.com/office/powerpoint/2010/main" val="41719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2C31-4E8A-4811-8AE2-A06F523CFA37}"/>
              </a:ext>
            </a:extLst>
          </p:cNvPr>
          <p:cNvSpPr>
            <a:spLocks noGrp="1"/>
          </p:cNvSpPr>
          <p:nvPr>
            <p:ph type="title"/>
          </p:nvPr>
        </p:nvSpPr>
        <p:spPr/>
        <p:txBody>
          <a:bodyPr/>
          <a:lstStyle/>
          <a:p>
            <a:r>
              <a:rPr lang="en-US" dirty="0"/>
              <a:t>Previously on OOP</a:t>
            </a:r>
            <a:endParaRPr lang="tr-TR" dirty="0"/>
          </a:p>
        </p:txBody>
      </p:sp>
      <p:sp>
        <p:nvSpPr>
          <p:cNvPr id="3" name="Content Placeholder 2">
            <a:extLst>
              <a:ext uri="{FF2B5EF4-FFF2-40B4-BE49-F238E27FC236}">
                <a16:creationId xmlns:a16="http://schemas.microsoft.com/office/drawing/2014/main" id="{1FFE282F-4CA8-48B3-BFDE-5426BC4C8758}"/>
              </a:ext>
            </a:extLst>
          </p:cNvPr>
          <p:cNvSpPr>
            <a:spLocks noGrp="1"/>
          </p:cNvSpPr>
          <p:nvPr>
            <p:ph idx="1"/>
          </p:nvPr>
        </p:nvSpPr>
        <p:spPr/>
        <p:txBody>
          <a:bodyPr/>
          <a:lstStyle/>
          <a:p>
            <a:r>
              <a:rPr lang="en-US" dirty="0">
                <a:latin typeface="Ubuntu" panose="020B0504030602030204" pitchFamily="34" charset="0"/>
              </a:rPr>
              <a:t>Access Modifiers</a:t>
            </a:r>
          </a:p>
          <a:p>
            <a:r>
              <a:rPr lang="en-US" dirty="0">
                <a:latin typeface="Ubuntu" panose="020B0504030602030204" pitchFamily="34" charset="0"/>
              </a:rPr>
              <a:t>Class Constructors,</a:t>
            </a:r>
          </a:p>
          <a:p>
            <a:r>
              <a:rPr lang="en-US" dirty="0">
                <a:latin typeface="Ubuntu" panose="020B0504030602030204" pitchFamily="34" charset="0"/>
              </a:rPr>
              <a:t>UML </a:t>
            </a:r>
          </a:p>
          <a:p>
            <a:r>
              <a:rPr lang="en-US" dirty="0">
                <a:latin typeface="Ubuntu" panose="020B0504030602030204" pitchFamily="34" charset="0"/>
              </a:rPr>
              <a:t>OOP Concepts: Encapsulation (Data Hiding)</a:t>
            </a:r>
          </a:p>
          <a:p>
            <a:pPr lvl="1"/>
            <a:r>
              <a:rPr lang="en-US" dirty="0">
                <a:latin typeface="Ubuntu" panose="020B0504030602030204" pitchFamily="34" charset="0"/>
              </a:rPr>
              <a:t>set() and get() methods</a:t>
            </a:r>
          </a:p>
        </p:txBody>
      </p:sp>
      <p:sp>
        <p:nvSpPr>
          <p:cNvPr id="6" name="Date Placeholder 5">
            <a:extLst>
              <a:ext uri="{FF2B5EF4-FFF2-40B4-BE49-F238E27FC236}">
                <a16:creationId xmlns:a16="http://schemas.microsoft.com/office/drawing/2014/main" id="{203FC61C-987D-4E85-A620-A02243E9CA68}"/>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8B70CBA-B658-4661-8B01-75569F614326}" type="datetime1">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10/11/2021</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BFE8956F-405B-4EFA-8E6A-4D446A5B0A4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115712F-D343-49A9-B756-F7AB7EFD17A4}"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TextBox 7">
            <a:extLst>
              <a:ext uri="{FF2B5EF4-FFF2-40B4-BE49-F238E27FC236}">
                <a16:creationId xmlns:a16="http://schemas.microsoft.com/office/drawing/2014/main" id="{F05C3FA8-22A1-4B11-8802-030013B05D01}"/>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A0BD772-4E0C-4136-876C-4CFFABEF0A02}"/>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80151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A525-B812-456D-9AD2-E8EDB4F6FE86}"/>
              </a:ext>
            </a:extLst>
          </p:cNvPr>
          <p:cNvSpPr>
            <a:spLocks noGrp="1"/>
          </p:cNvSpPr>
          <p:nvPr>
            <p:ph type="title"/>
          </p:nvPr>
        </p:nvSpPr>
        <p:spPr/>
        <p:txBody>
          <a:bodyPr/>
          <a:lstStyle/>
          <a:p>
            <a:r>
              <a:rPr lang="en-US" dirty="0"/>
              <a:t>An example</a:t>
            </a:r>
            <a:endParaRPr lang="tr-TR" dirty="0"/>
          </a:p>
        </p:txBody>
      </p:sp>
      <p:sp>
        <p:nvSpPr>
          <p:cNvPr id="4" name="Date Placeholder 3">
            <a:extLst>
              <a:ext uri="{FF2B5EF4-FFF2-40B4-BE49-F238E27FC236}">
                <a16:creationId xmlns:a16="http://schemas.microsoft.com/office/drawing/2014/main" id="{E09F52A6-3BAD-4A64-A115-97B850773054}"/>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3B867CA9-F432-4C87-BB2F-27CE7FCDC3CC}"/>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3233974A-1BE7-494C-988D-106F63BEFED6}"/>
              </a:ext>
            </a:extLst>
          </p:cNvPr>
          <p:cNvSpPr>
            <a:spLocks noGrp="1"/>
          </p:cNvSpPr>
          <p:nvPr>
            <p:ph type="sldNum" sz="quarter" idx="12"/>
          </p:nvPr>
        </p:nvSpPr>
        <p:spPr/>
        <p:txBody>
          <a:bodyPr/>
          <a:lstStyle/>
          <a:p>
            <a:pPr>
              <a:defRPr/>
            </a:pPr>
            <a:fld id="{9115712F-D343-49A9-B756-F7AB7EFD17A4}" type="slidenum">
              <a:rPr lang="en-US" altLang="en-US" smtClean="0"/>
              <a:pPr>
                <a:defRPr/>
              </a:pPr>
              <a:t>20</a:t>
            </a:fld>
            <a:endParaRPr lang="en-US" altLang="en-US"/>
          </a:p>
        </p:txBody>
      </p:sp>
      <p:sp>
        <p:nvSpPr>
          <p:cNvPr id="8" name="Rectangle 7">
            <a:extLst>
              <a:ext uri="{FF2B5EF4-FFF2-40B4-BE49-F238E27FC236}">
                <a16:creationId xmlns:a16="http://schemas.microsoft.com/office/drawing/2014/main" id="{7A4F0F67-B99A-4893-8C25-94FA8E58F570}"/>
              </a:ext>
            </a:extLst>
          </p:cNvPr>
          <p:cNvSpPr/>
          <p:nvPr/>
        </p:nvSpPr>
        <p:spPr>
          <a:xfrm>
            <a:off x="4187" y="4267200"/>
            <a:ext cx="13107305" cy="2985433"/>
          </a:xfrm>
          <a:prstGeom prst="rect">
            <a:avLst/>
          </a:prstGeom>
        </p:spPr>
        <p:txBody>
          <a:bodyPr wrap="square">
            <a:spAutoFit/>
          </a:bodyPr>
          <a:lstStyle/>
          <a:p>
            <a:r>
              <a:rPr lang="en-US" sz="2000" dirty="0">
                <a:solidFill>
                  <a:srgbClr val="242021"/>
                </a:solidFill>
                <a:latin typeface="Times-Roman"/>
              </a:rPr>
              <a:t>If there is no error in input, then no exception is thrown, and the output will be</a:t>
            </a:r>
            <a:br>
              <a:rPr lang="en-US" sz="2400" dirty="0">
                <a:solidFill>
                  <a:srgbClr val="242021"/>
                </a:solidFill>
                <a:latin typeface="Times-Roman"/>
              </a:rPr>
            </a:br>
            <a:r>
              <a:rPr lang="en-US" sz="2000" dirty="0">
                <a:solidFill>
                  <a:srgbClr val="242021"/>
                </a:solidFill>
                <a:latin typeface="Courier"/>
              </a:rPr>
              <a:t>DONE</a:t>
            </a:r>
            <a:br>
              <a:rPr lang="en-US" sz="1600" dirty="0">
                <a:solidFill>
                  <a:srgbClr val="242021"/>
                </a:solidFill>
                <a:latin typeface="Courier"/>
              </a:rPr>
            </a:br>
            <a:r>
              <a:rPr lang="en-US" sz="2000" dirty="0">
                <a:solidFill>
                  <a:srgbClr val="242021"/>
                </a:solidFill>
                <a:latin typeface="Times-Roman"/>
              </a:rPr>
              <a:t>If there is an error in input, one of the two exceptions is thrown, and the output will be</a:t>
            </a:r>
            <a:br>
              <a:rPr lang="en-US" sz="2400" dirty="0">
                <a:solidFill>
                  <a:srgbClr val="242021"/>
                </a:solidFill>
                <a:latin typeface="Times-Roman"/>
              </a:rPr>
            </a:br>
            <a:r>
              <a:rPr lang="en-US" sz="2000" dirty="0">
                <a:solidFill>
                  <a:srgbClr val="242021"/>
                </a:solidFill>
                <a:latin typeface="Courier"/>
              </a:rPr>
              <a:t>Not an integer</a:t>
            </a:r>
            <a:br>
              <a:rPr lang="en-US" sz="2000" dirty="0">
                <a:solidFill>
                  <a:srgbClr val="242021"/>
                </a:solidFill>
                <a:latin typeface="Courier"/>
              </a:rPr>
            </a:br>
            <a:r>
              <a:rPr lang="en-US" sz="2000" dirty="0">
                <a:solidFill>
                  <a:srgbClr val="242021"/>
                </a:solidFill>
                <a:latin typeface="Courier"/>
              </a:rPr>
              <a:t>DONE</a:t>
            </a:r>
            <a:br>
              <a:rPr lang="en-US" sz="1600" dirty="0">
                <a:solidFill>
                  <a:srgbClr val="242021"/>
                </a:solidFill>
                <a:latin typeface="Courier"/>
              </a:rPr>
            </a:br>
            <a:r>
              <a:rPr lang="en-US" sz="2000" dirty="0">
                <a:solidFill>
                  <a:srgbClr val="242021"/>
                </a:solidFill>
                <a:latin typeface="Times-Roman"/>
              </a:rPr>
              <a:t>or</a:t>
            </a:r>
            <a:br>
              <a:rPr lang="en-US" sz="2400" dirty="0">
                <a:solidFill>
                  <a:srgbClr val="242021"/>
                </a:solidFill>
                <a:latin typeface="Times-Roman"/>
              </a:rPr>
            </a:br>
            <a:r>
              <a:rPr lang="en-US" sz="2000" dirty="0">
                <a:solidFill>
                  <a:srgbClr val="242021"/>
                </a:solidFill>
                <a:latin typeface="Courier"/>
              </a:rPr>
              <a:t>Error: Out of bound</a:t>
            </a:r>
            <a:br>
              <a:rPr lang="en-US" sz="2000" dirty="0">
                <a:solidFill>
                  <a:srgbClr val="242021"/>
                </a:solidFill>
                <a:latin typeface="Courier"/>
              </a:rPr>
            </a:br>
            <a:r>
              <a:rPr lang="en-US" sz="2000" dirty="0">
                <a:solidFill>
                  <a:srgbClr val="242021"/>
                </a:solidFill>
                <a:latin typeface="Courier"/>
              </a:rPr>
              <a:t>DONE</a:t>
            </a:r>
            <a:r>
              <a:rPr lang="en-US" sz="2000" dirty="0"/>
              <a:t> </a:t>
            </a:r>
            <a:br>
              <a:rPr lang="en-US" sz="2400" dirty="0"/>
            </a:br>
            <a:endParaRPr lang="tr-TR" sz="2400" dirty="0"/>
          </a:p>
        </p:txBody>
      </p:sp>
      <p:sp>
        <p:nvSpPr>
          <p:cNvPr id="11" name="Rectangle 10">
            <a:extLst>
              <a:ext uri="{FF2B5EF4-FFF2-40B4-BE49-F238E27FC236}">
                <a16:creationId xmlns:a16="http://schemas.microsoft.com/office/drawing/2014/main" id="{5005A752-DCD7-48B4-B78B-7E334AEE20E0}"/>
              </a:ext>
            </a:extLst>
          </p:cNvPr>
          <p:cNvSpPr/>
          <p:nvPr/>
        </p:nvSpPr>
        <p:spPr>
          <a:xfrm>
            <a:off x="4272292" y="533688"/>
            <a:ext cx="8839200" cy="3693319"/>
          </a:xfrm>
          <a:prstGeom prst="rect">
            <a:avLst/>
          </a:prstGeom>
        </p:spPr>
        <p:txBody>
          <a:bodyPr wrap="square">
            <a:spAutoFit/>
          </a:bodyPr>
          <a:lstStyle/>
          <a:p>
            <a:r>
              <a:rPr lang="tr-TR" dirty="0">
                <a:latin typeface="Consolas" panose="020B0609020204030204" pitchFamily="49" charset="0"/>
              </a:rPr>
              <a:t> Scanner scanner = new Scanner(System.in);</a:t>
            </a:r>
          </a:p>
          <a:p>
            <a:r>
              <a:rPr lang="tr-TR" dirty="0">
                <a:latin typeface="Consolas" panose="020B0609020204030204" pitchFamily="49" charset="0"/>
              </a:rPr>
              <a:t>          try{</a:t>
            </a:r>
          </a:p>
          <a:p>
            <a:pPr lvl="1"/>
            <a:r>
              <a:rPr lang="tr-TR" dirty="0">
                <a:latin typeface="Consolas" panose="020B0609020204030204" pitchFamily="49" charset="0"/>
              </a:rPr>
              <a:t>           int num = scanner.nextInt();</a:t>
            </a:r>
          </a:p>
          <a:p>
            <a:pPr lvl="1"/>
            <a:r>
              <a:rPr lang="tr-TR" dirty="0">
                <a:latin typeface="Consolas" panose="020B0609020204030204" pitchFamily="49" charset="0"/>
              </a:rPr>
              <a:t>           if (num &gt; 100) {</a:t>
            </a:r>
          </a:p>
          <a:p>
            <a:pPr lvl="1"/>
            <a:r>
              <a:rPr lang="tr-TR" dirty="0">
                <a:latin typeface="Consolas" panose="020B0609020204030204" pitchFamily="49" charset="0"/>
              </a:rPr>
              <a:t>           throw new Exception("Out of bound");</a:t>
            </a:r>
          </a:p>
          <a:p>
            <a:pPr lvl="1"/>
            <a:r>
              <a:rPr lang="tr-TR" dirty="0">
                <a:latin typeface="Consolas" panose="020B0609020204030204" pitchFamily="49" charset="0"/>
              </a:rPr>
              <a:t>           }</a:t>
            </a:r>
          </a:p>
          <a:p>
            <a:r>
              <a:rPr lang="tr-TR" dirty="0">
                <a:latin typeface="Consolas" panose="020B0609020204030204" pitchFamily="49" charset="0"/>
              </a:rPr>
              <a:t>           } catch (InputMismatchException e) {</a:t>
            </a:r>
          </a:p>
          <a:p>
            <a:r>
              <a:rPr lang="en-US" dirty="0">
                <a:latin typeface="Consolas" panose="020B0609020204030204" pitchFamily="49" charset="0"/>
              </a:rPr>
              <a:t>		</a:t>
            </a:r>
            <a:r>
              <a:rPr lang="tr-TR" dirty="0">
                <a:latin typeface="Consolas" panose="020B0609020204030204" pitchFamily="49" charset="0"/>
              </a:rPr>
              <a:t>System.out.println("Not an integer");</a:t>
            </a:r>
          </a:p>
          <a:p>
            <a:r>
              <a:rPr lang="tr-TR" dirty="0">
                <a:latin typeface="Consolas" panose="020B0609020204030204" pitchFamily="49" charset="0"/>
              </a:rPr>
              <a:t>           } catch (Exception e) {</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System.out.println("Error: "+ e.getMessage());</a:t>
            </a:r>
          </a:p>
          <a:p>
            <a:r>
              <a:rPr lang="tr-TR" dirty="0">
                <a:latin typeface="Consolas" panose="020B0609020204030204" pitchFamily="49" charset="0"/>
              </a:rPr>
              <a:t>           } finally {</a:t>
            </a:r>
          </a:p>
          <a:p>
            <a:r>
              <a:rPr lang="tr-TR" dirty="0">
                <a:latin typeface="Consolas" panose="020B0609020204030204" pitchFamily="49" charset="0"/>
              </a:rPr>
              <a:t>           </a:t>
            </a:r>
            <a:r>
              <a:rPr lang="en-US" dirty="0">
                <a:latin typeface="Consolas" panose="020B0609020204030204" pitchFamily="49" charset="0"/>
              </a:rPr>
              <a:t>	</a:t>
            </a:r>
            <a:r>
              <a:rPr lang="tr-TR" dirty="0">
                <a:latin typeface="Consolas" panose="020B0609020204030204" pitchFamily="49" charset="0"/>
              </a:rPr>
              <a:t>System.out.println("DONE");</a:t>
            </a:r>
          </a:p>
          <a:p>
            <a:r>
              <a:rPr lang="tr-TR" dirty="0">
                <a:latin typeface="Consolas" panose="020B0609020204030204" pitchFamily="49" charset="0"/>
              </a:rPr>
              <a:t>           }</a:t>
            </a:r>
          </a:p>
        </p:txBody>
      </p:sp>
    </p:spTree>
    <p:extLst>
      <p:ext uri="{BB962C8B-B14F-4D97-AF65-F5344CB8AC3E}">
        <p14:creationId xmlns:p14="http://schemas.microsoft.com/office/powerpoint/2010/main" val="24866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1A5E-AF67-4523-8FD8-CF6997853EEE}"/>
              </a:ext>
            </a:extLst>
          </p:cNvPr>
          <p:cNvSpPr>
            <a:spLocks noGrp="1"/>
          </p:cNvSpPr>
          <p:nvPr>
            <p:ph type="title"/>
          </p:nvPr>
        </p:nvSpPr>
        <p:spPr/>
        <p:txBody>
          <a:bodyPr/>
          <a:lstStyle/>
          <a:p>
            <a:r>
              <a:rPr lang="en-US" dirty="0"/>
              <a:t>Static keyword</a:t>
            </a:r>
            <a:endParaRPr lang="tr-TR" dirty="0"/>
          </a:p>
        </p:txBody>
      </p:sp>
      <p:sp>
        <p:nvSpPr>
          <p:cNvPr id="3" name="Content Placeholder 2">
            <a:extLst>
              <a:ext uri="{FF2B5EF4-FFF2-40B4-BE49-F238E27FC236}">
                <a16:creationId xmlns:a16="http://schemas.microsoft.com/office/drawing/2014/main" id="{3BA3F96E-EAE1-40A6-889E-DA19B0EAA84D}"/>
              </a:ext>
            </a:extLst>
          </p:cNvPr>
          <p:cNvSpPr>
            <a:spLocks noGrp="1"/>
          </p:cNvSpPr>
          <p:nvPr>
            <p:ph idx="1"/>
          </p:nvPr>
        </p:nvSpPr>
        <p:spPr>
          <a:xfrm>
            <a:off x="1066800" y="2133600"/>
            <a:ext cx="10437812" cy="3777622"/>
          </a:xfrm>
        </p:spPr>
        <p:txBody>
          <a:bodyPr/>
          <a:lstStyle/>
          <a:p>
            <a:r>
              <a:rPr lang="en-US" sz="2400" dirty="0"/>
              <a:t>The </a:t>
            </a:r>
            <a:r>
              <a:rPr lang="en-US" sz="2400" b="1" dirty="0"/>
              <a:t>static keyword</a:t>
            </a:r>
            <a:r>
              <a:rPr lang="en-US" sz="2400" dirty="0"/>
              <a:t> is a non-access modifiers and used in java mainly for memory management. It is used with </a:t>
            </a:r>
            <a:r>
              <a:rPr lang="en-US" sz="2400" u="sng" dirty="0"/>
              <a:t>variables</a:t>
            </a:r>
            <a:r>
              <a:rPr lang="en-US" sz="2400" dirty="0"/>
              <a:t>, </a:t>
            </a:r>
            <a:r>
              <a:rPr lang="en-US" sz="2400" u="sng" dirty="0"/>
              <a:t>methods</a:t>
            </a:r>
            <a:r>
              <a:rPr lang="en-US" sz="2400" dirty="0"/>
              <a:t>, blocks and nested classes. </a:t>
            </a:r>
          </a:p>
          <a:p>
            <a:r>
              <a:rPr lang="en-US" sz="2400" dirty="0"/>
              <a:t>It is a keyword that </a:t>
            </a:r>
            <a:r>
              <a:rPr lang="en-US" sz="2400" b="1" u="sng" dirty="0"/>
              <a:t>are used for share the same variable or method of a given class. </a:t>
            </a:r>
          </a:p>
          <a:p>
            <a:r>
              <a:rPr lang="en-US" sz="2400" b="1" dirty="0"/>
              <a:t>This is used for a </a:t>
            </a:r>
            <a:r>
              <a:rPr lang="en-US" sz="2400" b="1" u="sng" dirty="0"/>
              <a:t>constant variable or a method that is the same for every instance of a class</a:t>
            </a:r>
            <a:r>
              <a:rPr lang="en-US" sz="2400" u="sng" dirty="0"/>
              <a:t>. </a:t>
            </a:r>
          </a:p>
        </p:txBody>
      </p:sp>
      <p:sp>
        <p:nvSpPr>
          <p:cNvPr id="4" name="Date Placeholder 3">
            <a:extLst>
              <a:ext uri="{FF2B5EF4-FFF2-40B4-BE49-F238E27FC236}">
                <a16:creationId xmlns:a16="http://schemas.microsoft.com/office/drawing/2014/main" id="{DA89EF93-6AAA-4581-9993-01F4359A4B1E}"/>
              </a:ext>
            </a:extLst>
          </p:cNvPr>
          <p:cNvSpPr>
            <a:spLocks noGrp="1"/>
          </p:cNvSpPr>
          <p:nvPr>
            <p:ph type="dt" sz="half" idx="10"/>
          </p:nvPr>
        </p:nvSpPr>
        <p:spPr/>
        <p:txBody>
          <a:bodyPr/>
          <a:lstStyle/>
          <a:p>
            <a:pPr>
              <a:defRPr/>
            </a:pPr>
            <a:fld id="{735864AC-1DFF-4C3E-828B-D1CA4D3D346F}"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81A241D2-930A-4B0A-8F76-3202C1D2798C}"/>
              </a:ext>
            </a:extLst>
          </p:cNvPr>
          <p:cNvSpPr>
            <a:spLocks noGrp="1"/>
          </p:cNvSpPr>
          <p:nvPr>
            <p:ph type="sldNum" sz="quarter" idx="12"/>
          </p:nvPr>
        </p:nvSpPr>
        <p:spPr/>
        <p:txBody>
          <a:bodyPr/>
          <a:lstStyle/>
          <a:p>
            <a:pPr>
              <a:defRPr/>
            </a:pPr>
            <a:fld id="{9115712F-D343-49A9-B756-F7AB7EFD17A4}" type="slidenum">
              <a:rPr lang="en-US" altLang="en-US" smtClean="0"/>
              <a:pPr>
                <a:defRPr/>
              </a:pPr>
              <a:t>21</a:t>
            </a:fld>
            <a:endParaRPr lang="en-US" altLang="en-US"/>
          </a:p>
        </p:txBody>
      </p:sp>
      <p:sp>
        <p:nvSpPr>
          <p:cNvPr id="6" name="Footer Placeholder 5">
            <a:extLst>
              <a:ext uri="{FF2B5EF4-FFF2-40B4-BE49-F238E27FC236}">
                <a16:creationId xmlns:a16="http://schemas.microsoft.com/office/drawing/2014/main" id="{1C293E20-B8E0-4155-98FE-FE04270BE6E4}"/>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05017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D5B59FE4-B9A0-4435-9FEC-E11E97AD5CE0}"/>
              </a:ext>
            </a:extLst>
          </p:cNvPr>
          <p:cNvSpPr/>
          <p:nvPr/>
        </p:nvSpPr>
        <p:spPr>
          <a:xfrm>
            <a:off x="3581401" y="609600"/>
            <a:ext cx="6019800" cy="5334000"/>
          </a:xfrm>
          <a:prstGeom prst="roundRect">
            <a:avLst>
              <a:gd name="adj" fmla="val 883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tr-TR" dirty="0"/>
          </a:p>
        </p:txBody>
      </p:sp>
      <p:sp>
        <p:nvSpPr>
          <p:cNvPr id="18" name="Rectangle: Rounded Corners 17">
            <a:extLst>
              <a:ext uri="{FF2B5EF4-FFF2-40B4-BE49-F238E27FC236}">
                <a16:creationId xmlns:a16="http://schemas.microsoft.com/office/drawing/2014/main" id="{1B22F05E-66DF-4BE0-ADF5-6880CC1263F2}"/>
              </a:ext>
            </a:extLst>
          </p:cNvPr>
          <p:cNvSpPr/>
          <p:nvPr/>
        </p:nvSpPr>
        <p:spPr>
          <a:xfrm>
            <a:off x="3810000" y="1104900"/>
            <a:ext cx="2124763" cy="464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ate Placeholder 3">
            <a:extLst>
              <a:ext uri="{FF2B5EF4-FFF2-40B4-BE49-F238E27FC236}">
                <a16:creationId xmlns:a16="http://schemas.microsoft.com/office/drawing/2014/main" id="{8AE602C4-61AD-4AF3-9EFC-DB675E542CDB}"/>
              </a:ext>
            </a:extLst>
          </p:cNvPr>
          <p:cNvSpPr>
            <a:spLocks noGrp="1"/>
          </p:cNvSpPr>
          <p:nvPr>
            <p:ph type="dt" sz="half" idx="10"/>
          </p:nvPr>
        </p:nvSpPr>
        <p:spPr/>
        <p:txBody>
          <a:bodyPr/>
          <a:lstStyle/>
          <a:p>
            <a:pPr>
              <a:defRPr/>
            </a:pPr>
            <a:fld id="{A2F7CA7C-B00E-4254-A0FB-581542E72B65}"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826F13E1-61F3-4257-96A0-7DABB03A45E8}"/>
              </a:ext>
            </a:extLst>
          </p:cNvPr>
          <p:cNvSpPr>
            <a:spLocks noGrp="1"/>
          </p:cNvSpPr>
          <p:nvPr>
            <p:ph type="sldNum" sz="quarter" idx="12"/>
          </p:nvPr>
        </p:nvSpPr>
        <p:spPr/>
        <p:txBody>
          <a:bodyPr/>
          <a:lstStyle/>
          <a:p>
            <a:pPr>
              <a:defRPr/>
            </a:pPr>
            <a:fld id="{9115712F-D343-49A9-B756-F7AB7EFD17A4}" type="slidenum">
              <a:rPr lang="en-US" altLang="en-US" smtClean="0"/>
              <a:pPr>
                <a:defRPr/>
              </a:pPr>
              <a:t>22</a:t>
            </a:fld>
            <a:endParaRPr lang="en-US" altLang="en-US"/>
          </a:p>
        </p:txBody>
      </p:sp>
      <p:sp>
        <p:nvSpPr>
          <p:cNvPr id="6" name="Rectangle: Rounded Corners 5">
            <a:extLst>
              <a:ext uri="{FF2B5EF4-FFF2-40B4-BE49-F238E27FC236}">
                <a16:creationId xmlns:a16="http://schemas.microsoft.com/office/drawing/2014/main" id="{0B80B1A8-55FE-460B-9112-3DC6369E510C}"/>
              </a:ext>
            </a:extLst>
          </p:cNvPr>
          <p:cNvSpPr/>
          <p:nvPr/>
        </p:nvSpPr>
        <p:spPr>
          <a:xfrm>
            <a:off x="6694769" y="1104900"/>
            <a:ext cx="2605244" cy="4648200"/>
          </a:xfrm>
          <a:prstGeom prst="roundRect">
            <a:avLst>
              <a:gd name="adj" fmla="val 11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51A338CE-AC0C-4028-89AD-812F5F495B01}"/>
              </a:ext>
            </a:extLst>
          </p:cNvPr>
          <p:cNvSpPr/>
          <p:nvPr/>
        </p:nvSpPr>
        <p:spPr>
          <a:xfrm>
            <a:off x="7266269" y="2749768"/>
            <a:ext cx="1257300" cy="17841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a:p>
            <a:pPr algn="ctr"/>
            <a:r>
              <a:rPr lang="en-US" dirty="0">
                <a:solidFill>
                  <a:sysClr val="windowText" lastClr="000000"/>
                </a:solidFill>
              </a:rPr>
              <a:t>X=15</a:t>
            </a:r>
          </a:p>
          <a:p>
            <a:pPr algn="ctr"/>
            <a:r>
              <a:rPr lang="en-US" dirty="0">
                <a:solidFill>
                  <a:sysClr val="windowText" lastClr="000000"/>
                </a:solidFill>
              </a:rPr>
              <a:t>Y=4</a:t>
            </a:r>
            <a:endParaRPr lang="tr-TR" dirty="0">
              <a:solidFill>
                <a:sysClr val="windowText" lastClr="000000"/>
              </a:solidFill>
            </a:endParaRPr>
          </a:p>
          <a:p>
            <a:pPr algn="ctr"/>
            <a:endParaRPr lang="tr-TR" dirty="0">
              <a:solidFill>
                <a:sysClr val="windowText" lastClr="000000"/>
              </a:solidFill>
            </a:endParaRPr>
          </a:p>
        </p:txBody>
      </p:sp>
      <p:sp>
        <p:nvSpPr>
          <p:cNvPr id="8" name="Oval 7">
            <a:extLst>
              <a:ext uri="{FF2B5EF4-FFF2-40B4-BE49-F238E27FC236}">
                <a16:creationId xmlns:a16="http://schemas.microsoft.com/office/drawing/2014/main" id="{F9A256CC-214A-4234-9E49-DA822CAA6D04}"/>
              </a:ext>
            </a:extLst>
          </p:cNvPr>
          <p:cNvSpPr/>
          <p:nvPr/>
        </p:nvSpPr>
        <p:spPr>
          <a:xfrm>
            <a:off x="7356084" y="1219637"/>
            <a:ext cx="966931" cy="12568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a:p>
            <a:pPr algn="ctr"/>
            <a:r>
              <a:rPr lang="en-US" dirty="0">
                <a:solidFill>
                  <a:sysClr val="windowText" lastClr="000000"/>
                </a:solidFill>
              </a:rPr>
              <a:t>X=5</a:t>
            </a:r>
          </a:p>
          <a:p>
            <a:pPr algn="ctr"/>
            <a:r>
              <a:rPr lang="en-US" dirty="0">
                <a:solidFill>
                  <a:sysClr val="windowText" lastClr="000000"/>
                </a:solidFill>
              </a:rPr>
              <a:t>Y=7</a:t>
            </a:r>
            <a:endParaRPr lang="tr-TR" dirty="0">
              <a:solidFill>
                <a:sysClr val="windowText" lastClr="000000"/>
              </a:solidFill>
            </a:endParaRPr>
          </a:p>
        </p:txBody>
      </p:sp>
      <p:sp>
        <p:nvSpPr>
          <p:cNvPr id="10" name="TextBox 9">
            <a:extLst>
              <a:ext uri="{FF2B5EF4-FFF2-40B4-BE49-F238E27FC236}">
                <a16:creationId xmlns:a16="http://schemas.microsoft.com/office/drawing/2014/main" id="{3A15DEF6-07F6-4EF0-89AE-9FF21F8B48BD}"/>
              </a:ext>
            </a:extLst>
          </p:cNvPr>
          <p:cNvSpPr txBox="1"/>
          <p:nvPr/>
        </p:nvSpPr>
        <p:spPr>
          <a:xfrm>
            <a:off x="294402" y="1104900"/>
            <a:ext cx="3032125" cy="2246769"/>
          </a:xfrm>
          <a:prstGeom prst="rect">
            <a:avLst/>
          </a:prstGeom>
          <a:noFill/>
        </p:spPr>
        <p:txBody>
          <a:bodyPr wrap="square" rtlCol="0">
            <a:spAutoFit/>
          </a:bodyPr>
          <a:lstStyle/>
          <a:p>
            <a:r>
              <a:rPr lang="en-US" sz="2000" dirty="0">
                <a:latin typeface="Consolas" panose="020B0609020204030204" pitchFamily="49" charset="0"/>
              </a:rPr>
              <a:t>class Circle{</a:t>
            </a:r>
          </a:p>
          <a:p>
            <a:endParaRPr lang="en-US" sz="2000" dirty="0">
              <a:latin typeface="Consolas" panose="020B0609020204030204" pitchFamily="49" charset="0"/>
            </a:endParaRPr>
          </a:p>
          <a:p>
            <a:r>
              <a:rPr lang="en-US" sz="2000" dirty="0">
                <a:latin typeface="Consolas" panose="020B0609020204030204" pitchFamily="49" charset="0"/>
              </a:rPr>
              <a:t>private int x;</a:t>
            </a:r>
          </a:p>
          <a:p>
            <a:r>
              <a:rPr lang="en-US" sz="2000" dirty="0">
                <a:latin typeface="Consolas" panose="020B0609020204030204" pitchFamily="49" charset="0"/>
              </a:rPr>
              <a:t>private int y;</a:t>
            </a:r>
          </a:p>
          <a:p>
            <a:r>
              <a:rPr lang="en-US" sz="2000" b="1" dirty="0">
                <a:solidFill>
                  <a:srgbClr val="FF0000"/>
                </a:solidFill>
                <a:latin typeface="Consolas" panose="020B0609020204030204" pitchFamily="49" charset="0"/>
              </a:rPr>
              <a:t>static int z; </a:t>
            </a:r>
          </a:p>
          <a:p>
            <a:endParaRPr lang="en-US" sz="2000" dirty="0">
              <a:latin typeface="Consolas" panose="020B0609020204030204" pitchFamily="49" charset="0"/>
            </a:endParaRPr>
          </a:p>
          <a:p>
            <a:r>
              <a:rPr lang="en-US" sz="2000" dirty="0">
                <a:latin typeface="Consolas" panose="020B0609020204030204" pitchFamily="49" charset="0"/>
              </a:rPr>
              <a:t>}</a:t>
            </a:r>
          </a:p>
        </p:txBody>
      </p:sp>
      <p:sp>
        <p:nvSpPr>
          <p:cNvPr id="11" name="TextBox 10">
            <a:extLst>
              <a:ext uri="{FF2B5EF4-FFF2-40B4-BE49-F238E27FC236}">
                <a16:creationId xmlns:a16="http://schemas.microsoft.com/office/drawing/2014/main" id="{E8D1AF15-7153-49B0-A8C8-A920FA5225BA}"/>
              </a:ext>
            </a:extLst>
          </p:cNvPr>
          <p:cNvSpPr txBox="1"/>
          <p:nvPr/>
        </p:nvSpPr>
        <p:spPr>
          <a:xfrm>
            <a:off x="4240157" y="2332122"/>
            <a:ext cx="1242200" cy="523220"/>
          </a:xfrm>
          <a:prstGeom prst="rect">
            <a:avLst/>
          </a:prstGeom>
          <a:noFill/>
        </p:spPr>
        <p:txBody>
          <a:bodyPr wrap="none" rtlCol="0">
            <a:spAutoFit/>
          </a:bodyPr>
          <a:lstStyle/>
          <a:p>
            <a:r>
              <a:rPr lang="en-US" sz="2800" dirty="0">
                <a:solidFill>
                  <a:schemeClr val="bg1"/>
                </a:solidFill>
              </a:rPr>
              <a:t>Circle a</a:t>
            </a:r>
            <a:endParaRPr lang="tr-TR" sz="2800" dirty="0">
              <a:solidFill>
                <a:schemeClr val="bg1"/>
              </a:solidFill>
            </a:endParaRPr>
          </a:p>
        </p:txBody>
      </p:sp>
      <p:sp>
        <p:nvSpPr>
          <p:cNvPr id="13" name="TextBox 12">
            <a:extLst>
              <a:ext uri="{FF2B5EF4-FFF2-40B4-BE49-F238E27FC236}">
                <a16:creationId xmlns:a16="http://schemas.microsoft.com/office/drawing/2014/main" id="{55AB1149-373B-4ACD-9835-BC1B9D3F5034}"/>
              </a:ext>
            </a:extLst>
          </p:cNvPr>
          <p:cNvSpPr txBox="1"/>
          <p:nvPr/>
        </p:nvSpPr>
        <p:spPr>
          <a:xfrm>
            <a:off x="4024600" y="3089032"/>
            <a:ext cx="1259832" cy="523220"/>
          </a:xfrm>
          <a:prstGeom prst="rect">
            <a:avLst/>
          </a:prstGeom>
          <a:noFill/>
        </p:spPr>
        <p:txBody>
          <a:bodyPr wrap="none" rtlCol="0">
            <a:spAutoFit/>
          </a:bodyPr>
          <a:lstStyle/>
          <a:p>
            <a:r>
              <a:rPr lang="en-US" sz="2800" dirty="0">
                <a:solidFill>
                  <a:schemeClr val="bg1"/>
                </a:solidFill>
              </a:rPr>
              <a:t>Circle b</a:t>
            </a:r>
            <a:endParaRPr lang="tr-TR" sz="2800" dirty="0">
              <a:solidFill>
                <a:schemeClr val="bg1"/>
              </a:solidFill>
            </a:endParaRPr>
          </a:p>
        </p:txBody>
      </p:sp>
      <p:cxnSp>
        <p:nvCxnSpPr>
          <p:cNvPr id="15" name="Straight Arrow Connector 14">
            <a:extLst>
              <a:ext uri="{FF2B5EF4-FFF2-40B4-BE49-F238E27FC236}">
                <a16:creationId xmlns:a16="http://schemas.microsoft.com/office/drawing/2014/main" id="{1B68B543-6945-4756-8783-CDD12BEF5478}"/>
              </a:ext>
            </a:extLst>
          </p:cNvPr>
          <p:cNvCxnSpPr>
            <a:cxnSpLocks/>
          </p:cNvCxnSpPr>
          <p:nvPr/>
        </p:nvCxnSpPr>
        <p:spPr>
          <a:xfrm>
            <a:off x="7989857" y="1443857"/>
            <a:ext cx="762312" cy="81220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 name="Rectangle 1">
            <a:extLst>
              <a:ext uri="{FF2B5EF4-FFF2-40B4-BE49-F238E27FC236}">
                <a16:creationId xmlns:a16="http://schemas.microsoft.com/office/drawing/2014/main" id="{1B46709F-C489-459B-B7C0-4BEFA6AC86A1}"/>
              </a:ext>
            </a:extLst>
          </p:cNvPr>
          <p:cNvSpPr/>
          <p:nvPr/>
        </p:nvSpPr>
        <p:spPr>
          <a:xfrm>
            <a:off x="8670534" y="2276182"/>
            <a:ext cx="342900" cy="396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z</a:t>
            </a:r>
            <a:endParaRPr lang="tr-TR" dirty="0">
              <a:solidFill>
                <a:sysClr val="windowText" lastClr="000000"/>
              </a:solidFill>
            </a:endParaRPr>
          </a:p>
        </p:txBody>
      </p:sp>
      <p:sp>
        <p:nvSpPr>
          <p:cNvPr id="3" name="Footer Placeholder 2">
            <a:extLst>
              <a:ext uri="{FF2B5EF4-FFF2-40B4-BE49-F238E27FC236}">
                <a16:creationId xmlns:a16="http://schemas.microsoft.com/office/drawing/2014/main" id="{9D394BF2-FE85-4B8E-99BE-4E4F48F47F4E}"/>
              </a:ext>
            </a:extLst>
          </p:cNvPr>
          <p:cNvSpPr>
            <a:spLocks noGrp="1"/>
          </p:cNvSpPr>
          <p:nvPr>
            <p:ph type="ftr" sz="quarter" idx="11"/>
          </p:nvPr>
        </p:nvSpPr>
        <p:spPr/>
        <p:txBody>
          <a:bodyPr/>
          <a:lstStyle/>
          <a:p>
            <a:pPr>
              <a:defRPr/>
            </a:pPr>
            <a:r>
              <a:rPr lang="en-US"/>
              <a:t>CME225 OOP- Week 4</a:t>
            </a:r>
          </a:p>
        </p:txBody>
      </p:sp>
      <p:cxnSp>
        <p:nvCxnSpPr>
          <p:cNvPr id="17" name="Straight Arrow Connector 16">
            <a:extLst>
              <a:ext uri="{FF2B5EF4-FFF2-40B4-BE49-F238E27FC236}">
                <a16:creationId xmlns:a16="http://schemas.microsoft.com/office/drawing/2014/main" id="{AE1E588F-4A0D-4A7C-84BF-E65DF250E854}"/>
              </a:ext>
            </a:extLst>
          </p:cNvPr>
          <p:cNvCxnSpPr>
            <a:cxnSpLocks/>
            <a:endCxn id="2" idx="2"/>
          </p:cNvCxnSpPr>
          <p:nvPr/>
        </p:nvCxnSpPr>
        <p:spPr>
          <a:xfrm flipV="1">
            <a:off x="8097253" y="2672602"/>
            <a:ext cx="744731" cy="144476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B58C0210-6FB8-4A36-BE2E-948012B48812}"/>
              </a:ext>
            </a:extLst>
          </p:cNvPr>
          <p:cNvSpPr txBox="1"/>
          <p:nvPr/>
        </p:nvSpPr>
        <p:spPr>
          <a:xfrm>
            <a:off x="7157102" y="802172"/>
            <a:ext cx="181853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Heap memory</a:t>
            </a:r>
            <a:endParaRPr lang="tr-TR" dirty="0"/>
          </a:p>
        </p:txBody>
      </p:sp>
      <p:sp>
        <p:nvSpPr>
          <p:cNvPr id="19" name="TextBox 18">
            <a:extLst>
              <a:ext uri="{FF2B5EF4-FFF2-40B4-BE49-F238E27FC236}">
                <a16:creationId xmlns:a16="http://schemas.microsoft.com/office/drawing/2014/main" id="{849572A5-CCD1-4AF9-9F01-4A6E52CC39FE}"/>
              </a:ext>
            </a:extLst>
          </p:cNvPr>
          <p:cNvSpPr txBox="1"/>
          <p:nvPr/>
        </p:nvSpPr>
        <p:spPr>
          <a:xfrm>
            <a:off x="4027769" y="802172"/>
            <a:ext cx="181853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Stack memory</a:t>
            </a:r>
            <a:endParaRPr lang="tr-TR" dirty="0"/>
          </a:p>
        </p:txBody>
      </p:sp>
      <p:sp>
        <p:nvSpPr>
          <p:cNvPr id="20" name="Speech Bubble: Rectangle 19">
            <a:extLst>
              <a:ext uri="{FF2B5EF4-FFF2-40B4-BE49-F238E27FC236}">
                <a16:creationId xmlns:a16="http://schemas.microsoft.com/office/drawing/2014/main" id="{1434D169-2050-4794-A07A-3216F518F01F}"/>
              </a:ext>
            </a:extLst>
          </p:cNvPr>
          <p:cNvSpPr/>
          <p:nvPr/>
        </p:nvSpPr>
        <p:spPr>
          <a:xfrm>
            <a:off x="294402" y="3701365"/>
            <a:ext cx="4506198" cy="2004770"/>
          </a:xfrm>
          <a:prstGeom prst="wedgeRectCallout">
            <a:avLst>
              <a:gd name="adj1" fmla="val 135615"/>
              <a:gd name="adj2" fmla="val -10938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solidFill>
                  <a:schemeClr val="tx1"/>
                </a:solidFill>
              </a:rPr>
              <a:t>Here z is static variable: </a:t>
            </a:r>
            <a:r>
              <a:rPr lang="en-US" sz="2400" u="sng" dirty="0">
                <a:solidFill>
                  <a:schemeClr val="tx1"/>
                </a:solidFill>
              </a:rPr>
              <a:t>it belongs to clas</a:t>
            </a:r>
            <a:r>
              <a:rPr lang="en-US" sz="2400" dirty="0">
                <a:solidFill>
                  <a:schemeClr val="tx1"/>
                </a:solidFill>
              </a:rPr>
              <a:t>s, not an object. Its shared by all the objects created by this class.</a:t>
            </a:r>
          </a:p>
        </p:txBody>
      </p:sp>
      <p:cxnSp>
        <p:nvCxnSpPr>
          <p:cNvPr id="16" name="Straight Arrow Connector 15">
            <a:extLst>
              <a:ext uri="{FF2B5EF4-FFF2-40B4-BE49-F238E27FC236}">
                <a16:creationId xmlns:a16="http://schemas.microsoft.com/office/drawing/2014/main" id="{A49ABF17-A460-4B91-97C9-4FD0F0FF69FA}"/>
              </a:ext>
            </a:extLst>
          </p:cNvPr>
          <p:cNvCxnSpPr>
            <a:cxnSpLocks/>
          </p:cNvCxnSpPr>
          <p:nvPr/>
        </p:nvCxnSpPr>
        <p:spPr>
          <a:xfrm>
            <a:off x="5192981" y="3370408"/>
            <a:ext cx="2163103" cy="96692"/>
          </a:xfrm>
          <a:prstGeom prst="straightConnector1">
            <a:avLst/>
          </a:pr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4729A130-55F7-46A7-874B-3E738E24D7A4}"/>
              </a:ext>
            </a:extLst>
          </p:cNvPr>
          <p:cNvCxnSpPr>
            <a:cxnSpLocks/>
          </p:cNvCxnSpPr>
          <p:nvPr/>
        </p:nvCxnSpPr>
        <p:spPr>
          <a:xfrm flipV="1">
            <a:off x="5524372" y="1792144"/>
            <a:ext cx="1933750" cy="732489"/>
          </a:xfrm>
          <a:prstGeom prst="straightConnector1">
            <a:avLst/>
          </a:prstGeom>
          <a:ln w="57150">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9094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4B49-7125-4D80-BA6D-E2E61AE9FB45}"/>
              </a:ext>
            </a:extLst>
          </p:cNvPr>
          <p:cNvSpPr>
            <a:spLocks noGrp="1"/>
          </p:cNvSpPr>
          <p:nvPr>
            <p:ph type="title"/>
          </p:nvPr>
        </p:nvSpPr>
        <p:spPr/>
        <p:txBody>
          <a:bodyPr/>
          <a:lstStyle/>
          <a:p>
            <a:r>
              <a:rPr lang="en-US" dirty="0"/>
              <a:t>Static variable</a:t>
            </a:r>
            <a:endParaRPr lang="tr-TR" dirty="0"/>
          </a:p>
        </p:txBody>
      </p:sp>
      <p:sp>
        <p:nvSpPr>
          <p:cNvPr id="3" name="Content Placeholder 2">
            <a:extLst>
              <a:ext uri="{FF2B5EF4-FFF2-40B4-BE49-F238E27FC236}">
                <a16:creationId xmlns:a16="http://schemas.microsoft.com/office/drawing/2014/main" id="{1B8250CD-7643-4EF6-A6CC-A6269B2BEB31}"/>
              </a:ext>
            </a:extLst>
          </p:cNvPr>
          <p:cNvSpPr>
            <a:spLocks noGrp="1"/>
          </p:cNvSpPr>
          <p:nvPr>
            <p:ph idx="1"/>
          </p:nvPr>
        </p:nvSpPr>
        <p:spPr>
          <a:xfrm>
            <a:off x="685800" y="1540188"/>
            <a:ext cx="10726737" cy="4632011"/>
          </a:xfrm>
        </p:spPr>
        <p:txBody>
          <a:bodyPr>
            <a:normAutofit/>
          </a:bodyPr>
          <a:lstStyle/>
          <a:p>
            <a:r>
              <a:rPr lang="en-US" sz="2400" dirty="0"/>
              <a:t>If any variable, we declared as static is known as static variable.</a:t>
            </a:r>
          </a:p>
          <a:p>
            <a:endParaRPr lang="en-US" sz="2400" dirty="0"/>
          </a:p>
          <a:p>
            <a:r>
              <a:rPr lang="en-US" sz="2400" dirty="0"/>
              <a:t>Static variable is used for fulfill the common requirement. </a:t>
            </a:r>
            <a:r>
              <a:rPr lang="en-US" sz="2400" dirty="0">
                <a:solidFill>
                  <a:srgbClr val="FF0000"/>
                </a:solidFill>
              </a:rPr>
              <a:t>For Example, </a:t>
            </a:r>
            <a:r>
              <a:rPr lang="en-US" sz="2400" dirty="0"/>
              <a:t>college name of students etc. </a:t>
            </a:r>
            <a:br>
              <a:rPr lang="en-US" sz="2400" dirty="0"/>
            </a:br>
            <a:r>
              <a:rPr lang="en-US" sz="2400" dirty="0"/>
              <a:t>Name of the college is common for all students.</a:t>
            </a:r>
          </a:p>
          <a:p>
            <a:endParaRPr lang="en-US" sz="2400" b="1" dirty="0"/>
          </a:p>
          <a:p>
            <a:r>
              <a:rPr lang="en-US" sz="2400" b="1" dirty="0"/>
              <a:t>The static variable allocate memory only once in class area at the time of class loading</a:t>
            </a:r>
            <a:r>
              <a:rPr lang="en-US" sz="2400" dirty="0"/>
              <a:t>.</a:t>
            </a:r>
          </a:p>
          <a:p>
            <a:endParaRPr lang="en-US" sz="2400" dirty="0"/>
          </a:p>
          <a:p>
            <a:r>
              <a:rPr lang="en-US" sz="2400" dirty="0"/>
              <a:t>Using static variable we make our program memory efficient (</a:t>
            </a:r>
            <a:r>
              <a:rPr lang="en-US" sz="2400" dirty="0" err="1"/>
              <a:t>i.e</a:t>
            </a:r>
            <a:r>
              <a:rPr lang="en-US" sz="2400" dirty="0"/>
              <a:t> it saves memory).</a:t>
            </a:r>
          </a:p>
          <a:p>
            <a:endParaRPr lang="tr-TR" sz="2400" dirty="0"/>
          </a:p>
        </p:txBody>
      </p:sp>
      <p:sp>
        <p:nvSpPr>
          <p:cNvPr id="4" name="Date Placeholder 3">
            <a:extLst>
              <a:ext uri="{FF2B5EF4-FFF2-40B4-BE49-F238E27FC236}">
                <a16:creationId xmlns:a16="http://schemas.microsoft.com/office/drawing/2014/main" id="{2FEC7CB3-742F-424C-8960-77EFC751E5EE}"/>
              </a:ext>
            </a:extLst>
          </p:cNvPr>
          <p:cNvSpPr>
            <a:spLocks noGrp="1"/>
          </p:cNvSpPr>
          <p:nvPr>
            <p:ph type="dt" sz="half" idx="10"/>
          </p:nvPr>
        </p:nvSpPr>
        <p:spPr/>
        <p:txBody>
          <a:bodyPr/>
          <a:lstStyle/>
          <a:p>
            <a:pPr>
              <a:defRPr/>
            </a:pPr>
            <a:fld id="{F76DBB78-D141-4EAC-B3B0-0EF41205A1D6}"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153C6D18-F669-4D20-8161-89220B187807}"/>
              </a:ext>
            </a:extLst>
          </p:cNvPr>
          <p:cNvSpPr>
            <a:spLocks noGrp="1"/>
          </p:cNvSpPr>
          <p:nvPr>
            <p:ph type="sldNum" sz="quarter" idx="12"/>
          </p:nvPr>
        </p:nvSpPr>
        <p:spPr/>
        <p:txBody>
          <a:bodyPr/>
          <a:lstStyle/>
          <a:p>
            <a:pPr>
              <a:defRPr/>
            </a:pPr>
            <a:fld id="{9115712F-D343-49A9-B756-F7AB7EFD17A4}" type="slidenum">
              <a:rPr lang="en-US" altLang="en-US" smtClean="0"/>
              <a:pPr>
                <a:defRPr/>
              </a:pPr>
              <a:t>23</a:t>
            </a:fld>
            <a:endParaRPr lang="en-US" altLang="en-US"/>
          </a:p>
        </p:txBody>
      </p:sp>
      <p:sp>
        <p:nvSpPr>
          <p:cNvPr id="6" name="Footer Placeholder 5">
            <a:extLst>
              <a:ext uri="{FF2B5EF4-FFF2-40B4-BE49-F238E27FC236}">
                <a16:creationId xmlns:a16="http://schemas.microsoft.com/office/drawing/2014/main" id="{090FE5ED-4EE1-4675-BC45-3ABF83F91A35}"/>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305510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AF48-2D95-4D26-990E-EB768A6AF49E}"/>
              </a:ext>
            </a:extLst>
          </p:cNvPr>
          <p:cNvSpPr>
            <a:spLocks noGrp="1"/>
          </p:cNvSpPr>
          <p:nvPr>
            <p:ph type="title"/>
          </p:nvPr>
        </p:nvSpPr>
        <p:spPr/>
        <p:txBody>
          <a:bodyPr/>
          <a:lstStyle/>
          <a:p>
            <a:r>
              <a:rPr lang="en-US" b="1" dirty="0"/>
              <a:t>When and why we use static variable?</a:t>
            </a:r>
            <a:endParaRPr lang="tr-TR" dirty="0"/>
          </a:p>
        </p:txBody>
      </p:sp>
      <p:sp>
        <p:nvSpPr>
          <p:cNvPr id="3" name="Content Placeholder 2">
            <a:extLst>
              <a:ext uri="{FF2B5EF4-FFF2-40B4-BE49-F238E27FC236}">
                <a16:creationId xmlns:a16="http://schemas.microsoft.com/office/drawing/2014/main" id="{DC48C8DC-76B8-4DC3-8A82-EBA657B6EB3B}"/>
              </a:ext>
            </a:extLst>
          </p:cNvPr>
          <p:cNvSpPr>
            <a:spLocks noGrp="1"/>
          </p:cNvSpPr>
          <p:nvPr>
            <p:ph idx="1"/>
          </p:nvPr>
        </p:nvSpPr>
        <p:spPr>
          <a:xfrm>
            <a:off x="609600" y="2133600"/>
            <a:ext cx="10895012" cy="3777622"/>
          </a:xfrm>
        </p:spPr>
        <p:txBody>
          <a:bodyPr>
            <a:normAutofit/>
          </a:bodyPr>
          <a:lstStyle/>
          <a:p>
            <a:r>
              <a:rPr lang="en-US" dirty="0"/>
              <a:t>Suppose we want to store record of all employee of any company, in this case employee id is unique for every employee but company name is common for all. </a:t>
            </a:r>
            <a:r>
              <a:rPr lang="en-US" u="sng" dirty="0"/>
              <a:t>So, use static variable to store the company name</a:t>
            </a:r>
            <a:r>
              <a:rPr lang="en-US" dirty="0"/>
              <a:t>.</a:t>
            </a:r>
          </a:p>
          <a:p>
            <a:r>
              <a:rPr lang="en-US" dirty="0"/>
              <a:t>When we create a static variable as a company name then only once memory is allocated otherwise it allocate a memory space each time for every employee object.</a:t>
            </a:r>
          </a:p>
          <a:p>
            <a:endParaRPr lang="tr-TR" dirty="0"/>
          </a:p>
        </p:txBody>
      </p:sp>
      <p:sp>
        <p:nvSpPr>
          <p:cNvPr id="4" name="Date Placeholder 3">
            <a:extLst>
              <a:ext uri="{FF2B5EF4-FFF2-40B4-BE49-F238E27FC236}">
                <a16:creationId xmlns:a16="http://schemas.microsoft.com/office/drawing/2014/main" id="{D281A699-978A-4466-9836-DE0A682E68BE}"/>
              </a:ext>
            </a:extLst>
          </p:cNvPr>
          <p:cNvSpPr>
            <a:spLocks noGrp="1"/>
          </p:cNvSpPr>
          <p:nvPr>
            <p:ph type="dt" sz="half" idx="10"/>
          </p:nvPr>
        </p:nvSpPr>
        <p:spPr/>
        <p:txBody>
          <a:bodyPr/>
          <a:lstStyle/>
          <a:p>
            <a:pPr>
              <a:defRPr/>
            </a:pPr>
            <a:fld id="{59BE3D05-51C5-4661-A045-9A44101628E3}"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AF8981FB-6E6C-4B00-B32B-A9D14682B274}"/>
              </a:ext>
            </a:extLst>
          </p:cNvPr>
          <p:cNvSpPr>
            <a:spLocks noGrp="1"/>
          </p:cNvSpPr>
          <p:nvPr>
            <p:ph type="sldNum" sz="quarter" idx="12"/>
          </p:nvPr>
        </p:nvSpPr>
        <p:spPr/>
        <p:txBody>
          <a:bodyPr/>
          <a:lstStyle/>
          <a:p>
            <a:pPr>
              <a:defRPr/>
            </a:pPr>
            <a:fld id="{9115712F-D343-49A9-B756-F7AB7EFD17A4}" type="slidenum">
              <a:rPr lang="en-US" altLang="en-US" smtClean="0"/>
              <a:pPr>
                <a:defRPr/>
              </a:pPr>
              <a:t>24</a:t>
            </a:fld>
            <a:endParaRPr lang="en-US" altLang="en-US"/>
          </a:p>
        </p:txBody>
      </p:sp>
      <p:sp>
        <p:nvSpPr>
          <p:cNvPr id="6" name="Footer Placeholder 5">
            <a:extLst>
              <a:ext uri="{FF2B5EF4-FFF2-40B4-BE49-F238E27FC236}">
                <a16:creationId xmlns:a16="http://schemas.microsoft.com/office/drawing/2014/main" id="{FB051AD0-7493-4E68-AA1F-2F656EA04B9A}"/>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1873822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EB97-F7B8-4414-9C7C-D5F2805C9D18}"/>
              </a:ext>
            </a:extLst>
          </p:cNvPr>
          <p:cNvSpPr>
            <a:spLocks noGrp="1"/>
          </p:cNvSpPr>
          <p:nvPr>
            <p:ph type="title"/>
          </p:nvPr>
        </p:nvSpPr>
        <p:spPr/>
        <p:txBody>
          <a:bodyPr/>
          <a:lstStyle/>
          <a:p>
            <a:r>
              <a:rPr lang="en-US" dirty="0"/>
              <a:t>An example of static keyword</a:t>
            </a:r>
            <a:endParaRPr lang="tr-TR" dirty="0"/>
          </a:p>
        </p:txBody>
      </p:sp>
      <p:sp>
        <p:nvSpPr>
          <p:cNvPr id="4" name="Date Placeholder 3">
            <a:extLst>
              <a:ext uri="{FF2B5EF4-FFF2-40B4-BE49-F238E27FC236}">
                <a16:creationId xmlns:a16="http://schemas.microsoft.com/office/drawing/2014/main" id="{0F81A9CE-E4AD-4214-918C-37E6D88FFF06}"/>
              </a:ext>
            </a:extLst>
          </p:cNvPr>
          <p:cNvSpPr>
            <a:spLocks noGrp="1"/>
          </p:cNvSpPr>
          <p:nvPr>
            <p:ph type="dt" sz="half" idx="10"/>
          </p:nvPr>
        </p:nvSpPr>
        <p:spPr/>
        <p:txBody>
          <a:bodyPr/>
          <a:lstStyle/>
          <a:p>
            <a:pPr>
              <a:defRPr/>
            </a:pPr>
            <a:fld id="{BF4EFB45-F596-4AF7-AF67-BC7AC7B83F10}"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3AA8DC7A-59FB-4B6F-8FB4-A47C9F57E5B1}"/>
              </a:ext>
            </a:extLst>
          </p:cNvPr>
          <p:cNvSpPr>
            <a:spLocks noGrp="1"/>
          </p:cNvSpPr>
          <p:nvPr>
            <p:ph type="sldNum" sz="quarter" idx="12"/>
          </p:nvPr>
        </p:nvSpPr>
        <p:spPr/>
        <p:txBody>
          <a:bodyPr/>
          <a:lstStyle/>
          <a:p>
            <a:pPr>
              <a:defRPr/>
            </a:pPr>
            <a:fld id="{9115712F-D343-49A9-B756-F7AB7EFD17A4}"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7B7C2A8-AA09-47C2-99FC-5D0CA9ED8F30}"/>
              </a:ext>
            </a:extLst>
          </p:cNvPr>
          <p:cNvPicPr>
            <a:picLocks noChangeAspect="1"/>
          </p:cNvPicPr>
          <p:nvPr/>
        </p:nvPicPr>
        <p:blipFill>
          <a:blip r:embed="rId2"/>
          <a:stretch>
            <a:fillRect/>
          </a:stretch>
        </p:blipFill>
        <p:spPr>
          <a:xfrm>
            <a:off x="1143000" y="1450277"/>
            <a:ext cx="10668000" cy="5029200"/>
          </a:xfrm>
          <a:prstGeom prst="rect">
            <a:avLst/>
          </a:prstGeom>
        </p:spPr>
      </p:pic>
      <p:sp>
        <p:nvSpPr>
          <p:cNvPr id="3" name="Footer Placeholder 2">
            <a:extLst>
              <a:ext uri="{FF2B5EF4-FFF2-40B4-BE49-F238E27FC236}">
                <a16:creationId xmlns:a16="http://schemas.microsoft.com/office/drawing/2014/main" id="{AA467810-870A-4F51-AB68-B73F0B4259CD}"/>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9304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DEE4-7D8D-4367-9C4A-B0EFACCEAAE5}"/>
              </a:ext>
            </a:extLst>
          </p:cNvPr>
          <p:cNvSpPr>
            <a:spLocks noGrp="1"/>
          </p:cNvSpPr>
          <p:nvPr>
            <p:ph type="title"/>
          </p:nvPr>
        </p:nvSpPr>
        <p:spPr/>
        <p:txBody>
          <a:bodyPr/>
          <a:lstStyle/>
          <a:p>
            <a:r>
              <a:rPr lang="en-US" dirty="0"/>
              <a:t>final Keyword</a:t>
            </a:r>
            <a:endParaRPr lang="tr-TR" dirty="0"/>
          </a:p>
        </p:txBody>
      </p:sp>
      <p:sp>
        <p:nvSpPr>
          <p:cNvPr id="3" name="Content Placeholder 2">
            <a:extLst>
              <a:ext uri="{FF2B5EF4-FFF2-40B4-BE49-F238E27FC236}">
                <a16:creationId xmlns:a16="http://schemas.microsoft.com/office/drawing/2014/main" id="{317BB9C2-92FE-42A1-B685-E4CA8C65016D}"/>
              </a:ext>
            </a:extLst>
          </p:cNvPr>
          <p:cNvSpPr>
            <a:spLocks noGrp="1"/>
          </p:cNvSpPr>
          <p:nvPr>
            <p:ph idx="1"/>
          </p:nvPr>
        </p:nvSpPr>
        <p:spPr>
          <a:xfrm>
            <a:off x="1219200" y="2133600"/>
            <a:ext cx="10285412" cy="3777622"/>
          </a:xfrm>
        </p:spPr>
        <p:txBody>
          <a:bodyPr/>
          <a:lstStyle/>
          <a:p>
            <a:r>
              <a:rPr lang="en-US" sz="2400" b="1" dirty="0"/>
              <a:t>static</a:t>
            </a:r>
            <a:r>
              <a:rPr lang="en-US" sz="2400" dirty="0"/>
              <a:t> keyword always fixed the memory that means </a:t>
            </a:r>
            <a:r>
              <a:rPr lang="en-US" sz="2400" b="1" u="sng" dirty="0"/>
              <a:t>that</a:t>
            </a:r>
            <a:r>
              <a:rPr lang="en-US" sz="2400" u="sng" dirty="0"/>
              <a:t> </a:t>
            </a:r>
            <a:r>
              <a:rPr lang="en-US" sz="2400" b="1" i="1" u="sng" dirty="0"/>
              <a:t>will be located only once in the program </a:t>
            </a:r>
          </a:p>
          <a:p>
            <a:r>
              <a:rPr lang="en-US" sz="2400" b="1" dirty="0"/>
              <a:t>final</a:t>
            </a:r>
            <a:r>
              <a:rPr lang="en-US" sz="2400" dirty="0"/>
              <a:t> keyword always fixes the value that means </a:t>
            </a:r>
            <a:r>
              <a:rPr lang="en-US" sz="2400" b="1" u="sng" dirty="0"/>
              <a:t>it makes variable values constant</a:t>
            </a:r>
          </a:p>
          <a:p>
            <a:r>
              <a:rPr lang="en-US" sz="2400" dirty="0"/>
              <a:t>Note: As for as real time statement there concern every final variable should be declared the static but </a:t>
            </a:r>
            <a:r>
              <a:rPr lang="en-US" sz="2400" u="sng" dirty="0"/>
              <a:t>there is no obligation that every static variable declared as final.</a:t>
            </a:r>
            <a:endParaRPr lang="tr-TR" sz="2400" u="sng" dirty="0"/>
          </a:p>
        </p:txBody>
      </p:sp>
      <p:sp>
        <p:nvSpPr>
          <p:cNvPr id="4" name="Date Placeholder 3">
            <a:extLst>
              <a:ext uri="{FF2B5EF4-FFF2-40B4-BE49-F238E27FC236}">
                <a16:creationId xmlns:a16="http://schemas.microsoft.com/office/drawing/2014/main" id="{D491123C-EC98-4701-AB85-7FEA7460D72F}"/>
              </a:ext>
            </a:extLst>
          </p:cNvPr>
          <p:cNvSpPr>
            <a:spLocks noGrp="1"/>
          </p:cNvSpPr>
          <p:nvPr>
            <p:ph type="dt" sz="half" idx="10"/>
          </p:nvPr>
        </p:nvSpPr>
        <p:spPr/>
        <p:txBody>
          <a:bodyPr/>
          <a:lstStyle/>
          <a:p>
            <a:pPr>
              <a:defRPr/>
            </a:pPr>
            <a:fld id="{C39B888E-1C4A-435A-B894-DB8F6B0A0747}"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077A4277-F99F-4B5C-8C32-0599CE4ADB26}"/>
              </a:ext>
            </a:extLst>
          </p:cNvPr>
          <p:cNvSpPr>
            <a:spLocks noGrp="1"/>
          </p:cNvSpPr>
          <p:nvPr>
            <p:ph type="sldNum" sz="quarter" idx="12"/>
          </p:nvPr>
        </p:nvSpPr>
        <p:spPr/>
        <p:txBody>
          <a:bodyPr/>
          <a:lstStyle/>
          <a:p>
            <a:pPr>
              <a:defRPr/>
            </a:pPr>
            <a:fld id="{9115712F-D343-49A9-B756-F7AB7EFD17A4}" type="slidenum">
              <a:rPr lang="en-US" altLang="en-US" smtClean="0"/>
              <a:pPr>
                <a:defRPr/>
              </a:pPr>
              <a:t>26</a:t>
            </a:fld>
            <a:endParaRPr lang="en-US" altLang="en-US"/>
          </a:p>
        </p:txBody>
      </p:sp>
      <p:sp>
        <p:nvSpPr>
          <p:cNvPr id="6" name="Footer Placeholder 5">
            <a:extLst>
              <a:ext uri="{FF2B5EF4-FFF2-40B4-BE49-F238E27FC236}">
                <a16:creationId xmlns:a16="http://schemas.microsoft.com/office/drawing/2014/main" id="{57E9F4DB-BB3B-4C93-8E55-8F8A338FE4C0}"/>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277812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7F8F-9F94-49F9-97BD-E2866283CB56}"/>
              </a:ext>
            </a:extLst>
          </p:cNvPr>
          <p:cNvSpPr>
            <a:spLocks noGrp="1"/>
          </p:cNvSpPr>
          <p:nvPr>
            <p:ph type="title"/>
          </p:nvPr>
        </p:nvSpPr>
        <p:spPr/>
        <p:txBody>
          <a:bodyPr/>
          <a:lstStyle/>
          <a:p>
            <a:r>
              <a:rPr lang="en-US" dirty="0"/>
              <a:t>Lab Exercise 1: Exception Handling</a:t>
            </a:r>
            <a:endParaRPr lang="tr-TR" dirty="0"/>
          </a:p>
        </p:txBody>
      </p:sp>
      <p:sp>
        <p:nvSpPr>
          <p:cNvPr id="3" name="Content Placeholder 2">
            <a:extLst>
              <a:ext uri="{FF2B5EF4-FFF2-40B4-BE49-F238E27FC236}">
                <a16:creationId xmlns:a16="http://schemas.microsoft.com/office/drawing/2014/main" id="{98ECF58A-C358-4704-8FCC-3EA8C25658E5}"/>
              </a:ext>
            </a:extLst>
          </p:cNvPr>
          <p:cNvSpPr>
            <a:spLocks noGrp="1"/>
          </p:cNvSpPr>
          <p:nvPr>
            <p:ph idx="1"/>
          </p:nvPr>
        </p:nvSpPr>
        <p:spPr/>
        <p:txBody>
          <a:bodyPr/>
          <a:lstStyle/>
          <a:p>
            <a:r>
              <a:rPr lang="en-US" dirty="0"/>
              <a:t>You need to read an integer value from keyboard. However, let's say a user typed a string value. </a:t>
            </a:r>
          </a:p>
          <a:p>
            <a:r>
              <a:rPr lang="en-US" dirty="0"/>
              <a:t>This will cause an input mismatch exception. </a:t>
            </a:r>
          </a:p>
          <a:p>
            <a:r>
              <a:rPr lang="en-US" dirty="0"/>
              <a:t>Handle this exception. </a:t>
            </a:r>
            <a:br>
              <a:rPr lang="en-US" dirty="0"/>
            </a:br>
            <a:r>
              <a:rPr lang="en-US" dirty="0"/>
              <a:t>(Hint: use </a:t>
            </a:r>
            <a:r>
              <a:rPr lang="tr-TR" dirty="0">
                <a:latin typeface="Consolas" panose="020B0609020204030204" pitchFamily="49" charset="0"/>
              </a:rPr>
              <a:t>InputMismatchException</a:t>
            </a:r>
            <a:r>
              <a:rPr lang="en-US" dirty="0">
                <a:latin typeface="Consolas" panose="020B0609020204030204" pitchFamily="49" charset="0"/>
              </a:rPr>
              <a:t> exception.)</a:t>
            </a:r>
            <a:endParaRPr lang="tr-TR" dirty="0"/>
          </a:p>
        </p:txBody>
      </p:sp>
      <p:sp>
        <p:nvSpPr>
          <p:cNvPr id="4" name="Date Placeholder 3">
            <a:extLst>
              <a:ext uri="{FF2B5EF4-FFF2-40B4-BE49-F238E27FC236}">
                <a16:creationId xmlns:a16="http://schemas.microsoft.com/office/drawing/2014/main" id="{4A79D63D-D01B-4B6C-B634-141D6F5B275A}"/>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689C1DB5-9CED-47B4-9715-C8287250E522}"/>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EBBD26F4-F0C7-4485-B742-6F7EE14BACA7}"/>
              </a:ext>
            </a:extLst>
          </p:cNvPr>
          <p:cNvSpPr>
            <a:spLocks noGrp="1"/>
          </p:cNvSpPr>
          <p:nvPr>
            <p:ph type="sldNum" sz="quarter" idx="12"/>
          </p:nvPr>
        </p:nvSpPr>
        <p:spPr/>
        <p:txBody>
          <a:bodyPr/>
          <a:lstStyle/>
          <a:p>
            <a:pPr>
              <a:defRPr/>
            </a:pPr>
            <a:fld id="{9115712F-D343-49A9-B756-F7AB7EFD17A4}" type="slidenum">
              <a:rPr lang="en-US" altLang="en-US" smtClean="0"/>
              <a:pPr>
                <a:defRPr/>
              </a:pPr>
              <a:t>27</a:t>
            </a:fld>
            <a:endParaRPr lang="en-US" altLang="en-US"/>
          </a:p>
        </p:txBody>
      </p:sp>
    </p:spTree>
    <p:extLst>
      <p:ext uri="{BB962C8B-B14F-4D97-AF65-F5344CB8AC3E}">
        <p14:creationId xmlns:p14="http://schemas.microsoft.com/office/powerpoint/2010/main" val="309215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7F8F-9F94-49F9-97BD-E2866283CB56}"/>
              </a:ext>
            </a:extLst>
          </p:cNvPr>
          <p:cNvSpPr>
            <a:spLocks noGrp="1"/>
          </p:cNvSpPr>
          <p:nvPr>
            <p:ph type="title"/>
          </p:nvPr>
        </p:nvSpPr>
        <p:spPr/>
        <p:txBody>
          <a:bodyPr/>
          <a:lstStyle/>
          <a:p>
            <a:r>
              <a:rPr lang="en-US" dirty="0"/>
              <a:t>Lab Exercise 2: Creating your own Exception</a:t>
            </a:r>
            <a:endParaRPr lang="tr-TR" dirty="0"/>
          </a:p>
        </p:txBody>
      </p:sp>
      <p:sp>
        <p:nvSpPr>
          <p:cNvPr id="3" name="Content Placeholder 2">
            <a:extLst>
              <a:ext uri="{FF2B5EF4-FFF2-40B4-BE49-F238E27FC236}">
                <a16:creationId xmlns:a16="http://schemas.microsoft.com/office/drawing/2014/main" id="{98ECF58A-C358-4704-8FCC-3EA8C25658E5}"/>
              </a:ext>
            </a:extLst>
          </p:cNvPr>
          <p:cNvSpPr>
            <a:spLocks noGrp="1"/>
          </p:cNvSpPr>
          <p:nvPr>
            <p:ph idx="1"/>
          </p:nvPr>
        </p:nvSpPr>
        <p:spPr>
          <a:xfrm>
            <a:off x="149051" y="4714081"/>
            <a:ext cx="12039600" cy="1325563"/>
          </a:xfrm>
          <a:solidFill>
            <a:schemeClr val="accent4"/>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dirty="0">
                <a:solidFill>
                  <a:schemeClr val="tx1"/>
                </a:solidFill>
              </a:rPr>
              <a:t>Add another attribute (counter) which </a:t>
            </a:r>
            <a:r>
              <a:rPr lang="en-US" u="sng" dirty="0">
                <a:solidFill>
                  <a:schemeClr val="tx1"/>
                </a:solidFill>
              </a:rPr>
              <a:t>must be shared </a:t>
            </a:r>
            <a:r>
              <a:rPr lang="en-US" dirty="0">
                <a:solidFill>
                  <a:schemeClr val="tx1"/>
                </a:solidFill>
              </a:rPr>
              <a:t>by all the instances of Worker class.</a:t>
            </a:r>
          </a:p>
          <a:p>
            <a:r>
              <a:rPr lang="en-US" dirty="0">
                <a:solidFill>
                  <a:schemeClr val="tx1"/>
                </a:solidFill>
              </a:rPr>
              <a:t>Create three workers and display number of total workers using </a:t>
            </a:r>
            <a:r>
              <a:rPr lang="en-US" dirty="0" err="1">
                <a:solidFill>
                  <a:schemeClr val="tx1"/>
                </a:solidFill>
              </a:rPr>
              <a:t>counte</a:t>
            </a:r>
            <a:r>
              <a:rPr lang="en-US" dirty="0">
                <a:solidFill>
                  <a:schemeClr val="tx1"/>
                </a:solidFill>
              </a:rPr>
              <a:t> variable.</a:t>
            </a:r>
          </a:p>
        </p:txBody>
      </p:sp>
      <p:sp>
        <p:nvSpPr>
          <p:cNvPr id="4" name="Date Placeholder 3">
            <a:extLst>
              <a:ext uri="{FF2B5EF4-FFF2-40B4-BE49-F238E27FC236}">
                <a16:creationId xmlns:a16="http://schemas.microsoft.com/office/drawing/2014/main" id="{4A79D63D-D01B-4B6C-B634-141D6F5B275A}"/>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689C1DB5-9CED-47B4-9715-C8287250E522}"/>
              </a:ext>
            </a:extLst>
          </p:cNvPr>
          <p:cNvSpPr>
            <a:spLocks noGrp="1"/>
          </p:cNvSpPr>
          <p:nvPr>
            <p:ph type="ftr" sz="quarter" idx="11"/>
          </p:nvPr>
        </p:nvSpPr>
        <p:spPr/>
        <p:txBody>
          <a:bodyPr/>
          <a:lstStyle/>
          <a:p>
            <a:pPr>
              <a:defRPr/>
            </a:pPr>
            <a:r>
              <a:rPr lang="en-US" dirty="0"/>
              <a:t>CME225 OOP- Week 4</a:t>
            </a:r>
          </a:p>
        </p:txBody>
      </p:sp>
      <p:sp>
        <p:nvSpPr>
          <p:cNvPr id="6" name="Slide Number Placeholder 5">
            <a:extLst>
              <a:ext uri="{FF2B5EF4-FFF2-40B4-BE49-F238E27FC236}">
                <a16:creationId xmlns:a16="http://schemas.microsoft.com/office/drawing/2014/main" id="{EBBD26F4-F0C7-4485-B742-6F7EE14BACA7}"/>
              </a:ext>
            </a:extLst>
          </p:cNvPr>
          <p:cNvSpPr>
            <a:spLocks noGrp="1"/>
          </p:cNvSpPr>
          <p:nvPr>
            <p:ph type="sldNum" sz="quarter" idx="12"/>
          </p:nvPr>
        </p:nvSpPr>
        <p:spPr/>
        <p:txBody>
          <a:bodyPr/>
          <a:lstStyle/>
          <a:p>
            <a:pPr>
              <a:defRPr/>
            </a:pPr>
            <a:fld id="{9115712F-D343-49A9-B756-F7AB7EFD17A4}" type="slidenum">
              <a:rPr lang="en-US" altLang="en-US" smtClean="0"/>
              <a:pPr>
                <a:defRPr/>
              </a:pPr>
              <a:t>28</a:t>
            </a:fld>
            <a:endParaRPr lang="en-US" altLang="en-US" dirty="0"/>
          </a:p>
        </p:txBody>
      </p:sp>
      <p:sp>
        <p:nvSpPr>
          <p:cNvPr id="7" name="Content Placeholder 2">
            <a:extLst>
              <a:ext uri="{FF2B5EF4-FFF2-40B4-BE49-F238E27FC236}">
                <a16:creationId xmlns:a16="http://schemas.microsoft.com/office/drawing/2014/main" id="{78ECF26F-F6F8-420C-B1BC-1EFF3B007B05}"/>
              </a:ext>
            </a:extLst>
          </p:cNvPr>
          <p:cNvSpPr txBox="1">
            <a:spLocks/>
          </p:cNvSpPr>
          <p:nvPr/>
        </p:nvSpPr>
        <p:spPr>
          <a:xfrm>
            <a:off x="304800" y="1371600"/>
            <a:ext cx="11277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Worker class which contains name salary attributes</a:t>
            </a:r>
          </a:p>
          <a:p>
            <a:r>
              <a:rPr lang="en-US" dirty="0"/>
              <a:t>Create </a:t>
            </a:r>
            <a:r>
              <a:rPr lang="en-US" dirty="0" err="1"/>
              <a:t>setName</a:t>
            </a:r>
            <a:r>
              <a:rPr lang="en-US" dirty="0"/>
              <a:t> and </a:t>
            </a:r>
            <a:r>
              <a:rPr lang="en-US" dirty="0" err="1"/>
              <a:t>setSalary</a:t>
            </a:r>
            <a:r>
              <a:rPr lang="en-US" dirty="0"/>
              <a:t> methods.</a:t>
            </a:r>
          </a:p>
          <a:p>
            <a:r>
              <a:rPr lang="en-US" dirty="0"/>
              <a:t>Your program should throw an exception when salary value is less than zero. (When you enter an illegal argument)</a:t>
            </a:r>
          </a:p>
          <a:p>
            <a:pPr lvl="1"/>
            <a:r>
              <a:rPr lang="en-US" dirty="0"/>
              <a:t>The exception message is “salary amount must be greater than zero”</a:t>
            </a:r>
          </a:p>
          <a:p>
            <a:r>
              <a:rPr lang="en-US" dirty="0"/>
              <a:t>In main method handle the exception and display the exception message.</a:t>
            </a:r>
          </a:p>
        </p:txBody>
      </p:sp>
    </p:spTree>
    <p:extLst>
      <p:ext uri="{BB962C8B-B14F-4D97-AF65-F5344CB8AC3E}">
        <p14:creationId xmlns:p14="http://schemas.microsoft.com/office/powerpoint/2010/main" val="79725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text on a black background&#10;&#10;Description automatically generated">
            <a:extLst>
              <a:ext uri="{FF2B5EF4-FFF2-40B4-BE49-F238E27FC236}">
                <a16:creationId xmlns:a16="http://schemas.microsoft.com/office/drawing/2014/main" id="{1378864E-3A3E-4FEC-94E1-7E7D62F29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828800"/>
            <a:ext cx="8458200" cy="4334827"/>
          </a:xfrm>
        </p:spPr>
      </p:pic>
      <p:sp>
        <p:nvSpPr>
          <p:cNvPr id="4" name="Date Placeholder 3">
            <a:extLst>
              <a:ext uri="{FF2B5EF4-FFF2-40B4-BE49-F238E27FC236}">
                <a16:creationId xmlns:a16="http://schemas.microsoft.com/office/drawing/2014/main" id="{C2A1A62D-DA6F-4FC0-A07A-01FD07F383C9}"/>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A4BC0876-A31A-492B-A84A-EC7BF04A33C0}"/>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0BE31B38-559F-484A-8637-1613E90076BA}"/>
              </a:ext>
            </a:extLst>
          </p:cNvPr>
          <p:cNvSpPr>
            <a:spLocks noGrp="1"/>
          </p:cNvSpPr>
          <p:nvPr>
            <p:ph type="sldNum" sz="quarter" idx="12"/>
          </p:nvPr>
        </p:nvSpPr>
        <p:spPr/>
        <p:txBody>
          <a:bodyPr/>
          <a:lstStyle/>
          <a:p>
            <a:pPr>
              <a:defRPr/>
            </a:pPr>
            <a:fld id="{9115712F-D343-49A9-B756-F7AB7EFD17A4}" type="slidenum">
              <a:rPr lang="en-US" altLang="en-US" smtClean="0"/>
              <a:pPr>
                <a:defRPr/>
              </a:pPr>
              <a:t>29</a:t>
            </a:fld>
            <a:endParaRPr lang="en-US" altLang="en-US"/>
          </a:p>
        </p:txBody>
      </p:sp>
      <p:sp>
        <p:nvSpPr>
          <p:cNvPr id="9" name="Title 1">
            <a:extLst>
              <a:ext uri="{FF2B5EF4-FFF2-40B4-BE49-F238E27FC236}">
                <a16:creationId xmlns:a16="http://schemas.microsoft.com/office/drawing/2014/main" id="{E516C8D2-5290-4E6A-85A3-02B3EE836A67}"/>
              </a:ext>
            </a:extLst>
          </p:cNvPr>
          <p:cNvSpPr>
            <a:spLocks noGrp="1"/>
          </p:cNvSpPr>
          <p:nvPr>
            <p:ph type="title"/>
          </p:nvPr>
        </p:nvSpPr>
        <p:spPr>
          <a:xfrm>
            <a:off x="838200" y="365125"/>
            <a:ext cx="10515600" cy="1325563"/>
          </a:xfrm>
        </p:spPr>
        <p:txBody>
          <a:bodyPr/>
          <a:lstStyle/>
          <a:p>
            <a:r>
              <a:rPr lang="en-US" altLang="tr-TR" dirty="0"/>
              <a:t>This is the end of lecture</a:t>
            </a:r>
            <a:endParaRPr lang="tr-TR" altLang="tr-TR" dirty="0"/>
          </a:p>
        </p:txBody>
      </p:sp>
    </p:spTree>
    <p:extLst>
      <p:ext uri="{BB962C8B-B14F-4D97-AF65-F5344CB8AC3E}">
        <p14:creationId xmlns:p14="http://schemas.microsoft.com/office/powerpoint/2010/main" val="381231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4614E92-0C3C-4EE9-AC0D-4C9EC281DE2C}"/>
              </a:ext>
            </a:extLst>
          </p:cNvPr>
          <p:cNvSpPr>
            <a:spLocks noGrp="1"/>
          </p:cNvSpPr>
          <p:nvPr>
            <p:ph type="title"/>
          </p:nvPr>
        </p:nvSpPr>
        <p:spPr/>
        <p:txBody>
          <a:bodyPr/>
          <a:lstStyle/>
          <a:p>
            <a:pPr eaLnBrk="1" hangingPunct="1"/>
            <a:r>
              <a:rPr lang="en-US" altLang="tr-TR" dirty="0"/>
              <a:t>Access Modifiers</a:t>
            </a:r>
            <a:endParaRPr lang="tr-TR" altLang="tr-TR" dirty="0"/>
          </a:p>
        </p:txBody>
      </p:sp>
      <p:sp>
        <p:nvSpPr>
          <p:cNvPr id="3" name="Content Placeholder 2">
            <a:extLst>
              <a:ext uri="{FF2B5EF4-FFF2-40B4-BE49-F238E27FC236}">
                <a16:creationId xmlns:a16="http://schemas.microsoft.com/office/drawing/2014/main" id="{6158EFA6-1891-4542-AAE2-3A90DD20C650}"/>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eaLnBrk="1" hangingPunct="1">
              <a:defRPr/>
            </a:pPr>
            <a:r>
              <a:rPr lang="en-US" sz="3200" dirty="0"/>
              <a:t>Access modifiers set access levels for classes, variables, methods, and constructors. </a:t>
            </a:r>
          </a:p>
          <a:p>
            <a:pPr eaLnBrk="1" hangingPunct="1">
              <a:defRPr/>
            </a:pPr>
            <a:r>
              <a:rPr lang="en-US" sz="3200" dirty="0"/>
              <a:t>Access levels are −</a:t>
            </a:r>
          </a:p>
          <a:p>
            <a:pPr lvl="1" eaLnBrk="1" hangingPunct="1">
              <a:defRPr/>
            </a:pPr>
            <a:r>
              <a:rPr lang="en-US" sz="2800" b="1" dirty="0"/>
              <a:t>default</a:t>
            </a:r>
            <a:r>
              <a:rPr lang="en-US" sz="2800" dirty="0"/>
              <a:t>: Visible to the package. </a:t>
            </a:r>
            <a:r>
              <a:rPr lang="en-US" sz="2800" u="sng" dirty="0"/>
              <a:t>No modifiers are needed</a:t>
            </a:r>
            <a:r>
              <a:rPr lang="en-US" sz="2800" dirty="0"/>
              <a:t>.</a:t>
            </a:r>
          </a:p>
          <a:p>
            <a:pPr lvl="1" eaLnBrk="1" hangingPunct="1">
              <a:defRPr/>
            </a:pPr>
            <a:r>
              <a:rPr lang="en-US" sz="2800" b="1" dirty="0"/>
              <a:t>private</a:t>
            </a:r>
            <a:r>
              <a:rPr lang="en-US" sz="2800" dirty="0"/>
              <a:t>: Visible to the class only</a:t>
            </a:r>
          </a:p>
          <a:p>
            <a:pPr lvl="1" eaLnBrk="1" hangingPunct="1">
              <a:defRPr/>
            </a:pPr>
            <a:r>
              <a:rPr lang="en-US" sz="2800" b="1" dirty="0"/>
              <a:t>public</a:t>
            </a:r>
            <a:r>
              <a:rPr lang="en-US" sz="2800" dirty="0"/>
              <a:t> Visible to the world</a:t>
            </a:r>
          </a:p>
          <a:p>
            <a:pPr eaLnBrk="1" hangingPunct="1">
              <a:defRPr/>
            </a:pPr>
            <a:endParaRPr lang="tr-TR" sz="3200" dirty="0"/>
          </a:p>
        </p:txBody>
      </p:sp>
      <p:sp>
        <p:nvSpPr>
          <p:cNvPr id="4" name="Slide Number Placeholder 3">
            <a:extLst>
              <a:ext uri="{FF2B5EF4-FFF2-40B4-BE49-F238E27FC236}">
                <a16:creationId xmlns:a16="http://schemas.microsoft.com/office/drawing/2014/main" id="{0D86EADD-7484-43D5-BD4A-9CC77A6C21E6}"/>
              </a:ext>
            </a:extLst>
          </p:cNvPr>
          <p:cNvSpPr>
            <a:spLocks noGrp="1"/>
          </p:cNvSpPr>
          <p:nvPr>
            <p:ph type="sldNum" sz="quarter" idx="12"/>
          </p:nvPr>
        </p:nvSpPr>
        <p:spPr/>
        <p:txBody>
          <a:bodyPr/>
          <a:lstStyle/>
          <a:p>
            <a:pPr>
              <a:defRPr/>
            </a:pPr>
            <a:fld id="{9115712F-D343-49A9-B756-F7AB7EFD17A4}"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B3A2C138-05C6-4555-842A-7E602FE13EA7}"/>
              </a:ext>
            </a:extLst>
          </p:cNvPr>
          <p:cNvSpPr>
            <a:spLocks noGrp="1"/>
          </p:cNvSpPr>
          <p:nvPr>
            <p:ph type="ftr" sz="quarter" idx="11"/>
          </p:nvPr>
        </p:nvSpPr>
        <p:spPr/>
        <p:txBody>
          <a:bodyPr/>
          <a:lstStyle/>
          <a:p>
            <a:pPr>
              <a:defRPr/>
            </a:pPr>
            <a:r>
              <a:rPr lang="en-US" altLang="tr-TR">
                <a:solidFill>
                  <a:schemeClr val="bg1">
                    <a:lumMod val="75000"/>
                  </a:schemeClr>
                </a:solidFill>
              </a:rPr>
              <a:t>CME225 OOP- Week 3</a:t>
            </a:r>
            <a:endParaRPr lang="tr-TR" dirty="0">
              <a:solidFill>
                <a:schemeClr val="bg1">
                  <a:lumMod val="75000"/>
                </a:schemeClr>
              </a:solidFill>
            </a:endParaRPr>
          </a:p>
        </p:txBody>
      </p:sp>
      <p:sp>
        <p:nvSpPr>
          <p:cNvPr id="6" name="TextBox 5">
            <a:extLst>
              <a:ext uri="{FF2B5EF4-FFF2-40B4-BE49-F238E27FC236}">
                <a16:creationId xmlns:a16="http://schemas.microsoft.com/office/drawing/2014/main" id="{B54C6CD9-663F-4841-8561-D2732CDCDF38}"/>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3EDC-978D-42FD-9EF7-010A9A0C9D86}"/>
              </a:ext>
            </a:extLst>
          </p:cNvPr>
          <p:cNvSpPr>
            <a:spLocks noGrp="1"/>
          </p:cNvSpPr>
          <p:nvPr>
            <p:ph type="title"/>
          </p:nvPr>
        </p:nvSpPr>
        <p:spPr/>
        <p:txBody>
          <a:bodyPr/>
          <a:lstStyle/>
          <a:p>
            <a:r>
              <a:rPr lang="en-US" altLang="tr-TR" dirty="0">
                <a:solidFill>
                  <a:srgbClr val="3380E6"/>
                </a:solidFill>
                <a:latin typeface="Arial" panose="020B0604020202020204" pitchFamily="34" charset="0"/>
              </a:rPr>
              <a:t>Class Constructors</a:t>
            </a:r>
            <a:endParaRPr lang="tr-TR" dirty="0"/>
          </a:p>
        </p:txBody>
      </p:sp>
      <p:sp>
        <p:nvSpPr>
          <p:cNvPr id="3" name="Content Placeholder 2">
            <a:extLst>
              <a:ext uri="{FF2B5EF4-FFF2-40B4-BE49-F238E27FC236}">
                <a16:creationId xmlns:a16="http://schemas.microsoft.com/office/drawing/2014/main" id="{373C6579-9845-4493-8938-0F974F7A5BD5}"/>
              </a:ext>
            </a:extLst>
          </p:cNvPr>
          <p:cNvSpPr>
            <a:spLocks noGrp="1"/>
          </p:cNvSpPr>
          <p:nvPr>
            <p:ph idx="1"/>
          </p:nvPr>
        </p:nvSpPr>
        <p:spPr>
          <a:xfrm>
            <a:off x="381001" y="1523999"/>
            <a:ext cx="7010400" cy="4976813"/>
          </a:xfrm>
          <a:solidFill>
            <a:schemeClr val="bg1"/>
          </a:solidFill>
        </p:spPr>
        <p:txBody>
          <a:bodyPr/>
          <a:lstStyle/>
          <a:p>
            <a:r>
              <a:rPr lang="en-US" sz="2400" dirty="0"/>
              <a:t>A constructor in Java is a method which is used to initialize object</a:t>
            </a:r>
          </a:p>
          <a:p>
            <a:r>
              <a:rPr lang="en-US" sz="2400" dirty="0"/>
              <a:t>Constructor method of a class has the </a:t>
            </a:r>
            <a:r>
              <a:rPr lang="en-US" sz="2400" b="1" u="sng" dirty="0"/>
              <a:t>same name as that of the class</a:t>
            </a:r>
            <a:r>
              <a:rPr lang="en-US" sz="2400" dirty="0"/>
              <a:t>, they are called when an object of a class is created.</a:t>
            </a:r>
          </a:p>
          <a:p>
            <a:r>
              <a:rPr lang="en-US" sz="2400" u="sng" dirty="0"/>
              <a:t>When</a:t>
            </a:r>
            <a:r>
              <a:rPr lang="en-US" sz="2400" dirty="0"/>
              <a:t> </a:t>
            </a:r>
            <a:r>
              <a:rPr lang="en-US" sz="2400" u="sng" dirty="0"/>
              <a:t>Attributes of an object are not available while creating objects</a:t>
            </a:r>
            <a:r>
              <a:rPr lang="en-US" sz="2400" dirty="0"/>
              <a:t>, the default constructor is called.</a:t>
            </a:r>
          </a:p>
          <a:p>
            <a:r>
              <a:rPr lang="en-US" sz="2400" dirty="0"/>
              <a:t>It is optional to write constructor method(s) in a class but due to their utility they are used.</a:t>
            </a:r>
            <a:endParaRPr lang="tr-TR" sz="2400" dirty="0"/>
          </a:p>
        </p:txBody>
      </p:sp>
      <p:sp>
        <p:nvSpPr>
          <p:cNvPr id="4" name="Date Placeholder 3">
            <a:extLst>
              <a:ext uri="{FF2B5EF4-FFF2-40B4-BE49-F238E27FC236}">
                <a16:creationId xmlns:a16="http://schemas.microsoft.com/office/drawing/2014/main" id="{5464427C-CB0D-429D-A72A-B88BEB6C3F2F}"/>
              </a:ext>
            </a:extLst>
          </p:cNvPr>
          <p:cNvSpPr>
            <a:spLocks noGrp="1"/>
          </p:cNvSpPr>
          <p:nvPr>
            <p:ph type="dt" sz="half" idx="10"/>
          </p:nvPr>
        </p:nvSpPr>
        <p:spPr/>
        <p:txBody>
          <a:bodyPr/>
          <a:lstStyle/>
          <a:p>
            <a:pPr>
              <a:defRPr/>
            </a:pPr>
            <a:fld id="{DC8D7003-C75E-43E0-97C5-4E45900CFD45}"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281884E0-7921-4321-BC2A-D0DB542027EE}"/>
              </a:ext>
            </a:extLst>
          </p:cNvPr>
          <p:cNvSpPr>
            <a:spLocks noGrp="1"/>
          </p:cNvSpPr>
          <p:nvPr>
            <p:ph type="sldNum" sz="quarter" idx="12"/>
          </p:nvPr>
        </p:nvSpPr>
        <p:spPr/>
        <p:txBody>
          <a:bodyPr/>
          <a:lstStyle/>
          <a:p>
            <a:pPr>
              <a:defRPr/>
            </a:pPr>
            <a:fld id="{9115712F-D343-49A9-B756-F7AB7EFD17A4}" type="slidenum">
              <a:rPr lang="en-US" altLang="en-US" smtClean="0"/>
              <a:pPr>
                <a:defRPr/>
              </a:pPr>
              <a:t>4</a:t>
            </a:fld>
            <a:endParaRPr lang="en-US" altLang="en-US"/>
          </a:p>
        </p:txBody>
      </p:sp>
      <p:sp>
        <p:nvSpPr>
          <p:cNvPr id="7" name="TextBox 6">
            <a:extLst>
              <a:ext uri="{FF2B5EF4-FFF2-40B4-BE49-F238E27FC236}">
                <a16:creationId xmlns:a16="http://schemas.microsoft.com/office/drawing/2014/main" id="{B8CE67E1-42B9-4F69-B2BB-9C2A2FE5D738}"/>
              </a:ext>
            </a:extLst>
          </p:cNvPr>
          <p:cNvSpPr txBox="1"/>
          <p:nvPr/>
        </p:nvSpPr>
        <p:spPr>
          <a:xfrm>
            <a:off x="7772400" y="1533624"/>
            <a:ext cx="4572000" cy="2246769"/>
          </a:xfrm>
          <a:prstGeom prst="rect">
            <a:avLst/>
          </a:prstGeom>
          <a:noFill/>
        </p:spPr>
        <p:txBody>
          <a:bodyPr wrap="square" rtlCol="0">
            <a:spAutoFit/>
          </a:bodyPr>
          <a:lstStyle/>
          <a:p>
            <a:r>
              <a:rPr lang="en-US" sz="2000" dirty="0">
                <a:solidFill>
                  <a:srgbClr val="0000FF"/>
                </a:solidFill>
              </a:rPr>
              <a:t>public</a:t>
            </a:r>
            <a:r>
              <a:rPr lang="en-US" sz="2000" dirty="0"/>
              <a:t> </a:t>
            </a:r>
            <a:r>
              <a:rPr lang="en-US" sz="2000" dirty="0">
                <a:solidFill>
                  <a:srgbClr val="0000FF"/>
                </a:solidFill>
              </a:rPr>
              <a:t>class</a:t>
            </a:r>
            <a:r>
              <a:rPr lang="en-US" sz="2000" dirty="0"/>
              <a:t> MyClass{</a:t>
            </a:r>
          </a:p>
          <a:p>
            <a:r>
              <a:rPr lang="en-US" sz="2000" dirty="0"/>
              <a:t>   </a:t>
            </a:r>
          </a:p>
          <a:p>
            <a:r>
              <a:rPr lang="en-US" sz="2000" dirty="0"/>
              <a:t> //constructor (default </a:t>
            </a:r>
            <a:r>
              <a:rPr lang="en-US" sz="2000" dirty="0" err="1"/>
              <a:t>constractor</a:t>
            </a:r>
            <a:r>
              <a:rPr lang="en-US" sz="2000" dirty="0"/>
              <a:t>)</a:t>
            </a:r>
          </a:p>
          <a:p>
            <a:r>
              <a:rPr lang="en-US" sz="2000" dirty="0">
                <a:solidFill>
                  <a:srgbClr val="FF0000"/>
                </a:solidFill>
              </a:rPr>
              <a:t>   </a:t>
            </a:r>
            <a:r>
              <a:rPr lang="en-US" sz="2000" dirty="0">
                <a:solidFill>
                  <a:srgbClr val="0000FF"/>
                </a:solidFill>
              </a:rPr>
              <a:t>public</a:t>
            </a:r>
            <a:r>
              <a:rPr lang="en-US" sz="2000" dirty="0">
                <a:solidFill>
                  <a:srgbClr val="FF0000"/>
                </a:solidFill>
              </a:rPr>
              <a:t> MyClass(){</a:t>
            </a:r>
          </a:p>
          <a:p>
            <a:r>
              <a:rPr lang="en-US" sz="2000" dirty="0">
                <a:solidFill>
                  <a:srgbClr val="FF0000"/>
                </a:solidFill>
              </a:rPr>
              <a:t>   }</a:t>
            </a:r>
          </a:p>
          <a:p>
            <a:r>
              <a:rPr lang="en-US" sz="2000" dirty="0"/>
              <a:t>   ..</a:t>
            </a:r>
          </a:p>
          <a:p>
            <a:r>
              <a:rPr lang="en-US" sz="2000" dirty="0"/>
              <a:t>}</a:t>
            </a:r>
            <a:endParaRPr lang="tr-TR" sz="2000" dirty="0"/>
          </a:p>
        </p:txBody>
      </p:sp>
      <p:sp>
        <p:nvSpPr>
          <p:cNvPr id="8" name="Rectangle 7">
            <a:extLst>
              <a:ext uri="{FF2B5EF4-FFF2-40B4-BE49-F238E27FC236}">
                <a16:creationId xmlns:a16="http://schemas.microsoft.com/office/drawing/2014/main" id="{D92378E5-B9E5-44F5-9A20-FD227D4C7D5F}"/>
              </a:ext>
            </a:extLst>
          </p:cNvPr>
          <p:cNvSpPr/>
          <p:nvPr/>
        </p:nvSpPr>
        <p:spPr>
          <a:xfrm>
            <a:off x="8153400" y="3484910"/>
            <a:ext cx="3657600"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n-US" sz="3200" dirty="0">
                <a:solidFill>
                  <a:schemeClr val="bg1"/>
                </a:solidFill>
                <a:latin typeface="PT Sans"/>
              </a:rPr>
              <a:t>constructor doesn’t have a return type.</a:t>
            </a:r>
            <a:endParaRPr lang="tr-TR" sz="3200" dirty="0">
              <a:solidFill>
                <a:schemeClr val="bg1"/>
              </a:solidFill>
            </a:endParaRPr>
          </a:p>
        </p:txBody>
      </p:sp>
      <p:sp>
        <p:nvSpPr>
          <p:cNvPr id="9" name="TextBox 8">
            <a:extLst>
              <a:ext uri="{FF2B5EF4-FFF2-40B4-BE49-F238E27FC236}">
                <a16:creationId xmlns:a16="http://schemas.microsoft.com/office/drawing/2014/main" id="{DC3FEEB5-39B1-45B3-B65C-4E641DDAD0B5}"/>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8E2DE5F-10BA-47C3-8AB9-464A2A890ABF}"/>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03064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23332C-780E-42F1-9C11-F3FABB3713CD}"/>
              </a:ext>
            </a:extLst>
          </p:cNvPr>
          <p:cNvSpPr>
            <a:spLocks noGrp="1"/>
          </p:cNvSpPr>
          <p:nvPr>
            <p:ph type="body" idx="1"/>
          </p:nvPr>
        </p:nvSpPr>
        <p:spPr>
          <a:xfrm>
            <a:off x="304800" y="2387449"/>
            <a:ext cx="6324600" cy="3860951"/>
          </a:xfrm>
          <a:solidFill>
            <a:schemeClr val="bg1"/>
          </a:solidFill>
        </p:spPr>
        <p:txBody>
          <a:bodyPr lIns="0" tIns="0" rIns="0" bIns="0" rtlCol="0">
            <a:noAutofit/>
          </a:bodyPr>
          <a:lstStyle/>
          <a:p>
            <a:pPr marL="0" indent="0" eaLnBrk="1" fontAlgn="auto" hangingPunct="1">
              <a:spcAft>
                <a:spcPts val="0"/>
              </a:spcAft>
              <a:buNone/>
              <a:defRPr/>
            </a:pPr>
            <a:r>
              <a:rPr lang="en-US" altLang="en-US" sz="2400" b="0" i="1" dirty="0">
                <a:solidFill>
                  <a:srgbClr val="000000"/>
                </a:solidFill>
              </a:rPr>
              <a:t>Return Types</a:t>
            </a:r>
            <a:endParaRPr lang="en-US" altLang="en-US" sz="2400" b="0" dirty="0">
              <a:solidFill>
                <a:srgbClr val="000000"/>
              </a:solidFill>
            </a:endParaRPr>
          </a:p>
          <a:p>
            <a:pPr marL="457200" indent="-457200" eaLnBrk="1" fontAlgn="auto" hangingPunct="1">
              <a:spcAft>
                <a:spcPts val="0"/>
              </a:spcAft>
              <a:buFont typeface="Wingdings 3" charset="2"/>
              <a:buChar char=""/>
              <a:defRPr/>
            </a:pPr>
            <a:r>
              <a:rPr lang="en-US" altLang="en-US" sz="2400" b="0" dirty="0">
                <a:solidFill>
                  <a:srgbClr val="000000"/>
                </a:solidFill>
              </a:rPr>
              <a:t>The UML indicates an operation’s return type by placing a colon and the return type after the parentheses following the operation name. </a:t>
            </a:r>
          </a:p>
          <a:p>
            <a:pPr marL="457200" indent="-457200" eaLnBrk="1" fontAlgn="auto" hangingPunct="1">
              <a:spcAft>
                <a:spcPts val="0"/>
              </a:spcAft>
              <a:buFont typeface="Wingdings 3" charset="2"/>
              <a:buChar char=""/>
              <a:defRPr/>
            </a:pPr>
            <a:r>
              <a:rPr lang="en-US" altLang="en-US" sz="2400" b="0" dirty="0">
                <a:solidFill>
                  <a:srgbClr val="000000"/>
                </a:solidFill>
              </a:rPr>
              <a:t>UML class diagrams do not specify return types for operations that do not return values.</a:t>
            </a:r>
          </a:p>
          <a:p>
            <a:pPr marL="457200" indent="-457200" eaLnBrk="1" fontAlgn="auto" hangingPunct="1">
              <a:spcAft>
                <a:spcPts val="0"/>
              </a:spcAft>
              <a:buFont typeface="Wingdings 3" charset="2"/>
              <a:buChar char=""/>
              <a:defRPr/>
            </a:pPr>
            <a:r>
              <a:rPr lang="en-US" altLang="en-US" sz="2400" b="0" dirty="0">
                <a:solidFill>
                  <a:srgbClr val="000000"/>
                </a:solidFill>
              </a:rPr>
              <a:t>Declaring instance variables private is known as data hiding or information hiding. </a:t>
            </a:r>
          </a:p>
        </p:txBody>
      </p:sp>
      <p:sp>
        <p:nvSpPr>
          <p:cNvPr id="2" name="Date Placeholder 1">
            <a:extLst>
              <a:ext uri="{FF2B5EF4-FFF2-40B4-BE49-F238E27FC236}">
                <a16:creationId xmlns:a16="http://schemas.microsoft.com/office/drawing/2014/main" id="{78E434A0-E0B3-441B-B695-A18D4DBB205C}"/>
              </a:ext>
            </a:extLst>
          </p:cNvPr>
          <p:cNvSpPr>
            <a:spLocks noGrp="1"/>
          </p:cNvSpPr>
          <p:nvPr>
            <p:ph type="dt" sz="half" idx="10"/>
          </p:nvPr>
        </p:nvSpPr>
        <p:spPr/>
        <p:txBody>
          <a:bodyPr/>
          <a:lstStyle/>
          <a:p>
            <a:pPr>
              <a:defRPr/>
            </a:pPr>
            <a:fld id="{51666114-D8C6-4156-A48C-875D1A883E9D}" type="datetime1">
              <a:rPr lang="en-US" altLang="en-US" smtClean="0"/>
              <a:t>10/11/2021</a:t>
            </a:fld>
            <a:endParaRPr lang="en-US" altLang="en-US"/>
          </a:p>
        </p:txBody>
      </p:sp>
      <p:sp>
        <p:nvSpPr>
          <p:cNvPr id="4" name="Slide Number Placeholder 3">
            <a:extLst>
              <a:ext uri="{FF2B5EF4-FFF2-40B4-BE49-F238E27FC236}">
                <a16:creationId xmlns:a16="http://schemas.microsoft.com/office/drawing/2014/main" id="{56E5FEB5-B15E-4FA3-A595-31BCBE4194F7}"/>
              </a:ext>
            </a:extLst>
          </p:cNvPr>
          <p:cNvSpPr>
            <a:spLocks noGrp="1"/>
          </p:cNvSpPr>
          <p:nvPr>
            <p:ph type="sldNum" sz="quarter" idx="12"/>
          </p:nvPr>
        </p:nvSpPr>
        <p:spPr/>
        <p:txBody>
          <a:bodyPr/>
          <a:lstStyle/>
          <a:p>
            <a:pPr>
              <a:defRPr/>
            </a:pPr>
            <a:fld id="{FDC74F70-0E89-4992-8674-33931DF7359E}" type="slidenum">
              <a:rPr lang="en-US" altLang="en-US" smtClean="0"/>
              <a:pPr>
                <a:defRPr/>
              </a:pPr>
              <a:t>5</a:t>
            </a:fld>
            <a:endParaRPr lang="en-US" altLang="en-US"/>
          </a:p>
        </p:txBody>
      </p:sp>
      <p:pic>
        <p:nvPicPr>
          <p:cNvPr id="5" name="Picture 1" descr="jhtp_03_IntroToClasses_Page_10">
            <a:extLst>
              <a:ext uri="{FF2B5EF4-FFF2-40B4-BE49-F238E27FC236}">
                <a16:creationId xmlns:a16="http://schemas.microsoft.com/office/drawing/2014/main" id="{E2D5566D-FD81-401B-8444-EFE31E3CE75A}"/>
              </a:ext>
            </a:extLst>
          </p:cNvPr>
          <p:cNvPicPr>
            <a:picLocks noGrp="1" noChangeAspect="1"/>
          </p:cNvPicPr>
          <p:nvPr isPhoto="1"/>
        </p:nvPicPr>
        <p:blipFill rotWithShape="1">
          <a:blip r:embed="rId2">
            <a:extLst>
              <a:ext uri="{28A0092B-C50C-407E-A947-70E740481C1C}">
                <a14:useLocalDpi xmlns:a14="http://schemas.microsoft.com/office/drawing/2010/main" val="0"/>
              </a:ext>
            </a:extLst>
          </a:blip>
          <a:srcRect l="22951" r="21650" b="69345"/>
          <a:stretch/>
        </p:blipFill>
        <p:spPr bwMode="auto">
          <a:xfrm>
            <a:off x="2879593" y="226660"/>
            <a:ext cx="7938765" cy="26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a:extLst>
              <a:ext uri="{FF2B5EF4-FFF2-40B4-BE49-F238E27FC236}">
                <a16:creationId xmlns:a16="http://schemas.microsoft.com/office/drawing/2014/main" id="{D6E0A031-7866-4CE6-B4ED-BC4029FCDA0F}"/>
              </a:ext>
            </a:extLst>
          </p:cNvPr>
          <p:cNvSpPr txBox="1">
            <a:spLocks/>
          </p:cNvSpPr>
          <p:nvPr/>
        </p:nvSpPr>
        <p:spPr bwMode="auto">
          <a:xfrm>
            <a:off x="7010400" y="3124200"/>
            <a:ext cx="5029200" cy="3429000"/>
          </a:xfrm>
          <a:prstGeom prst="rect">
            <a:avLst/>
          </a:prstGeom>
          <a:solidFill>
            <a:schemeClr val="bg1"/>
          </a:solidFill>
          <a:ln>
            <a:noFill/>
          </a:ln>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109537" indent="0" eaLnBrk="1" fontAlgn="auto" hangingPunct="1">
              <a:spcAft>
                <a:spcPts val="0"/>
              </a:spcAft>
              <a:buFont typeface="Wingdings 3" charset="2"/>
              <a:buNone/>
              <a:defRPr/>
            </a:pPr>
            <a:r>
              <a:rPr lang="en-US" sz="2400" b="1" i="1" dirty="0">
                <a:solidFill>
                  <a:srgbClr val="000000"/>
                </a:solidFill>
              </a:rPr>
              <a:t>Parameters</a:t>
            </a:r>
          </a:p>
          <a:p>
            <a:pPr marL="457200" indent="-457200" eaLnBrk="1" fontAlgn="auto" hangingPunct="1">
              <a:spcAft>
                <a:spcPts val="0"/>
              </a:spcAft>
              <a:buFont typeface="Wingdings 3" charset="2"/>
              <a:buChar char=""/>
              <a:defRPr/>
            </a:pPr>
            <a:r>
              <a:rPr lang="en-US" sz="2400" dirty="0">
                <a:solidFill>
                  <a:srgbClr val="000000"/>
                </a:solidFill>
                <a:cs typeface="Times New Roman" panose="02020603050405020304" pitchFamily="18" charset="0"/>
              </a:rPr>
              <a:t>The UML models a parameter of an operation by listing the parameter name, followed by a colon and the parameter type between the parentheses after the operation name</a:t>
            </a:r>
          </a:p>
          <a:p>
            <a:pPr marL="457200" indent="-457200" eaLnBrk="1" fontAlgn="auto" hangingPunct="1">
              <a:spcAft>
                <a:spcPts val="0"/>
              </a:spcAft>
              <a:buFont typeface="Wingdings 3" charset="2"/>
              <a:buChar char=""/>
              <a:defRPr/>
            </a:pPr>
            <a:r>
              <a:rPr lang="en-US" sz="2400" dirty="0">
                <a:solidFill>
                  <a:srgbClr val="000000"/>
                </a:solidFill>
                <a:cs typeface="Times New Roman" panose="02020603050405020304" pitchFamily="18" charset="0"/>
              </a:rPr>
              <a:t>+:public   -:private</a:t>
            </a:r>
          </a:p>
          <a:p>
            <a:pPr lvl="1" eaLnBrk="1" fontAlgn="auto" hangingPunct="1">
              <a:spcAft>
                <a:spcPts val="0"/>
              </a:spcAft>
              <a:buFont typeface="Wingdings 3" charset="2"/>
              <a:buChar char=""/>
              <a:defRPr/>
            </a:pPr>
            <a:endParaRPr lang="en-US" sz="2400" b="1" i="1" dirty="0">
              <a:solidFill>
                <a:srgbClr val="000000"/>
              </a:solidFill>
            </a:endParaRPr>
          </a:p>
        </p:txBody>
      </p:sp>
      <p:sp>
        <p:nvSpPr>
          <p:cNvPr id="10" name="TextBox 9">
            <a:extLst>
              <a:ext uri="{FF2B5EF4-FFF2-40B4-BE49-F238E27FC236}">
                <a16:creationId xmlns:a16="http://schemas.microsoft.com/office/drawing/2014/main" id="{277B118E-B4D3-46FF-941B-15CACC5F414E}"/>
              </a:ext>
            </a:extLst>
          </p:cNvPr>
          <p:cNvSpPr txBox="1"/>
          <p:nvPr/>
        </p:nvSpPr>
        <p:spPr>
          <a:xfrm>
            <a:off x="1901106" y="1040235"/>
            <a:ext cx="1402948" cy="369332"/>
          </a:xfrm>
          <a:prstGeom prst="rect">
            <a:avLst/>
          </a:prstGeom>
          <a:noFill/>
        </p:spPr>
        <p:txBody>
          <a:bodyPr wrap="none" rtlCol="0">
            <a:spAutoFit/>
          </a:bodyPr>
          <a:lstStyle/>
          <a:p>
            <a:r>
              <a:rPr lang="en-US" dirty="0">
                <a:solidFill>
                  <a:srgbClr val="FF0000"/>
                </a:solidFill>
              </a:rPr>
              <a:t>Class name</a:t>
            </a:r>
            <a:endParaRPr lang="tr-TR" dirty="0">
              <a:solidFill>
                <a:srgbClr val="FF0000"/>
              </a:solidFill>
            </a:endParaRPr>
          </a:p>
        </p:txBody>
      </p:sp>
      <p:sp>
        <p:nvSpPr>
          <p:cNvPr id="11" name="TextBox 10">
            <a:extLst>
              <a:ext uri="{FF2B5EF4-FFF2-40B4-BE49-F238E27FC236}">
                <a16:creationId xmlns:a16="http://schemas.microsoft.com/office/drawing/2014/main" id="{C4899B79-A47C-4F8E-900F-11E9E94A72FA}"/>
              </a:ext>
            </a:extLst>
          </p:cNvPr>
          <p:cNvSpPr txBox="1"/>
          <p:nvPr/>
        </p:nvSpPr>
        <p:spPr>
          <a:xfrm>
            <a:off x="1018664" y="1529176"/>
            <a:ext cx="2300630" cy="369332"/>
          </a:xfrm>
          <a:prstGeom prst="rect">
            <a:avLst/>
          </a:prstGeom>
          <a:noFill/>
        </p:spPr>
        <p:txBody>
          <a:bodyPr wrap="none" rtlCol="0">
            <a:spAutoFit/>
          </a:bodyPr>
          <a:lstStyle/>
          <a:p>
            <a:r>
              <a:rPr lang="en-US" dirty="0">
                <a:solidFill>
                  <a:srgbClr val="FF0000"/>
                </a:solidFill>
              </a:rPr>
              <a:t>Attributes (variables)</a:t>
            </a:r>
            <a:endParaRPr lang="tr-TR" dirty="0">
              <a:solidFill>
                <a:srgbClr val="FF0000"/>
              </a:solidFill>
            </a:endParaRPr>
          </a:p>
        </p:txBody>
      </p:sp>
      <p:sp>
        <p:nvSpPr>
          <p:cNvPr id="13" name="TextBox 12">
            <a:extLst>
              <a:ext uri="{FF2B5EF4-FFF2-40B4-BE49-F238E27FC236}">
                <a16:creationId xmlns:a16="http://schemas.microsoft.com/office/drawing/2014/main" id="{2BDBD671-9DAD-4A52-A83A-006E7D1FD07F}"/>
              </a:ext>
            </a:extLst>
          </p:cNvPr>
          <p:cNvSpPr txBox="1"/>
          <p:nvPr/>
        </p:nvSpPr>
        <p:spPr>
          <a:xfrm>
            <a:off x="990600" y="2018117"/>
            <a:ext cx="2313454" cy="369332"/>
          </a:xfrm>
          <a:prstGeom prst="rect">
            <a:avLst/>
          </a:prstGeom>
          <a:noFill/>
        </p:spPr>
        <p:txBody>
          <a:bodyPr wrap="none" rtlCol="0">
            <a:spAutoFit/>
          </a:bodyPr>
          <a:lstStyle/>
          <a:p>
            <a:r>
              <a:rPr lang="en-US" dirty="0">
                <a:solidFill>
                  <a:srgbClr val="FF0000"/>
                </a:solidFill>
              </a:rPr>
              <a:t>Behaviors (methods)</a:t>
            </a:r>
            <a:endParaRPr lang="tr-TR" dirty="0">
              <a:solidFill>
                <a:srgbClr val="FF0000"/>
              </a:solidFill>
            </a:endParaRPr>
          </a:p>
        </p:txBody>
      </p:sp>
      <p:sp>
        <p:nvSpPr>
          <p:cNvPr id="14" name="TextBox 13">
            <a:extLst>
              <a:ext uri="{FF2B5EF4-FFF2-40B4-BE49-F238E27FC236}">
                <a16:creationId xmlns:a16="http://schemas.microsoft.com/office/drawing/2014/main" id="{FB55E2CE-2982-43A2-8C27-3F3C52386A83}"/>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9964587F-56A7-4601-BE16-16E77BC5B3A3}"/>
              </a:ext>
            </a:extLst>
          </p:cNvPr>
          <p:cNvSpPr>
            <a:spLocks noGrp="1"/>
          </p:cNvSpPr>
          <p:nvPr>
            <p:ph type="ftr" sz="quarter" idx="11"/>
          </p:nvPr>
        </p:nvSpPr>
        <p:spPr/>
        <p:txBody>
          <a:bodyPr/>
          <a:lstStyle/>
          <a:p>
            <a:pPr>
              <a:defRPr/>
            </a:pPr>
            <a:r>
              <a:rPr lang="en-US" dirty="0"/>
              <a:t>CME225 OOP- Week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5E2B551-99F8-4ADC-9A09-943D333F1EDA}"/>
              </a:ext>
            </a:extLst>
          </p:cNvPr>
          <p:cNvSpPr>
            <a:spLocks noGrp="1"/>
          </p:cNvSpPr>
          <p:nvPr>
            <p:ph type="title"/>
          </p:nvPr>
        </p:nvSpPr>
        <p:spPr>
          <a:xfrm>
            <a:off x="457200" y="615950"/>
            <a:ext cx="11044238" cy="1281113"/>
          </a:xfrm>
        </p:spPr>
        <p:txBody>
          <a:bodyPr/>
          <a:lstStyle/>
          <a:p>
            <a:r>
              <a:rPr lang="en-US" altLang="tr-TR" dirty="0"/>
              <a:t>Encapsulation(Data Hiding ): set() and get()</a:t>
            </a:r>
          </a:p>
        </p:txBody>
      </p:sp>
      <p:sp>
        <p:nvSpPr>
          <p:cNvPr id="3" name="Text Placeholder 2">
            <a:extLst>
              <a:ext uri="{FF2B5EF4-FFF2-40B4-BE49-F238E27FC236}">
                <a16:creationId xmlns:a16="http://schemas.microsoft.com/office/drawing/2014/main" id="{111BD22E-5E7A-4B3B-A598-488E437BBFB4}"/>
              </a:ext>
            </a:extLst>
          </p:cNvPr>
          <p:cNvSpPr>
            <a:spLocks noGrp="1"/>
          </p:cNvSpPr>
          <p:nvPr>
            <p:ph type="body" idx="1"/>
          </p:nvPr>
        </p:nvSpPr>
        <p:spPr>
          <a:xfrm>
            <a:off x="190500" y="1843735"/>
            <a:ext cx="5791200" cy="3566465"/>
          </a:xfrm>
          <a:solidFill>
            <a:schemeClr val="bg1"/>
          </a:solidFill>
        </p:spPr>
        <p:txBody>
          <a:bodyPr>
            <a:normAutofit/>
          </a:bodyPr>
          <a:lstStyle/>
          <a:p>
            <a:pPr eaLnBrk="1" hangingPunct="1"/>
            <a:r>
              <a:rPr lang="en-US" altLang="en-US" sz="2400" dirty="0"/>
              <a:t>Why do we create methods to access variables, if we can access them directly? </a:t>
            </a:r>
          </a:p>
          <a:p>
            <a:pPr lvl="1" eaLnBrk="1" hangingPunct="1"/>
            <a:r>
              <a:rPr lang="en-US" altLang="en-US" b="1" dirty="0"/>
              <a:t>Answer</a:t>
            </a:r>
            <a:r>
              <a:rPr lang="en-US" altLang="en-US" sz="2400" b="1" dirty="0"/>
              <a:t>: security issue.</a:t>
            </a:r>
          </a:p>
          <a:p>
            <a:r>
              <a:rPr lang="en-US" altLang="en-US" sz="2400" b="1" dirty="0"/>
              <a:t>'private</a:t>
            </a:r>
            <a:r>
              <a:rPr lang="en-US" altLang="en-US" sz="2400" dirty="0"/>
              <a:t>' variables can only be accessed in the class.  It's</a:t>
            </a:r>
            <a:r>
              <a:rPr lang="en-US" altLang="en-US" sz="2400" b="1" dirty="0"/>
              <a:t> as if they were invisible out of the scope of the class / object. </a:t>
            </a:r>
            <a:r>
              <a:rPr lang="en-US" altLang="en-US" sz="2400" dirty="0"/>
              <a:t> </a:t>
            </a:r>
          </a:p>
          <a:p>
            <a:r>
              <a:rPr lang="en-US" altLang="en-US" sz="2400" dirty="0">
                <a:solidFill>
                  <a:srgbClr val="FF0000"/>
                </a:solidFill>
              </a:rPr>
              <a:t>Using set() and get() methods, A class can have total control over what is stored in its attributes</a:t>
            </a:r>
            <a:endParaRPr lang="tr-TR" sz="2400" dirty="0">
              <a:solidFill>
                <a:srgbClr val="FF0000"/>
              </a:solidFill>
            </a:endParaRPr>
          </a:p>
          <a:p>
            <a:pPr eaLnBrk="1" hangingPunct="1"/>
            <a:endParaRPr lang="en-US" altLang="en-US" sz="2400" dirty="0"/>
          </a:p>
          <a:p>
            <a:pPr eaLnBrk="1" hangingPunct="1"/>
            <a:endParaRPr lang="en-US" altLang="en-US" sz="2400" dirty="0"/>
          </a:p>
        </p:txBody>
      </p:sp>
      <p:sp>
        <p:nvSpPr>
          <p:cNvPr id="2" name="Date Placeholder 1">
            <a:extLst>
              <a:ext uri="{FF2B5EF4-FFF2-40B4-BE49-F238E27FC236}">
                <a16:creationId xmlns:a16="http://schemas.microsoft.com/office/drawing/2014/main" id="{8D0197ED-38FB-46C4-BB17-0764383B7D22}"/>
              </a:ext>
            </a:extLst>
          </p:cNvPr>
          <p:cNvSpPr>
            <a:spLocks noGrp="1"/>
          </p:cNvSpPr>
          <p:nvPr>
            <p:ph type="dt" sz="half" idx="10"/>
          </p:nvPr>
        </p:nvSpPr>
        <p:spPr/>
        <p:txBody>
          <a:bodyPr/>
          <a:lstStyle/>
          <a:p>
            <a:pPr>
              <a:defRPr/>
            </a:pPr>
            <a:fld id="{B6BAAC51-11B0-4432-BAE7-0E837B4D32FD}" type="datetime1">
              <a:rPr lang="en-US" altLang="en-US" smtClean="0"/>
              <a:t>10/11/2021</a:t>
            </a:fld>
            <a:endParaRPr lang="en-US" altLang="en-US"/>
          </a:p>
        </p:txBody>
      </p:sp>
      <p:sp>
        <p:nvSpPr>
          <p:cNvPr id="5" name="Slide Number Placeholder 4">
            <a:extLst>
              <a:ext uri="{FF2B5EF4-FFF2-40B4-BE49-F238E27FC236}">
                <a16:creationId xmlns:a16="http://schemas.microsoft.com/office/drawing/2014/main" id="{A6F1A570-DD8E-44DC-8C91-BE97677CA73B}"/>
              </a:ext>
            </a:extLst>
          </p:cNvPr>
          <p:cNvSpPr>
            <a:spLocks noGrp="1"/>
          </p:cNvSpPr>
          <p:nvPr>
            <p:ph type="sldNum" sz="quarter" idx="12"/>
          </p:nvPr>
        </p:nvSpPr>
        <p:spPr/>
        <p:txBody>
          <a:bodyPr/>
          <a:lstStyle/>
          <a:p>
            <a:pPr>
              <a:defRPr/>
            </a:pPr>
            <a:fld id="{FDC74F70-0E89-4992-8674-33931DF7359E}" type="slidenum">
              <a:rPr lang="en-US" altLang="en-US" smtClean="0"/>
              <a:pPr>
                <a:defRPr/>
              </a:pPr>
              <a:t>6</a:t>
            </a:fld>
            <a:endParaRPr lang="en-US" altLang="en-US"/>
          </a:p>
        </p:txBody>
      </p:sp>
      <p:sp>
        <p:nvSpPr>
          <p:cNvPr id="6" name="TextBox 5">
            <a:extLst>
              <a:ext uri="{FF2B5EF4-FFF2-40B4-BE49-F238E27FC236}">
                <a16:creationId xmlns:a16="http://schemas.microsoft.com/office/drawing/2014/main" id="{6F8504A3-B383-4D37-B144-36E1B20A91DC}"/>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314D7C91-E96A-42D0-9ACA-8A5B4013B67D}"/>
              </a:ext>
            </a:extLst>
          </p:cNvPr>
          <p:cNvSpPr>
            <a:spLocks noGrp="1"/>
          </p:cNvSpPr>
          <p:nvPr>
            <p:ph type="ftr" sz="quarter" idx="11"/>
          </p:nvPr>
        </p:nvSpPr>
        <p:spPr/>
        <p:txBody>
          <a:bodyPr/>
          <a:lstStyle/>
          <a:p>
            <a:pPr>
              <a:defRPr/>
            </a:pPr>
            <a:r>
              <a:rPr lang="en-US"/>
              <a:t>CME225 OOP- Week 4</a:t>
            </a:r>
          </a:p>
        </p:txBody>
      </p:sp>
      <p:sp>
        <p:nvSpPr>
          <p:cNvPr id="8" name="Text Placeholder 2">
            <a:extLst>
              <a:ext uri="{FF2B5EF4-FFF2-40B4-BE49-F238E27FC236}">
                <a16:creationId xmlns:a16="http://schemas.microsoft.com/office/drawing/2014/main" id="{D9E2588B-1857-477C-A56D-6C88ACD7A398}"/>
              </a:ext>
            </a:extLst>
          </p:cNvPr>
          <p:cNvSpPr txBox="1">
            <a:spLocks/>
          </p:cNvSpPr>
          <p:nvPr/>
        </p:nvSpPr>
        <p:spPr>
          <a:xfrm>
            <a:off x="6728211" y="1715584"/>
            <a:ext cx="5257800" cy="4640766"/>
          </a:xfrm>
          <a:prstGeom prst="rect">
            <a:avLst/>
          </a:prstGeom>
          <a:solidFill>
            <a:schemeClr val="tx2">
              <a:lumMod val="20000"/>
              <a:lumOff val="80000"/>
            </a:schemeClr>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00FF"/>
                </a:solidFill>
                <a:latin typeface="Consolas" panose="020B0609020204030204" pitchFamily="49" charset="0"/>
              </a:rPr>
              <a:t>Class Foo </a:t>
            </a:r>
            <a:r>
              <a:rPr lang="en-US" sz="2000" dirty="0">
                <a:latin typeface="Consolas" panose="020B0609020204030204" pitchFamily="49" charset="0"/>
              </a:rPr>
              <a:t>{</a:t>
            </a:r>
          </a:p>
          <a:p>
            <a:pPr marL="457200" lvl="1" indent="0">
              <a:buFont typeface="Arial" panose="020B0604020202020204" pitchFamily="34" charset="0"/>
              <a:buNone/>
            </a:pPr>
            <a:r>
              <a:rPr lang="en-US" sz="2000" dirty="0">
                <a:solidFill>
                  <a:srgbClr val="0000FF"/>
                </a:solidFill>
                <a:latin typeface="Consolas" panose="020B0609020204030204" pitchFamily="49" charset="0"/>
              </a:rPr>
              <a:t>private String </a:t>
            </a:r>
            <a:r>
              <a:rPr lang="en-US" sz="2000" dirty="0">
                <a:solidFill>
                  <a:srgbClr val="00B050"/>
                </a:solidFill>
                <a:latin typeface="Consolas" panose="020B0609020204030204" pitchFamily="49" charset="0"/>
              </a:rPr>
              <a:t>name</a:t>
            </a:r>
            <a:r>
              <a:rPr lang="en-US" sz="2000" dirty="0">
                <a:latin typeface="Consolas" panose="020B0609020204030204" pitchFamily="49" charset="0"/>
              </a:rPr>
              <a:t>; </a:t>
            </a:r>
          </a:p>
          <a:p>
            <a:pPr marL="457200" lvl="1" indent="0">
              <a:buFont typeface="Arial" panose="020B0604020202020204" pitchFamily="34" charset="0"/>
              <a:buNone/>
            </a:pPr>
            <a:endParaRPr lang="en-US" sz="2000" dirty="0">
              <a:latin typeface="Consolas" panose="020B0609020204030204" pitchFamily="49" charset="0"/>
            </a:endParaRPr>
          </a:p>
          <a:p>
            <a:pPr marL="457200" lvl="1" indent="0">
              <a:buFont typeface="Arial" panose="020B0604020202020204" pitchFamily="34" charset="0"/>
              <a:buNone/>
            </a:pPr>
            <a:r>
              <a:rPr lang="en-US" sz="2000" dirty="0">
                <a:solidFill>
                  <a:srgbClr val="0000FF"/>
                </a:solidFill>
                <a:latin typeface="Consolas" panose="020B0609020204030204" pitchFamily="49" charset="0"/>
              </a:rPr>
              <a:t>public void </a:t>
            </a:r>
            <a:r>
              <a:rPr lang="en-US" sz="2000" dirty="0" err="1">
                <a:latin typeface="Consolas" panose="020B0609020204030204" pitchFamily="49" charset="0"/>
              </a:rPr>
              <a:t>setName</a:t>
            </a:r>
            <a:r>
              <a:rPr lang="en-US" sz="2000" dirty="0">
                <a:latin typeface="Consolas" panose="020B0609020204030204" pitchFamily="49" charset="0"/>
              </a:rPr>
              <a:t>(</a:t>
            </a:r>
            <a:r>
              <a:rPr lang="en-US" sz="2000" dirty="0">
                <a:solidFill>
                  <a:srgbClr val="0000FF"/>
                </a:solidFill>
                <a:latin typeface="Consolas" panose="020B0609020204030204" pitchFamily="49" charset="0"/>
              </a:rPr>
              <a:t>String</a:t>
            </a:r>
            <a:r>
              <a:rPr lang="en-US" sz="2000" dirty="0">
                <a:latin typeface="Consolas" panose="020B0609020204030204" pitchFamily="49" charset="0"/>
              </a:rPr>
              <a:t> name){</a:t>
            </a:r>
          </a:p>
          <a:p>
            <a:pPr marL="457200" lvl="1" indent="0">
              <a:buFont typeface="Arial" panose="020B0604020202020204" pitchFamily="34" charset="0"/>
              <a:buNone/>
            </a:pPr>
            <a:r>
              <a:rPr lang="en-US" sz="2000" dirty="0">
                <a:solidFill>
                  <a:srgbClr val="FF0000"/>
                </a:solidFill>
                <a:latin typeface="Consolas" panose="020B0609020204030204" pitchFamily="49" charset="0"/>
              </a:rPr>
              <a:t>//put any condition</a:t>
            </a:r>
          </a:p>
          <a:p>
            <a:pPr marL="457200" lvl="1" indent="0">
              <a:buFont typeface="Arial" panose="020B0604020202020204" pitchFamily="34" charset="0"/>
              <a:buNone/>
            </a:pPr>
            <a:r>
              <a:rPr lang="en-US" sz="2000" dirty="0">
                <a:solidFill>
                  <a:srgbClr val="0000FF"/>
                </a:solidFill>
                <a:latin typeface="Consolas" panose="020B0609020204030204" pitchFamily="49" charset="0"/>
              </a:rPr>
              <a:t> this</a:t>
            </a:r>
            <a:r>
              <a:rPr lang="en-US" sz="2000" dirty="0">
                <a:latin typeface="Consolas" panose="020B0609020204030204" pitchFamily="49" charset="0"/>
              </a:rPr>
              <a:t>.</a:t>
            </a:r>
            <a:r>
              <a:rPr lang="en-US" sz="2000" dirty="0">
                <a:solidFill>
                  <a:srgbClr val="00B050"/>
                </a:solidFill>
                <a:latin typeface="Consolas" panose="020B0609020204030204" pitchFamily="49" charset="0"/>
              </a:rPr>
              <a:t>name</a:t>
            </a:r>
            <a:r>
              <a:rPr lang="en-US" sz="2000" dirty="0">
                <a:latin typeface="Consolas" panose="020B0609020204030204" pitchFamily="49" charset="0"/>
              </a:rPr>
              <a:t> = name;</a:t>
            </a:r>
          </a:p>
          <a:p>
            <a:pPr marL="457200" lvl="1" indent="0">
              <a:buFont typeface="Arial" panose="020B0604020202020204" pitchFamily="34" charset="0"/>
              <a:buNone/>
            </a:pPr>
            <a:r>
              <a:rPr lang="en-US" sz="2000" dirty="0">
                <a:latin typeface="Consolas" panose="020B0609020204030204" pitchFamily="49" charset="0"/>
              </a:rPr>
              <a:t>}</a:t>
            </a:r>
          </a:p>
          <a:p>
            <a:pPr marL="457200" lvl="1" indent="0">
              <a:buFont typeface="Arial" panose="020B0604020202020204" pitchFamily="34" charset="0"/>
              <a:buNone/>
            </a:pPr>
            <a:r>
              <a:rPr lang="en-US" sz="2000" dirty="0">
                <a:latin typeface="Consolas" panose="020B0609020204030204" pitchFamily="49" charset="0"/>
              </a:rPr>
              <a:t>    </a:t>
            </a:r>
          </a:p>
          <a:p>
            <a:pPr marL="457200" lvl="1" indent="0">
              <a:buFont typeface="Arial" panose="020B0604020202020204" pitchFamily="34" charset="0"/>
              <a:buNone/>
            </a:pPr>
            <a:r>
              <a:rPr lang="en-US" sz="2000" dirty="0">
                <a:solidFill>
                  <a:srgbClr val="0000FF"/>
                </a:solidFill>
                <a:latin typeface="Consolas" panose="020B0609020204030204" pitchFamily="49" charset="0"/>
              </a:rPr>
              <a:t>public String </a:t>
            </a:r>
            <a:r>
              <a:rPr lang="en-US" sz="2000" dirty="0" err="1">
                <a:latin typeface="Consolas" panose="020B0609020204030204" pitchFamily="49" charset="0"/>
              </a:rPr>
              <a:t>getName</a:t>
            </a:r>
            <a:r>
              <a:rPr lang="en-US" sz="2000" dirty="0">
                <a:latin typeface="Consolas" panose="020B0609020204030204" pitchFamily="49" charset="0"/>
              </a:rPr>
              <a:t>(){</a:t>
            </a:r>
          </a:p>
          <a:p>
            <a:pPr marL="457200" lvl="1" indent="0">
              <a:buFont typeface="Arial" panose="020B0604020202020204" pitchFamily="34" charset="0"/>
              <a:buNone/>
            </a:pPr>
            <a:r>
              <a:rPr lang="en-US" sz="2000" dirty="0">
                <a:solidFill>
                  <a:srgbClr val="FF0000"/>
                </a:solidFill>
                <a:latin typeface="Consolas" panose="020B0609020204030204" pitchFamily="49" charset="0"/>
              </a:rPr>
              <a:t>//put any condition</a:t>
            </a:r>
            <a:endParaRPr lang="en-US" sz="2000" dirty="0">
              <a:latin typeface="Consolas" panose="020B0609020204030204" pitchFamily="49" charset="0"/>
            </a:endParaRPr>
          </a:p>
          <a:p>
            <a:pPr marL="457200" lvl="1" indent="0">
              <a:buFont typeface="Arial" panose="020B0604020202020204" pitchFamily="34" charset="0"/>
              <a:buNone/>
            </a:pPr>
            <a:r>
              <a:rPr lang="en-US" sz="2000" dirty="0">
                <a:solidFill>
                  <a:srgbClr val="0000FF"/>
                </a:solidFill>
                <a:latin typeface="Consolas" panose="020B0609020204030204" pitchFamily="49" charset="0"/>
              </a:rPr>
              <a:t>return</a:t>
            </a:r>
            <a:r>
              <a:rPr lang="en-US" sz="2000" dirty="0">
                <a:latin typeface="Consolas" panose="020B0609020204030204" pitchFamily="49" charset="0"/>
              </a:rPr>
              <a:t> name;</a:t>
            </a:r>
          </a:p>
          <a:p>
            <a:pPr marL="457200" lvl="1" indent="0">
              <a:buFont typeface="Arial" panose="020B0604020202020204" pitchFamily="34" charset="0"/>
              <a:buNone/>
            </a:pPr>
            <a:r>
              <a:rPr lang="en-US" sz="2000" dirty="0">
                <a:latin typeface="Consolas" panose="020B0609020204030204" pitchFamily="49" charset="0"/>
              </a:rPr>
              <a:t>}</a:t>
            </a:r>
            <a:endParaRPr lang="en-US" sz="2000" dirty="0">
              <a:solidFill>
                <a:srgbClr val="0000FF"/>
              </a:solidFill>
              <a:latin typeface="Consolas" panose="020B0609020204030204" pitchFamily="49" charset="0"/>
            </a:endParaRPr>
          </a:p>
          <a:p>
            <a:pPr marL="0" indent="0">
              <a:buFont typeface="Arial" panose="020B0604020202020204" pitchFamily="34" charset="0"/>
              <a:buNone/>
            </a:pPr>
            <a:r>
              <a:rPr lang="en-US" sz="2000" dirty="0">
                <a:latin typeface="Consolas" panose="020B0609020204030204"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08D7024F-C335-478F-B172-914E772B6801}"/>
              </a:ext>
            </a:extLst>
          </p:cNvPr>
          <p:cNvSpPr>
            <a:spLocks noGrp="1"/>
          </p:cNvSpPr>
          <p:nvPr>
            <p:ph type="title"/>
          </p:nvPr>
        </p:nvSpPr>
        <p:spPr>
          <a:xfrm>
            <a:off x="3468688" y="623888"/>
            <a:ext cx="6589712" cy="900112"/>
          </a:xfrm>
        </p:spPr>
        <p:txBody>
          <a:bodyPr/>
          <a:lstStyle/>
          <a:p>
            <a:pPr eaLnBrk="1" hangingPunct="1"/>
            <a:r>
              <a:rPr lang="en-US" altLang="en-US" dirty="0"/>
              <a:t>Benefits of Encapsulation</a:t>
            </a:r>
          </a:p>
        </p:txBody>
      </p:sp>
      <p:sp>
        <p:nvSpPr>
          <p:cNvPr id="22531" name="Content Placeholder 1">
            <a:extLst>
              <a:ext uri="{FF2B5EF4-FFF2-40B4-BE49-F238E27FC236}">
                <a16:creationId xmlns:a16="http://schemas.microsoft.com/office/drawing/2014/main" id="{9D12F532-10E2-4436-9AE4-9E0714905BEA}"/>
              </a:ext>
            </a:extLst>
          </p:cNvPr>
          <p:cNvSpPr>
            <a:spLocks noGrp="1"/>
          </p:cNvSpPr>
          <p:nvPr>
            <p:ph idx="1"/>
          </p:nvPr>
        </p:nvSpPr>
        <p:spPr>
          <a:xfrm>
            <a:off x="609600" y="2133600"/>
            <a:ext cx="10515600" cy="4002088"/>
          </a:xfrm>
          <a:solidFill>
            <a:schemeClr val="bg1"/>
          </a:solidFill>
        </p:spPr>
        <p:txBody>
          <a:bodyPr/>
          <a:lstStyle/>
          <a:p>
            <a:r>
              <a:rPr lang="en-US" altLang="en-US" dirty="0"/>
              <a:t>A class can have total control over what is stored in its attributes.</a:t>
            </a:r>
            <a:endParaRPr lang="en-US" altLang="en-US" sz="2800" dirty="0"/>
          </a:p>
          <a:p>
            <a:pPr eaLnBrk="1" hangingPunct="1"/>
            <a:r>
              <a:rPr lang="en-US" altLang="en-US" sz="2800" dirty="0"/>
              <a:t>Attributes of a class can be made read-only or write-only.</a:t>
            </a:r>
          </a:p>
          <a:p>
            <a:pPr eaLnBrk="1" hangingPunct="1"/>
            <a:r>
              <a:rPr lang="en-US" altLang="en-US" sz="2800" dirty="0"/>
              <a:t>The users of a class do not know how the class stores its data. </a:t>
            </a:r>
          </a:p>
          <a:p>
            <a:pPr lvl="1" eaLnBrk="1" hangingPunct="1"/>
            <a:r>
              <a:rPr lang="en-US" altLang="en-US" sz="2400" dirty="0"/>
              <a:t>A class can change the data type of a attributes and users of the class do not need to change any of their code.</a:t>
            </a:r>
          </a:p>
          <a:p>
            <a:pPr eaLnBrk="1" hangingPunct="1"/>
            <a:endParaRPr lang="en-US" altLang="en-US" sz="2800" dirty="0"/>
          </a:p>
        </p:txBody>
      </p:sp>
      <p:sp>
        <p:nvSpPr>
          <p:cNvPr id="4" name="Footer Placeholder 3">
            <a:extLst>
              <a:ext uri="{FF2B5EF4-FFF2-40B4-BE49-F238E27FC236}">
                <a16:creationId xmlns:a16="http://schemas.microsoft.com/office/drawing/2014/main" id="{A07D9563-6AFA-4370-B8F5-08F8D98CFEEB}"/>
              </a:ext>
            </a:extLst>
          </p:cNvPr>
          <p:cNvSpPr>
            <a:spLocks noGrp="1"/>
          </p:cNvSpPr>
          <p:nvPr>
            <p:ph type="ftr" sz="quarter" idx="11"/>
          </p:nvPr>
        </p:nvSpPr>
        <p:spPr/>
        <p:txBody>
          <a:bodyPr/>
          <a:lstStyle/>
          <a:p>
            <a:pPr>
              <a:defRPr/>
            </a:pPr>
            <a:r>
              <a:rPr lang="en-US"/>
              <a:t>CME225 OOP- Week 4</a:t>
            </a:r>
          </a:p>
        </p:txBody>
      </p:sp>
      <p:sp>
        <p:nvSpPr>
          <p:cNvPr id="5" name="TextBox 4">
            <a:extLst>
              <a:ext uri="{FF2B5EF4-FFF2-40B4-BE49-F238E27FC236}">
                <a16:creationId xmlns:a16="http://schemas.microsoft.com/office/drawing/2014/main" id="{78AA97FC-776F-4320-9C07-14B610EEDE15}"/>
              </a:ext>
            </a:extLst>
          </p:cNvPr>
          <p:cNvSpPr txBox="1"/>
          <p:nvPr/>
        </p:nvSpPr>
        <p:spPr>
          <a:xfrm>
            <a:off x="9906000" y="152400"/>
            <a:ext cx="189649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Summary: week 3</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FDD4B952-6679-4AA3-ADB5-E6BDD6BBE57A}"/>
              </a:ext>
            </a:extLst>
          </p:cNvPr>
          <p:cNvSpPr>
            <a:spLocks noGrp="1"/>
          </p:cNvSpPr>
          <p:nvPr>
            <p:ph type="dt" sz="half" idx="10"/>
          </p:nvPr>
        </p:nvSpPr>
        <p:spPr/>
        <p:txBody>
          <a:bodyPr/>
          <a:lstStyle/>
          <a:p>
            <a:pPr>
              <a:defRPr/>
            </a:pPr>
            <a:fld id="{C97D771D-B6CE-480B-BB1D-3299C439BDEC}" type="datetime1">
              <a:rPr lang="en-US" altLang="en-US" smtClean="0"/>
              <a:t>10/11/2021</a:t>
            </a:fld>
            <a:endParaRPr lang="en-US" altLang="en-US"/>
          </a:p>
        </p:txBody>
      </p:sp>
      <p:sp>
        <p:nvSpPr>
          <p:cNvPr id="3" name="Slide Number Placeholder 2">
            <a:extLst>
              <a:ext uri="{FF2B5EF4-FFF2-40B4-BE49-F238E27FC236}">
                <a16:creationId xmlns:a16="http://schemas.microsoft.com/office/drawing/2014/main" id="{7E1ED97D-C144-4F24-BB80-86039386287D}"/>
              </a:ext>
            </a:extLst>
          </p:cNvPr>
          <p:cNvSpPr>
            <a:spLocks noGrp="1"/>
          </p:cNvSpPr>
          <p:nvPr>
            <p:ph type="sldNum" sz="quarter" idx="12"/>
          </p:nvPr>
        </p:nvSpPr>
        <p:spPr/>
        <p:txBody>
          <a:bodyPr/>
          <a:lstStyle/>
          <a:p>
            <a:pPr>
              <a:defRPr/>
            </a:pPr>
            <a:fld id="{9115712F-D343-49A9-B756-F7AB7EFD17A4}"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6597-2882-4FA3-95F2-D8D2BC36CD36}"/>
              </a:ext>
            </a:extLst>
          </p:cNvPr>
          <p:cNvSpPr>
            <a:spLocks noGrp="1"/>
          </p:cNvSpPr>
          <p:nvPr>
            <p:ph type="title"/>
          </p:nvPr>
        </p:nvSpPr>
        <p:spPr/>
        <p:txBody>
          <a:bodyPr/>
          <a:lstStyle/>
          <a:p>
            <a:r>
              <a:rPr lang="en-US" dirty="0"/>
              <a:t>Week 5: Table of Contents</a:t>
            </a:r>
            <a:endParaRPr lang="tr-TR" dirty="0"/>
          </a:p>
        </p:txBody>
      </p:sp>
      <p:sp>
        <p:nvSpPr>
          <p:cNvPr id="3" name="Content Placeholder 2">
            <a:extLst>
              <a:ext uri="{FF2B5EF4-FFF2-40B4-BE49-F238E27FC236}">
                <a16:creationId xmlns:a16="http://schemas.microsoft.com/office/drawing/2014/main" id="{C390500D-FE23-4436-8DA6-864B98511F77}"/>
              </a:ext>
            </a:extLst>
          </p:cNvPr>
          <p:cNvSpPr>
            <a:spLocks noGrp="1"/>
          </p:cNvSpPr>
          <p:nvPr>
            <p:ph idx="1"/>
          </p:nvPr>
        </p:nvSpPr>
        <p:spPr>
          <a:xfrm>
            <a:off x="1219200" y="1752600"/>
            <a:ext cx="10285412" cy="3777622"/>
          </a:xfrm>
        </p:spPr>
        <p:txBody>
          <a:bodyPr/>
          <a:lstStyle/>
          <a:p>
            <a:pPr lvl="1"/>
            <a:r>
              <a:rPr lang="en-US" sz="3000" dirty="0">
                <a:solidFill>
                  <a:schemeClr val="tx1"/>
                </a:solidFill>
                <a:latin typeface="Goudy Sans Medium"/>
              </a:rPr>
              <a:t>Exception handling </a:t>
            </a:r>
            <a:r>
              <a:rPr lang="en-US" sz="2800" dirty="0">
                <a:solidFill>
                  <a:schemeClr val="tx1"/>
                </a:solidFill>
                <a:latin typeface="Goudy Sans Medium"/>
              </a:rPr>
              <a:t>in classes</a:t>
            </a:r>
          </a:p>
          <a:p>
            <a:pPr lvl="1"/>
            <a:r>
              <a:rPr lang="en-US" sz="3000" dirty="0">
                <a:solidFill>
                  <a:schemeClr val="tx1"/>
                </a:solidFill>
                <a:latin typeface="Goudy Sans Medium"/>
              </a:rPr>
              <a:t>Static keyword</a:t>
            </a:r>
          </a:p>
        </p:txBody>
      </p:sp>
      <p:sp>
        <p:nvSpPr>
          <p:cNvPr id="5" name="Date Placeholder 4">
            <a:extLst>
              <a:ext uri="{FF2B5EF4-FFF2-40B4-BE49-F238E27FC236}">
                <a16:creationId xmlns:a16="http://schemas.microsoft.com/office/drawing/2014/main" id="{FB7F6F70-2718-4D9D-BBBA-882ACEE2399C}"/>
              </a:ext>
            </a:extLst>
          </p:cNvPr>
          <p:cNvSpPr>
            <a:spLocks noGrp="1"/>
          </p:cNvSpPr>
          <p:nvPr>
            <p:ph type="dt" sz="half" idx="10"/>
          </p:nvPr>
        </p:nvSpPr>
        <p:spPr/>
        <p:txBody>
          <a:bodyPr/>
          <a:lstStyle/>
          <a:p>
            <a:pPr>
              <a:defRPr/>
            </a:pPr>
            <a:fld id="{33BAEB0A-7B22-4141-8FBA-CE2C8E758076}" type="datetime1">
              <a:rPr lang="en-US" altLang="en-US" smtClean="0"/>
              <a:t>10/11/2021</a:t>
            </a:fld>
            <a:endParaRPr lang="en-US" altLang="en-US"/>
          </a:p>
        </p:txBody>
      </p:sp>
      <p:sp>
        <p:nvSpPr>
          <p:cNvPr id="6" name="Slide Number Placeholder 5">
            <a:extLst>
              <a:ext uri="{FF2B5EF4-FFF2-40B4-BE49-F238E27FC236}">
                <a16:creationId xmlns:a16="http://schemas.microsoft.com/office/drawing/2014/main" id="{13BE758E-75D1-431A-BE96-9BBCF5ECCA43}"/>
              </a:ext>
            </a:extLst>
          </p:cNvPr>
          <p:cNvSpPr>
            <a:spLocks noGrp="1"/>
          </p:cNvSpPr>
          <p:nvPr>
            <p:ph type="sldNum" sz="quarter" idx="12"/>
          </p:nvPr>
        </p:nvSpPr>
        <p:spPr/>
        <p:txBody>
          <a:bodyPr/>
          <a:lstStyle/>
          <a:p>
            <a:pPr>
              <a:defRPr/>
            </a:pPr>
            <a:fld id="{9115712F-D343-49A9-B756-F7AB7EFD17A4}" type="slidenum">
              <a:rPr lang="en-US" altLang="en-US" smtClean="0"/>
              <a:pPr>
                <a:defRPr/>
              </a:pPr>
              <a:t>8</a:t>
            </a:fld>
            <a:endParaRPr lang="en-US" altLang="en-US"/>
          </a:p>
        </p:txBody>
      </p:sp>
      <p:sp>
        <p:nvSpPr>
          <p:cNvPr id="4" name="Footer Placeholder 3">
            <a:extLst>
              <a:ext uri="{FF2B5EF4-FFF2-40B4-BE49-F238E27FC236}">
                <a16:creationId xmlns:a16="http://schemas.microsoft.com/office/drawing/2014/main" id="{CE32E922-20A1-45F4-BADD-9AFF4EBDBFAA}"/>
              </a:ext>
            </a:extLst>
          </p:cNvPr>
          <p:cNvSpPr>
            <a:spLocks noGrp="1"/>
          </p:cNvSpPr>
          <p:nvPr>
            <p:ph type="ftr" sz="quarter" idx="11"/>
          </p:nvPr>
        </p:nvSpPr>
        <p:spPr/>
        <p:txBody>
          <a:bodyPr/>
          <a:lstStyle/>
          <a:p>
            <a:pPr>
              <a:defRPr/>
            </a:pPr>
            <a:r>
              <a:rPr lang="en-US"/>
              <a:t>CME225 OOP- Week 4</a:t>
            </a:r>
          </a:p>
        </p:txBody>
      </p:sp>
    </p:spTree>
    <p:extLst>
      <p:ext uri="{BB962C8B-B14F-4D97-AF65-F5344CB8AC3E}">
        <p14:creationId xmlns:p14="http://schemas.microsoft.com/office/powerpoint/2010/main" val="34483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1F6266D-9362-463C-A860-8FC238388902}"/>
              </a:ext>
            </a:extLst>
          </p:cNvPr>
          <p:cNvSpPr>
            <a:spLocks noGrp="1"/>
          </p:cNvSpPr>
          <p:nvPr>
            <p:ph type="dt" sz="half" idx="10"/>
          </p:nvPr>
        </p:nvSpPr>
        <p:spPr/>
        <p:txBody>
          <a:bodyPr/>
          <a:lstStyle/>
          <a:p>
            <a:pPr>
              <a:defRPr/>
            </a:pPr>
            <a:fld id="{1B22DC80-70CB-4156-92D0-A7E25667DDE5}" type="datetime1">
              <a:rPr lang="en-US" altLang="en-US" smtClean="0"/>
              <a:t>10/11/2021</a:t>
            </a:fld>
            <a:endParaRPr lang="en-US" altLang="en-US"/>
          </a:p>
        </p:txBody>
      </p:sp>
      <p:sp>
        <p:nvSpPr>
          <p:cNvPr id="5" name="Footer Placeholder 4">
            <a:extLst>
              <a:ext uri="{FF2B5EF4-FFF2-40B4-BE49-F238E27FC236}">
                <a16:creationId xmlns:a16="http://schemas.microsoft.com/office/drawing/2014/main" id="{EAEDB098-C05B-44B8-851A-F49AEF6FFE01}"/>
              </a:ext>
            </a:extLst>
          </p:cNvPr>
          <p:cNvSpPr>
            <a:spLocks noGrp="1"/>
          </p:cNvSpPr>
          <p:nvPr>
            <p:ph type="ftr" sz="quarter" idx="11"/>
          </p:nvPr>
        </p:nvSpPr>
        <p:spPr/>
        <p:txBody>
          <a:bodyPr/>
          <a:lstStyle/>
          <a:p>
            <a:pPr>
              <a:defRPr/>
            </a:pPr>
            <a:r>
              <a:rPr lang="en-US"/>
              <a:t>CME225 OOP- Week 4</a:t>
            </a:r>
          </a:p>
        </p:txBody>
      </p:sp>
      <p:sp>
        <p:nvSpPr>
          <p:cNvPr id="6" name="Slide Number Placeholder 5">
            <a:extLst>
              <a:ext uri="{FF2B5EF4-FFF2-40B4-BE49-F238E27FC236}">
                <a16:creationId xmlns:a16="http://schemas.microsoft.com/office/drawing/2014/main" id="{4774E136-0562-4853-97FD-03206E85CDD2}"/>
              </a:ext>
            </a:extLst>
          </p:cNvPr>
          <p:cNvSpPr>
            <a:spLocks noGrp="1"/>
          </p:cNvSpPr>
          <p:nvPr>
            <p:ph type="sldNum" sz="quarter" idx="12"/>
          </p:nvPr>
        </p:nvSpPr>
        <p:spPr/>
        <p:txBody>
          <a:bodyPr/>
          <a:lstStyle/>
          <a:p>
            <a:pPr>
              <a:defRPr/>
            </a:pPr>
            <a:fld id="{9115712F-D343-49A9-B756-F7AB7EFD17A4}" type="slidenum">
              <a:rPr lang="en-US" altLang="en-US" smtClean="0"/>
              <a:pPr>
                <a:defRPr/>
              </a:pPr>
              <a:t>9</a:t>
            </a:fld>
            <a:endParaRPr lang="en-US" altLang="en-US"/>
          </a:p>
        </p:txBody>
      </p:sp>
      <p:grpSp>
        <p:nvGrpSpPr>
          <p:cNvPr id="8" name="Group 7">
            <a:extLst>
              <a:ext uri="{FF2B5EF4-FFF2-40B4-BE49-F238E27FC236}">
                <a16:creationId xmlns:a16="http://schemas.microsoft.com/office/drawing/2014/main" id="{D3A8A533-131A-443E-A8EE-01AA7B5D7E4E}"/>
              </a:ext>
            </a:extLst>
          </p:cNvPr>
          <p:cNvGrpSpPr/>
          <p:nvPr/>
        </p:nvGrpSpPr>
        <p:grpSpPr>
          <a:xfrm>
            <a:off x="1221391" y="125161"/>
            <a:ext cx="9088814" cy="2630923"/>
            <a:chOff x="1373792" y="533398"/>
            <a:chExt cx="9088814" cy="2630923"/>
          </a:xfrm>
        </p:grpSpPr>
        <p:sp>
          <p:nvSpPr>
            <p:cNvPr id="11" name="Freeform: Shape 10">
              <a:extLst>
                <a:ext uri="{FF2B5EF4-FFF2-40B4-BE49-F238E27FC236}">
                  <a16:creationId xmlns:a16="http://schemas.microsoft.com/office/drawing/2014/main" id="{F10DA113-A074-4749-BE39-681AB62B02E5}"/>
                </a:ext>
              </a:extLst>
            </p:cNvPr>
            <p:cNvSpPr/>
            <p:nvPr/>
          </p:nvSpPr>
          <p:spPr>
            <a:xfrm>
              <a:off x="3861906" y="533398"/>
              <a:ext cx="3758094" cy="855171"/>
            </a:xfrm>
            <a:custGeom>
              <a:avLst/>
              <a:gdLst>
                <a:gd name="connsiteX0" fmla="*/ 0 w 4112586"/>
                <a:gd name="connsiteY0" fmla="*/ 0 h 855171"/>
                <a:gd name="connsiteX1" fmla="*/ 4112586 w 4112586"/>
                <a:gd name="connsiteY1" fmla="*/ 0 h 855171"/>
                <a:gd name="connsiteX2" fmla="*/ 4112586 w 4112586"/>
                <a:gd name="connsiteY2" fmla="*/ 855171 h 855171"/>
                <a:gd name="connsiteX3" fmla="*/ 0 w 4112586"/>
                <a:gd name="connsiteY3" fmla="*/ 855171 h 855171"/>
                <a:gd name="connsiteX4" fmla="*/ 0 w 4112586"/>
                <a:gd name="connsiteY4" fmla="*/ 0 h 855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855171">
                  <a:moveTo>
                    <a:pt x="0" y="0"/>
                  </a:moveTo>
                  <a:lnTo>
                    <a:pt x="4112586" y="0"/>
                  </a:lnTo>
                  <a:lnTo>
                    <a:pt x="4112586" y="855171"/>
                  </a:lnTo>
                  <a:lnTo>
                    <a:pt x="0" y="855171"/>
                  </a:lnTo>
                  <a:lnTo>
                    <a:pt x="0" y="0"/>
                  </a:lnTo>
                  <a:close/>
                </a:path>
              </a:pathLst>
            </a:custGeom>
            <a:no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rgbClr val="FF0000"/>
                  </a:solidFill>
                </a:rPr>
                <a:t>errors</a:t>
              </a:r>
              <a:endParaRPr lang="tr-TR" sz="4800" kern="1200" dirty="0">
                <a:solidFill>
                  <a:srgbClr val="FF0000"/>
                </a:solidFill>
              </a:endParaRPr>
            </a:p>
          </p:txBody>
        </p:sp>
        <p:sp>
          <p:nvSpPr>
            <p:cNvPr id="12" name="Freeform: Shape 11">
              <a:extLst>
                <a:ext uri="{FF2B5EF4-FFF2-40B4-BE49-F238E27FC236}">
                  <a16:creationId xmlns:a16="http://schemas.microsoft.com/office/drawing/2014/main" id="{151401BA-8B9F-4545-AE4E-4F32435D2E3C}"/>
                </a:ext>
              </a:extLst>
            </p:cNvPr>
            <p:cNvSpPr/>
            <p:nvPr/>
          </p:nvSpPr>
          <p:spPr>
            <a:xfrm>
              <a:off x="6934199" y="2252212"/>
              <a:ext cx="3528407" cy="912109"/>
            </a:xfrm>
            <a:custGeom>
              <a:avLst/>
              <a:gdLst>
                <a:gd name="connsiteX0" fmla="*/ 0 w 4112586"/>
                <a:gd name="connsiteY0" fmla="*/ 0 h 912109"/>
                <a:gd name="connsiteX1" fmla="*/ 4112586 w 4112586"/>
                <a:gd name="connsiteY1" fmla="*/ 0 h 912109"/>
                <a:gd name="connsiteX2" fmla="*/ 4112586 w 4112586"/>
                <a:gd name="connsiteY2" fmla="*/ 912109 h 912109"/>
                <a:gd name="connsiteX3" fmla="*/ 0 w 4112586"/>
                <a:gd name="connsiteY3" fmla="*/ 912109 h 912109"/>
                <a:gd name="connsiteX4" fmla="*/ 0 w 4112586"/>
                <a:gd name="connsiteY4" fmla="*/ 0 h 91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912109">
                  <a:moveTo>
                    <a:pt x="0" y="0"/>
                  </a:moveTo>
                  <a:lnTo>
                    <a:pt x="4112586" y="0"/>
                  </a:lnTo>
                  <a:lnTo>
                    <a:pt x="4112586" y="912109"/>
                  </a:lnTo>
                  <a:lnTo>
                    <a:pt x="0" y="912109"/>
                  </a:lnTo>
                  <a:lnTo>
                    <a:pt x="0" y="0"/>
                  </a:lnTo>
                  <a:close/>
                </a:path>
              </a:pathLst>
            </a:custGeom>
            <a:no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400" kern="1200" dirty="0">
                  <a:solidFill>
                    <a:sysClr val="windowText" lastClr="000000"/>
                  </a:solidFill>
                </a:rPr>
                <a:t>Run Time Errors</a:t>
              </a:r>
              <a:endParaRPr lang="tr-TR" sz="2400" kern="1200" dirty="0">
                <a:solidFill>
                  <a:sysClr val="windowText" lastClr="000000"/>
                </a:solidFill>
              </a:endParaRPr>
            </a:p>
          </p:txBody>
        </p:sp>
        <p:sp>
          <p:nvSpPr>
            <p:cNvPr id="13" name="Freeform: Shape 12">
              <a:extLst>
                <a:ext uri="{FF2B5EF4-FFF2-40B4-BE49-F238E27FC236}">
                  <a16:creationId xmlns:a16="http://schemas.microsoft.com/office/drawing/2014/main" id="{F8C894E2-18A1-4C15-BC46-1F731B9E57D3}"/>
                </a:ext>
              </a:extLst>
            </p:cNvPr>
            <p:cNvSpPr/>
            <p:nvPr/>
          </p:nvSpPr>
          <p:spPr>
            <a:xfrm>
              <a:off x="1373792" y="2235598"/>
              <a:ext cx="3045808" cy="912109"/>
            </a:xfrm>
            <a:custGeom>
              <a:avLst/>
              <a:gdLst>
                <a:gd name="connsiteX0" fmla="*/ 0 w 4112586"/>
                <a:gd name="connsiteY0" fmla="*/ 0 h 895495"/>
                <a:gd name="connsiteX1" fmla="*/ 4112586 w 4112586"/>
                <a:gd name="connsiteY1" fmla="*/ 0 h 895495"/>
                <a:gd name="connsiteX2" fmla="*/ 4112586 w 4112586"/>
                <a:gd name="connsiteY2" fmla="*/ 895495 h 895495"/>
                <a:gd name="connsiteX3" fmla="*/ 0 w 4112586"/>
                <a:gd name="connsiteY3" fmla="*/ 895495 h 895495"/>
                <a:gd name="connsiteX4" fmla="*/ 0 w 4112586"/>
                <a:gd name="connsiteY4" fmla="*/ 0 h 895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2586" h="895495">
                  <a:moveTo>
                    <a:pt x="0" y="0"/>
                  </a:moveTo>
                  <a:lnTo>
                    <a:pt x="4112586" y="0"/>
                  </a:lnTo>
                  <a:lnTo>
                    <a:pt x="4112586" y="895495"/>
                  </a:lnTo>
                  <a:lnTo>
                    <a:pt x="0" y="895495"/>
                  </a:lnTo>
                  <a:lnTo>
                    <a:pt x="0" y="0"/>
                  </a:lnTo>
                  <a:close/>
                </a:path>
              </a:pathLst>
            </a:custGeom>
            <a:no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400" kern="1200" dirty="0">
                  <a:solidFill>
                    <a:sysClr val="windowText" lastClr="000000"/>
                  </a:solidFill>
                </a:rPr>
                <a:t>Compile Time Errors</a:t>
              </a:r>
              <a:endParaRPr lang="tr-TR" sz="2400" kern="1200" dirty="0">
                <a:solidFill>
                  <a:sysClr val="windowText" lastClr="000000"/>
                </a:solidFill>
              </a:endParaRPr>
            </a:p>
          </p:txBody>
        </p:sp>
      </p:grpSp>
      <p:sp>
        <p:nvSpPr>
          <p:cNvPr id="14" name="TextBox 13">
            <a:extLst>
              <a:ext uri="{FF2B5EF4-FFF2-40B4-BE49-F238E27FC236}">
                <a16:creationId xmlns:a16="http://schemas.microsoft.com/office/drawing/2014/main" id="{D2280C27-B77A-4266-A254-2D4EB73091DD}"/>
              </a:ext>
            </a:extLst>
          </p:cNvPr>
          <p:cNvSpPr txBox="1"/>
          <p:nvPr/>
        </p:nvSpPr>
        <p:spPr>
          <a:xfrm>
            <a:off x="457199" y="2637531"/>
            <a:ext cx="4800578" cy="1938992"/>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solidFill>
                  <a:schemeClr val="tx1"/>
                </a:solidFill>
              </a:rPr>
              <a:t>-Syntax error</a:t>
            </a:r>
          </a:p>
          <a:p>
            <a:r>
              <a:rPr lang="en-US" sz="2400" dirty="0">
                <a:solidFill>
                  <a:schemeClr val="tx1"/>
                </a:solidFill>
              </a:rPr>
              <a:t>in a;  </a:t>
            </a:r>
          </a:p>
          <a:p>
            <a:r>
              <a:rPr lang="en-US" sz="2400" dirty="0">
                <a:solidFill>
                  <a:schemeClr val="tx1"/>
                </a:solidFill>
              </a:rPr>
              <a:t>-Type mismatch, wrong casting</a:t>
            </a:r>
          </a:p>
          <a:p>
            <a:pPr marL="342900" indent="-342900">
              <a:buFontTx/>
              <a:buChar char="-"/>
            </a:pPr>
            <a:r>
              <a:rPr lang="en-US" sz="2400" dirty="0">
                <a:solidFill>
                  <a:schemeClr val="tx1"/>
                </a:solidFill>
              </a:rPr>
              <a:t>int x = “</a:t>
            </a:r>
            <a:r>
              <a:rPr lang="en-US" sz="2400" dirty="0" err="1">
                <a:solidFill>
                  <a:schemeClr val="tx1"/>
                </a:solidFill>
              </a:rPr>
              <a:t>asdsad</a:t>
            </a:r>
            <a:r>
              <a:rPr lang="en-US" sz="2400" dirty="0">
                <a:solidFill>
                  <a:schemeClr val="tx1"/>
                </a:solidFill>
              </a:rPr>
              <a:t>”;</a:t>
            </a:r>
          </a:p>
          <a:p>
            <a:pPr marL="342900" indent="-342900">
              <a:buFontTx/>
              <a:buChar char="-"/>
            </a:pPr>
            <a:r>
              <a:rPr lang="en-US" sz="2400" dirty="0">
                <a:solidFill>
                  <a:schemeClr val="tx1"/>
                </a:solidFill>
              </a:rPr>
              <a:t>… </a:t>
            </a:r>
          </a:p>
        </p:txBody>
      </p:sp>
      <p:sp>
        <p:nvSpPr>
          <p:cNvPr id="15" name="TextBox 14">
            <a:extLst>
              <a:ext uri="{FF2B5EF4-FFF2-40B4-BE49-F238E27FC236}">
                <a16:creationId xmlns:a16="http://schemas.microsoft.com/office/drawing/2014/main" id="{3146A6C7-9F39-42B8-BEE6-592357C4E06A}"/>
              </a:ext>
            </a:extLst>
          </p:cNvPr>
          <p:cNvSpPr txBox="1"/>
          <p:nvPr/>
        </p:nvSpPr>
        <p:spPr>
          <a:xfrm>
            <a:off x="5943600" y="2602701"/>
            <a:ext cx="5765800" cy="1569660"/>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solidFill>
                  <a:schemeClr val="tx1"/>
                </a:solidFill>
              </a:rPr>
              <a:t>Exceptions</a:t>
            </a:r>
          </a:p>
          <a:p>
            <a:r>
              <a:rPr lang="en-US" sz="2400" dirty="0">
                <a:solidFill>
                  <a:schemeClr val="tx1"/>
                </a:solidFill>
              </a:rPr>
              <a:t>-exceptions are events that disrupt the normal flow of the program's instructions during the execution of a program.</a:t>
            </a:r>
          </a:p>
        </p:txBody>
      </p:sp>
      <p:sp>
        <p:nvSpPr>
          <p:cNvPr id="16" name="Right Brace 15">
            <a:extLst>
              <a:ext uri="{FF2B5EF4-FFF2-40B4-BE49-F238E27FC236}">
                <a16:creationId xmlns:a16="http://schemas.microsoft.com/office/drawing/2014/main" id="{1D5B40C3-E56F-4F7A-A932-AD6F160DECAC}"/>
              </a:ext>
            </a:extLst>
          </p:cNvPr>
          <p:cNvSpPr/>
          <p:nvPr/>
        </p:nvSpPr>
        <p:spPr>
          <a:xfrm rot="16200000">
            <a:off x="5258686" y="-1447458"/>
            <a:ext cx="512603" cy="5765799"/>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Hexagon 16">
            <a:extLst>
              <a:ext uri="{FF2B5EF4-FFF2-40B4-BE49-F238E27FC236}">
                <a16:creationId xmlns:a16="http://schemas.microsoft.com/office/drawing/2014/main" id="{E2E8B69D-899C-4736-B8EA-88B9B320E19C}"/>
              </a:ext>
            </a:extLst>
          </p:cNvPr>
          <p:cNvSpPr/>
          <p:nvPr/>
        </p:nvSpPr>
        <p:spPr>
          <a:xfrm>
            <a:off x="1274537" y="4758021"/>
            <a:ext cx="8932831" cy="1643420"/>
          </a:xfrm>
          <a:custGeom>
            <a:avLst/>
            <a:gdLst>
              <a:gd name="connsiteX0" fmla="*/ 0 w 8932831"/>
              <a:gd name="connsiteY0" fmla="*/ 821710 h 1643420"/>
              <a:gd name="connsiteX1" fmla="*/ 410855 w 8932831"/>
              <a:gd name="connsiteY1" fmla="*/ 0 h 1643420"/>
              <a:gd name="connsiteX2" fmla="*/ 8521976 w 8932831"/>
              <a:gd name="connsiteY2" fmla="*/ 0 h 1643420"/>
              <a:gd name="connsiteX3" fmla="*/ 8932831 w 8932831"/>
              <a:gd name="connsiteY3" fmla="*/ 821710 h 1643420"/>
              <a:gd name="connsiteX4" fmla="*/ 8521976 w 8932831"/>
              <a:gd name="connsiteY4" fmla="*/ 1643420 h 1643420"/>
              <a:gd name="connsiteX5" fmla="*/ 410855 w 8932831"/>
              <a:gd name="connsiteY5" fmla="*/ 1643420 h 1643420"/>
              <a:gd name="connsiteX6" fmla="*/ 0 w 8932831"/>
              <a:gd name="connsiteY6" fmla="*/ 821710 h 164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2831" h="1643420" fill="none" extrusionOk="0">
                <a:moveTo>
                  <a:pt x="0" y="821710"/>
                </a:moveTo>
                <a:cubicBezTo>
                  <a:pt x="122898" y="754618"/>
                  <a:pt x="387351" y="123749"/>
                  <a:pt x="410855" y="0"/>
                </a:cubicBezTo>
                <a:cubicBezTo>
                  <a:pt x="4196818" y="15016"/>
                  <a:pt x="7707720" y="-114709"/>
                  <a:pt x="8521976" y="0"/>
                </a:cubicBezTo>
                <a:cubicBezTo>
                  <a:pt x="8668618" y="218662"/>
                  <a:pt x="8900827" y="655538"/>
                  <a:pt x="8932831" y="821710"/>
                </a:cubicBezTo>
                <a:cubicBezTo>
                  <a:pt x="8810599" y="1106323"/>
                  <a:pt x="8653576" y="1288338"/>
                  <a:pt x="8521976" y="1643420"/>
                </a:cubicBezTo>
                <a:cubicBezTo>
                  <a:pt x="6831697" y="1533838"/>
                  <a:pt x="4139675" y="1642197"/>
                  <a:pt x="410855" y="1643420"/>
                </a:cubicBezTo>
                <a:cubicBezTo>
                  <a:pt x="262311" y="1465124"/>
                  <a:pt x="91180" y="922027"/>
                  <a:pt x="0" y="821710"/>
                </a:cubicBezTo>
                <a:close/>
              </a:path>
              <a:path w="8932831" h="1643420" stroke="0" extrusionOk="0">
                <a:moveTo>
                  <a:pt x="0" y="821710"/>
                </a:moveTo>
                <a:cubicBezTo>
                  <a:pt x="208283" y="477938"/>
                  <a:pt x="323438" y="184651"/>
                  <a:pt x="410855" y="0"/>
                </a:cubicBezTo>
                <a:cubicBezTo>
                  <a:pt x="2769378" y="-9487"/>
                  <a:pt x="4747312" y="-159226"/>
                  <a:pt x="8521976" y="0"/>
                </a:cubicBezTo>
                <a:cubicBezTo>
                  <a:pt x="8513918" y="159055"/>
                  <a:pt x="8852675" y="646995"/>
                  <a:pt x="8932831" y="821710"/>
                </a:cubicBezTo>
                <a:cubicBezTo>
                  <a:pt x="8784771" y="1027301"/>
                  <a:pt x="8556006" y="1460439"/>
                  <a:pt x="8521976" y="1643420"/>
                </a:cubicBezTo>
                <a:cubicBezTo>
                  <a:pt x="6225387" y="1692653"/>
                  <a:pt x="2359039" y="1488237"/>
                  <a:pt x="410855" y="1643420"/>
                </a:cubicBezTo>
                <a:cubicBezTo>
                  <a:pt x="279373" y="1447351"/>
                  <a:pt x="69408" y="1104528"/>
                  <a:pt x="0" y="821710"/>
                </a:cubicBezTo>
                <a:close/>
              </a:path>
            </a:pathLst>
          </a:custGeom>
          <a:ln w="57150">
            <a:solidFill>
              <a:srgbClr val="00B050"/>
            </a:solidFill>
            <a:extLst>
              <a:ext uri="{C807C97D-BFC1-408E-A445-0C87EB9F89A2}">
                <ask:lineSketchStyleProps xmlns:ask="http://schemas.microsoft.com/office/drawing/2018/sketchyshapes" sd="1807842326">
                  <a:prstGeom prst="hexagon">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none">
            <a:spAutoFit/>
          </a:bodyPr>
          <a:lstStyle/>
          <a:p>
            <a:r>
              <a:rPr lang="en-US" sz="4000" dirty="0">
                <a:solidFill>
                  <a:srgbClr val="FF0000"/>
                </a:solidFill>
                <a:latin typeface="Tekton Pro" panose="020F0603020208020904" pitchFamily="34" charset="-94"/>
              </a:rPr>
              <a:t>We </a:t>
            </a:r>
            <a:r>
              <a:rPr lang="en-US" sz="4000" u="sng" dirty="0">
                <a:solidFill>
                  <a:srgbClr val="FF0000"/>
                </a:solidFill>
                <a:latin typeface="Tekton Pro" panose="020F0603020208020904" pitchFamily="34" charset="-94"/>
              </a:rPr>
              <a:t>must</a:t>
            </a:r>
            <a:r>
              <a:rPr lang="en-US" sz="4000" dirty="0">
                <a:solidFill>
                  <a:srgbClr val="FF0000"/>
                </a:solidFill>
                <a:latin typeface="Tekton Pro" panose="020F0603020208020904" pitchFamily="34" charset="-94"/>
              </a:rPr>
              <a:t> handle the Exception, </a:t>
            </a:r>
          </a:p>
          <a:p>
            <a:r>
              <a:rPr lang="en-US" sz="4000" dirty="0">
                <a:solidFill>
                  <a:srgbClr val="FF0000"/>
                </a:solidFill>
                <a:latin typeface="Tekton Pro" panose="020F0603020208020904" pitchFamily="34" charset="-94"/>
              </a:rPr>
              <a:t>otherwise the program will crash!!</a:t>
            </a:r>
            <a:endParaRPr lang="tr-TR" sz="4000" dirty="0">
              <a:solidFill>
                <a:srgbClr val="FF0000"/>
              </a:solidFill>
              <a:latin typeface="Tekton Pro" panose="020F0603020208020904" pitchFamily="34" charset="-94"/>
            </a:endParaRPr>
          </a:p>
        </p:txBody>
      </p:sp>
    </p:spTree>
    <p:extLst>
      <p:ext uri="{BB962C8B-B14F-4D97-AF65-F5344CB8AC3E}">
        <p14:creationId xmlns:p14="http://schemas.microsoft.com/office/powerpoint/2010/main" val="335373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2682</TotalTime>
  <Words>2309</Words>
  <Application>Microsoft Office PowerPoint</Application>
  <PresentationFormat>Widescreen</PresentationFormat>
  <Paragraphs>328</Paragraphs>
  <Slides>29</Slides>
  <Notes>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Calibri Light</vt:lpstr>
      <vt:lpstr>Consolas</vt:lpstr>
      <vt:lpstr>Courier</vt:lpstr>
      <vt:lpstr>Goudy Sans Medium</vt:lpstr>
      <vt:lpstr>PT Sans</vt:lpstr>
      <vt:lpstr>Tekton Pro</vt:lpstr>
      <vt:lpstr>Times-Roman</vt:lpstr>
      <vt:lpstr>Ubuntu</vt:lpstr>
      <vt:lpstr>Wingdings 3</vt:lpstr>
      <vt:lpstr>Office Theme</vt:lpstr>
      <vt:lpstr>Working with classes: Exception handling, static keyword</vt:lpstr>
      <vt:lpstr>Previously on OOP</vt:lpstr>
      <vt:lpstr>Access Modifiers</vt:lpstr>
      <vt:lpstr>Class Constructors</vt:lpstr>
      <vt:lpstr>PowerPoint Presentation</vt:lpstr>
      <vt:lpstr>Encapsulation(Data Hiding ): set() and get()</vt:lpstr>
      <vt:lpstr>Benefits of Encapsulation</vt:lpstr>
      <vt:lpstr>Week 5: Table of Contents</vt:lpstr>
      <vt:lpstr>PowerPoint Presentation</vt:lpstr>
      <vt:lpstr>Exception Handling:Try Catch</vt:lpstr>
      <vt:lpstr>Exception Example</vt:lpstr>
      <vt:lpstr>Exception Example</vt:lpstr>
      <vt:lpstr>Exception Handling : Basic Concepts</vt:lpstr>
      <vt:lpstr>Exception Handling : Basic Concepts</vt:lpstr>
      <vt:lpstr>Exception Handling: Syntax</vt:lpstr>
      <vt:lpstr>What is the advantage of using try/catch versus if/else?</vt:lpstr>
      <vt:lpstr>Example for Exception Handling : Time1 class</vt:lpstr>
      <vt:lpstr>Time1 class : AM/PM vs 24-H</vt:lpstr>
      <vt:lpstr>Java Exception propagation</vt:lpstr>
      <vt:lpstr>An example</vt:lpstr>
      <vt:lpstr>Static keyword</vt:lpstr>
      <vt:lpstr>PowerPoint Presentation</vt:lpstr>
      <vt:lpstr>Static variable</vt:lpstr>
      <vt:lpstr>When and why we use static variable?</vt:lpstr>
      <vt:lpstr>An example of static keyword</vt:lpstr>
      <vt:lpstr>final Keyword</vt:lpstr>
      <vt:lpstr>Lab Exercise 1: Exception Handling</vt:lpstr>
      <vt:lpstr>Lab Exercise 2: Creating your own Exception</vt:lpstr>
      <vt:lpstr>This is the 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Introduction to Classes Part2: UML, Class Constructors, Data Hiding</dc:title>
  <dc:creator>KASIM ÖZACAR</dc:creator>
  <cp:lastModifiedBy>KASIM ÖZACAR</cp:lastModifiedBy>
  <cp:revision>320</cp:revision>
  <dcterms:created xsi:type="dcterms:W3CDTF">2018-10-03T08:44:15Z</dcterms:created>
  <dcterms:modified xsi:type="dcterms:W3CDTF">2021-10-11T07:58:59Z</dcterms:modified>
</cp:coreProperties>
</file>