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notesMasterIdLst>
    <p:notesMasterId r:id="rId25"/>
  </p:notesMasterIdLst>
  <p:handoutMasterIdLst>
    <p:handoutMasterId r:id="rId26"/>
  </p:handoutMasterIdLst>
  <p:sldIdLst>
    <p:sldId id="500" r:id="rId3"/>
    <p:sldId id="341" r:id="rId4"/>
    <p:sldId id="460" r:id="rId5"/>
    <p:sldId id="494" r:id="rId6"/>
    <p:sldId id="268" r:id="rId7"/>
    <p:sldId id="281" r:id="rId8"/>
    <p:sldId id="265" r:id="rId9"/>
    <p:sldId id="507" r:id="rId10"/>
    <p:sldId id="506" r:id="rId11"/>
    <p:sldId id="497" r:id="rId12"/>
    <p:sldId id="499" r:id="rId13"/>
    <p:sldId id="498" r:id="rId14"/>
    <p:sldId id="501" r:id="rId15"/>
    <p:sldId id="503" r:id="rId16"/>
    <p:sldId id="505" r:id="rId17"/>
    <p:sldId id="504" r:id="rId18"/>
    <p:sldId id="492" r:id="rId19"/>
    <p:sldId id="493" r:id="rId20"/>
    <p:sldId id="467" r:id="rId21"/>
    <p:sldId id="508" r:id="rId22"/>
    <p:sldId id="496" r:id="rId23"/>
    <p:sldId id="267" r:id="rId2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74548B4-DC22-450D-A486-EF45D4C126C0}">
          <p14:sldIdLst>
            <p14:sldId id="500"/>
            <p14:sldId id="341"/>
            <p14:sldId id="460"/>
          </p14:sldIdLst>
        </p14:section>
        <p14:section name="java basics" id="{8A991449-1592-4229-9169-4057784EE15B}">
          <p14:sldIdLst>
            <p14:sldId id="494"/>
            <p14:sldId id="268"/>
            <p14:sldId id="281"/>
            <p14:sldId id="265"/>
            <p14:sldId id="507"/>
            <p14:sldId id="506"/>
          </p14:sldIdLst>
        </p14:section>
        <p14:section name="OOP" id="{F27FC0B5-A02B-44F4-B00D-7D8D6078AA39}">
          <p14:sldIdLst>
            <p14:sldId id="497"/>
            <p14:sldId id="499"/>
            <p14:sldId id="498"/>
            <p14:sldId id="501"/>
            <p14:sldId id="503"/>
            <p14:sldId id="505"/>
            <p14:sldId id="504"/>
            <p14:sldId id="492"/>
            <p14:sldId id="493"/>
            <p14:sldId id="467"/>
            <p14:sldId id="508"/>
            <p14:sldId id="49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829" autoAdjust="0"/>
  </p:normalViewPr>
  <p:slideViewPr>
    <p:cSldViewPr>
      <p:cViewPr varScale="1">
        <p:scale>
          <a:sx n="97" d="100"/>
          <a:sy n="97" d="100"/>
        </p:scale>
        <p:origin x="967" y="8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E4639-3CC4-4859-B718-8D08999D4C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6A60-8B24-4443-84CD-8AF612C7C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793F13-2FDF-4CFC-86FF-BBEB95621A24}" type="datetimeFigureOut">
              <a:rPr lang="en-US" altLang="tr-TR"/>
              <a:pPr>
                <a:defRPr/>
              </a:pPr>
              <a:t>10/7/2021</a:t>
            </a:fld>
            <a:endParaRPr lang="en-US" alt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8F5B-18A9-49AB-9B80-5BD8E170A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6C61-23C8-4DE8-9AF5-52A030D288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B9D9A5-2EC9-4C93-9BB7-8D4528ED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B887F-2590-4B3D-8331-0FBBF0F2D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ADE8-7AAF-4AC0-985A-6270E3557E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3A6A63-1BFB-4060-851D-4D6BFEED3D53}" type="datetimeFigureOut">
              <a:rPr lang="en-US" altLang="tr-TR"/>
              <a:pPr>
                <a:defRPr/>
              </a:pPr>
              <a:t>10/7/2021</a:t>
            </a:fld>
            <a:endParaRPr lang="en-US" altLang="tr-T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1D231A-AA22-46DE-A43A-9EA1D1705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17E694-BC30-4AEC-B001-04C83518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5093-49CA-4FD5-BD86-D77A27F62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73A-E720-4B3A-BD0A-92F24FA07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02D83D-AA4F-4358-B6A8-A5AD3B7C8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F7690BC-99C3-42BB-8AD2-81AE1B418A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0140742-A4F0-450A-B1F2-C10B3BBD3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7F80DDB-EF4D-4D7B-9597-C98FA10B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829D7-8585-4DBC-B5E3-00B9782D233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3B5119C-AA4C-44A1-9079-E5D2AB4BE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42E12A5-6B8D-4AD9-AF6A-163DFDC38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0BF9C6C-194B-45F2-A59B-FE0DB258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6A4DC-F085-4F06-81F1-C8F56A17981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83E0EFF-FA71-4973-9E59-17C8C6B9A8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A2DEFA7-3861-4854-8866-CE53F68DA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A6F14C-31B6-4510-95EE-7B703D300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7ADA3A-572E-46C9-8CF7-F30D8758195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Allocation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means, that the memory for your variables is allocated when the program starts. The size is fixed when the program is created.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Memory Allocation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is done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 execution. It uses the data structure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 dynamic allocation.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static members of the class.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method definition and executable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methods are stored in JVM internal heap, which is not garbage collected.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4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8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A145950-3CEB-4A0C-90E7-2304E4E1FA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51A4912-FC47-402F-878D-43FA97C6E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6B11E7B-D891-4A96-BC08-ED1A18485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EE3CFF-BCDC-43CF-A8EC-8173202AADA2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E6F7-7C95-46F1-A8FD-FE1F3F77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7F33C-427E-4A3F-8723-4DBE4D6D0DA2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658AB-32E0-4C48-9C61-9BED5A11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F3A93-900D-4F98-8AB3-850A8FD6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7622-CE0A-4419-A512-BE43C0A81F3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475C9-3951-475A-BE14-2E1C04A55E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9E149-5033-422D-A975-037CAD9D129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55C89-66AE-469C-9970-B5252567C4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6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DBD6A-CD2F-4C15-8F5A-E13460E53A7B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62C7-2A61-43F8-B567-F832E3FAE0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4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FC11D-91F7-4AA4-B5EB-32E7AF6D63E9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7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C8C0A-F781-4F85-B703-FD6F46033B5C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30284-8B84-4C2B-8313-A839B26062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23BA1-477B-4413-A8DC-F51EA66778AA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ED939-AC11-4CA1-9358-59321F93D8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0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6CC32-76D7-4372-8A36-BD5DA7FE6D1C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6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F4456-9B24-43F7-BFA8-3A9DC9EAAF59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7AA7B-81EE-4EAF-A902-B3F229BB8B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7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C046-34D4-42A3-B2A2-4D9570178F21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56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4F7E8-B6F8-408F-997F-6AD7E4951237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BBDED-BAFB-436B-9326-B6342737B2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E5141-335B-4C3B-BFFA-929C166F65B8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3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3907C-DAE7-4790-B086-F335CA8277CD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90D7E-1B14-4C7D-B809-442EBEBBD0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053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8EE4E-E746-4CCB-BB10-58246D58DD2B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8F309-8766-434C-A067-97794279C4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78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2F2BA-27B1-4D62-8819-0C0ECD5F9541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C08DB-F6B2-47FF-BED8-06FDA15689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F6F-ECE3-4DD1-8F8F-2534EAC3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3D80-6515-4199-A95F-E9D026EF8F3E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870D-A25B-4FDA-BA09-7B69AF6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8EF2-D067-4A06-983B-8ED2BDC6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6AA9-D5BD-4CF3-9962-DD4D5A9FC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BA2C8-E6F8-4E35-AA2F-B4E165B16B6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6B472-08DE-4991-ADFF-EEAC3E340E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127BB-34DF-427C-B7D8-AB0913CA9BC2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06016-BD20-41B8-9280-0A6EF8BE6E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B8C6-C86C-42CD-B47F-7E36C92FC46F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ABF4F-7DBE-4C7A-9AED-DDB0A2926C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B86F3-DB0F-439B-90D6-045071CBE8FC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60FB8-FE66-482A-9E78-394860C2B7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93C5B-F8FE-4537-8EF1-078D64266374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D5572-9840-420D-BF8B-15EE3095FA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116E8-18A6-4C9A-B6D2-EE58850A74C9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B8C-3982-4BD2-8924-ED51CCF8D4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44F18-FDAA-4528-AAA9-41C014961B5B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CME225 OOP- Week2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F30F-A9F1-436D-8218-0712CBB7D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3DFEDF-A787-452A-B824-11F26C47B0EB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0C495B-9D70-485D-9802-3093D750C7D3}" type="datetime1">
              <a:rPr lang="en-US" altLang="tr-TR" smtClean="0"/>
              <a:t>10/7/2021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eek2.ppt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Java_Programming/Keywords/float" TargetMode="External"/><Relationship Id="rId3" Type="http://schemas.openxmlformats.org/officeDocument/2006/relationships/hyperlink" Target="https://en.wikibooks.org/wiki/Java_Programming/Keywords/char" TargetMode="External"/><Relationship Id="rId7" Type="http://schemas.openxmlformats.org/officeDocument/2006/relationships/hyperlink" Target="https://en.wikibooks.org/wiki/Java_Programming/Keywords/long" TargetMode="External"/><Relationship Id="rId2" Type="http://schemas.openxmlformats.org/officeDocument/2006/relationships/hyperlink" Target="https://en.wikibooks.org/wiki/Java_Programming/Keywords/byte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n.wikibooks.org/wiki/Java_Programming/Keywords/int" TargetMode="External"/><Relationship Id="rId5" Type="http://schemas.openxmlformats.org/officeDocument/2006/relationships/hyperlink" Target="https://en.wikibooks.org/wiki/Java_Programming/Keywords/short" TargetMode="External"/><Relationship Id="rId10" Type="http://schemas.openxmlformats.org/officeDocument/2006/relationships/hyperlink" Target="https://en.wikibooks.org/wiki/Java_Programming/Keywords/void" TargetMode="External"/><Relationship Id="rId4" Type="http://schemas.openxmlformats.org/officeDocument/2006/relationships/hyperlink" Target="https://en.wikibooks.org/wiki/Java_Programming/Primitive_Types#cite_note-CITEREFSEIRuleSTR01J-1" TargetMode="External"/><Relationship Id="rId9" Type="http://schemas.openxmlformats.org/officeDocument/2006/relationships/hyperlink" Target="https://en.wikibooks.org/wiki/Java_Programming/Keywords/doub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81199"/>
            <a:ext cx="10134600" cy="1528763"/>
          </a:xfrm>
        </p:spPr>
        <p:txBody>
          <a:bodyPr/>
          <a:lstStyle/>
          <a:p>
            <a:r>
              <a:rPr lang="en-US" altLang="tr-TR" sz="4800" b="1" dirty="0"/>
              <a:t>Introduction to Classes Part1: </a:t>
            </a:r>
            <a:br>
              <a:rPr lang="en-US" altLang="tr-TR" sz="4800" b="1" dirty="0"/>
            </a:br>
            <a:r>
              <a:rPr lang="en-US" altLang="tr-TR" sz="4800" b="1" dirty="0"/>
              <a:t>Declaring a class, creating objects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307" y="3886919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tr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37338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BEC3ED67-5592-4F17-A1DF-2BE60F66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35" y="4440672"/>
            <a:ext cx="2382410" cy="2382410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652579-D5C4-40E4-9EAB-2A0DBA725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53" y="4923002"/>
            <a:ext cx="3733800" cy="14097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809636C-13A4-41DA-9E68-C55EC5B8A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259043"/>
            <a:ext cx="2496284" cy="2522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Why not using </a:t>
            </a:r>
            <a:r>
              <a:rPr lang="en-US" altLang="tr-TR" b="1" dirty="0">
                <a:cs typeface="Times New Roman" panose="02020603050405020304" pitchFamily="18" charset="0"/>
              </a:rPr>
              <a:t>Procedure-oriented Programming (POP)?</a:t>
            </a:r>
            <a:br>
              <a:rPr lang="en-US" altLang="tr-TR" b="1" dirty="0">
                <a:cs typeface="Times New Roman" panose="02020603050405020304" pitchFamily="18" charset="0"/>
              </a:rPr>
            </a:br>
            <a:r>
              <a:rPr lang="en-US" altLang="tr-TR" b="1" dirty="0">
                <a:cs typeface="Times New Roman" panose="02020603050405020304" pitchFamily="18" charset="0"/>
              </a:rPr>
              <a:t>Why need for OOP?</a:t>
            </a:r>
            <a:endParaRPr lang="tr-TR" b="1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</a:t>
            </a:r>
            <a:r>
              <a:rPr lang="en-US" sz="2800" b="1" dirty="0"/>
              <a:t>computing average score for students.</a:t>
            </a:r>
          </a:p>
          <a:p>
            <a:pPr lvl="1"/>
            <a:r>
              <a:rPr lang="en-US" sz="2400" dirty="0"/>
              <a:t>We put students name, midterm and final exam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Create a method to compute average score of a student.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float </a:t>
            </a:r>
            <a:r>
              <a:rPr lang="en-US" sz="2100" dirty="0" err="1">
                <a:latin typeface="Consolas" panose="020B0609020204030204" pitchFamily="49" charset="0"/>
              </a:rPr>
              <a:t>getScore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Create another method to show student all info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latin typeface="Consolas" panose="020B0609020204030204" pitchFamily="49" charset="0"/>
              </a:rPr>
              <a:t>displayNameAndScore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16A9-F131-40E3-B26F-CCC7C5A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EF256D5-2E57-4FC1-865F-B853D9D8F84D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14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A8B-D524-4590-90B7-8F3BE73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EA08-7BC7-42E8-946B-CD8DA7E1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b="1" u="sng" dirty="0"/>
              <a:t>There is no need </a:t>
            </a:r>
            <a:r>
              <a:rPr lang="en-US" sz="2400" dirty="0"/>
              <a:t>for OOP concepts at all. Almost all the software in the world can be achieved using procedural (POP).</a:t>
            </a:r>
          </a:p>
          <a:p>
            <a:endParaRPr lang="en-US" sz="2400" dirty="0"/>
          </a:p>
          <a:p>
            <a:r>
              <a:rPr lang="en-US" sz="2400" dirty="0"/>
              <a:t>But OOP allows the programmer to think in terms of objects and classes that makes it</a:t>
            </a:r>
          </a:p>
          <a:p>
            <a:pPr lvl="1"/>
            <a:r>
              <a:rPr lang="en-US" sz="2000" u="sng" dirty="0"/>
              <a:t>much easier to understand the code </a:t>
            </a:r>
          </a:p>
          <a:p>
            <a:pPr lvl="1"/>
            <a:r>
              <a:rPr lang="en-US" sz="2000" u="sng" dirty="0"/>
              <a:t>easy to code and modify it</a:t>
            </a:r>
          </a:p>
          <a:p>
            <a:pPr lvl="1"/>
            <a:r>
              <a:rPr lang="en-US" sz="2000" u="sng" dirty="0"/>
              <a:t>Reuse and existing code</a:t>
            </a:r>
          </a:p>
          <a:p>
            <a:pPr lvl="1"/>
            <a:r>
              <a:rPr lang="en-US" sz="2000" u="sng" dirty="0"/>
              <a:t>Much easier to hide data.</a:t>
            </a:r>
          </a:p>
          <a:p>
            <a:endParaRPr lang="en-US" sz="2400" dirty="0"/>
          </a:p>
          <a:p>
            <a:r>
              <a:rPr lang="en-US" sz="2400" b="1" dirty="0"/>
              <a:t>It makes software a set of interacting Objects.</a:t>
            </a:r>
            <a:r>
              <a:rPr lang="en-US" sz="2400" dirty="0"/>
              <a:t> </a:t>
            </a:r>
            <a:endParaRPr lang="tr-TR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5FEC-9227-4EF1-B8A1-29E136E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D1DC-239C-4FE9-94DC-43381D7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program using </a:t>
            </a:r>
            <a:r>
              <a:rPr lang="en-US" alt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 Programming (OOP)</a:t>
            </a:r>
            <a:endParaRPr lang="tr-T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Same task</a:t>
            </a:r>
          </a:p>
          <a:p>
            <a:pPr lvl="1"/>
            <a:r>
              <a:rPr lang="en-US" sz="2400" dirty="0"/>
              <a:t>We first create a Student class</a:t>
            </a:r>
          </a:p>
          <a:p>
            <a:pPr lvl="2"/>
            <a:r>
              <a:rPr lang="en-US" sz="2100" dirty="0"/>
              <a:t>put students name, midterm and final exam</a:t>
            </a:r>
          </a:p>
          <a:p>
            <a:pPr lvl="1"/>
            <a:r>
              <a:rPr lang="en-US" sz="2400" dirty="0"/>
              <a:t>Create a student object from the class</a:t>
            </a:r>
          </a:p>
          <a:p>
            <a:pPr lvl="2"/>
            <a:r>
              <a:rPr lang="en-US" sz="2100" dirty="0"/>
              <a:t>float </a:t>
            </a:r>
            <a:r>
              <a:rPr lang="en-US" sz="2100" dirty="0" err="1"/>
              <a:t>CalculateScore</a:t>
            </a:r>
            <a:r>
              <a:rPr lang="en-US" sz="2100" dirty="0"/>
              <a:t>();</a:t>
            </a:r>
          </a:p>
          <a:p>
            <a:pPr lvl="2"/>
            <a:r>
              <a:rPr lang="en-US" sz="2100" dirty="0"/>
              <a:t>using student object</a:t>
            </a:r>
          </a:p>
          <a:p>
            <a:pPr lvl="1"/>
            <a:r>
              <a:rPr lang="en-US" sz="2400" dirty="0"/>
              <a:t>Create a method to show all info</a:t>
            </a:r>
          </a:p>
          <a:p>
            <a:pPr lvl="2"/>
            <a:r>
              <a:rPr lang="en-US" sz="2100" dirty="0"/>
              <a:t>void </a:t>
            </a:r>
            <a:r>
              <a:rPr lang="en-US" sz="2100" dirty="0" err="1"/>
              <a:t>ShowStudentInfoAndScore</a:t>
            </a:r>
            <a:r>
              <a:rPr lang="en-US" sz="2100" dirty="0"/>
              <a:t>()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D15D-D9EF-44E6-8754-A1C4A8C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142CF60-3B3B-46DF-96AB-940008F859BB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719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35B-B80A-4B01-89FC-5E493D86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515600" cy="670988"/>
          </a:xfrm>
        </p:spPr>
        <p:txBody>
          <a:bodyPr/>
          <a:lstStyle/>
          <a:p>
            <a:r>
              <a:rPr lang="en-US" dirty="0"/>
              <a:t>Object illustrated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B0AC-8E7F-48D9-A8B1-5D5E68F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6D9C-D93F-4D3B-96B9-5AD15A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3254692-251E-40F9-BE5A-16164E4D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53" y="906257"/>
            <a:ext cx="3904250" cy="343096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solidFill>
                  <a:srgbClr val="C0000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latin typeface="Consolas" panose="020B0609020204030204" pitchFamily="49" charset="0"/>
              </a:rPr>
              <a:t>name</a:t>
            </a:r>
            <a:r>
              <a:rPr lang="tr-TR" altLang="tr-TR" sz="2400" dirty="0">
                <a:latin typeface="Consolas" panose="020B0609020204030204" pitchFamily="49" charset="0"/>
              </a:rPr>
              <a:t>;</a:t>
            </a:r>
            <a:br>
              <a:rPr lang="en-US" altLang="tr-TR" sz="2400" dirty="0">
                <a:latin typeface="Consolas" panose="020B0609020204030204" pitchFamily="49" charset="0"/>
              </a:rPr>
            </a:br>
            <a:r>
              <a:rPr lang="en-US" altLang="tr-TR" sz="2400" dirty="0"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latin typeface="Consolas" panose="020B0609020204030204" pitchFamily="49" charset="0"/>
              </a:rPr>
              <a:t>surname</a:t>
            </a:r>
            <a:r>
              <a:rPr lang="tr-TR" altLang="tr-TR" sz="2400" dirty="0">
                <a:latin typeface="Consolas" panose="020B0609020204030204" pitchFamily="49" charset="0"/>
              </a:rPr>
              <a:t>;</a:t>
            </a:r>
            <a:endParaRPr lang="en-US" altLang="tr-T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 </a:t>
            </a:r>
            <a:r>
              <a:rPr lang="en-US" altLang="tr-TR" sz="2400" dirty="0">
                <a:latin typeface="Consolas" panose="020B0609020204030204" pitchFamily="49" charset="0"/>
              </a:rPr>
              <a:t>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 err="1">
                <a:latin typeface="Consolas" panose="020B0609020204030204" pitchFamily="49" charset="0"/>
              </a:rPr>
              <a:t>doStudy</a:t>
            </a:r>
            <a:r>
              <a:rPr lang="tr-TR" altLang="tr-TR" sz="2400" dirty="0">
                <a:latin typeface="Consolas" panose="020B0609020204030204" pitchFamily="49" charset="0"/>
              </a:rPr>
              <a:t>() {</a:t>
            </a:r>
            <a:r>
              <a:rPr lang="en-US" altLang="tr-TR" sz="2400" dirty="0">
                <a:latin typeface="Consolas" panose="020B0609020204030204" pitchFamily="49" charset="0"/>
              </a:rPr>
              <a:t>…</a:t>
            </a: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D73C-EF1C-480C-ABCA-9F161EF841D5}"/>
              </a:ext>
            </a:extLst>
          </p:cNvPr>
          <p:cNvSpPr txBox="1"/>
          <p:nvPr/>
        </p:nvSpPr>
        <p:spPr>
          <a:xfrm>
            <a:off x="405826" y="3791590"/>
            <a:ext cx="393180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Student s1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s3 = s2;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0CAA2-3DC5-4054-925B-265C8E6EB12B}"/>
              </a:ext>
            </a:extLst>
          </p:cNvPr>
          <p:cNvGrpSpPr/>
          <p:nvPr/>
        </p:nvGrpSpPr>
        <p:grpSpPr>
          <a:xfrm>
            <a:off x="5369804" y="0"/>
            <a:ext cx="6822196" cy="6273635"/>
            <a:chOff x="5083329" y="127165"/>
            <a:chExt cx="6822196" cy="62736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05032-029E-4BBB-8E1B-EADE7BB8B1EC}"/>
                </a:ext>
              </a:extLst>
            </p:cNvPr>
            <p:cNvSpPr/>
            <p:nvPr/>
          </p:nvSpPr>
          <p:spPr>
            <a:xfrm>
              <a:off x="5083329" y="136525"/>
              <a:ext cx="6822196" cy="62642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1FC1F0-D5E9-4F93-A478-4BAC10519F3B}"/>
                </a:ext>
              </a:extLst>
            </p:cNvPr>
            <p:cNvSpPr/>
            <p:nvPr/>
          </p:nvSpPr>
          <p:spPr>
            <a:xfrm>
              <a:off x="5258708" y="1252133"/>
              <a:ext cx="2215014" cy="4584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FBE6E-092E-44FB-816C-CB3F0BE45E0F}"/>
                </a:ext>
              </a:extLst>
            </p:cNvPr>
            <p:cNvSpPr/>
            <p:nvPr/>
          </p:nvSpPr>
          <p:spPr>
            <a:xfrm>
              <a:off x="8839200" y="1252134"/>
              <a:ext cx="2867068" cy="458434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E5767F-DFE8-43D2-A4D3-FD9516C0D3C9}"/>
                </a:ext>
              </a:extLst>
            </p:cNvPr>
            <p:cNvSpPr/>
            <p:nvPr/>
          </p:nvSpPr>
          <p:spPr>
            <a:xfrm>
              <a:off x="8839200" y="1873373"/>
              <a:ext cx="2147169" cy="15556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surname=null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E0612-FCCA-4F1E-B7DB-0027847EC0C2}"/>
                </a:ext>
              </a:extLst>
            </p:cNvPr>
            <p:cNvSpPr txBox="1"/>
            <p:nvPr/>
          </p:nvSpPr>
          <p:spPr>
            <a:xfrm>
              <a:off x="5660405" y="731913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(Stack)</a:t>
              </a:r>
              <a:endParaRPr lang="tr-T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8A9B4-F13F-477F-B845-F373201DAD14}"/>
                </a:ext>
              </a:extLst>
            </p:cNvPr>
            <p:cNvSpPr txBox="1"/>
            <p:nvPr/>
          </p:nvSpPr>
          <p:spPr>
            <a:xfrm>
              <a:off x="8946404" y="7350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(Heap)</a:t>
              </a:r>
              <a:endParaRPr lang="tr-T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C319B7-CF94-4BED-8699-4EADB1FC832D}"/>
                </a:ext>
              </a:extLst>
            </p:cNvPr>
            <p:cNvCxnSpPr>
              <a:cxnSpLocks/>
              <a:stCxn id="3" idx="3"/>
              <a:endCxn id="8" idx="2"/>
            </p:cNvCxnSpPr>
            <p:nvPr/>
          </p:nvCxnSpPr>
          <p:spPr>
            <a:xfrm flipV="1">
              <a:off x="7176644" y="2651187"/>
              <a:ext cx="1662556" cy="4805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E6C741-6092-403B-B64D-043E91A28029}"/>
                </a:ext>
              </a:extLst>
            </p:cNvPr>
            <p:cNvSpPr/>
            <p:nvPr/>
          </p:nvSpPr>
          <p:spPr>
            <a:xfrm>
              <a:off x="9116178" y="1542597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CD45F-C3D6-42FD-B7FF-B3C78DDE5870}"/>
                </a:ext>
              </a:extLst>
            </p:cNvPr>
            <p:cNvSpPr txBox="1"/>
            <p:nvPr/>
          </p:nvSpPr>
          <p:spPr>
            <a:xfrm>
              <a:off x="5636949" y="2947104"/>
              <a:ext cx="153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s1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37559-F71C-4B88-9322-F1BD3A06C96B}"/>
                </a:ext>
              </a:extLst>
            </p:cNvPr>
            <p:cNvSpPr txBox="1"/>
            <p:nvPr/>
          </p:nvSpPr>
          <p:spPr>
            <a:xfrm>
              <a:off x="5532339" y="3866854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s2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707D27-EB37-4EC6-9F09-BA1210160DE2}"/>
                </a:ext>
              </a:extLst>
            </p:cNvPr>
            <p:cNvSpPr txBox="1"/>
            <p:nvPr/>
          </p:nvSpPr>
          <p:spPr>
            <a:xfrm>
              <a:off x="5517773" y="4768409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s3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247E32-DBDA-44BB-A692-7B29E61E6FE5}"/>
                </a:ext>
              </a:extLst>
            </p:cNvPr>
            <p:cNvSpPr txBox="1"/>
            <p:nvPr/>
          </p:nvSpPr>
          <p:spPr>
            <a:xfrm>
              <a:off x="5083329" y="581605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static memory allocation</a:t>
              </a:r>
              <a:endParaRPr lang="tr-T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765B0-FFE1-4372-AFFA-6BAF2A1F6A15}"/>
                </a:ext>
              </a:extLst>
            </p:cNvPr>
            <p:cNvSpPr txBox="1"/>
            <p:nvPr/>
          </p:nvSpPr>
          <p:spPr>
            <a:xfrm>
              <a:off x="8494427" y="5814985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dynamic memory allocation</a:t>
              </a:r>
              <a:endParaRPr lang="tr-T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9C0F26-8B55-4AE9-8600-B99BF26405D3}"/>
                </a:ext>
              </a:extLst>
            </p:cNvPr>
            <p:cNvSpPr txBox="1"/>
            <p:nvPr/>
          </p:nvSpPr>
          <p:spPr>
            <a:xfrm>
              <a:off x="8268638" y="12716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RAM</a:t>
              </a:r>
              <a:endParaRPr lang="tr-TR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BFB667-0D1B-4387-93AA-EE7C656E44EE}"/>
                </a:ext>
              </a:extLst>
            </p:cNvPr>
            <p:cNvSpPr/>
            <p:nvPr/>
          </p:nvSpPr>
          <p:spPr>
            <a:xfrm>
              <a:off x="9116178" y="3988309"/>
              <a:ext cx="2147169" cy="1637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surname=null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635C70-02A7-485E-A352-9A0036306C4F}"/>
                </a:ext>
              </a:extLst>
            </p:cNvPr>
            <p:cNvSpPr/>
            <p:nvPr/>
          </p:nvSpPr>
          <p:spPr>
            <a:xfrm>
              <a:off x="9155419" y="3708709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51F4F3-4E68-45C8-8479-241791F5154B}"/>
                </a:ext>
              </a:extLst>
            </p:cNvPr>
            <p:cNvCxnSpPr>
              <a:cxnSpLocks/>
            </p:cNvCxnSpPr>
            <p:nvPr/>
          </p:nvCxnSpPr>
          <p:spPr>
            <a:xfrm>
              <a:off x="7141588" y="4015303"/>
              <a:ext cx="2013831" cy="6132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42016B-58B6-4A59-B58B-FBF18B11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6600" y="4889473"/>
              <a:ext cx="2029578" cy="635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E6AAC9-DDB2-44D3-85BF-CBF702438562}"/>
              </a:ext>
            </a:extLst>
          </p:cNvPr>
          <p:cNvSpPr/>
          <p:nvPr/>
        </p:nvSpPr>
        <p:spPr>
          <a:xfrm>
            <a:off x="4347055" y="3866854"/>
            <a:ext cx="1077609" cy="889992"/>
          </a:xfrm>
          <a:prstGeom prst="rightArrow">
            <a:avLst>
              <a:gd name="adj1" fmla="val 51851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AF4-A908-4B3D-8A7C-30441CD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Types in RAM</a:t>
            </a:r>
            <a:endParaRPr lang="tr-T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A976F-8495-47E5-857F-716CF388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80A156-53A6-4E7C-AC5F-3D68495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F86F68-8D3D-4F1A-825F-20E83EF7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7643"/>
              </p:ext>
            </p:extLst>
          </p:nvPr>
        </p:nvGraphicFramePr>
        <p:xfrm>
          <a:off x="457200" y="1385933"/>
          <a:ext cx="11201400" cy="4572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3620595062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9635597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/>
                        <a:t>Static Memory Allocation</a:t>
                      </a:r>
                      <a:r>
                        <a:rPr lang="en-US" sz="2400" dirty="0"/>
                        <a:t> ( in Stack)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</a:t>
                      </a:r>
                      <a:r>
                        <a:rPr lang="tr-TR" sz="2400" dirty="0"/>
                        <a:t>ynamic Memory Allocation</a:t>
                      </a:r>
                      <a:r>
                        <a:rPr lang="en-US" sz="2400" dirty="0"/>
                        <a:t> (in Heap)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permanently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only if the program unit gets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before program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during 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stack for implementing static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heap for implementing dynamic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2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Less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More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0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no memory reusability</a:t>
                      </a:r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memory reusability . Memory can be freed when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9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73A0-BE19-4FB1-B317-C204AD3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037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tr-TR" b="1" dirty="0">
                <a:latin typeface="Ubuntu" panose="020B0504030602030204" pitchFamily="34" charset="0"/>
              </a:rPr>
              <a:t>Using java built-in objects </a:t>
            </a:r>
            <a:r>
              <a:rPr lang="en-US" altLang="tr-TR" sz="2800" dirty="0">
                <a:latin typeface="Ubuntu" panose="020B0504030602030204" pitchFamily="34" charset="0"/>
              </a:rPr>
              <a:t>Scanner class:</a:t>
            </a:r>
            <a:r>
              <a:rPr lang="en-US" altLang="en-US" sz="2800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1042-5215-4908-AD86-2FF7B0B0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057400"/>
            <a:ext cx="11353800" cy="3124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An object </a:t>
            </a:r>
            <a:r>
              <a:rPr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ust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be declared with a </a:t>
            </a:r>
            <a:r>
              <a:rPr lang="en-US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</a:t>
            </a:r>
            <a:r>
              <a:rPr lang="en-US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type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before they can be used. </a:t>
            </a:r>
            <a:endParaRPr lang="en-US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Declaration statement</a:t>
            </a:r>
            <a:b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Scanner input = </a:t>
            </a:r>
            <a:r>
              <a:rPr lang="en-US" altLang="en-US" sz="2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Scanner(System.in);</a:t>
            </a:r>
            <a:endParaRPr lang="en-US" altLang="en-US" sz="2400" b="1" dirty="0">
              <a:solidFill>
                <a:srgbClr val="0000FF"/>
              </a:solidFill>
              <a:latin typeface="LucidaSansTypewriter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Scanner Class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Enables a program to read data for use in a program.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can come from many sources, such as the user at the keyboard or a file on disk.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38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73A0-BE19-4FB1-B317-C204AD3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0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tr-TR" b="1" dirty="0">
                <a:latin typeface="Ubuntu" panose="020B0504030602030204" pitchFamily="34" charset="0"/>
              </a:rPr>
              <a:t>Using java built-in objects </a:t>
            </a:r>
            <a:r>
              <a:rPr lang="en-US" altLang="tr-TR" sz="2400" dirty="0">
                <a:latin typeface="Ubuntu" panose="020B0504030602030204" pitchFamily="34" charset="0"/>
              </a:rPr>
              <a:t>Scanner class:</a:t>
            </a:r>
            <a:r>
              <a:rPr lang="en-US" altLang="en-US" sz="2400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7E331-641D-47C2-B47D-885E10F796CD}"/>
              </a:ext>
            </a:extLst>
          </p:cNvPr>
          <p:cNvSpPr/>
          <p:nvPr/>
        </p:nvSpPr>
        <p:spPr>
          <a:xfrm>
            <a:off x="838200" y="1950417"/>
            <a:ext cx="1104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Scanner input =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Scanner(System.in);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first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numberOne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second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numberTwo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result = numberOne + numberTwo;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 the result is %d %n</a:t>
            </a:r>
            <a:r>
              <a:rPr lang="tr-TR" sz="2400" dirty="0">
                <a:latin typeface="Consolas" panose="020B0609020204030204" pitchFamily="49" charset="0"/>
              </a:rPr>
              <a:t>“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result);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51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1EE12-9651-474A-B89A-BC6BAF2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20F43001-1271-4E73-9AA9-E06D394B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036639"/>
            <a:ext cx="8915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tr-TR" sz="2400" dirty="0"/>
          </a:p>
          <a:p>
            <a:r>
              <a:rPr lang="en-US" altLang="tr-TR" sz="2400" dirty="0"/>
              <a:t>Methods can either return something or return void. If a method returns something, then its name should explain what it returns, for example:</a:t>
            </a:r>
          </a:p>
          <a:p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void get() </a:t>
            </a:r>
            <a:r>
              <a:rPr lang="en-US" altLang="tr-TR" sz="2400" dirty="0">
                <a:solidFill>
                  <a:srgbClr val="FF0000"/>
                </a:solidFill>
              </a:rPr>
              <a:t>BAD!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 err="1"/>
              <a:t>boolean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isValid</a:t>
            </a:r>
            <a:r>
              <a:rPr lang="en-US" altLang="tr-TR" sz="2400" dirty="0"/>
              <a:t>(String name); 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String content();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int </a:t>
            </a:r>
            <a:r>
              <a:rPr lang="en-US" altLang="tr-TR" sz="2400" dirty="0" err="1"/>
              <a:t>ageOf</a:t>
            </a:r>
            <a:r>
              <a:rPr lang="en-US" altLang="tr-TR" sz="2400" dirty="0"/>
              <a:t>(File file);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b="1" dirty="0">
              <a:solidFill>
                <a:srgbClr val="70AD47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02074086-AAB3-4206-8FE9-9B6F2B99B6BB}"/>
              </a:ext>
            </a:extLst>
          </p:cNvPr>
          <p:cNvSpPr txBox="1">
            <a:spLocks/>
          </p:cNvSpPr>
          <p:nvPr/>
        </p:nvSpPr>
        <p:spPr bwMode="auto">
          <a:xfrm>
            <a:off x="2152650" y="365126"/>
            <a:ext cx="78867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tr-TR" sz="3300" dirty="0">
                <a:solidFill>
                  <a:srgbClr val="3380E6"/>
                </a:solidFill>
                <a:latin typeface="+mn-lt"/>
              </a:rPr>
              <a:t>Code Conventions: </a:t>
            </a:r>
            <a:r>
              <a:rPr lang="en-US" altLang="tr-TR" sz="3600" dirty="0"/>
              <a:t>Method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802E-90A4-4DD8-88E3-5B2B0E98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77BA5-7457-49F7-BABD-0BD3DD9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07CC27-073D-489E-A1BE-247FEC74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1725"/>
            <a:ext cx="95631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/>
              <a:t>If it returns void, then its name should explain what it does. For example:</a:t>
            </a:r>
          </a:p>
          <a:p>
            <a:endParaRPr lang="en-US" altLang="tr-TR" sz="2400" dirty="0"/>
          </a:p>
          <a:p>
            <a:r>
              <a:rPr lang="en-US" altLang="tr-TR" sz="2400" dirty="0"/>
              <a:t>Method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</a:t>
            </a:r>
            <a:r>
              <a:rPr lang="en-US" altLang="tr-TR" sz="2400" dirty="0" err="1"/>
              <a:t>saveToLocation</a:t>
            </a:r>
            <a:r>
              <a:rPr lang="en-US" altLang="tr-TR" sz="2400" dirty="0"/>
              <a:t>(File file);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process(Work work);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append(File </a:t>
            </a:r>
            <a:r>
              <a:rPr lang="en-US" altLang="tr-TR" sz="2400" dirty="0" err="1"/>
              <a:t>file</a:t>
            </a:r>
            <a:r>
              <a:rPr lang="en-US" altLang="tr-TR" sz="2400" dirty="0"/>
              <a:t>, String line);</a:t>
            </a:r>
          </a:p>
          <a:p>
            <a:endParaRPr lang="en-US" altLang="tr-TR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Variable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Eg: name, age. mobileNumber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3EC0BECC-27C5-4EE6-9E12-8579F73747E1}"/>
              </a:ext>
            </a:extLst>
          </p:cNvPr>
          <p:cNvSpPr txBox="1">
            <a:spLocks/>
          </p:cNvSpPr>
          <p:nvPr/>
        </p:nvSpPr>
        <p:spPr bwMode="auto">
          <a:xfrm>
            <a:off x="2152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3300">
                <a:solidFill>
                  <a:srgbClr val="3380E6"/>
                </a:solidFill>
                <a:latin typeface="Lucida Console" panose="020B0609040504020204" pitchFamily="49" charset="0"/>
              </a:rPr>
              <a:t>Code Conventions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78A2879B-CE9D-4CD3-B233-30A668BF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49" y="3730292"/>
            <a:ext cx="441007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467CE-C80C-4E2A-9BE2-38324AA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93B89D3-33FF-48E2-9231-6E3CCB5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This is the end of lecture</a:t>
            </a:r>
            <a:endParaRPr lang="tr-TR" alt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304B6-14B0-4679-AE0A-AAB9156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F43A-CBBE-4BAF-BEF8-A43CEFB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A9B6A-EC39-4436-827F-FF4905162FC8}"/>
              </a:ext>
            </a:extLst>
          </p:cNvPr>
          <p:cNvSpPr/>
          <p:nvPr/>
        </p:nvSpPr>
        <p:spPr>
          <a:xfrm>
            <a:off x="4495800" y="5334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“The more you know, the more you realize you know nothing.”</a:t>
            </a:r>
            <a:br>
              <a:rPr lang="en-US" dirty="0"/>
            </a:br>
            <a:r>
              <a:rPr lang="en-US" i="1" dirty="0">
                <a:solidFill>
                  <a:srgbClr val="333333"/>
                </a:solidFill>
                <a:latin typeface="Verdana" panose="020B0604030504040204" pitchFamily="34" charset="0"/>
              </a:rPr>
              <a:t>— Socrates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Computer Languages </a:t>
            </a:r>
            <a:r>
              <a:rPr lang="en-US" sz="1800" dirty="0">
                <a:latin typeface="Ubuntu" panose="020B0504030602030204" pitchFamily="34" charset="0"/>
              </a:rPr>
              <a:t>in terms of levels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Lecture plan</a:t>
            </a:r>
          </a:p>
          <a:p>
            <a:r>
              <a:rPr lang="en-US" dirty="0">
                <a:latin typeface="Ubuntu" panose="020B0504030602030204" pitchFamily="34" charset="0"/>
              </a:rPr>
              <a:t>Classes and Objects</a:t>
            </a:r>
          </a:p>
          <a:p>
            <a:r>
              <a:rPr lang="en-US" dirty="0">
                <a:latin typeface="Ubuntu" panose="020B0504030602030204" pitchFamily="34" charset="0"/>
              </a:rPr>
              <a:t>OOP Concepts</a:t>
            </a:r>
          </a:p>
          <a:p>
            <a:r>
              <a:rPr lang="en-US" dirty="0">
                <a:latin typeface="Ubuntu" panose="020B0504030602030204" pitchFamily="34" charset="0"/>
              </a:rPr>
              <a:t>Setup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115712F-D343-49A9-B756-F7AB7EFD17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10439400" y="230188"/>
            <a:ext cx="1429366" cy="33200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Summary: week1</a:t>
            </a:r>
            <a:endParaRPr lang="tr-T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B4B5-85CE-4C60-897A-4979862D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75-EE62-4A7E-984A-9A1063C0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Lab (Week 2)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F3C-735F-44F4-90C5-9E506E19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an Employee class includes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name (string)</a:t>
            </a:r>
          </a:p>
          <a:p>
            <a:pPr lvl="2"/>
            <a:r>
              <a:rPr lang="en-US" dirty="0" err="1"/>
              <a:t>socialSecurityNumber</a:t>
            </a:r>
            <a:r>
              <a:rPr lang="en-US" dirty="0"/>
              <a:t> (int)</a:t>
            </a:r>
          </a:p>
          <a:p>
            <a:pPr lvl="2"/>
            <a:r>
              <a:rPr lang="en-US" dirty="0"/>
              <a:t>Wage (float)</a:t>
            </a:r>
          </a:p>
          <a:p>
            <a:pPr lvl="2"/>
            <a:r>
              <a:rPr lang="en-US" dirty="0" err="1"/>
              <a:t>workingHours</a:t>
            </a:r>
            <a:r>
              <a:rPr lang="en-US" dirty="0"/>
              <a:t> (int)</a:t>
            </a:r>
          </a:p>
          <a:p>
            <a:pPr lvl="1"/>
            <a:r>
              <a:rPr lang="en-US" dirty="0" err="1"/>
              <a:t>Behaviours</a:t>
            </a:r>
            <a:endParaRPr lang="en-US" dirty="0"/>
          </a:p>
          <a:p>
            <a:pPr lvl="2"/>
            <a:r>
              <a:rPr lang="en-US" dirty="0" err="1"/>
              <a:t>displayInfo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name with </a:t>
            </a:r>
            <a:r>
              <a:rPr lang="en-US" dirty="0" err="1"/>
              <a:t>socialSecurityNumber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displaySalary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salary (= wage * </a:t>
            </a:r>
            <a:r>
              <a:rPr lang="en-US" dirty="0" err="1"/>
              <a:t>workingHours</a:t>
            </a:r>
            <a:r>
              <a:rPr lang="en-US" dirty="0"/>
              <a:t>)</a:t>
            </a:r>
          </a:p>
          <a:p>
            <a:r>
              <a:rPr lang="en-US" dirty="0"/>
              <a:t>Create an employee object and initialize attributes.</a:t>
            </a:r>
          </a:p>
          <a:p>
            <a:r>
              <a:rPr lang="en-US" dirty="0"/>
              <a:t>Call </a:t>
            </a:r>
            <a:r>
              <a:rPr lang="en-US" dirty="0" err="1"/>
              <a:t>displayInfo</a:t>
            </a:r>
            <a:r>
              <a:rPr lang="en-US" dirty="0"/>
              <a:t>() and </a:t>
            </a:r>
            <a:r>
              <a:rPr lang="en-US" dirty="0" err="1"/>
              <a:t>displaySalary</a:t>
            </a:r>
            <a:r>
              <a:rPr lang="en-US" dirty="0"/>
              <a:t>() methods for employee object.</a:t>
            </a:r>
          </a:p>
          <a:p>
            <a:r>
              <a:rPr lang="en-US" dirty="0">
                <a:solidFill>
                  <a:schemeClr val="bg2"/>
                </a:solidFill>
              </a:rPr>
              <a:t>Create another employee, and this time get attributes from the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C944-5802-4C7B-B989-392625F0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2CD7-BBF2-46C0-918E-696B1AF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81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43496-B76B-4FBC-935E-29BF3D3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6833A751-3691-4D6A-9C0E-2C269AFE1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3300">
                <a:latin typeface="Calibri Light" panose="020F0302020204030204" pitchFamily="34" charset="0"/>
              </a:rPr>
              <a:t>Creating Method</a:t>
            </a:r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45A4A289-3950-4666-9437-E008C91A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7391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b="1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methodName</a:t>
            </a:r>
            <a:r>
              <a:rPr lang="en-US" altLang="tr-TR" dirty="0">
                <a:latin typeface="Consolas" panose="020B0609020204030204" pitchFamily="49" charset="0"/>
              </a:rPr>
              <a:t>(</a:t>
            </a:r>
            <a:r>
              <a:rPr lang="en-US" altLang="tr-TR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tr-TR" dirty="0">
                <a:latin typeface="Consolas" panose="020B0609020204030204" pitchFamily="49" charset="0"/>
              </a:rPr>
              <a:t> a, </a:t>
            </a:r>
            <a:r>
              <a:rPr lang="en-US" altLang="tr-TR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tr-TR" dirty="0">
                <a:latin typeface="Consolas" panose="020B0609020204030204" pitchFamily="49" charset="0"/>
              </a:rPr>
              <a:t> b) {</a:t>
            </a:r>
          </a:p>
          <a:p>
            <a:r>
              <a:rPr lang="en-US" altLang="tr-TR" dirty="0">
                <a:latin typeface="Consolas" panose="020B0609020204030204" pitchFamily="49" charset="0"/>
              </a:rPr>
              <a:t>   // body</a:t>
            </a:r>
          </a:p>
          <a:p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  <a:p>
            <a:endParaRPr lang="en-US" altLang="tr-TR" dirty="0">
              <a:latin typeface="Consolas" panose="020B0609020204030204" pitchFamily="49" charset="0"/>
            </a:endParaRPr>
          </a:p>
          <a:p>
            <a:r>
              <a:rPr lang="en-US" altLang="tr-TR" b="1" dirty="0">
                <a:latin typeface="Consolas" panose="020B0609020204030204" pitchFamily="49" charset="0"/>
              </a:rPr>
              <a:t>public static</a:t>
            </a:r>
            <a:r>
              <a:rPr lang="en-US" altLang="tr-TR" dirty="0">
                <a:latin typeface="Consolas" panose="020B0609020204030204" pitchFamily="49" charset="0"/>
              </a:rPr>
              <a:t> − </a:t>
            </a:r>
            <a:r>
              <a:rPr lang="en-US" altLang="tr-TR" dirty="0">
                <a:latin typeface="Consolas" panose="020B0609020204030204" pitchFamily="49" charset="0"/>
                <a:hlinkClick r:id="rId2" action="ppaction://hlinkpres?slideindex=1&amp;slidetitle="/>
              </a:rPr>
              <a:t>modifier</a:t>
            </a:r>
            <a:endParaRPr lang="en-US" altLang="tr-TR" dirty="0">
              <a:latin typeface="Consolas" panose="020B0609020204030204" pitchFamily="49" charset="0"/>
            </a:endParaRPr>
          </a:p>
          <a:p>
            <a:r>
              <a:rPr lang="en-US" altLang="tr-TR" b="1" dirty="0">
                <a:latin typeface="Consolas" panose="020B0609020204030204" pitchFamily="49" charset="0"/>
              </a:rPr>
              <a:t>int</a:t>
            </a:r>
            <a:r>
              <a:rPr lang="en-US" altLang="tr-TR" dirty="0">
                <a:latin typeface="Consolas" panose="020B0609020204030204" pitchFamily="49" charset="0"/>
              </a:rPr>
              <a:t> − return type</a:t>
            </a:r>
          </a:p>
          <a:p>
            <a:r>
              <a:rPr lang="en-US" altLang="tr-TR" b="1" dirty="0" err="1">
                <a:latin typeface="Consolas" panose="020B0609020204030204" pitchFamily="49" charset="0"/>
              </a:rPr>
              <a:t>methodName</a:t>
            </a:r>
            <a:r>
              <a:rPr lang="en-US" altLang="tr-TR" dirty="0">
                <a:latin typeface="Consolas" panose="020B0609020204030204" pitchFamily="49" charset="0"/>
              </a:rPr>
              <a:t> − name of the method</a:t>
            </a:r>
          </a:p>
          <a:p>
            <a:r>
              <a:rPr lang="en-US" altLang="tr-TR" b="1" dirty="0">
                <a:latin typeface="Consolas" panose="020B0609020204030204" pitchFamily="49" charset="0"/>
              </a:rPr>
              <a:t>a, b</a:t>
            </a:r>
            <a:r>
              <a:rPr lang="en-US" altLang="tr-TR" dirty="0">
                <a:latin typeface="Consolas" panose="020B0609020204030204" pitchFamily="49" charset="0"/>
              </a:rPr>
              <a:t> − formal parameters</a:t>
            </a:r>
          </a:p>
          <a:p>
            <a:r>
              <a:rPr lang="en-US" altLang="tr-TR" b="1" dirty="0">
                <a:latin typeface="Consolas" panose="020B0609020204030204" pitchFamily="49" charset="0"/>
              </a:rPr>
              <a:t>int a, int b</a:t>
            </a:r>
            <a:r>
              <a:rPr lang="en-US" altLang="tr-TR" dirty="0">
                <a:latin typeface="Consolas" panose="020B0609020204030204" pitchFamily="49" charset="0"/>
              </a:rPr>
              <a:t> − list of parameters</a:t>
            </a:r>
          </a:p>
          <a:p>
            <a:endParaRPr lang="en-US" altLang="tr-TR" dirty="0">
              <a:latin typeface="Consolas" panose="020B0609020204030204" pitchFamily="49" charset="0"/>
            </a:endParaRPr>
          </a:p>
          <a:p>
            <a:endParaRPr lang="en-US" altLang="tr-TR" dirty="0">
              <a:latin typeface="Consolas" panose="020B0609020204030204" pitchFamily="49" charset="0"/>
            </a:endParaRPr>
          </a:p>
          <a:p>
            <a:r>
              <a:rPr lang="en-US" altLang="tr-TR" b="1" dirty="0">
                <a:latin typeface="Consolas" panose="020B0609020204030204" pitchFamily="49" charset="0"/>
              </a:rPr>
              <a:t>modifier </a:t>
            </a:r>
            <a:r>
              <a:rPr lang="en-US" altLang="tr-TR" b="1" dirty="0" err="1">
                <a:latin typeface="Consolas" panose="020B0609020204030204" pitchFamily="49" charset="0"/>
              </a:rPr>
              <a:t>returnType</a:t>
            </a:r>
            <a:r>
              <a:rPr lang="en-US" altLang="tr-TR" b="1" dirty="0">
                <a:latin typeface="Consolas" panose="020B0609020204030204" pitchFamily="49" charset="0"/>
              </a:rPr>
              <a:t> </a:t>
            </a:r>
            <a:r>
              <a:rPr lang="en-US" altLang="tr-TR" b="1" dirty="0" err="1">
                <a:latin typeface="Consolas" panose="020B0609020204030204" pitchFamily="49" charset="0"/>
              </a:rPr>
              <a:t>nameOfMethod</a:t>
            </a:r>
            <a:r>
              <a:rPr lang="en-US" altLang="tr-TR" b="1" dirty="0">
                <a:latin typeface="Consolas" panose="020B0609020204030204" pitchFamily="49" charset="0"/>
              </a:rPr>
              <a:t> (Parameter List) {</a:t>
            </a:r>
          </a:p>
          <a:p>
            <a:r>
              <a:rPr lang="en-US" altLang="tr-TR" b="1" dirty="0">
                <a:latin typeface="Consolas" panose="020B0609020204030204" pitchFamily="49" charset="0"/>
              </a:rPr>
              <a:t>   // method body</a:t>
            </a:r>
          </a:p>
          <a:p>
            <a:r>
              <a:rPr lang="en-US" altLang="tr-TR" b="1" dirty="0">
                <a:latin typeface="Consolas" panose="020B0609020204030204" pitchFamily="49" charset="0"/>
              </a:rPr>
              <a:t>}</a:t>
            </a:r>
          </a:p>
          <a:p>
            <a:endParaRPr lang="tr-TR" altLang="tr-T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A8907-E25D-45A7-BE91-F6FDD00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E7A14B5-C118-4C17-A66E-B57F0C35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Calibri "/>
              </a:rPr>
              <a:t>System.out</a:t>
            </a:r>
            <a:endParaRPr lang="en-US" altLang="tr-TR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CF24F561-43D3-4B77-8611-49338A03C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128AFF"/>
                </a:solidFill>
                <a:latin typeface="Consolas" panose="020B0609020204030204" pitchFamily="49" charset="0"/>
              </a:rPr>
              <a:t>"Welcome to Java Programming!"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 err="1">
                <a:solidFill>
                  <a:srgbClr val="0000FF"/>
                </a:solidFill>
                <a:latin typeface="Calibri "/>
              </a:rPr>
              <a:t>System.out</a:t>
            </a:r>
            <a:r>
              <a:rPr lang="en-US" altLang="en-US" sz="2400" dirty="0">
                <a:solidFill>
                  <a:srgbClr val="000000"/>
                </a:solidFill>
                <a:latin typeface="Calibri "/>
              </a:rPr>
              <a:t> object  // </a:t>
            </a:r>
            <a:r>
              <a:rPr lang="en-US" altLang="en-US" sz="2400" dirty="0">
                <a:solidFill>
                  <a:srgbClr val="0000FF"/>
                </a:solidFill>
                <a:latin typeface="Calibri "/>
              </a:rPr>
              <a:t>Standard output object</a:t>
            </a:r>
            <a:r>
              <a:rPr lang="en-US" altLang="en-US" sz="2400" dirty="0">
                <a:solidFill>
                  <a:srgbClr val="000000"/>
                </a:solidFill>
                <a:latin typeface="Calibri "/>
              </a:rPr>
              <a:t>. </a:t>
            </a:r>
          </a:p>
          <a:p>
            <a:pPr lvl="1" eaLnBrk="1" hangingPunct="1"/>
            <a:r>
              <a:rPr lang="en-US" altLang="en-US" sz="2400" dirty="0" err="1">
                <a:solidFill>
                  <a:srgbClr val="0000FF"/>
                </a:solidFill>
                <a:latin typeface="Calibri "/>
              </a:rPr>
              <a:t>System.out.println</a:t>
            </a:r>
            <a:r>
              <a:rPr lang="en-US" altLang="en-US" sz="2400" dirty="0">
                <a:solidFill>
                  <a:srgbClr val="000000"/>
                </a:solidFill>
                <a:latin typeface="Calibri "/>
              </a:rPr>
              <a:t> method  displays (or prints) a line of text in the command window. </a:t>
            </a:r>
          </a:p>
          <a:p>
            <a:pPr lvl="1" eaLnBrk="1" hangingPunct="1"/>
            <a:endParaRPr lang="en-US" altLang="en-US" sz="2400" dirty="0">
              <a:solidFill>
                <a:srgbClr val="000000"/>
              </a:solidFill>
              <a:latin typeface="Calibri 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5593-42C5-4A95-BDB4-478606B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CEE06-C045-4BB0-9528-E6F1D98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ED38D73-5ED0-483B-8188-93AE6F5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Table of Contents</a:t>
            </a:r>
            <a:endParaRPr lang="tr-TR" altLang="tr-TR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179D6B-E226-477B-8F6C-A290F7DE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1430000" cy="4271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main() method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Introduction to Java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POP vs OOP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Writing simple app using Procedure-oriented programming(POP) 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Rewriting it using Object oriented Programming (OOP)</a:t>
            </a:r>
            <a:endParaRPr lang="en-US" altLang="tr-TR" sz="2800" dirty="0">
              <a:latin typeface="Ubuntu" panose="020B05040306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Using java built-in objects</a:t>
            </a:r>
          </a:p>
          <a:p>
            <a:pPr lvl="1"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Scanner class:</a:t>
            </a:r>
            <a:r>
              <a:rPr lang="en-US" altLang="en-US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Coding standards</a:t>
            </a:r>
          </a:p>
          <a:p>
            <a:pPr lvl="1"/>
            <a:endParaRPr lang="en-US" altLang="tr-TR" dirty="0">
              <a:latin typeface="Ubuntu" panose="020B05040306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4F9E-4DAC-4A61-AABF-7C177278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48FFA-FF56-4269-B150-EE377CD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02ACFC5-351F-4FD9-A3B3-A48C940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3600" b="1" dirty="0"/>
              <a:t>First Program in Java: Print Line (Printing a Line of Text)</a:t>
            </a:r>
            <a:endParaRPr lang="tr-TR" altLang="tr-TR" sz="3600" b="1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1FCAB73-6C44-44D9-A0E7-7F5D2958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1"/>
            <a:ext cx="9372600" cy="4038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2400" dirty="0">
                <a:latin typeface="Consolas" panose="020B0609020204030204" pitchFamily="49" charset="0"/>
              </a:rPr>
              <a:t>Welcome {	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 static void </a:t>
            </a:r>
            <a:r>
              <a:rPr lang="en-US" altLang="en-US" sz="2400" dirty="0">
                <a:latin typeface="Consolas" panose="020B0609020204030204" pitchFamily="49" charset="0"/>
              </a:rPr>
              <a:t>main(String[] </a:t>
            </a:r>
            <a:r>
              <a:rPr lang="en-US" altLang="en-US" sz="2400" dirty="0" err="1">
                <a:latin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</a:rPr>
              <a:t>("Welcome to Java!");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993F-8AB2-4FB4-B708-CAD1422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CME225 OOP- Week2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8766D-6127-424E-9EA1-77C115F99E4C}"/>
              </a:ext>
            </a:extLst>
          </p:cNvPr>
          <p:cNvSpPr txBox="1"/>
          <p:nvPr/>
        </p:nvSpPr>
        <p:spPr>
          <a:xfrm>
            <a:off x="1600200" y="4495800"/>
            <a:ext cx="3733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tr-TR" dirty="0">
                <a:solidFill>
                  <a:schemeClr val="tx1"/>
                </a:solidFill>
              </a:rPr>
              <a:t>output </a:t>
            </a:r>
            <a:r>
              <a:rPr lang="en-US" altLang="tr-TR" dirty="0"/>
              <a:t>: </a:t>
            </a:r>
            <a:r>
              <a:rPr lang="en-US" altLang="en-US" dirty="0">
                <a:latin typeface="Courier New" panose="02070309020205020404" pitchFamily="49" charset="0"/>
              </a:rPr>
              <a:t>Welcome to Java!</a:t>
            </a:r>
            <a:endParaRPr lang="tr-T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B9EF4-CF4B-4B1C-8FE6-EA8A17E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F237325-BD50-45E5-8E14-ECB1D2F7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"/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Compiling Your First Java Application</a:t>
            </a:r>
            <a:b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tr-TR" dirty="0">
                <a:solidFill>
                  <a:srgbClr val="3380E6"/>
                </a:solidFill>
              </a:rPr>
              <a:t>Displaying text with </a:t>
            </a:r>
            <a:r>
              <a:rPr lang="en-US" altLang="tr-TR" dirty="0" err="1">
                <a:solidFill>
                  <a:srgbClr val="3380E6"/>
                </a:solidFill>
              </a:rPr>
              <a:t>println</a:t>
            </a:r>
            <a:r>
              <a:rPr lang="en-US" altLang="tr-TR" dirty="0">
                <a:solidFill>
                  <a:srgbClr val="3380E6"/>
                </a:solidFill>
              </a:rPr>
              <a:t> and </a:t>
            </a:r>
            <a:r>
              <a:rPr lang="en-US" altLang="tr-TR" dirty="0" err="1">
                <a:solidFill>
                  <a:srgbClr val="3380E6"/>
                </a:solidFill>
              </a:rPr>
              <a:t>printf</a:t>
            </a:r>
            <a:endParaRPr lang="en-US" altLang="en-US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AB4E-E904-450C-B6AB-BDDC8455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AD7F1-5D2E-43BB-8091-59C5045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78C53-93A8-4AE9-BF1B-D2EE854AA491}"/>
              </a:ext>
            </a:extLst>
          </p:cNvPr>
          <p:cNvSpPr/>
          <p:nvPr/>
        </p:nvSpPr>
        <p:spPr>
          <a:xfrm>
            <a:off x="838200" y="1950417"/>
            <a:ext cx="1104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System.out.println("</a:t>
            </a:r>
            <a:r>
              <a:rPr lang="en-US" sz="2400" dirty="0">
                <a:latin typeface="Consolas" panose="020B0609020204030204" pitchFamily="49" charset="0"/>
              </a:rPr>
              <a:t>Welcome 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 </a:t>
            </a:r>
            <a:r>
              <a:rPr lang="tr-TR" sz="2400" dirty="0">
                <a:latin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en-US" sz="2400" dirty="0">
                <a:latin typeface="Consolas" panose="020B0609020204030204" pitchFamily="49" charset="0"/>
              </a:rPr>
              <a:t>%s %s %n,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Welcome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436F2E0-459E-4662-AE73-7CCD8F5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tr-TR" b="1" cap="all" dirty="0">
                <a:solidFill>
                  <a:srgbClr val="000000"/>
                </a:solidFill>
              </a:rPr>
              <a:t>FORMAT SPECIFIER</a:t>
            </a: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3AF636FA-8617-4AB9-BE61-C607D427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7010400" cy="228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128AFF"/>
                </a:solidFill>
                <a:latin typeface="Lucida Console" panose="020B0609040504020204" pitchFamily="49" charset="0"/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d%n</a:t>
            </a:r>
            <a:r>
              <a:rPr lang="en-US" altLang="en-US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sum); </a:t>
            </a:r>
            <a:endParaRPr lang="en-US" altLang="en-US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  <a:latin typeface="LucidaSansTypewriter"/>
              </a:rPr>
              <a:t>%d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placeholder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letter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12322-1A8D-4883-A5CB-BC5E701D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95CD9-BAB3-4705-9187-061C919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5A5DF6-EFFA-44AE-B97D-BAB9AC79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43112"/>
              </p:ext>
            </p:extLst>
          </p:nvPr>
        </p:nvGraphicFramePr>
        <p:xfrm>
          <a:off x="7620000" y="1340114"/>
          <a:ext cx="4267200" cy="5162286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99765451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107214634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FORMAT SPECIFIER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CONVERSION APPLIED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4869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%%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Inserts a % sign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4786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%x %X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hexadecimal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8680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%t %T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Dime and Date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970619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%s %S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String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671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Inserts</a:t>
                      </a:r>
                      <a:r>
                        <a:rPr lang="tr-TR" sz="1400" b="0" dirty="0">
                          <a:effectLst/>
                        </a:rPr>
                        <a:t> a </a:t>
                      </a:r>
                      <a:r>
                        <a:rPr lang="tr-TR" sz="1400" b="0" dirty="0" err="1">
                          <a:effectLst/>
                        </a:rPr>
                        <a:t>newline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character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75112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%o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Octal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7534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%f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floating-point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488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%e %E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Scientific notation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0748"/>
                  </a:ext>
                </a:extLst>
              </a:tr>
              <a:tr h="554409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Causes Formatter to use either %f or %e, whichever is shorter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3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%h %H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Hash code of the argument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5311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%d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integer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5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%c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Character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11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%b %B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Boolean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49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%a %A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Floating-point hexadecimal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16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1D53670-A83D-44C3-80A4-EEA2328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7950" eaLnBrk="1" hangingPunct="1"/>
            <a:r>
              <a:rPr lang="en-US" altLang="en-US" b="1" dirty="0">
                <a:solidFill>
                  <a:srgbClr val="000000"/>
                </a:solidFill>
              </a:rPr>
              <a:t>main Method (or function)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7A82-6256-41B3-BE60-65291D3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16388" name="Text Placeholder 2">
            <a:extLst>
              <a:ext uri="{FF2B5EF4-FFF2-40B4-BE49-F238E27FC236}">
                <a16:creationId xmlns:a16="http://schemas.microsoft.com/office/drawing/2014/main" id="{04CC1B42-42D9-44D3-9D7F-04717EC69D84}"/>
              </a:ext>
            </a:extLst>
          </p:cNvPr>
          <p:cNvSpPr txBox="1">
            <a:spLocks/>
          </p:cNvSpPr>
          <p:nvPr/>
        </p:nvSpPr>
        <p:spPr bwMode="auto">
          <a:xfrm>
            <a:off x="509587" y="1504952"/>
            <a:ext cx="7886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public static void </a:t>
            </a:r>
            <a:r>
              <a:rPr lang="en-US" altLang="en-US" sz="3200" dirty="0">
                <a:solidFill>
                  <a:srgbClr val="000000"/>
                </a:solidFill>
              </a:rPr>
              <a:t>main( String[] </a:t>
            </a:r>
            <a:r>
              <a:rPr lang="en-US" altLang="en-US" sz="3200" dirty="0" err="1">
                <a:solidFill>
                  <a:srgbClr val="000000"/>
                </a:solidFill>
              </a:rPr>
              <a:t>args</a:t>
            </a:r>
            <a:r>
              <a:rPr lang="en-US" altLang="en-US" sz="3200" dirty="0">
                <a:solidFill>
                  <a:srgbClr val="000000"/>
                </a:solidFill>
              </a:rPr>
              <a:t> ) { …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FEFAD-0A69-4F6A-9DDE-27D09C41FE8E}"/>
              </a:ext>
            </a:extLst>
          </p:cNvPr>
          <p:cNvSpPr/>
          <p:nvPr/>
        </p:nvSpPr>
        <p:spPr>
          <a:xfrm>
            <a:off x="509587" y="2768601"/>
            <a:ext cx="10006013" cy="295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main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b="1" dirty="0"/>
              <a:t> (same as function).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0000FF"/>
                </a:solidFill>
              </a:rPr>
              <a:t>main</a:t>
            </a:r>
            <a:r>
              <a:rPr lang="en-US" altLang="en-US" sz="2400" b="1" dirty="0">
                <a:solidFill>
                  <a:srgbClr val="FF0000"/>
                </a:solidFill>
              </a:rPr>
              <a:t> method must be defined as shown; otherwise, </a:t>
            </a:r>
            <a:r>
              <a:rPr lang="en-US" altLang="en-US" sz="2400" b="1" u="sng" dirty="0">
                <a:solidFill>
                  <a:srgbClr val="FF0000"/>
                </a:solidFill>
              </a:rPr>
              <a:t>the JVM will not execute the application.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55C299-F59F-4AAF-9B67-0398E60B6C97}"/>
              </a:ext>
            </a:extLst>
          </p:cNvPr>
          <p:cNvCxnSpPr/>
          <p:nvPr/>
        </p:nvCxnSpPr>
        <p:spPr>
          <a:xfrm>
            <a:off x="952500" y="2105027"/>
            <a:ext cx="6477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 Placeholder 2">
            <a:extLst>
              <a:ext uri="{FF2B5EF4-FFF2-40B4-BE49-F238E27FC236}">
                <a16:creationId xmlns:a16="http://schemas.microsoft.com/office/drawing/2014/main" id="{64F16874-A0B2-4B3F-B052-893BF5CAF532}"/>
              </a:ext>
            </a:extLst>
          </p:cNvPr>
          <p:cNvSpPr txBox="1">
            <a:spLocks/>
          </p:cNvSpPr>
          <p:nvPr/>
        </p:nvSpPr>
        <p:spPr bwMode="auto">
          <a:xfrm>
            <a:off x="4191000" y="1492252"/>
            <a:ext cx="31099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(                       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FD5-016F-4D47-88A3-D957AD2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97E-BA4C-461D-AA98-E06CF8CF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1FB9-2425-410B-8E1F-092C69D5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4346-F2AB-45C6-83B9-E120B9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CA74-6576-444D-AF8A-0BD63AD8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9361"/>
              </p:ext>
            </p:extLst>
          </p:nvPr>
        </p:nvGraphicFramePr>
        <p:xfrm>
          <a:off x="914400" y="1524000"/>
          <a:ext cx="9982197" cy="44754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031612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96102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1214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36923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967143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76842398"/>
                    </a:ext>
                  </a:extLst>
                </a:gridCol>
                <a:gridCol w="1600197">
                  <a:extLst>
                    <a:ext uri="{9D8B030D-6E8A-4147-A177-3AD203B41FA5}">
                      <a16:colId xmlns:a16="http://schemas.microsoft.com/office/drawing/2014/main" val="2523827154"/>
                    </a:ext>
                  </a:extLst>
                </a:gridCol>
              </a:tblGrid>
              <a:tr h="287352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Category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Types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Size (bits)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Minimum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Maximum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Precision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Example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73697"/>
                  </a:ext>
                </a:extLst>
              </a:tr>
              <a:tr h="287352">
                <a:tc rowSpan="5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Integer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Java Programming/Keywords/byte"/>
                        </a:rPr>
                        <a:t>byte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127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+127 to 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byte</a:t>
                      </a:r>
                      <a:r>
                        <a:rPr lang="tr-TR" sz="1400" dirty="0">
                          <a:effectLst/>
                        </a:rPr>
                        <a:t> b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88850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3" tooltip="Java Programming/Keywords/char"/>
                        </a:rPr>
                        <a:t>char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16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All Unicode characters</a:t>
                      </a:r>
                      <a:r>
                        <a:rPr lang="tr-TR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[1]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effectLst/>
                        </a:rPr>
                        <a:t>char c = 'A';</a:t>
                      </a:r>
                      <a:br>
                        <a:rPr lang="sv-SE" sz="1400" dirty="0">
                          <a:effectLst/>
                        </a:rPr>
                      </a:br>
                      <a:r>
                        <a:rPr lang="sv-SE" sz="1400" dirty="0">
                          <a:effectLst/>
                        </a:rPr>
                        <a:t>char c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21824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5" tooltip="Java Programming/Keywords/short"/>
                        </a:rPr>
                        <a:t>short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+32,767 to -32,768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short</a:t>
                      </a:r>
                      <a:r>
                        <a:rPr lang="tr-TR" sz="1400" dirty="0">
                          <a:effectLst/>
                        </a:rPr>
                        <a:t> s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69925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6" tooltip="Java Programming/Keywords/int"/>
                        </a:rPr>
                        <a:t>int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-2</a:t>
                      </a:r>
                      <a:r>
                        <a:rPr lang="tr-TR" sz="1400" baseline="30000" dirty="0">
                          <a:effectLst/>
                        </a:rPr>
                        <a:t>31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31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+2,147,483,647 to -2,147,483,648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int i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0051"/>
                  </a:ext>
                </a:extLst>
              </a:tr>
              <a:tr h="576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7" tooltip="Java Programming/Keywords/long"/>
                        </a:rPr>
                        <a:t>long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From +9,223,372,036,854,775,807 to -9,223,372,036,854,775,808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long l = 65L;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075"/>
                  </a:ext>
                </a:extLst>
              </a:tr>
              <a:tr h="533655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Floating-point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8" tooltip="Java Programming/Keywords/float"/>
                        </a:rPr>
                        <a:t>float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-149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-23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127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3.402,823,5 E+38 to 1.4 E-45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float f = 65f;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0672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9" tooltip="Java Programming/Keywords/double"/>
                        </a:rPr>
                        <a:t>double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-1074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-52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1023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1.797,693,134,862,315,7 E+308 to 4.9 E-324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double d = 65.55;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13306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Other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boolean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false, true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boolean</a:t>
                      </a:r>
                      <a:r>
                        <a:rPr lang="tr-TR" sz="1400" dirty="0">
                          <a:effectLst/>
                        </a:rPr>
                        <a:t> b = </a:t>
                      </a:r>
                      <a:r>
                        <a:rPr lang="tr-TR" sz="1400" dirty="0" err="1">
                          <a:effectLst/>
                        </a:rPr>
                        <a:t>true</a:t>
                      </a:r>
                      <a:r>
                        <a:rPr lang="tr-TR" sz="1400" dirty="0">
                          <a:effectLst/>
                        </a:rPr>
                        <a:t>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24084"/>
                  </a:ext>
                </a:extLst>
              </a:tr>
              <a:tr h="16420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10" tooltip="Java Programming/Keywords/void"/>
                        </a:rPr>
                        <a:t>void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8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746-1E5E-49BD-B88C-46F3E5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702E-6AA1-40A3-A9FC-42454E5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For, foreach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Int[] numbers, float[] scores, String[] names …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6AEC-F422-4B58-93DF-2E288C1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71A1-6DA9-4F6B-8A94-A88F11B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3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1616</Words>
  <Application>Microsoft Office PowerPoint</Application>
  <PresentationFormat>Widescreen</PresentationFormat>
  <Paragraphs>348</Paragraphs>
  <Slides>22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Calibri</vt:lpstr>
      <vt:lpstr>Calibri </vt:lpstr>
      <vt:lpstr>Calibri Light</vt:lpstr>
      <vt:lpstr>Consolas</vt:lpstr>
      <vt:lpstr>Courier New</vt:lpstr>
      <vt:lpstr>Lucida Console</vt:lpstr>
      <vt:lpstr>LucidaSansTypewriter</vt:lpstr>
      <vt:lpstr>Monotype Sorts</vt:lpstr>
      <vt:lpstr>Times New Roman</vt:lpstr>
      <vt:lpstr>Ubuntu</vt:lpstr>
      <vt:lpstr>Verdana</vt:lpstr>
      <vt:lpstr>Wingdings</vt:lpstr>
      <vt:lpstr>Wingdings 2</vt:lpstr>
      <vt:lpstr>1_Office Theme</vt:lpstr>
      <vt:lpstr>Office Theme</vt:lpstr>
      <vt:lpstr>Introduction to Classes Part1:  Declaring a class, creating objects</vt:lpstr>
      <vt:lpstr>Previously on OOP</vt:lpstr>
      <vt:lpstr>Table of Contents</vt:lpstr>
      <vt:lpstr>First Program in Java: Print Line (Printing a Line of Text)</vt:lpstr>
      <vt:lpstr>Compiling Your First Java Application Displaying text with println and printf</vt:lpstr>
      <vt:lpstr>FORMAT SPECIFIER</vt:lpstr>
      <vt:lpstr>main Method (or function)</vt:lpstr>
      <vt:lpstr>Primitive Types</vt:lpstr>
      <vt:lpstr>Java basics</vt:lpstr>
      <vt:lpstr>Why not using Procedure-oriented Programming (POP)? Why need for OOP?</vt:lpstr>
      <vt:lpstr>Need for OOP</vt:lpstr>
      <vt:lpstr>Writing a program using Object-Oriented  Programming (OOP)</vt:lpstr>
      <vt:lpstr>Object illustrated</vt:lpstr>
      <vt:lpstr>Memory Types in RAM</vt:lpstr>
      <vt:lpstr>Using java built-in objects Scanner class: reading Keyboard</vt:lpstr>
      <vt:lpstr>Using java built-in objects Scanner class: reading Keyboard</vt:lpstr>
      <vt:lpstr>PowerPoint Presentation</vt:lpstr>
      <vt:lpstr>PowerPoint Presentation</vt:lpstr>
      <vt:lpstr>This is the end of lecture</vt:lpstr>
      <vt:lpstr>Exercise for Lab (Week 2)</vt:lpstr>
      <vt:lpstr>PowerPoint Presentation</vt:lpstr>
      <vt:lpstr>System.out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 Classes and Objects</dc:title>
  <dc:creator>paul</dc:creator>
  <cp:lastModifiedBy>KASIM ÖZACAR</cp:lastModifiedBy>
  <cp:revision>222</cp:revision>
  <dcterms:created xsi:type="dcterms:W3CDTF">2009-05-06T19:13:02Z</dcterms:created>
  <dcterms:modified xsi:type="dcterms:W3CDTF">2021-10-07T15:43:59Z</dcterms:modified>
</cp:coreProperties>
</file>