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ECA66-D813-451B-8DC7-DAB026C88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323F9C5-6841-4281-97A7-F2F98FFF3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9CF9113-1A93-46DE-9495-A93B739DC197}"/>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5" name="Footer Placeholder 4">
            <a:extLst>
              <a:ext uri="{FF2B5EF4-FFF2-40B4-BE49-F238E27FC236}">
                <a16:creationId xmlns:a16="http://schemas.microsoft.com/office/drawing/2014/main" xmlns="" id="{C6ADCD7C-2FCB-4FA1-94A4-BE5E73457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5D0FB7E-F330-4886-937A-9A3F6DAC1F0B}"/>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375182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0B444-257E-4C60-B403-38484C441E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D3BA7F1-83E4-43E6-BF52-BE8025BE7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FB3539F-7540-44F2-BCC5-040E35603B19}"/>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5" name="Footer Placeholder 4">
            <a:extLst>
              <a:ext uri="{FF2B5EF4-FFF2-40B4-BE49-F238E27FC236}">
                <a16:creationId xmlns:a16="http://schemas.microsoft.com/office/drawing/2014/main" xmlns="" id="{40BC0498-AE1B-43C5-B3AD-2B81ACCB6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7D86F0F-8DDE-4081-9CF1-F162DF7ADFB6}"/>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346275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4C6B321-39B8-4D07-A642-B729C4349E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CED8D58-24E5-4211-BF1C-1C1559AEA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70CBDF9-3DAC-47A9-B1CA-6D48E2866930}"/>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5" name="Footer Placeholder 4">
            <a:extLst>
              <a:ext uri="{FF2B5EF4-FFF2-40B4-BE49-F238E27FC236}">
                <a16:creationId xmlns:a16="http://schemas.microsoft.com/office/drawing/2014/main" xmlns="" id="{E366F9CE-C610-4CFC-B84C-B801A7CD3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DA3C6C7-56B2-49E4-9768-33AEB2D21472}"/>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32808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3AD52-900B-495C-AEE6-8C0ED7C62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3400DFF-94F4-4FEA-A209-F3345FEF27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CC81A0-7167-4EB1-9F41-316997AFE3E8}"/>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5" name="Footer Placeholder 4">
            <a:extLst>
              <a:ext uri="{FF2B5EF4-FFF2-40B4-BE49-F238E27FC236}">
                <a16:creationId xmlns:a16="http://schemas.microsoft.com/office/drawing/2014/main" xmlns="" id="{6BB68643-073E-4DC7-B187-864346EFF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CCCE33-28DE-49C6-9C86-35147008B62D}"/>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285237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F89F9-AE7C-4450-BB5E-14A912AD4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0254227-7301-4347-A5A8-1BCD71743A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5073D7A-CB79-4653-BC0B-D69398E8BD18}"/>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5" name="Footer Placeholder 4">
            <a:extLst>
              <a:ext uri="{FF2B5EF4-FFF2-40B4-BE49-F238E27FC236}">
                <a16:creationId xmlns:a16="http://schemas.microsoft.com/office/drawing/2014/main" xmlns="" id="{0BEDEADE-36D6-4151-8064-7327AABEE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5DDBAE-AC12-4567-B951-A6AB4F4BADCE}"/>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194679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1924B-71FA-4D81-814D-8595FFEDC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11EBCF-F839-4808-A152-52278F9392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A77F622-E714-44EE-B2D8-34DC66F35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07565F0-9C6D-45D0-BECD-BF3FF65659D9}"/>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6" name="Footer Placeholder 5">
            <a:extLst>
              <a:ext uri="{FF2B5EF4-FFF2-40B4-BE49-F238E27FC236}">
                <a16:creationId xmlns:a16="http://schemas.microsoft.com/office/drawing/2014/main" xmlns="" id="{702E47E6-D751-4626-B357-C37FB55E1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05157FC-468B-411E-A25A-6666542CED74}"/>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326603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515C5-FA5A-4AB7-869D-0C6366F855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48358DC-8AD2-4BC8-A6DD-F09C8C0D68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E5E7D05-7D40-493E-B00B-8B865E206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946AC1B-CB61-49E8-B9F2-C37C84561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EA8D65D-86E8-4AD8-971C-FD5E736BC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D0AB056-C6FB-4BCF-8226-5667A908209C}"/>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8" name="Footer Placeholder 7">
            <a:extLst>
              <a:ext uri="{FF2B5EF4-FFF2-40B4-BE49-F238E27FC236}">
                <a16:creationId xmlns:a16="http://schemas.microsoft.com/office/drawing/2014/main" xmlns="" id="{BBE47A0A-91B8-461F-ABF6-17F9F0BDF2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1128839-6662-425F-90B6-0DCEFBEAFE69}"/>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324264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2D38C-45F8-4097-890B-A0FB3C54C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BA371B-E410-4834-898C-9E8C65C324D5}"/>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4" name="Footer Placeholder 3">
            <a:extLst>
              <a:ext uri="{FF2B5EF4-FFF2-40B4-BE49-F238E27FC236}">
                <a16:creationId xmlns:a16="http://schemas.microsoft.com/office/drawing/2014/main" xmlns="" id="{F7B61B7F-7464-42FA-B6AD-8E7AE598B0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FAF2BC2-3EC9-4A83-9298-40AB008BD5B0}"/>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27989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43B54AD-7DC9-42F4-BFAE-9AB4DAE4A417}"/>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3" name="Footer Placeholder 2">
            <a:extLst>
              <a:ext uri="{FF2B5EF4-FFF2-40B4-BE49-F238E27FC236}">
                <a16:creationId xmlns:a16="http://schemas.microsoft.com/office/drawing/2014/main" xmlns="" id="{F407FC18-0FE1-4BDB-8F60-64E9A1842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75CFFCC-D998-4C54-A128-C10F7C1A3C7E}"/>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338332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F4174-49DF-4D16-82B2-BC334C013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E17BF5F-323A-4B7A-942C-AD9740204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7818419-D10B-489E-8675-5ABE5FF0A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28FC8C-3FB3-4AFC-B7E7-CB364A89C88B}"/>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6" name="Footer Placeholder 5">
            <a:extLst>
              <a:ext uri="{FF2B5EF4-FFF2-40B4-BE49-F238E27FC236}">
                <a16:creationId xmlns:a16="http://schemas.microsoft.com/office/drawing/2014/main" xmlns="" id="{77A82395-8468-44A1-AF02-A0345534B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38A0E2-4851-4D80-9A45-B05F0F9DABC3}"/>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94164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CBFF4-6824-4F43-82FC-E369D3ED4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68BC7CD-48A4-4640-BE56-17CB03674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636106-8708-4F79-802F-1784E7775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E29CF2-43ED-4A43-B516-878EF93E8F3C}"/>
              </a:ext>
            </a:extLst>
          </p:cNvPr>
          <p:cNvSpPr>
            <a:spLocks noGrp="1"/>
          </p:cNvSpPr>
          <p:nvPr>
            <p:ph type="dt" sz="half" idx="10"/>
          </p:nvPr>
        </p:nvSpPr>
        <p:spPr/>
        <p:txBody>
          <a:bodyPr/>
          <a:lstStyle/>
          <a:p>
            <a:fld id="{8A263BC4-16C6-4D80-9A69-3E4FC02153D6}" type="datetimeFigureOut">
              <a:rPr lang="en-US" smtClean="0"/>
              <a:t>4/9/2024</a:t>
            </a:fld>
            <a:endParaRPr lang="en-US"/>
          </a:p>
        </p:txBody>
      </p:sp>
      <p:sp>
        <p:nvSpPr>
          <p:cNvPr id="6" name="Footer Placeholder 5">
            <a:extLst>
              <a:ext uri="{FF2B5EF4-FFF2-40B4-BE49-F238E27FC236}">
                <a16:creationId xmlns:a16="http://schemas.microsoft.com/office/drawing/2014/main" xmlns="" id="{2196F7D1-4F4F-40FA-A8AB-B675777D9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CA09E2-3170-4179-A3FA-21C14D768BA4}"/>
              </a:ext>
            </a:extLst>
          </p:cNvPr>
          <p:cNvSpPr>
            <a:spLocks noGrp="1"/>
          </p:cNvSpPr>
          <p:nvPr>
            <p:ph type="sldNum" sz="quarter" idx="12"/>
          </p:nvPr>
        </p:nvSpPr>
        <p:spPr/>
        <p:txBody>
          <a:bodyPr/>
          <a:lstStyle/>
          <a:p>
            <a:fld id="{04F38346-4B62-4A66-A8E9-0F1387414BB8}" type="slidenum">
              <a:rPr lang="en-US" smtClean="0"/>
              <a:t>‹#›</a:t>
            </a:fld>
            <a:endParaRPr lang="en-US"/>
          </a:p>
        </p:txBody>
      </p:sp>
    </p:spTree>
    <p:extLst>
      <p:ext uri="{BB962C8B-B14F-4D97-AF65-F5344CB8AC3E}">
        <p14:creationId xmlns:p14="http://schemas.microsoft.com/office/powerpoint/2010/main" val="187338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ADFDD9-5FAB-4964-AEDC-FF122E09F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3B83B06-3A1A-4840-9B77-3119EB989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B424FA-12AD-4508-9EE2-71AB6DEBE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63BC4-16C6-4D80-9A69-3E4FC02153D6}" type="datetimeFigureOut">
              <a:rPr lang="en-US" smtClean="0"/>
              <a:t>4/9/2024</a:t>
            </a:fld>
            <a:endParaRPr lang="en-US"/>
          </a:p>
        </p:txBody>
      </p:sp>
      <p:sp>
        <p:nvSpPr>
          <p:cNvPr id="5" name="Footer Placeholder 4">
            <a:extLst>
              <a:ext uri="{FF2B5EF4-FFF2-40B4-BE49-F238E27FC236}">
                <a16:creationId xmlns:a16="http://schemas.microsoft.com/office/drawing/2014/main" xmlns="" id="{45DBF0BB-14AD-49F7-BA53-D4223AD43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976F321-C506-4AA6-BD22-472DF798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38346-4B62-4A66-A8E9-0F1387414BB8}" type="slidenum">
              <a:rPr lang="en-US" smtClean="0"/>
              <a:t>‹#›</a:t>
            </a:fld>
            <a:endParaRPr lang="en-US"/>
          </a:p>
        </p:txBody>
      </p:sp>
    </p:spTree>
    <p:extLst>
      <p:ext uri="{BB962C8B-B14F-4D97-AF65-F5344CB8AC3E}">
        <p14:creationId xmlns:p14="http://schemas.microsoft.com/office/powerpoint/2010/main" val="869321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Dza290Yq1WCA9QPIDdDbyKpA516G4VMl/view?usp=drive_link"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MohamedOsama912/computer-vision-.g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1</a:t>
            </a:r>
          </a:p>
        </p:txBody>
      </p:sp>
      <p:sp>
        <p:nvSpPr>
          <p:cNvPr id="2" name="TextBox 1"/>
          <p:cNvSpPr txBox="1"/>
          <p:nvPr/>
        </p:nvSpPr>
        <p:spPr>
          <a:xfrm>
            <a:off x="4267200" y="1165412"/>
            <a:ext cx="2545697" cy="584775"/>
          </a:xfrm>
          <a:prstGeom prst="rect">
            <a:avLst/>
          </a:prstGeom>
          <a:noFill/>
        </p:spPr>
        <p:txBody>
          <a:bodyPr wrap="none" rtlCol="0">
            <a:spAutoFit/>
          </a:bodyPr>
          <a:lstStyle/>
          <a:p>
            <a:r>
              <a:rPr lang="en-US" sz="3200" b="1" dirty="0" smtClean="0">
                <a:latin typeface="Arial" panose="020B0604020202020204" pitchFamily="34" charset="0"/>
                <a:cs typeface="Arial" panose="020B0604020202020204" pitchFamily="34" charset="0"/>
              </a:rPr>
              <a:t>Team ID : 11</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2717075" y="2464526"/>
            <a:ext cx="6514925" cy="1938992"/>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1- Mohamed </a:t>
            </a:r>
            <a:r>
              <a:rPr lang="en-US" sz="2400" b="1" dirty="0" err="1" smtClean="0">
                <a:latin typeface="Arial" panose="020B0604020202020204" pitchFamily="34" charset="0"/>
                <a:cs typeface="Arial" panose="020B0604020202020204" pitchFamily="34" charset="0"/>
              </a:rPr>
              <a:t>osama</a:t>
            </a:r>
            <a:r>
              <a:rPr lang="en-US" sz="2400" b="1" dirty="0" smtClean="0">
                <a:latin typeface="Arial" panose="020B0604020202020204" pitchFamily="34" charset="0"/>
                <a:cs typeface="Arial" panose="020B0604020202020204" pitchFamily="34" charset="0"/>
              </a:rPr>
              <a:t> Ibrahim  162021262</a:t>
            </a:r>
          </a:p>
          <a:p>
            <a:endParaRPr lang="en-US" sz="2400" b="1"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2- </a:t>
            </a:r>
            <a:r>
              <a:rPr lang="en-US" sz="2400" b="1" dirty="0" err="1" smtClean="0">
                <a:latin typeface="Arial" panose="020B0604020202020204" pitchFamily="34" charset="0"/>
                <a:cs typeface="Arial" panose="020B0604020202020204" pitchFamily="34" charset="0"/>
              </a:rPr>
              <a:t>ahmed</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abel-elaziz</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abd-elbary</a:t>
            </a:r>
            <a:r>
              <a:rPr lang="en-US" sz="2400" b="1" dirty="0" smtClean="0">
                <a:latin typeface="Arial" panose="020B0604020202020204" pitchFamily="34" charset="0"/>
                <a:cs typeface="Arial" panose="020B0604020202020204" pitchFamily="34" charset="0"/>
              </a:rPr>
              <a:t>  162020047</a:t>
            </a:r>
          </a:p>
          <a:p>
            <a:endParaRPr lang="en-US" sz="2400" b="1"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3- </a:t>
            </a:r>
            <a:r>
              <a:rPr lang="en-US" sz="2400" b="1" dirty="0" err="1" smtClean="0">
                <a:latin typeface="Arial" panose="020B0604020202020204" pitchFamily="34" charset="0"/>
                <a:cs typeface="Arial" panose="020B0604020202020204" pitchFamily="34" charset="0"/>
              </a:rPr>
              <a:t>kareem</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alaa</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eldin</a:t>
            </a:r>
            <a:r>
              <a:rPr lang="en-US" sz="2400" b="1" dirty="0" smtClean="0">
                <a:latin typeface="Arial" panose="020B0604020202020204" pitchFamily="34" charset="0"/>
                <a:cs typeface="Arial" panose="020B0604020202020204" pitchFamily="34" charset="0"/>
              </a:rPr>
              <a:t>  162021240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21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2</a:t>
            </a:r>
          </a:p>
        </p:txBody>
      </p:sp>
      <p:sp>
        <p:nvSpPr>
          <p:cNvPr id="2" name="TextBox 1"/>
          <p:cNvSpPr txBox="1"/>
          <p:nvPr/>
        </p:nvSpPr>
        <p:spPr>
          <a:xfrm>
            <a:off x="0" y="903802"/>
            <a:ext cx="3375219"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Task Description : </a:t>
            </a:r>
            <a:endParaRPr lang="en-US" sz="2800" b="1" dirty="0">
              <a:latin typeface="Arial" panose="020B0604020202020204" pitchFamily="34" charset="0"/>
              <a:cs typeface="Arial" panose="020B0604020202020204" pitchFamily="34" charset="0"/>
            </a:endParaRPr>
          </a:p>
        </p:txBody>
      </p:sp>
      <p:sp>
        <p:nvSpPr>
          <p:cNvPr id="3" name="TextBox 2"/>
          <p:cNvSpPr txBox="1"/>
          <p:nvPr/>
        </p:nvSpPr>
        <p:spPr>
          <a:xfrm>
            <a:off x="1757863" y="2022821"/>
            <a:ext cx="9606823" cy="347787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task lets you detect landmarks of human bodies in an image or video and calculate the angle on </a:t>
            </a:r>
            <a:r>
              <a:rPr lang="en-US" sz="2000" b="1" dirty="0" smtClean="0">
                <a:latin typeface="Arial" panose="020B0604020202020204" pitchFamily="34" charset="0"/>
                <a:cs typeface="Arial" panose="020B0604020202020204" pitchFamily="34" charset="0"/>
              </a:rPr>
              <a:t>elbow </a:t>
            </a:r>
            <a:r>
              <a:rPr lang="en-US" sz="2000" b="1" dirty="0">
                <a:latin typeface="Arial" panose="020B0604020202020204" pitchFamily="34" charset="0"/>
                <a:cs typeface="Arial" panose="020B0604020202020204" pitchFamily="34" charset="0"/>
              </a:rPr>
              <a:t>between rest and shoulder to count your push </a:t>
            </a:r>
            <a:r>
              <a:rPr lang="en-US" sz="2000" b="1" dirty="0" smtClean="0">
                <a:latin typeface="Arial" panose="020B0604020202020204" pitchFamily="34" charset="0"/>
                <a:cs typeface="Arial" panose="020B0604020202020204" pitchFamily="34" charset="0"/>
              </a:rPr>
              <a:t>ups.</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You can use this task to identify key body locations, analyze posture, and categorize movements. This task uses machine learning (ML) models that work with single images or video. The task </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outputs body pose landmarks in image coordinates and in 3-dimensional world coordinates , and it outputs the calculated count of pus ups for right arm and left arm </a:t>
            </a:r>
          </a:p>
        </p:txBody>
      </p:sp>
    </p:spTree>
    <p:extLst>
      <p:ext uri="{BB962C8B-B14F-4D97-AF65-F5344CB8AC3E}">
        <p14:creationId xmlns:p14="http://schemas.microsoft.com/office/powerpoint/2010/main" val="107193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0"/>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2"/>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1"/>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3</a:t>
            </a:r>
          </a:p>
        </p:txBody>
      </p:sp>
      <p:sp>
        <p:nvSpPr>
          <p:cNvPr id="2" name="TextBox 1"/>
          <p:cNvSpPr txBox="1"/>
          <p:nvPr/>
        </p:nvSpPr>
        <p:spPr>
          <a:xfrm>
            <a:off x="278674" y="1245324"/>
            <a:ext cx="5447325"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Demo of the running </a:t>
            </a:r>
            <a:r>
              <a:rPr lang="en-US" sz="2400" b="1" dirty="0" err="1" smtClean="0">
                <a:latin typeface="Arial" panose="020B0604020202020204" pitchFamily="34" charset="0"/>
                <a:cs typeface="Arial" panose="020B0604020202020204" pitchFamily="34" charset="0"/>
              </a:rPr>
              <a:t>programme</a:t>
            </a:r>
            <a:r>
              <a:rPr lang="en-US" sz="2400" b="1" dirty="0" smtClean="0">
                <a:latin typeface="Arial" panose="020B0604020202020204" pitchFamily="34" charset="0"/>
                <a:cs typeface="Arial" panose="020B0604020202020204" pitchFamily="34" charset="0"/>
              </a:rPr>
              <a:t> : </a:t>
            </a:r>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278674" y="4798422"/>
            <a:ext cx="4092787" cy="461665"/>
          </a:xfrm>
          <a:prstGeom prst="rect">
            <a:avLst/>
          </a:prstGeom>
          <a:noFill/>
        </p:spPr>
        <p:txBody>
          <a:bodyPr wrap="none" rtlCol="0">
            <a:spAutoFit/>
          </a:bodyPr>
          <a:lstStyle/>
          <a:p>
            <a:r>
              <a:rPr lang="en-US" sz="2400" b="1" dirty="0" err="1" smtClean="0">
                <a:latin typeface="Arial" panose="020B0604020202020204" pitchFamily="34" charset="0"/>
                <a:cs typeface="Arial" panose="020B0604020202020204" pitchFamily="34" charset="0"/>
              </a:rPr>
              <a:t>Github</a:t>
            </a:r>
            <a:r>
              <a:rPr lang="en-US" sz="2400" b="1" dirty="0" smtClean="0">
                <a:latin typeface="Arial" panose="020B0604020202020204" pitchFamily="34" charset="0"/>
                <a:cs typeface="Arial" panose="020B0604020202020204" pitchFamily="34" charset="0"/>
              </a:rPr>
              <a:t> link of the project : </a:t>
            </a:r>
            <a:endParaRPr lang="en-US" sz="2400" b="1" dirty="0">
              <a:latin typeface="Arial" panose="020B0604020202020204" pitchFamily="34" charset="0"/>
              <a:cs typeface="Arial" panose="020B0604020202020204" pitchFamily="34" charset="0"/>
            </a:endParaRPr>
          </a:p>
        </p:txBody>
      </p:sp>
      <p:sp>
        <p:nvSpPr>
          <p:cNvPr id="6" name="TextBox 5"/>
          <p:cNvSpPr txBox="1"/>
          <p:nvPr/>
        </p:nvSpPr>
        <p:spPr>
          <a:xfrm>
            <a:off x="496877" y="1802046"/>
            <a:ext cx="10641385" cy="400110"/>
          </a:xfrm>
          <a:prstGeom prst="rect">
            <a:avLst/>
          </a:prstGeom>
          <a:noFill/>
        </p:spPr>
        <p:txBody>
          <a:bodyPr wrap="square" rtlCol="0">
            <a:spAutoFit/>
          </a:bodyPr>
          <a:lstStyle/>
          <a:p>
            <a:r>
              <a:rPr lang="en-US" sz="2000" b="1" dirty="0" smtClean="0">
                <a:hlinkClick r:id="rId3"/>
              </a:rPr>
              <a:t>https://drive.google.com/file/d/1Dza290Yq1WCA9QPIDdDbyKpA516G4VMl/view?usp=drive_link</a:t>
            </a:r>
            <a:endParaRPr lang="en-US" sz="2000" b="1" dirty="0"/>
          </a:p>
        </p:txBody>
      </p:sp>
      <p:sp>
        <p:nvSpPr>
          <p:cNvPr id="4" name="TextBox 3"/>
          <p:cNvSpPr txBox="1"/>
          <p:nvPr/>
        </p:nvSpPr>
        <p:spPr>
          <a:xfrm>
            <a:off x="4306264" y="4829199"/>
            <a:ext cx="6831998" cy="400110"/>
          </a:xfrm>
          <a:prstGeom prst="rect">
            <a:avLst/>
          </a:prstGeom>
          <a:noFill/>
        </p:spPr>
        <p:txBody>
          <a:bodyPr wrap="none" rtlCol="0">
            <a:spAutoFit/>
          </a:bodyPr>
          <a:lstStyle/>
          <a:p>
            <a:r>
              <a:rPr lang="en-US" sz="2000" b="1" dirty="0" smtClean="0">
                <a:hlinkClick r:id="rId4"/>
              </a:rPr>
              <a:t>https://github.com/MohamedOsama912/computer-vision-.git</a:t>
            </a:r>
            <a:endParaRPr lang="en-US" sz="2000" b="1" dirty="0"/>
          </a:p>
        </p:txBody>
      </p:sp>
    </p:spTree>
    <p:extLst>
      <p:ext uri="{BB962C8B-B14F-4D97-AF65-F5344CB8AC3E}">
        <p14:creationId xmlns:p14="http://schemas.microsoft.com/office/powerpoint/2010/main" val="173058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4</a:t>
            </a:r>
          </a:p>
        </p:txBody>
      </p:sp>
      <p:sp>
        <p:nvSpPr>
          <p:cNvPr id="2" name="TextBox 1"/>
          <p:cNvSpPr txBox="1"/>
          <p:nvPr/>
        </p:nvSpPr>
        <p:spPr>
          <a:xfrm>
            <a:off x="0" y="706987"/>
            <a:ext cx="2760692"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Contributions :</a:t>
            </a:r>
            <a:endParaRPr lang="en-US" sz="2800" b="1" dirty="0">
              <a:latin typeface="Arial" panose="020B0604020202020204" pitchFamily="34" charset="0"/>
              <a:cs typeface="Arial" panose="020B0604020202020204" pitchFamily="34" charset="0"/>
            </a:endParaRPr>
          </a:p>
        </p:txBody>
      </p:sp>
      <p:sp>
        <p:nvSpPr>
          <p:cNvPr id="3" name="TextBox 2"/>
          <p:cNvSpPr txBox="1"/>
          <p:nvPr/>
        </p:nvSpPr>
        <p:spPr>
          <a:xfrm>
            <a:off x="78378" y="2098765"/>
            <a:ext cx="4432663"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 Angel Calculation was added </a:t>
            </a:r>
          </a:p>
        </p:txBody>
      </p:sp>
      <p:sp>
        <p:nvSpPr>
          <p:cNvPr id="4" name="TextBox 3"/>
          <p:cNvSpPr txBox="1"/>
          <p:nvPr/>
        </p:nvSpPr>
        <p:spPr>
          <a:xfrm>
            <a:off x="78378" y="3837423"/>
            <a:ext cx="4705134"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 Movement Counting was added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2535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5</a:t>
            </a:r>
          </a:p>
        </p:txBody>
      </p:sp>
      <p:sp>
        <p:nvSpPr>
          <p:cNvPr id="2" name="TextBox 1"/>
          <p:cNvSpPr txBox="1"/>
          <p:nvPr/>
        </p:nvSpPr>
        <p:spPr>
          <a:xfrm>
            <a:off x="156754" y="783771"/>
            <a:ext cx="1184940"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Data :</a:t>
            </a:r>
            <a:endParaRPr lang="en-US" sz="2800" b="1" dirty="0">
              <a:latin typeface="Arial" panose="020B0604020202020204" pitchFamily="34" charset="0"/>
              <a:cs typeface="Arial" panose="020B0604020202020204" pitchFamily="34" charset="0"/>
            </a:endParaRPr>
          </a:p>
        </p:txBody>
      </p:sp>
      <p:sp>
        <p:nvSpPr>
          <p:cNvPr id="3" name="TextBox 2"/>
          <p:cNvSpPr txBox="1"/>
          <p:nvPr/>
        </p:nvSpPr>
        <p:spPr>
          <a:xfrm>
            <a:off x="0" y="1501659"/>
            <a:ext cx="12038120" cy="477053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The specific dataset used can vary depending on the model and the organization or research group that developed it. Some common datasets used for training pose estimation models include:</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1 - COCO (Common Objects in Context): COCO dataset contains a large collection of images with annotated human poses, among other objects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2- MPII Human Pose Dataset: This dataset contains around 25,000 images with annotated human poses in various real-world scenarios.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3- Human3.6M: A large-scale dataset containing video sequences of human activities captured from multiple viewpoints in controlled environments.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4- </a:t>
            </a:r>
            <a:r>
              <a:rPr lang="en-US" sz="1600" b="1" dirty="0" err="1">
                <a:latin typeface="Arial" panose="020B0604020202020204" pitchFamily="34" charset="0"/>
                <a:cs typeface="Arial" panose="020B0604020202020204" pitchFamily="34" charset="0"/>
              </a:rPr>
              <a:t>PoseTrack</a:t>
            </a:r>
            <a:r>
              <a:rPr lang="en-US" sz="1600" b="1" dirty="0">
                <a:latin typeface="Arial" panose="020B0604020202020204" pitchFamily="34" charset="0"/>
                <a:cs typeface="Arial" panose="020B0604020202020204" pitchFamily="34" charset="0"/>
              </a:rPr>
              <a:t> Dataset: This dataset includes video sequences with labeled human poses in various contexts, such as sports activities and daily life.</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5- AI Challenger: An open dataset that contains a subset of images with annotated human poses for various tasks, including pose estimation.</a:t>
            </a:r>
          </a:p>
          <a:p>
            <a:endParaRPr lang="en-US" sz="16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5203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6</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66" y="2455817"/>
            <a:ext cx="11065893" cy="291737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TextBox 2"/>
          <p:cNvSpPr txBox="1"/>
          <p:nvPr/>
        </p:nvSpPr>
        <p:spPr>
          <a:xfrm>
            <a:off x="3439886" y="1037206"/>
            <a:ext cx="4064702" cy="584775"/>
          </a:xfrm>
          <a:prstGeom prst="rect">
            <a:avLst/>
          </a:prstGeom>
          <a:noFill/>
        </p:spPr>
        <p:txBody>
          <a:bodyPr wrap="none" rtlCol="0">
            <a:spAutoFit/>
          </a:bodyPr>
          <a:lstStyle/>
          <a:p>
            <a:r>
              <a:rPr lang="en-US" sz="3200" b="1" dirty="0" smtClean="0">
                <a:latin typeface="Arial" panose="020B0604020202020204" pitchFamily="34" charset="0"/>
                <a:cs typeface="Arial" panose="020B0604020202020204" pitchFamily="34" charset="0"/>
              </a:rPr>
              <a:t>Project Architecture</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4652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7</a:t>
            </a:r>
          </a:p>
        </p:txBody>
      </p:sp>
      <p:sp>
        <p:nvSpPr>
          <p:cNvPr id="2" name="TextBox 1"/>
          <p:cNvSpPr txBox="1"/>
          <p:nvPr/>
        </p:nvSpPr>
        <p:spPr>
          <a:xfrm>
            <a:off x="104502" y="706987"/>
            <a:ext cx="1983235"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Methods : </a:t>
            </a:r>
            <a:endParaRPr lang="en-US" sz="2800" b="1" dirty="0">
              <a:latin typeface="Arial" panose="020B0604020202020204" pitchFamily="34" charset="0"/>
              <a:cs typeface="Arial" panose="020B0604020202020204" pitchFamily="34" charset="0"/>
            </a:endParaRPr>
          </a:p>
        </p:txBody>
      </p:sp>
      <p:sp>
        <p:nvSpPr>
          <p:cNvPr id="3" name="TextBox 2"/>
          <p:cNvSpPr txBox="1"/>
          <p:nvPr/>
        </p:nvSpPr>
        <p:spPr>
          <a:xfrm>
            <a:off x="104502" y="1426209"/>
            <a:ext cx="11490918" cy="452431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The Pose </a:t>
            </a:r>
            <a:r>
              <a:rPr lang="en-US" b="1" dirty="0" err="1">
                <a:latin typeface="Arial" panose="020B0604020202020204" pitchFamily="34" charset="0"/>
                <a:cs typeface="Arial" panose="020B0604020202020204" pitchFamily="34" charset="0"/>
              </a:rPr>
              <a:t>Landmarker</a:t>
            </a:r>
            <a:r>
              <a:rPr lang="en-US" b="1" dirty="0">
                <a:latin typeface="Arial" panose="020B0604020202020204" pitchFamily="34" charset="0"/>
                <a:cs typeface="Arial" panose="020B0604020202020204" pitchFamily="34" charset="0"/>
              </a:rPr>
              <a:t> uses a series of models to predict pose landmarks.</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first model detects the presence of human bodies within an image frame .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The second model locates landmarks on the bodies.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The following models are packaged together into a downloadable model bundle:</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Pose detection model : detects the presence of bodies with a few key pose landmarks.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Pose </a:t>
            </a:r>
            <a:r>
              <a:rPr lang="en-US" b="1" dirty="0" err="1">
                <a:latin typeface="Arial" panose="020B0604020202020204" pitchFamily="34" charset="0"/>
                <a:cs typeface="Arial" panose="020B0604020202020204" pitchFamily="34" charset="0"/>
              </a:rPr>
              <a:t>landmarker</a:t>
            </a:r>
            <a:r>
              <a:rPr lang="en-US" b="1" dirty="0">
                <a:latin typeface="Arial" panose="020B0604020202020204" pitchFamily="34" charset="0"/>
                <a:cs typeface="Arial" panose="020B0604020202020204" pitchFamily="34" charset="0"/>
              </a:rPr>
              <a:t> model: adds a complete mapping of the pose. The model outputs an estimate of 33 3-dimensional pose landmarks.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This bundle uses a convolutional neural network similar to MobileNetV2 and is optimized for on-device, real-time fitness applications. This variant of the </a:t>
            </a:r>
            <a:r>
              <a:rPr lang="en-US" b="1" dirty="0" err="1">
                <a:latin typeface="Arial" panose="020B0604020202020204" pitchFamily="34" charset="0"/>
                <a:cs typeface="Arial" panose="020B0604020202020204" pitchFamily="34" charset="0"/>
              </a:rPr>
              <a:t>BlazePose</a:t>
            </a:r>
            <a:r>
              <a:rPr lang="en-US" b="1" dirty="0">
                <a:latin typeface="Arial" panose="020B0604020202020204" pitchFamily="34" charset="0"/>
                <a:cs typeface="Arial" panose="020B0604020202020204" pitchFamily="34" charset="0"/>
              </a:rPr>
              <a:t> model uses GHUM, a 3D human shape modeling pipeline, to estimate the full 3D body pose of an individual in images or videos</a:t>
            </a:r>
          </a:p>
        </p:txBody>
      </p:sp>
    </p:spTree>
    <p:extLst>
      <p:ext uri="{BB962C8B-B14F-4D97-AF65-F5344CB8AC3E}">
        <p14:creationId xmlns:p14="http://schemas.microsoft.com/office/powerpoint/2010/main" val="3472997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10" name="Rectangle 9">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8</a:t>
            </a:r>
          </a:p>
        </p:txBody>
      </p:sp>
      <p:sp>
        <p:nvSpPr>
          <p:cNvPr id="2" name="TextBox 1"/>
          <p:cNvSpPr txBox="1"/>
          <p:nvPr/>
        </p:nvSpPr>
        <p:spPr>
          <a:xfrm>
            <a:off x="95794" y="706987"/>
            <a:ext cx="1686680" cy="584775"/>
          </a:xfrm>
          <a:prstGeom prst="rect">
            <a:avLst/>
          </a:prstGeom>
          <a:noFill/>
        </p:spPr>
        <p:txBody>
          <a:bodyPr wrap="none" rtlCol="0">
            <a:spAutoFit/>
          </a:bodyPr>
          <a:lstStyle/>
          <a:p>
            <a:r>
              <a:rPr lang="en-US" sz="3200" b="1" dirty="0" smtClean="0">
                <a:latin typeface="Arial" panose="020B0604020202020204" pitchFamily="34" charset="0"/>
                <a:cs typeface="Arial" panose="020B0604020202020204" pitchFamily="34" charset="0"/>
              </a:rPr>
              <a:t>Result :</a:t>
            </a:r>
            <a:endParaRPr lang="en-US" sz="3200" b="1" dirty="0">
              <a:latin typeface="Arial" panose="020B0604020202020204" pitchFamily="34" charset="0"/>
              <a:cs typeface="Arial" panose="020B0604020202020204" pitchFamily="34" charset="0"/>
            </a:endParaRPr>
          </a:p>
        </p:txBody>
      </p:sp>
      <p:sp>
        <p:nvSpPr>
          <p:cNvPr id="3" name="TextBox 2"/>
          <p:cNvSpPr txBox="1"/>
          <p:nvPr/>
        </p:nvSpPr>
        <p:spPr>
          <a:xfrm>
            <a:off x="95794" y="2592646"/>
            <a:ext cx="6447599"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Accuracy of the model which is made is  50%</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167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40AFE4D-AF63-4865-A17C-819DD217A5B6}"/>
              </a:ext>
            </a:extLst>
          </p:cNvPr>
          <p:cNvSpPr/>
          <p:nvPr/>
        </p:nvSpPr>
        <p:spPr>
          <a:xfrm>
            <a:off x="0" y="1"/>
            <a:ext cx="12192000" cy="68131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84594F65-BCB1-4EE5-BE15-AC03E13A5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47" y="248563"/>
            <a:ext cx="658025" cy="916849"/>
          </a:xfrm>
          <a:prstGeom prst="rect">
            <a:avLst/>
          </a:prstGeom>
        </p:spPr>
      </p:pic>
      <p:sp>
        <p:nvSpPr>
          <p:cNvPr id="6" name="Rectangle 5">
            <a:extLst>
              <a:ext uri="{FF2B5EF4-FFF2-40B4-BE49-F238E27FC236}">
                <a16:creationId xmlns:a16="http://schemas.microsoft.com/office/drawing/2014/main" xmlns="" id="{D094AA54-2094-4D96-A64B-1E733E925E4F}"/>
              </a:ext>
            </a:extLst>
          </p:cNvPr>
          <p:cNvSpPr/>
          <p:nvPr/>
        </p:nvSpPr>
        <p:spPr>
          <a:xfrm>
            <a:off x="0" y="6499412"/>
            <a:ext cx="12192000" cy="367553"/>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   </a:t>
            </a:r>
            <a:r>
              <a:rPr lang="en-US" sz="1200" b="0" i="0" dirty="0">
                <a:solidFill>
                  <a:schemeClr val="accent4">
                    <a:lumMod val="60000"/>
                    <a:lumOff val="40000"/>
                  </a:schemeClr>
                </a:solidFill>
                <a:effectLst/>
                <a:latin typeface="Snap ITC" panose="04040A07060A02020202" pitchFamily="82" charset="0"/>
              </a:rPr>
              <a:t>Computer vision</a:t>
            </a:r>
            <a:r>
              <a:rPr lang="en-US" sz="1200" b="0" i="0" dirty="0">
                <a:solidFill>
                  <a:schemeClr val="accent4">
                    <a:lumMod val="60000"/>
                    <a:lumOff val="40000"/>
                  </a:schemeClr>
                </a:solidFill>
                <a:effectLst/>
                <a:latin typeface="Segoe UI Historic" panose="020B0502040204020203" pitchFamily="34" charset="0"/>
              </a:rPr>
              <a:t>  </a:t>
            </a:r>
            <a:r>
              <a:rPr lang="en-US" sz="1200" b="0" i="0" dirty="0">
                <a:solidFill>
                  <a:srgbClr val="FFFFFF"/>
                </a:solidFill>
                <a:effectLst/>
                <a:latin typeface="Segoe UI Historic" panose="020B0502040204020203" pitchFamily="34" charset="0"/>
              </a:rPr>
              <a:t>2023 / 2024</a:t>
            </a:r>
            <a:r>
              <a:rPr lang="en-US" sz="1200" dirty="0"/>
              <a:t>                                        Assiut University </a:t>
            </a:r>
            <a:r>
              <a:rPr lang="en-US" sz="1200" dirty="0">
                <a:solidFill>
                  <a:schemeClr val="accent4">
                    <a:lumMod val="60000"/>
                    <a:lumOff val="40000"/>
                  </a:schemeClr>
                </a:solidFill>
              </a:rPr>
              <a:t>|</a:t>
            </a:r>
            <a:r>
              <a:rPr lang="en-US" sz="1200" b="0" i="0" dirty="0">
                <a:solidFill>
                  <a:schemeClr val="bg1"/>
                </a:solidFill>
                <a:effectLst/>
                <a:latin typeface="inherit"/>
              </a:rPr>
              <a:t>Faculty of computers and information                                                                                                                                </a:t>
            </a:r>
            <a:r>
              <a:rPr lang="en-US" sz="1600" b="0" i="0" dirty="0">
                <a:solidFill>
                  <a:schemeClr val="accent4">
                    <a:lumMod val="60000"/>
                    <a:lumOff val="40000"/>
                  </a:schemeClr>
                </a:solidFill>
                <a:effectLst/>
                <a:latin typeface="Rockwell Extra Bold" panose="02060903040505020403" pitchFamily="18" charset="0"/>
              </a:rPr>
              <a:t>8</a:t>
            </a:r>
          </a:p>
        </p:txBody>
      </p:sp>
      <p:sp>
        <p:nvSpPr>
          <p:cNvPr id="9" name="TextBox 8"/>
          <p:cNvSpPr txBox="1"/>
          <p:nvPr/>
        </p:nvSpPr>
        <p:spPr>
          <a:xfrm>
            <a:off x="2243503" y="2628512"/>
            <a:ext cx="7704994" cy="1569660"/>
          </a:xfrm>
          <a:prstGeom prst="rect">
            <a:avLst/>
          </a:prstGeom>
          <a:noFill/>
        </p:spPr>
        <p:txBody>
          <a:bodyPr wrap="none" rtlCol="0">
            <a:spAutoFit/>
          </a:bodyPr>
          <a:lstStyle/>
          <a:p>
            <a:r>
              <a:rPr lang="en-US" sz="9600" dirty="0" smtClean="0">
                <a:latin typeface="Arial Black" panose="020B0A04020102020204" pitchFamily="34" charset="0"/>
              </a:rPr>
              <a:t>Thank You </a:t>
            </a:r>
            <a:endParaRPr lang="en-US" sz="9600" dirty="0">
              <a:latin typeface="Arial Black" panose="020B0A04020102020204" pitchFamily="34" charset="0"/>
            </a:endParaRPr>
          </a:p>
        </p:txBody>
      </p:sp>
    </p:spTree>
    <p:extLst>
      <p:ext uri="{BB962C8B-B14F-4D97-AF65-F5344CB8AC3E}">
        <p14:creationId xmlns:p14="http://schemas.microsoft.com/office/powerpoint/2010/main" val="2930626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592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Calibri</vt:lpstr>
      <vt:lpstr>Calibri Light</vt:lpstr>
      <vt:lpstr>inherit</vt:lpstr>
      <vt:lpstr>Rockwell Extra Bold</vt:lpstr>
      <vt:lpstr>Segoe UI Historic</vt:lpstr>
      <vt:lpstr>Snap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Kareem</dc:creator>
  <cp:lastModifiedBy>WELCOME</cp:lastModifiedBy>
  <cp:revision>18</cp:revision>
  <dcterms:created xsi:type="dcterms:W3CDTF">2024-04-06T19:09:57Z</dcterms:created>
  <dcterms:modified xsi:type="dcterms:W3CDTF">2024-04-09T03:26:04Z</dcterms:modified>
</cp:coreProperties>
</file>