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  <p:sldMasterId id="2147484224" r:id="rId2"/>
  </p:sldMasterIdLst>
  <p:notesMasterIdLst>
    <p:notesMasterId r:id="rId39"/>
  </p:notesMasterIdLst>
  <p:sldIdLst>
    <p:sldId id="256" r:id="rId3"/>
    <p:sldId id="268" r:id="rId4"/>
    <p:sldId id="276" r:id="rId5"/>
    <p:sldId id="26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5" r:id="rId16"/>
    <p:sldId id="304" r:id="rId17"/>
    <p:sldId id="302" r:id="rId18"/>
    <p:sldId id="303" r:id="rId19"/>
    <p:sldId id="287" r:id="rId20"/>
    <p:sldId id="288" r:id="rId21"/>
    <p:sldId id="289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90" r:id="rId30"/>
    <p:sldId id="291" r:id="rId31"/>
    <p:sldId id="292" r:id="rId32"/>
    <p:sldId id="293" r:id="rId33"/>
    <p:sldId id="324" r:id="rId34"/>
    <p:sldId id="325" r:id="rId35"/>
    <p:sldId id="270" r:id="rId36"/>
    <p:sldId id="272" r:id="rId37"/>
    <p:sldId id="266" r:id="rId38"/>
  </p:sldIdLst>
  <p:sldSz cx="9144000" cy="6858000" type="screen4x3"/>
  <p:notesSz cx="7023100" cy="9309100"/>
  <p:defaultTextStyle>
    <a:defPPr>
      <a:defRPr lang="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58FA4F-A745-4F4A-8874-EFBF76051EB3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9AE5848-2622-4AA4-8413-3BB2E0050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6D48-9255-4D3B-85B0-F07CF33E29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6D48-9255-4D3B-85B0-F07CF33E29F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78B93-5205-49AA-ACDF-11AD09C71EA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78B93-5205-49AA-ACDF-11AD09C71EA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C0A50B-32C1-437C-A06A-88EB9FC055C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6D48-9255-4D3B-85B0-F07CF33E29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E5848-2622-4AA4-8413-3BB2E00506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79B0EF-B389-482D-A2F2-F6099F6CD544}" type="datetime1">
              <a:rPr lang="en-US" smtClean="0"/>
              <a:t>5/17/21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5420-EDDE-4E51-8D50-C8A70DA05804}" type="datetime1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AB-8919-41DD-98CD-B07D03121172}" type="datetime1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538BC4-13AE-4AE4-ACB9-FE7967BB1033}" type="datetime1">
              <a:rPr lang="en-US" smtClean="0"/>
              <a:t>5/17/21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DC3A6F-7556-48D7-BDCE-43635B54F015}" type="datetime1">
              <a:rPr lang="en-US" smtClean="0"/>
              <a:t>5/17/21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1BC167-8BAF-4E37-8BFC-29FB8DFAC194}" type="datetime1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D964-19BE-4CFA-9E83-171210C20B8B}" type="datetime1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795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3C4C-AA9E-44D8-964E-B0FFFDE0F341}" type="datetime1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09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88E888-2DD7-4CBE-8975-AD57BEA97DD5}" type="datetime1">
              <a:rPr lang="en-US" smtClean="0"/>
              <a:t>5/17/21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7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A4B2-8726-4204-86EE-4921D46EF57F}" type="datetime1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2F2213C-54F0-4256-9A1A-A6F29F6C5933}" type="datetime1">
              <a:rPr lang="en-US" smtClean="0"/>
              <a:t>5/17/21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990F77-BD0C-4362-B22E-4868946406E5}" type="datetime1">
              <a:rPr lang="en-US" smtClean="0"/>
              <a:t>5/17/21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9E539-ACCC-4AAB-8090-62158C2C260E}" type="datetime1">
              <a:rPr lang="en-US" smtClean="0"/>
              <a:t>5/17/21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8A78-4229-4580-8BE8-DE318905D1BD}" type="datetime1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1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7FA-0A17-4F67-91BE-57166D6FE2FC}" type="datetime1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D24290-AD6E-49C5-A9B6-C293F2EBF5DF}" type="datetime1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C26-00D4-4BA9-B667-DBCD8E044D13}" type="datetime1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5B1-6ECF-45C8-8051-464ABE2A4ED0}" type="datetime1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E4D67-BF64-4665-8AA6-B3130D9AE1A1}" type="datetime1">
              <a:rPr lang="en-US" smtClean="0"/>
              <a:t>5/17/21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7C28-D216-4680-B7FF-F594FFA28127}" type="datetime1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075BD2-F1CC-4D83-A0CD-815FCD62AC8B}" type="datetime1">
              <a:rPr lang="en-US" smtClean="0"/>
              <a:t>5/17/21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B0E300-B6A1-4B18-BD92-0F60C6A21869}" type="datetime1">
              <a:rPr lang="en-US" smtClean="0"/>
              <a:t>5/17/21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C1911BF-B47A-4C6A-96F4-0029482CFB94}" type="datetime1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005459-2203-40CA-B649-307B9EA12161}" type="datetime1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41C909-7581-4E9B-B3B7-E5F18072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 xmlns:a="http://schemas.openxmlformats.org/drawingml/2006/main">
              <a:rPr b="0" cap="non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itchFamily="82" charset="0"/>
              </a:rPr>
              <a:t>تصميم وتحليل </a:t>
            </a:r>
            <a:r xmlns:a="http://schemas.openxmlformats.org/drawingml/2006/main">
              <a:rPr sz="8000" b="0" cap="non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itchFamily="82" charset="0"/>
              </a:rPr>
              <a:t>الخوارزميات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6172200" cy="1371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 xmlns:a="http://schemas.openxmlformats.org/drawingml/2006/main">
              <a:rPr lang="ar" sz="2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itchFamily="34" charset="0"/>
              </a:rPr>
              <a:t>دورة CS311</a:t>
            </a:r>
          </a:p>
          <a:p>
            <a:r xmlns:a="http://schemas.openxmlformats.org/drawingml/2006/main">
              <a:rPr lang="ar" sz="24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itchFamily="34" charset="0"/>
              </a:rPr>
              <a:t>المحاضرة 3: خوارزميات فرق تسد</a:t>
            </a:r>
          </a:p>
          <a:p>
            <a:endParaRPr lang="en-US" sz="24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خوارزمية الضرب الجديدة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sz="2400" dirty="0"/>
              <a:t>باستخدام خدعة غاوس، </a:t>
            </a:r>
            <a:r xmlns:a="http://schemas.openxmlformats.org/drawingml/2006/main">
              <a:rPr lang="ar" sz="2400" dirty="0" err="1"/>
              <a:t>xy </a:t>
            </a:r>
            <a:r xmlns:a="http://schemas.openxmlformats.org/drawingml/2006/main">
              <a:rPr lang="ar" sz="2400" dirty="0"/>
              <a:t>يحتاج فقط إلى ثلاثة عمليات ضرب n/2 بت: </a:t>
            </a:r>
            <a:r xmlns:a="http://schemas.openxmlformats.org/drawingml/2006/main">
              <a:rPr lang="ar" sz="2400" i="1" dirty="0" err="1"/>
              <a:t>x </a:t>
            </a:r>
            <a:r xmlns:a="http://schemas.openxmlformats.org/drawingml/2006/main">
              <a:rPr lang="ar" sz="2400" i="1" baseline="-25000" dirty="0" err="1"/>
              <a:t>L </a:t>
            </a:r>
            <a:r xmlns:a="http://schemas.openxmlformats.org/drawingml/2006/main">
              <a:rPr lang="ar" sz="2400" i="1" dirty="0" err="1"/>
              <a:t>y </a:t>
            </a:r>
            <a:r xmlns:a="http://schemas.openxmlformats.org/drawingml/2006/main">
              <a:rPr lang="ar" sz="2400" i="1" baseline="-25000" dirty="0" err="1"/>
              <a:t>L </a:t>
            </a:r>
            <a:r xmlns:a="http://schemas.openxmlformats.org/drawingml/2006/main">
              <a:rPr lang="ar" sz="2400" i="1" dirty="0"/>
              <a:t>؛ </a:t>
            </a:r>
            <a:r xmlns:a="http://schemas.openxmlformats.org/drawingml/2006/main">
              <a:rPr lang="ar" sz="2400" i="1" dirty="0" err="1"/>
              <a:t>x </a:t>
            </a:r>
            <a:r xmlns:a="http://schemas.openxmlformats.org/drawingml/2006/main">
              <a:rPr lang="ar" sz="2400" i="1" baseline="-25000" dirty="0" err="1"/>
              <a:t>R </a:t>
            </a:r>
            <a:r xmlns:a="http://schemas.openxmlformats.org/drawingml/2006/main">
              <a:rPr lang="ar" sz="2400" i="1" dirty="0" err="1"/>
              <a:t>y </a:t>
            </a:r>
            <a:r xmlns:a="http://schemas.openxmlformats.org/drawingml/2006/main">
              <a:rPr lang="ar" sz="2400" i="1" baseline="-25000" dirty="0" err="1"/>
              <a:t>R </a:t>
            </a:r>
            <a:r xmlns:a="http://schemas.openxmlformats.org/drawingml/2006/main">
              <a:rPr lang="ar" sz="2400" i="1" dirty="0"/>
              <a:t>, و </a:t>
            </a:r>
            <a:r xmlns:a="http://schemas.openxmlformats.org/drawingml/2006/main">
              <a:rPr lang="ar" sz="2400" dirty="0"/>
              <a:t>( </a:t>
            </a:r>
            <a:r xmlns:a="http://schemas.openxmlformats.org/drawingml/2006/main">
              <a:rPr lang="ar" sz="2400" i="1" dirty="0" err="1"/>
              <a:t>x </a:t>
            </a:r>
            <a:r xmlns:a="http://schemas.openxmlformats.org/drawingml/2006/main">
              <a:rPr lang="ar" sz="2400" i="1" baseline="-25000" dirty="0" err="1"/>
              <a:t>L </a:t>
            </a:r>
            <a:r xmlns:a="http://schemas.openxmlformats.org/drawingml/2006/main">
              <a:rPr lang="ar" sz="2400" i="1" dirty="0" err="1"/>
              <a:t>+x </a:t>
            </a:r>
            <a:r xmlns:a="http://schemas.openxmlformats.org/drawingml/2006/main">
              <a:rPr lang="ar" sz="2400" i="1" baseline="-25000" dirty="0" err="1"/>
              <a:t>R </a:t>
            </a:r>
            <a:r xmlns:a="http://schemas.openxmlformats.org/drawingml/2006/main">
              <a:rPr lang="ar" sz="2400" dirty="0"/>
              <a:t>)( </a:t>
            </a:r>
            <a:r xmlns:a="http://schemas.openxmlformats.org/drawingml/2006/main">
              <a:rPr lang="ar" sz="2400" i="1" dirty="0" err="1"/>
              <a:t>y </a:t>
            </a:r>
            <a:r xmlns:a="http://schemas.openxmlformats.org/drawingml/2006/main">
              <a:rPr lang="ar" sz="2400" i="1" baseline="-25000" dirty="0" err="1"/>
              <a:t>L </a:t>
            </a:r>
            <a:r xmlns:a="http://schemas.openxmlformats.org/drawingml/2006/main">
              <a:rPr lang="ar" sz="2400" i="1" dirty="0" err="1"/>
              <a:t>+y </a:t>
            </a:r>
            <a:r xmlns:a="http://schemas.openxmlformats.org/drawingml/2006/main">
              <a:rPr lang="ar" sz="2400" i="1" baseline="-25000" dirty="0" err="1"/>
              <a:t>R </a:t>
            </a:r>
            <a:r xmlns:a="http://schemas.openxmlformats.org/drawingml/2006/main">
              <a:rPr lang="ar" sz="2400" dirty="0"/>
              <a:t>)</a:t>
            </a:r>
            <a:endParaRPr xmlns:a="http://schemas.openxmlformats.org/drawingml/2006/main" lang="en-US" sz="2400" i="1" dirty="0"/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000" dirty="0"/>
              <a:t>منذ </a:t>
            </a:r>
            <a:r xmlns:a="http://schemas.openxmlformats.org/drawingml/2006/main">
              <a:rPr lang="ar" sz="2000" i="1" dirty="0" err="1"/>
              <a:t>x </a:t>
            </a:r>
            <a:r xmlns:a="http://schemas.openxmlformats.org/drawingml/2006/main">
              <a:rPr lang="ar" sz="2000" i="1" baseline="-25000" dirty="0" err="1"/>
              <a:t>L </a:t>
            </a:r>
            <a:r xmlns:a="http://schemas.openxmlformats.org/drawingml/2006/main">
              <a:rPr lang="ar" sz="2000" i="1" dirty="0" err="1"/>
              <a:t>y </a:t>
            </a:r>
            <a:r xmlns:a="http://schemas.openxmlformats.org/drawingml/2006/main">
              <a:rPr lang="ar" sz="2000" i="1" baseline="-25000" dirty="0" err="1"/>
              <a:t>R</a:t>
            </a:r>
            <a:r xmlns:a="http://schemas.openxmlformats.org/drawingml/2006/main">
              <a:rPr lang="ar" sz="2000" i="1" baseline="-25000" dirty="0"/>
              <a:t> </a:t>
            </a:r>
            <a:r xmlns:a="http://schemas.openxmlformats.org/drawingml/2006/main">
              <a:rPr lang="ar" sz="2000" i="1" dirty="0"/>
              <a:t>+ </a:t>
            </a:r>
            <a:r xmlns:a="http://schemas.openxmlformats.org/drawingml/2006/main">
              <a:rPr lang="ar" sz="2000" i="1" dirty="0" err="1"/>
              <a:t>س </a:t>
            </a:r>
            <a:r xmlns:a="http://schemas.openxmlformats.org/drawingml/2006/main">
              <a:rPr lang="ar" sz="2000" i="1" baseline="-25000" dirty="0" err="1"/>
              <a:t>ر </a:t>
            </a:r>
            <a:r xmlns:a="http://schemas.openxmlformats.org/drawingml/2006/main">
              <a:rPr lang="ar" sz="2000" i="1" dirty="0" err="1"/>
              <a:t>ي </a:t>
            </a:r>
            <a:r xmlns:a="http://schemas.openxmlformats.org/drawingml/2006/main">
              <a:rPr lang="ar" sz="2000" i="1" baseline="-25000" dirty="0" err="1"/>
              <a:t>ل</a:t>
            </a:r>
            <a:r xmlns:a="http://schemas.openxmlformats.org/drawingml/2006/main">
              <a:rPr lang="ar" sz="2000" i="1" dirty="0"/>
              <a:t> </a:t>
            </a:r>
            <a:r xmlns:a="http://schemas.openxmlformats.org/drawingml/2006/main">
              <a:rPr lang="ar" sz="2000" dirty="0"/>
              <a:t>= ( </a:t>
            </a:r>
            <a:r xmlns:a="http://schemas.openxmlformats.org/drawingml/2006/main">
              <a:rPr lang="ar" sz="2000" i="1" dirty="0" err="1"/>
              <a:t>x </a:t>
            </a:r>
            <a:r xmlns:a="http://schemas.openxmlformats.org/drawingml/2006/main">
              <a:rPr lang="ar" sz="2000" i="1" baseline="-25000" dirty="0" err="1"/>
              <a:t>L </a:t>
            </a:r>
            <a:r xmlns:a="http://schemas.openxmlformats.org/drawingml/2006/main">
              <a:rPr lang="ar" sz="2000" i="1" dirty="0" err="1"/>
              <a:t>+x </a:t>
            </a:r>
            <a:r xmlns:a="http://schemas.openxmlformats.org/drawingml/2006/main">
              <a:rPr lang="ar" sz="2000" i="1" baseline="-25000" dirty="0" err="1"/>
              <a:t>R </a:t>
            </a:r>
            <a:r xmlns:a="http://schemas.openxmlformats.org/drawingml/2006/main">
              <a:rPr lang="ar" sz="2000" dirty="0"/>
              <a:t>)( </a:t>
            </a:r>
            <a:r xmlns:a="http://schemas.openxmlformats.org/drawingml/2006/main">
              <a:rPr lang="ar" sz="2000" i="1" dirty="0" err="1"/>
              <a:t>y </a:t>
            </a:r>
            <a:r xmlns:a="http://schemas.openxmlformats.org/drawingml/2006/main">
              <a:rPr lang="ar" sz="2000" i="1" baseline="-25000" dirty="0" err="1"/>
              <a:t>L </a:t>
            </a:r>
            <a:r xmlns:a="http://schemas.openxmlformats.org/drawingml/2006/main">
              <a:rPr lang="ar" sz="2000" i="1" dirty="0" err="1"/>
              <a:t>+ y </a:t>
            </a:r>
            <a:r xmlns:a="http://schemas.openxmlformats.org/drawingml/2006/main">
              <a:rPr lang="ar" sz="2000" i="1" baseline="-25000" dirty="0" err="1"/>
              <a:t>R </a:t>
            </a:r>
            <a:r xmlns:a="http://schemas.openxmlformats.org/drawingml/2006/main">
              <a:rPr lang="ar" sz="2000" dirty="0"/>
              <a:t>) - </a:t>
            </a:r>
            <a:r xmlns:a="http://schemas.openxmlformats.org/drawingml/2006/main">
              <a:rPr lang="ar" sz="2000" i="1" dirty="0" err="1"/>
              <a:t>x </a:t>
            </a:r>
            <a:r xmlns:a="http://schemas.openxmlformats.org/drawingml/2006/main">
              <a:rPr lang="ar" sz="2000" i="1" baseline="-25000" dirty="0" err="1"/>
              <a:t>L </a:t>
            </a:r>
            <a:r xmlns:a="http://schemas.openxmlformats.org/drawingml/2006/main">
              <a:rPr lang="ar" sz="2000" i="1" dirty="0" err="1"/>
              <a:t>y </a:t>
            </a:r>
            <a:r xmlns:a="http://schemas.openxmlformats.org/drawingml/2006/main">
              <a:rPr lang="ar" sz="2000" i="1" baseline="-25000" dirty="0" err="1"/>
              <a:t>L</a:t>
            </a:r>
            <a:r xmlns:a="http://schemas.openxmlformats.org/drawingml/2006/main">
              <a:rPr lang="ar" sz="2000" i="1" baseline="-25000" dirty="0"/>
              <a:t> </a:t>
            </a:r>
            <a:r xmlns:a="http://schemas.openxmlformats.org/drawingml/2006/main">
              <a:rPr lang="ar" sz="2000" i="1" dirty="0"/>
              <a:t>– </a:t>
            </a:r>
            <a:r xmlns:a="http://schemas.openxmlformats.org/drawingml/2006/main">
              <a:rPr lang="ar" sz="2000" i="1" dirty="0" err="1"/>
              <a:t>س </a:t>
            </a:r>
            <a:r xmlns:a="http://schemas.openxmlformats.org/drawingml/2006/main">
              <a:rPr lang="ar" sz="2000" i="1" baseline="-25000" dirty="0" err="1"/>
              <a:t>ص </a:t>
            </a:r>
            <a:r xmlns:a="http://schemas.openxmlformats.org/drawingml/2006/main">
              <a:rPr lang="ar" sz="2000" i="1" dirty="0" err="1"/>
              <a:t>ص </a:t>
            </a:r>
            <a:r xmlns:a="http://schemas.openxmlformats.org/drawingml/2006/main">
              <a:rPr lang="ar" sz="2000" i="1" baseline="-25000" dirty="0" err="1"/>
              <a:t>ر </a:t>
            </a:r>
            <a:r xmlns:a="http://schemas.openxmlformats.org/drawingml/2006/main">
              <a:rPr lang="ar" sz="2000" i="1" dirty="0"/>
              <a:t>.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0351" r="34249" b="8197"/>
          <a:stretch>
            <a:fillRect/>
          </a:stretch>
        </p:blipFill>
        <p:spPr bwMode="auto">
          <a:xfrm>
            <a:off x="1066800" y="2819400"/>
            <a:ext cx="6248400" cy="3826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تحليل الوقت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27899" y="1524000"/>
            <a:ext cx="2514600" cy="4876800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 xmlns:a="http://schemas.openxmlformats.org/drawingml/2006/main">
              <a:rPr lang="ar" sz="2000" dirty="0"/>
              <a:t>وقت الركض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endParaRPr lang="en-US" sz="2000" dirty="0"/>
          </a:p>
          <a:p>
            <a:r xmlns:a="http://schemas.openxmlformats.org/drawingml/2006/main">
              <a:rPr lang="ar" sz="2000" dirty="0"/>
              <a:t>إجمالي الوقت الذي يقضيه في العمق </a:t>
            </a:r>
            <a:r xmlns:a="http://schemas.openxmlformats.org/drawingml/2006/main">
              <a:rPr lang="ar" sz="2000" i="1" dirty="0"/>
              <a:t>ك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dirty="0"/>
          </a:p>
          <a:p>
            <a:r xmlns:a="http://schemas.openxmlformats.org/drawingml/2006/main">
              <a:rPr lang="ar" sz="2000" dirty="0"/>
              <a:t>في الأسفل</a:t>
            </a:r>
          </a:p>
          <a:p>
            <a:pPr xmlns:a="http://schemas.openxmlformats.org/drawingml/2006/main" algn="ctr">
              <a:buNone/>
              <a:bidi/>
            </a:pPr>
            <a:r xmlns:a="http://schemas.openxmlformats.org/drawingml/2006/main">
              <a:rPr lang="ar" sz="2000" i="1" dirty="0"/>
              <a:t>ك </a:t>
            </a:r>
            <a:r xmlns:a="http://schemas.openxmlformats.org/drawingml/2006/main">
              <a:rPr lang="ar" sz="2000" dirty="0"/>
              <a:t>= سجل </a:t>
            </a:r>
            <a:r xmlns:a="http://schemas.openxmlformats.org/drawingml/2006/main">
              <a:rPr lang="ar" sz="2000" baseline="-25000" dirty="0"/>
              <a:t>2</a:t>
            </a:r>
            <a:r xmlns:a="http://schemas.openxmlformats.org/drawingml/2006/main">
              <a:rPr lang="ar" sz="2000" dirty="0"/>
              <a:t> </a:t>
            </a:r>
            <a:r xmlns:a="http://schemas.openxmlformats.org/drawingml/2006/main">
              <a:rPr lang="ar" sz="2000" i="1" dirty="0"/>
              <a:t>ن</a:t>
            </a:r>
          </a:p>
          <a:p>
            <a:r xmlns:a="http://schemas.openxmlformats.org/drawingml/2006/main">
              <a:rPr lang="ar" sz="2000" i="1" dirty="0"/>
              <a:t>تي </a:t>
            </a:r>
            <a:r xmlns:a="http://schemas.openxmlformats.org/drawingml/2006/main">
              <a:rPr lang="ar" sz="2000" dirty="0"/>
              <a:t>( </a:t>
            </a:r>
            <a:r xmlns:a="http://schemas.openxmlformats.org/drawingml/2006/main">
              <a:rPr lang="ar" sz="2000" i="1" dirty="0"/>
              <a:t>ن </a:t>
            </a:r>
            <a:r xmlns:a="http://schemas.openxmlformats.org/drawingml/2006/main">
              <a:rPr lang="ar" sz="2000" dirty="0"/>
              <a:t>) هو يا ( </a:t>
            </a:r>
            <a:r xmlns:a="http://schemas.openxmlformats.org/drawingml/2006/main">
              <a:rPr lang="ar" sz="2000" i="1" dirty="0"/>
              <a:t>ن </a:t>
            </a:r>
            <a:r xmlns:a="http://schemas.openxmlformats.org/drawingml/2006/main">
              <a:rPr lang="ar" sz="2000" baseline="30000" dirty="0"/>
              <a:t>1.59 </a:t>
            </a:r>
            <a:r xmlns:a="http://schemas.openxmlformats.org/drawingml/2006/main">
              <a:rPr lang="ar" sz="2000" dirty="0"/>
              <a:t>)</a:t>
            </a:r>
          </a:p>
          <a:p>
            <a:r xmlns:a="http://schemas.openxmlformats.org/drawingml/2006/main">
              <a:rPr lang="ar" sz="1800" dirty="0"/>
              <a:t>(3/2) </a:t>
            </a:r>
            <a:r xmlns:a="http://schemas.openxmlformats.org/drawingml/2006/main">
              <a:rPr lang="ar" sz="1800" baseline="30000" dirty="0"/>
              <a:t>سجل </a:t>
            </a:r>
            <a:r xmlns:a="http://schemas.openxmlformats.org/drawingml/2006/main">
              <a:rPr lang="ar" sz="1200" baseline="30000" dirty="0"/>
              <a:t>2</a:t>
            </a:r>
            <a:r xmlns:a="http://schemas.openxmlformats.org/drawingml/2006/main">
              <a:rPr lang="ar" sz="1800" baseline="30000" dirty="0"/>
              <a:t> </a:t>
            </a:r>
            <a:r xmlns:a="http://schemas.openxmlformats.org/drawingml/2006/main">
              <a:rPr lang="ar" sz="1800" i="1" baseline="30000" dirty="0"/>
              <a:t>ن </a:t>
            </a:r>
            <a:r xmlns:a="http://schemas.openxmlformats.org/drawingml/2006/main">
              <a:rPr lang="ar" sz="1800" i="1" dirty="0"/>
              <a:t>= ن </a:t>
            </a:r>
            <a:r xmlns:a="http://schemas.openxmlformats.org/drawingml/2006/main">
              <a:rPr lang="ar" sz="1800" baseline="30000" dirty="0"/>
              <a:t>سجل </a:t>
            </a:r>
            <a:r xmlns:a="http://schemas.openxmlformats.org/drawingml/2006/main">
              <a:rPr lang="ar" sz="1200" baseline="30000" dirty="0"/>
              <a:t>2 </a:t>
            </a:r>
            <a:r xmlns:a="http://schemas.openxmlformats.org/drawingml/2006/main">
              <a:rPr lang="ar" sz="1800" baseline="30000" dirty="0"/>
              <a:t>3 </a:t>
            </a:r>
            <a:r xmlns:a="http://schemas.openxmlformats.org/drawingml/2006/main">
              <a:rPr lang="ar" sz="1800" i="1" baseline="30000" dirty="0"/>
              <a:t>/ </a:t>
            </a:r>
            <a:r xmlns:a="http://schemas.openxmlformats.org/drawingml/2006/main">
              <a:rPr lang="ar" sz="1800" baseline="30000" dirty="0"/>
              <a:t>2</a:t>
            </a:r>
            <a:endParaRPr xmlns:a="http://schemas.openxmlformats.org/drawingml/2006/main" lang="en-US" sz="1800" dirty="0"/>
          </a:p>
          <a:p>
            <a:pPr xmlns:a="http://schemas.openxmlformats.org/drawingml/2006/main" marL="0" indent="0">
              <a:buNone/>
              <a:bidi/>
            </a:pPr>
            <a:r xmlns:a="http://schemas.openxmlformats.org/drawingml/2006/main">
              <a:rPr lang="ar" sz="1800" dirty="0"/>
              <a:t>= </a:t>
            </a:r>
            <a:r xmlns:a="http://schemas.openxmlformats.org/drawingml/2006/main">
              <a:rPr lang="ar" sz="1800" i="1" dirty="0"/>
              <a:t>ن </a:t>
            </a:r>
            <a:r xmlns:a="http://schemas.openxmlformats.org/drawingml/2006/main">
              <a:rPr lang="ar" sz="1800" baseline="30000" dirty="0"/>
              <a:t>0.59</a:t>
            </a:r>
            <a:endParaRPr xmlns:a="http://schemas.openxmlformats.org/drawingml/2006/main" lang="en-US" sz="1800" dirty="0"/>
          </a:p>
          <a:p>
            <a:endParaRPr lang="en-US" sz="2000" i="1" dirty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2486" r="1220" b="2997"/>
          <a:stretch>
            <a:fillRect/>
          </a:stretch>
        </p:blipFill>
        <p:spPr bwMode="auto">
          <a:xfrm>
            <a:off x="2671156" y="1371600"/>
            <a:ext cx="6396644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" y="3693156"/>
            <a:ext cx="29337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" y="2339018"/>
            <a:ext cx="2667000" cy="43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t>العلاقات التكرارية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خوارزميات فرق تسد: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تعامل مع مشكلة الحجم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عن طريق حل </a:t>
            </a:r>
            <a:r xmlns:a="http://schemas.openxmlformats.org/drawingml/2006/main">
              <a:rPr lang="ar" dirty="0" err="1"/>
              <a:t>المسائل الفرعية </a:t>
            </a:r>
            <a:r xmlns:a="http://schemas.openxmlformats.org/drawingml/2006/main">
              <a:rPr lang="ar" dirty="0"/>
              <a:t>ذات الحجم </a:t>
            </a:r>
            <a:r xmlns:a="http://schemas.openxmlformats.org/drawingml/2006/main">
              <a:rPr lang="ar" i="1" dirty="0"/>
              <a:t>n/b بشكل متكرر</a:t>
            </a:r>
            <a:endParaRPr xmlns:a="http://schemas.openxmlformats.org/drawingml/2006/main" lang="en-US" dirty="0"/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كل </a:t>
            </a:r>
            <a:r xmlns:a="http://schemas.openxmlformats.org/drawingml/2006/main">
              <a:rPr lang="ar" dirty="0" err="1"/>
              <a:t>مشكلة فرعية إلى وقت </a:t>
            </a:r>
            <a:r xmlns:a="http://schemas.openxmlformats.org/drawingml/2006/main">
              <a:rPr lang="ar" dirty="0"/>
              <a:t>O( </a:t>
            </a:r>
            <a:r xmlns:a="http://schemas.openxmlformats.org/drawingml/2006/main">
              <a:rPr lang="ar" i="1" dirty="0" err="1"/>
              <a:t>n </a:t>
            </a:r>
            <a:r xmlns:a="http://schemas.openxmlformats.org/drawingml/2006/main">
              <a:rPr lang="ar" i="1" baseline="30000" dirty="0" err="1"/>
              <a:t>d </a:t>
            </a:r>
            <a:r xmlns:a="http://schemas.openxmlformats.org/drawingml/2006/main">
              <a:rPr lang="ar" dirty="0"/>
              <a:t>) بجانب الوقت الجزئي العودي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يستغرق </a:t>
            </a:r>
            <a:r xmlns:a="http://schemas.openxmlformats.org/drawingml/2006/main">
              <a:rPr lang="ar" dirty="0"/>
              <a:t>الجزء العودي من كل </a:t>
            </a:r>
            <a:r xmlns:a="http://schemas.openxmlformats.org/drawingml/2006/main">
              <a:rPr lang="ar" dirty="0" err="1"/>
              <a:t>مشكلة فرعية </a:t>
            </a:r>
            <a:r xmlns:a="http://schemas.openxmlformats.org/drawingml/2006/main">
              <a:rPr lang="ar" i="1" dirty="0"/>
              <a:t>أوقاتًا من وقت </a:t>
            </a:r>
            <a:r xmlns:a="http://schemas.openxmlformats.org/drawingml/2006/main">
              <a:rPr lang="ar" dirty="0" err="1"/>
              <a:t>المشكلة </a:t>
            </a:r>
            <a:r xmlns:a="http://schemas.openxmlformats.org/drawingml/2006/main">
              <a:rPr lang="ar" dirty="0"/>
              <a:t>الفرعية العودية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a </a:t>
            </a:r>
            <a:r xmlns:a="http://schemas.openxmlformats.org/drawingml/2006/main">
              <a:rPr lang="ar" dirty="0"/>
              <a:t>T ( </a:t>
            </a:r>
            <a:r xmlns:a="http://schemas.openxmlformats.org/drawingml/2006/main">
              <a:rPr lang="ar" dirty="0">
                <a:sym typeface="Symbol"/>
              </a:rPr>
              <a:t>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/ </a:t>
            </a:r>
            <a:r xmlns:a="http://schemas.openxmlformats.org/drawingml/2006/main">
              <a:rPr lang="ar" i="1" dirty="0"/>
              <a:t>b </a:t>
            </a:r>
            <a:r xmlns:a="http://schemas.openxmlformats.org/drawingml/2006/main">
              <a:rPr lang="ar" dirty="0">
                <a:sym typeface="Symbol"/>
              </a:rPr>
              <a:t> </a:t>
            </a:r>
            <a:r xmlns:a="http://schemas.openxmlformats.org/drawingml/2006/main">
              <a:rPr lang="ar" dirty="0"/>
              <a:t>) )</a:t>
            </a:r>
            <a:endParaRPr xmlns:a="http://schemas.openxmlformats.org/drawingml/2006/main" lang="en-US" i="1" dirty="0"/>
          </a:p>
          <a:p>
            <a:pPr xmlns:a="http://schemas.openxmlformats.org/drawingml/2006/main" lvl="2">
              <a:bidi/>
            </a:pPr>
            <a:r xmlns:a="http://schemas.openxmlformats.org/drawingml/2006/main">
              <a:rPr lang="ar" dirty="0"/>
              <a:t>في خوارزمية الضرب، </a:t>
            </a:r>
            <a:r xmlns:a="http://schemas.openxmlformats.org/drawingml/2006/main">
              <a:rPr lang="ar" i="1" dirty="0"/>
              <a:t>أ </a:t>
            </a:r>
            <a:r xmlns:a="http://schemas.openxmlformats.org/drawingml/2006/main">
              <a:rPr lang="ar" dirty="0"/>
              <a:t>= 3، </a:t>
            </a:r>
            <a:r xmlns:a="http://schemas.openxmlformats.org/drawingml/2006/main">
              <a:rPr lang="ar" i="1" dirty="0"/>
              <a:t>ب </a:t>
            </a:r>
            <a:r xmlns:a="http://schemas.openxmlformats.org/drawingml/2006/main">
              <a:rPr lang="ar" dirty="0"/>
              <a:t>= 2، و </a:t>
            </a:r>
            <a:r xmlns:a="http://schemas.openxmlformats.org/drawingml/2006/main">
              <a:rPr lang="ar" i="1" dirty="0"/>
              <a:t>د </a:t>
            </a:r>
            <a:r xmlns:a="http://schemas.openxmlformats.org/drawingml/2006/main">
              <a:rPr lang="ar" dirty="0"/>
              <a:t>= 1.</a:t>
            </a:r>
          </a:p>
          <a:p>
            <a:r xmlns:a="http://schemas.openxmlformats.org/drawingml/2006/main">
              <a:rPr lang="ar" dirty="0"/>
              <a:t>زمن التشغيل هو T(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= </a:t>
            </a:r>
            <a:r xmlns:a="http://schemas.openxmlformats.org/drawingml/2006/main">
              <a:rPr lang="ar" i="1" dirty="0"/>
              <a:t>a </a:t>
            </a:r>
            <a:r xmlns:a="http://schemas.openxmlformats.org/drawingml/2006/main">
              <a:rPr lang="ar" dirty="0"/>
              <a:t>T ( </a:t>
            </a:r>
            <a:r xmlns:a="http://schemas.openxmlformats.org/drawingml/2006/main">
              <a:rPr lang="ar" dirty="0">
                <a:sym typeface="Symbol"/>
              </a:rPr>
              <a:t>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/ </a:t>
            </a:r>
            <a:r xmlns:a="http://schemas.openxmlformats.org/drawingml/2006/main">
              <a:rPr lang="ar" i="1" dirty="0"/>
              <a:t>b </a:t>
            </a:r>
            <a:r xmlns:a="http://schemas.openxmlformats.org/drawingml/2006/main">
              <a:rPr lang="ar" dirty="0">
                <a:sym typeface="Symbol"/>
              </a:rPr>
              <a:t> </a:t>
            </a:r>
            <a:r xmlns:a="http://schemas.openxmlformats.org/drawingml/2006/main">
              <a:rPr lang="ar" dirty="0"/>
              <a:t>) + O( </a:t>
            </a:r>
            <a:r xmlns:a="http://schemas.openxmlformats.org/drawingml/2006/main">
              <a:rPr lang="ar" i="1" dirty="0" err="1"/>
              <a:t>n </a:t>
            </a:r>
            <a:r xmlns:a="http://schemas.openxmlformats.org/drawingml/2006/main">
              <a:rPr lang="ar" i="1" baseline="30000" dirty="0" err="1"/>
              <a:t>d </a:t>
            </a:r>
            <a:r xmlns:a="http://schemas.openxmlformats.org/drawingml/2006/main">
              <a:rPr lang="ar" dirty="0"/>
              <a:t>).</a:t>
            </a:r>
          </a:p>
          <a:p>
            <a:r xmlns:a="http://schemas.openxmlformats.org/drawingml/2006/main">
              <a:rPr lang="ar" dirty="0"/>
              <a:t>تعطي النظرية الرئيسية الشكل المغلق لوقت تشغيل خوارزميات التكرار العامة هذه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العلاقات التكرارية</a:t>
            </a:r>
            <a:endParaRPr xmlns:a="http://schemas.openxmlformats.org/drawingml/2006/main"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368" t="9381" r="10437" b="6189"/>
          <a:stretch>
            <a:fillRect/>
          </a:stretch>
        </p:blipFill>
        <p:spPr bwMode="auto">
          <a:xfrm>
            <a:off x="609600" y="1438656"/>
            <a:ext cx="7315200" cy="5266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t>نظرية الماجستير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xmlns:a="http://schemas.openxmlformats.org/drawingml/2006/main" algn="ctr">
              <a:buNone/>
              <a:bidi/>
            </a:pPr>
            <a:r xmlns:a="http://schemas.openxmlformats.org/drawingml/2006/main">
              <a:rPr lang="ar" dirty="0"/>
              <a:t>إذا كان T(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= </a:t>
            </a:r>
            <a:r xmlns:a="http://schemas.openxmlformats.org/drawingml/2006/main">
              <a:rPr lang="ar" i="1" dirty="0"/>
              <a:t>a </a:t>
            </a:r>
            <a:r xmlns:a="http://schemas.openxmlformats.org/drawingml/2006/main">
              <a:rPr lang="ar" dirty="0"/>
              <a:t>T ( </a:t>
            </a:r>
            <a:r xmlns:a="http://schemas.openxmlformats.org/drawingml/2006/main">
              <a:rPr lang="ar" dirty="0">
                <a:sym typeface="Symbol"/>
              </a:rPr>
              <a:t>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/ </a:t>
            </a:r>
            <a:r xmlns:a="http://schemas.openxmlformats.org/drawingml/2006/main">
              <a:rPr lang="ar" i="1" dirty="0"/>
              <a:t>b </a:t>
            </a:r>
            <a:r xmlns:a="http://schemas.openxmlformats.org/drawingml/2006/main">
              <a:rPr lang="ar" dirty="0">
                <a:sym typeface="Symbol"/>
              </a:rPr>
              <a:t> </a:t>
            </a:r>
            <a:r xmlns:a="http://schemas.openxmlformats.org/drawingml/2006/main">
              <a:rPr lang="ar" dirty="0"/>
              <a:t>) + O( </a:t>
            </a:r>
            <a:r xmlns:a="http://schemas.openxmlformats.org/drawingml/2006/main">
              <a:rPr lang="ar" i="1" dirty="0" err="1"/>
              <a:t>n </a:t>
            </a:r>
            <a:r xmlns:a="http://schemas.openxmlformats.org/drawingml/2006/main">
              <a:rPr lang="ar" i="1" baseline="30000" dirty="0" err="1"/>
              <a:t>d </a:t>
            </a:r>
            <a:r xmlns:a="http://schemas.openxmlformats.org/drawingml/2006/main">
              <a:rPr lang="ar" dirty="0"/>
              <a:t>) لبعض الثوابت </a:t>
            </a:r>
            <a:r xmlns:a="http://schemas.openxmlformats.org/drawingml/2006/main">
              <a:rPr lang="ar" i="1" dirty="0"/>
              <a:t>a </a:t>
            </a:r>
            <a:r xmlns:a="http://schemas.openxmlformats.org/drawingml/2006/main">
              <a:rPr lang="ar" dirty="0"/>
              <a:t>&gt; 0، </a:t>
            </a:r>
            <a:r xmlns:a="http://schemas.openxmlformats.org/drawingml/2006/main">
              <a:rPr lang="ar" i="1" dirty="0"/>
              <a:t>b </a:t>
            </a:r>
            <a:r xmlns:a="http://schemas.openxmlformats.org/drawingml/2006/main">
              <a:rPr lang="ar" dirty="0"/>
              <a:t>&gt; 1، و </a:t>
            </a:r>
            <a:r xmlns:a="http://schemas.openxmlformats.org/drawingml/2006/main">
              <a:rPr lang="ar" i="1" dirty="0"/>
              <a:t>d</a:t>
            </a:r>
            <a:r xmlns:a="http://schemas.openxmlformats.org/drawingml/2006/main">
              <a:rPr lang="ar" dirty="0"/>
              <a:t> </a:t>
            </a:r>
            <a:r xmlns:a="http://schemas.openxmlformats.org/drawingml/2006/main">
              <a:rPr lang="ar" dirty="0">
                <a:sym typeface="Symbol"/>
              </a:rPr>
              <a:t> </a:t>
            </a:r>
            <a:r xmlns:a="http://schemas.openxmlformats.org/drawingml/2006/main">
              <a:rPr lang="ar" dirty="0"/>
              <a:t>0 إذن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r xmlns:a="http://schemas.openxmlformats.org/drawingml/2006/main">
              <a:rPr lang="ar" dirty="0"/>
              <a:t>تعطي هذه النظرية أوقات تشغيل معظم إجراءات فرق تسد.</a:t>
            </a:r>
          </a:p>
          <a:p>
            <a:endParaRPr lang="en-US" dirty="0"/>
          </a:p>
          <a:p>
            <a:r xmlns:a="http://schemas.openxmlformats.org/drawingml/2006/main">
              <a:rPr lang="ar" dirty="0"/>
              <a:t>ملاحظة </a:t>
            </a:r>
            <a:r xmlns:a="http://schemas.openxmlformats.org/drawingml/2006/main">
              <a:rPr lang="ar" sz="1400" i="1" baseline="30000" dirty="0" err="1"/>
              <a:t>: </a:t>
            </a:r>
            <a:r xmlns:a="http://schemas.openxmlformats.org/drawingml/2006/main">
              <a:rPr lang="ar" i="1" dirty="0" err="1"/>
              <a:t>سجل </a:t>
            </a:r>
            <a:r xmlns:a="http://schemas.openxmlformats.org/drawingml/2006/main">
              <a:rPr lang="ar" baseline="30000" dirty="0" err="1"/>
              <a:t>ب</a:t>
            </a:r>
            <a:r xmlns:a="http://schemas.openxmlformats.org/drawingml/2006/main">
              <a:rPr lang="ar" sz="1400" i="1" baseline="30000" dirty="0"/>
              <a:t> </a:t>
            </a:r>
            <a:r xmlns:a="http://schemas.openxmlformats.org/drawingml/2006/main">
              <a:rPr lang="ar" sz="2400" i="1" baseline="30000" dirty="0"/>
              <a:t>ن </a:t>
            </a:r>
            <a:r xmlns:a="http://schemas.openxmlformats.org/drawingml/2006/main">
              <a:rPr lang="ar" sz="2400" i="1" dirty="0"/>
              <a:t>= </a:t>
            </a:r>
            <a:r xmlns:a="http://schemas.openxmlformats.org/drawingml/2006/main">
              <a:rPr lang="ar" i="1" dirty="0" err="1"/>
              <a:t>ن </a:t>
            </a:r>
            <a:r xmlns:a="http://schemas.openxmlformats.org/drawingml/2006/main">
              <a:rPr lang="ar" baseline="30000" dirty="0" err="1"/>
              <a:t>سجل </a:t>
            </a:r>
            <a:r xmlns:a="http://schemas.openxmlformats.org/drawingml/2006/main">
              <a:rPr lang="ar" sz="1400" i="1" baseline="30000" dirty="0" err="1"/>
              <a:t>ب</a:t>
            </a:r>
            <a:r xmlns:a="http://schemas.openxmlformats.org/drawingml/2006/main">
              <a:rPr lang="ar" sz="1400" i="1" baseline="30000" dirty="0"/>
              <a:t> </a:t>
            </a:r>
            <a:r xmlns:a="http://schemas.openxmlformats.org/drawingml/2006/main">
              <a:rPr lang="ar" sz="2400" i="1" baseline="30000" dirty="0"/>
              <a:t>أ</a:t>
            </a:r>
            <a:endParaRPr xmlns:a="http://schemas.openxmlformats.org/drawingml/2006/main"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74369" y="2514601"/>
            <a:ext cx="5612231" cy="1371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التمرين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xmlns:a="http://schemas.openxmlformats.org/drawingml/2006/main">
              <a:lnSpc>
                <a:spcPct val="90000"/>
              </a:lnSpc>
              <a:bidi/>
            </a:pPr>
            <a:r xmlns:a="http://schemas.openxmlformats.org/drawingml/2006/main">
              <a:rPr lang="ar" sz="2800" i="1" dirty="0"/>
              <a:t>تي </a:t>
            </a:r>
            <a:r xmlns:a="http://schemas.openxmlformats.org/drawingml/2006/main">
              <a:rPr lang="ar" sz="2800" dirty="0"/>
              <a:t>( </a:t>
            </a:r>
            <a:r xmlns:a="http://schemas.openxmlformats.org/drawingml/2006/main">
              <a:rPr lang="ar" sz="2800" i="1" dirty="0"/>
              <a:t>ن </a:t>
            </a:r>
            <a:r xmlns:a="http://schemas.openxmlformats.org/drawingml/2006/main">
              <a:rPr lang="ar" sz="2800" dirty="0"/>
              <a:t>) = 2 </a:t>
            </a:r>
            <a:r xmlns:a="http://schemas.openxmlformats.org/drawingml/2006/main">
              <a:rPr lang="ar" sz="2800" i="1" dirty="0"/>
              <a:t>تي </a:t>
            </a:r>
            <a:r xmlns:a="http://schemas.openxmlformats.org/drawingml/2006/main">
              <a:rPr lang="ar" sz="2800" dirty="0"/>
              <a:t>( </a:t>
            </a:r>
            <a:r xmlns:a="http://schemas.openxmlformats.org/drawingml/2006/main">
              <a:rPr lang="ar" sz="2800" i="1" dirty="0"/>
              <a:t>ن </a:t>
            </a:r>
            <a:r xmlns:a="http://schemas.openxmlformats.org/drawingml/2006/main">
              <a:rPr lang="ar" sz="2800" dirty="0"/>
              <a:t>/2) + </a:t>
            </a:r>
            <a:r xmlns:a="http://schemas.openxmlformats.org/drawingml/2006/main">
              <a:rPr lang="ar" sz="2800" i="1" dirty="0">
                <a:sym typeface="Symbol" pitchFamily="18" charset="2"/>
              </a:rPr>
              <a:t>يا </a:t>
            </a:r>
            <a:r xmlns:a="http://schemas.openxmlformats.org/drawingml/2006/main">
              <a:rPr lang="ar" sz="2800" dirty="0">
                <a:sym typeface="Symbol" pitchFamily="18" charset="2"/>
              </a:rPr>
              <a:t>( </a:t>
            </a:r>
            <a:r xmlns:a="http://schemas.openxmlformats.org/drawingml/2006/main">
              <a:rPr lang="ar" sz="2800" i="1" dirty="0">
                <a:sym typeface="Symbol" pitchFamily="18" charset="2"/>
              </a:rPr>
              <a:t>ن </a:t>
            </a:r>
            <a:r xmlns:a="http://schemas.openxmlformats.org/drawingml/2006/main">
              <a:rPr lang="ar" sz="2800" dirty="0">
                <a:sym typeface="Symbol" pitchFamily="18" charset="2"/>
              </a:rPr>
              <a:t>)</a:t>
            </a:r>
          </a:p>
          <a:p>
            <a:pPr xmlns:a="http://schemas.openxmlformats.org/drawingml/2006/main" lvl="1">
              <a:lnSpc>
                <a:spcPct val="90000"/>
              </a:lnSpc>
              <a:bidi/>
            </a:pPr>
            <a:r xmlns:a="http://schemas.openxmlformats.org/drawingml/2006/main">
              <a:rPr lang="ar" sz="2500" i="1" dirty="0">
                <a:sym typeface="Wingdings" pitchFamily="2" charset="2"/>
              </a:rPr>
              <a:t>أ </a:t>
            </a:r>
            <a:r xmlns:a="http://schemas.openxmlformats.org/drawingml/2006/main">
              <a:rPr lang="ar" sz="2500" dirty="0">
                <a:sym typeface="Wingdings" pitchFamily="2" charset="2"/>
              </a:rPr>
              <a:t>= 2،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ب </a:t>
            </a:r>
            <a:r xmlns:a="http://schemas.openxmlformats.org/drawingml/2006/main">
              <a:rPr lang="ar" sz="2500" dirty="0">
                <a:sym typeface="Wingdings" pitchFamily="2" charset="2"/>
              </a:rPr>
              <a:t>= 2،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د </a:t>
            </a:r>
            <a:r xmlns:a="http://schemas.openxmlformats.org/drawingml/2006/main">
              <a:rPr lang="ar" sz="2500" dirty="0">
                <a:sym typeface="Wingdings" pitchFamily="2" charset="2"/>
              </a:rPr>
              <a:t>= 1، </a:t>
            </a:r>
            <a:r xmlns:a="http://schemas.openxmlformats.org/drawingml/2006/main">
              <a:rPr lang="ar" sz="2500" dirty="0" err="1">
                <a:sym typeface="Wingdings" pitchFamily="2" charset="2"/>
              </a:rPr>
              <a:t>سجل </a:t>
            </a:r>
            <a:r xmlns:a="http://schemas.openxmlformats.org/drawingml/2006/main">
              <a:rPr lang="ar" sz="2500" i="1" baseline="-25000" dirty="0" err="1">
                <a:sym typeface="Wingdings" pitchFamily="2" charset="2"/>
              </a:rPr>
              <a:t>ب</a:t>
            </a:r>
            <a:r xmlns:a="http://schemas.openxmlformats.org/drawingml/2006/main">
              <a:rPr lang="ar" sz="2500" dirty="0">
                <a:sym typeface="Wingdings" pitchFamily="2" charset="2"/>
              </a:rPr>
              <a:t>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أ </a:t>
            </a:r>
            <a:r xmlns:a="http://schemas.openxmlformats.org/drawingml/2006/main">
              <a:rPr lang="ar" sz="2500" dirty="0">
                <a:sym typeface="Wingdings" pitchFamily="2" charset="2"/>
              </a:rPr>
              <a:t>= 1.</a:t>
            </a:r>
          </a:p>
          <a:p>
            <a:pPr xmlns:a="http://schemas.openxmlformats.org/drawingml/2006/main" lvl="1">
              <a:lnSpc>
                <a:spcPct val="90000"/>
              </a:lnSpc>
              <a:buFont typeface="Wingdings" pitchFamily="2" charset="2"/>
              <a:buChar char="à"/>
              <a:bidi/>
            </a:pPr>
            <a:r xmlns:a="http://schemas.openxmlformats.org/drawingml/2006/main">
              <a:rPr lang="ar" sz="2500" i="1" dirty="0">
                <a:sym typeface="Monotype Sorts" pitchFamily="2" charset="2"/>
              </a:rPr>
              <a:t>تي </a:t>
            </a:r>
            <a:r xmlns:a="http://schemas.openxmlformats.org/drawingml/2006/main">
              <a:rPr lang="ar" sz="2500" dirty="0">
                <a:sym typeface="Monotype Sorts" pitchFamily="2" charset="2"/>
              </a:rPr>
              <a:t>( </a:t>
            </a:r>
            <a:r xmlns:a="http://schemas.openxmlformats.org/drawingml/2006/main">
              <a:rPr lang="ar" sz="2500" i="1" dirty="0">
                <a:sym typeface="Monotype Sorts" pitchFamily="2" charset="2"/>
              </a:rPr>
              <a:t>ن </a:t>
            </a:r>
            <a:r xmlns:a="http://schemas.openxmlformats.org/drawingml/2006/main">
              <a:rPr lang="ar" sz="2500" dirty="0">
                <a:sym typeface="Monotype Sorts" pitchFamily="2" charset="2"/>
              </a:rPr>
              <a:t>) = </a:t>
            </a:r>
            <a:r xmlns:a="http://schemas.openxmlformats.org/drawingml/2006/main">
              <a:rPr lang="ar" sz="2500" i="1" dirty="0">
                <a:sym typeface="Symbol" pitchFamily="18" charset="2"/>
              </a:rPr>
              <a:t>يا </a:t>
            </a:r>
            <a:r xmlns:a="http://schemas.openxmlformats.org/drawingml/2006/main">
              <a:rPr lang="ar" sz="2500" dirty="0">
                <a:sym typeface="Symbol" pitchFamily="18" charset="2"/>
              </a:rPr>
              <a:t>( </a:t>
            </a:r>
            <a:r xmlns:a="http://schemas.openxmlformats.org/drawingml/2006/main">
              <a:rPr lang="ar" sz="2500" i="1" dirty="0">
                <a:sym typeface="Symbol" pitchFamily="18" charset="2"/>
              </a:rPr>
              <a:t>ن </a:t>
            </a:r>
            <a:r xmlns:a="http://schemas.openxmlformats.org/drawingml/2006/main">
              <a:rPr lang="ar" sz="2500" dirty="0">
                <a:sym typeface="Symbol" pitchFamily="18" charset="2"/>
              </a:rPr>
              <a:t>سجل </a:t>
            </a:r>
            <a:r xmlns:a="http://schemas.openxmlformats.org/drawingml/2006/main">
              <a:rPr lang="ar" sz="2500" i="1" dirty="0">
                <a:sym typeface="Symbol" pitchFamily="18" charset="2"/>
              </a:rPr>
              <a:t>ن </a:t>
            </a:r>
            <a:r xmlns:a="http://schemas.openxmlformats.org/drawingml/2006/main">
              <a:rPr lang="ar" sz="25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sz="2500" dirty="0">
              <a:sym typeface="Symbol" pitchFamily="18" charset="2"/>
            </a:endParaRPr>
          </a:p>
          <a:p>
            <a:pPr xmlns:a="http://schemas.openxmlformats.org/drawingml/2006/main">
              <a:lnSpc>
                <a:spcPct val="90000"/>
              </a:lnSpc>
              <a:bidi/>
            </a:pPr>
            <a:r xmlns:a="http://schemas.openxmlformats.org/drawingml/2006/main">
              <a:rPr lang="ar" sz="2800" i="1" dirty="0">
                <a:sym typeface="Symbol" pitchFamily="18" charset="2"/>
              </a:rPr>
              <a:t>ت </a:t>
            </a:r>
            <a:r xmlns:a="http://schemas.openxmlformats.org/drawingml/2006/main">
              <a:rPr lang="ar" sz="2800" dirty="0">
                <a:sym typeface="Symbol" pitchFamily="18" charset="2"/>
              </a:rPr>
              <a:t>( </a:t>
            </a:r>
            <a:r xmlns:a="http://schemas.openxmlformats.org/drawingml/2006/main">
              <a:rPr lang="ar" sz="2800" i="1" dirty="0">
                <a:sym typeface="Symbol" pitchFamily="18" charset="2"/>
              </a:rPr>
              <a:t>ن </a:t>
            </a:r>
            <a:r xmlns:a="http://schemas.openxmlformats.org/drawingml/2006/main">
              <a:rPr lang="ar" sz="2800" dirty="0">
                <a:sym typeface="Symbol" pitchFamily="18" charset="2"/>
              </a:rPr>
              <a:t>) = 9 </a:t>
            </a:r>
            <a:r xmlns:a="http://schemas.openxmlformats.org/drawingml/2006/main">
              <a:rPr lang="ar" sz="2800" i="1" dirty="0">
                <a:sym typeface="Symbol" pitchFamily="18" charset="2"/>
              </a:rPr>
              <a:t>ت </a:t>
            </a:r>
            <a:r xmlns:a="http://schemas.openxmlformats.org/drawingml/2006/main">
              <a:rPr lang="ar" sz="2800" dirty="0">
                <a:sym typeface="Symbol" pitchFamily="18" charset="2"/>
              </a:rPr>
              <a:t>( </a:t>
            </a:r>
            <a:r xmlns:a="http://schemas.openxmlformats.org/drawingml/2006/main">
              <a:rPr lang="ar" sz="2800" i="1" dirty="0">
                <a:sym typeface="Math B" pitchFamily="2" charset="2"/>
              </a:rPr>
              <a:t>ن </a:t>
            </a:r>
            <a:r xmlns:a="http://schemas.openxmlformats.org/drawingml/2006/main">
              <a:rPr lang="ar" sz="2800" dirty="0">
                <a:sym typeface="Math B" pitchFamily="2" charset="2"/>
              </a:rPr>
              <a:t>/3) + </a:t>
            </a:r>
            <a:r xmlns:a="http://schemas.openxmlformats.org/drawingml/2006/main">
              <a:rPr lang="ar" sz="2800" i="1" dirty="0">
                <a:sym typeface="Math B" pitchFamily="2" charset="2"/>
              </a:rPr>
              <a:t>ن </a:t>
            </a:r>
            <a:r xmlns:a="http://schemas.openxmlformats.org/drawingml/2006/main">
              <a:rPr lang="ar" sz="2800" baseline="30000" dirty="0">
                <a:sym typeface="Math B" pitchFamily="2" charset="2"/>
              </a:rPr>
              <a:t>3</a:t>
            </a:r>
            <a:r xmlns:a="http://schemas.openxmlformats.org/drawingml/2006/main">
              <a:rPr lang="ar" sz="2800" dirty="0">
                <a:sym typeface="Math B" pitchFamily="2" charset="2"/>
              </a:rPr>
              <a:t>   </a:t>
            </a:r>
          </a:p>
          <a:p>
            <a:pPr xmlns:a="http://schemas.openxmlformats.org/drawingml/2006/main" lvl="1">
              <a:lnSpc>
                <a:spcPct val="90000"/>
              </a:lnSpc>
              <a:bidi/>
            </a:pPr>
            <a:r xmlns:a="http://schemas.openxmlformats.org/drawingml/2006/main">
              <a:rPr lang="ar" sz="2500" i="1" dirty="0">
                <a:sym typeface="Wingdings" pitchFamily="2" charset="2"/>
              </a:rPr>
              <a:t>أ </a:t>
            </a:r>
            <a:r xmlns:a="http://schemas.openxmlformats.org/drawingml/2006/main">
              <a:rPr lang="ar" sz="2500" dirty="0">
                <a:sym typeface="Wingdings" pitchFamily="2" charset="2"/>
              </a:rPr>
              <a:t>= 9،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ب </a:t>
            </a:r>
            <a:r xmlns:a="http://schemas.openxmlformats.org/drawingml/2006/main">
              <a:rPr lang="ar" sz="2500" dirty="0">
                <a:sym typeface="Wingdings" pitchFamily="2" charset="2"/>
              </a:rPr>
              <a:t>= 3،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د </a:t>
            </a:r>
            <a:r xmlns:a="http://schemas.openxmlformats.org/drawingml/2006/main">
              <a:rPr lang="ar" sz="2500" dirty="0">
                <a:sym typeface="Wingdings" pitchFamily="2" charset="2"/>
              </a:rPr>
              <a:t>= 3، </a:t>
            </a:r>
            <a:r xmlns:a="http://schemas.openxmlformats.org/drawingml/2006/main">
              <a:rPr lang="ar" sz="2500" dirty="0" err="1">
                <a:sym typeface="Wingdings" pitchFamily="2" charset="2"/>
              </a:rPr>
              <a:t>سجل </a:t>
            </a:r>
            <a:r xmlns:a="http://schemas.openxmlformats.org/drawingml/2006/main">
              <a:rPr lang="ar" sz="2500" i="1" baseline="-25000" dirty="0" err="1">
                <a:sym typeface="Wingdings" pitchFamily="2" charset="2"/>
              </a:rPr>
              <a:t>ب</a:t>
            </a:r>
            <a:r xmlns:a="http://schemas.openxmlformats.org/drawingml/2006/main">
              <a:rPr lang="ar" sz="2500" dirty="0">
                <a:sym typeface="Wingdings" pitchFamily="2" charset="2"/>
              </a:rPr>
              <a:t>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أ </a:t>
            </a:r>
            <a:r xmlns:a="http://schemas.openxmlformats.org/drawingml/2006/main">
              <a:rPr lang="ar" sz="2500" dirty="0">
                <a:sym typeface="Wingdings" pitchFamily="2" charset="2"/>
              </a:rPr>
              <a:t>= 2.</a:t>
            </a:r>
          </a:p>
          <a:p>
            <a:pPr xmlns:a="http://schemas.openxmlformats.org/drawingml/2006/main" lvl="1">
              <a:lnSpc>
                <a:spcPct val="90000"/>
              </a:lnSpc>
              <a:buFont typeface="Wingdings" pitchFamily="2" charset="2"/>
              <a:buChar char="à"/>
              <a:bidi/>
            </a:pPr>
            <a:r xmlns:a="http://schemas.openxmlformats.org/drawingml/2006/main">
              <a:rPr lang="ar" sz="2500" i="1" dirty="0">
                <a:sym typeface="Monotype Sorts" pitchFamily="2" charset="2"/>
              </a:rPr>
              <a:t>ت </a:t>
            </a:r>
            <a:r xmlns:a="http://schemas.openxmlformats.org/drawingml/2006/main">
              <a:rPr lang="ar" sz="2500" dirty="0">
                <a:sym typeface="Monotype Sorts" pitchFamily="2" charset="2"/>
              </a:rPr>
              <a:t>( </a:t>
            </a:r>
            <a:r xmlns:a="http://schemas.openxmlformats.org/drawingml/2006/main">
              <a:rPr lang="ar" sz="2500" i="1" dirty="0">
                <a:sym typeface="Monotype Sorts" pitchFamily="2" charset="2"/>
              </a:rPr>
              <a:t>ن </a:t>
            </a:r>
            <a:r xmlns:a="http://schemas.openxmlformats.org/drawingml/2006/main">
              <a:rPr lang="ar" sz="2500" dirty="0">
                <a:sym typeface="Monotype Sorts" pitchFamily="2" charset="2"/>
              </a:rPr>
              <a:t>) = </a:t>
            </a:r>
            <a:r xmlns:a="http://schemas.openxmlformats.org/drawingml/2006/main">
              <a:rPr lang="ar" sz="2500" i="1" dirty="0">
                <a:sym typeface="Symbol" pitchFamily="18" charset="2"/>
              </a:rPr>
              <a:t>يا </a:t>
            </a:r>
            <a:r xmlns:a="http://schemas.openxmlformats.org/drawingml/2006/main">
              <a:rPr lang="ar" sz="2500" dirty="0">
                <a:sym typeface="Symbol" pitchFamily="18" charset="2"/>
              </a:rPr>
              <a:t>( </a:t>
            </a:r>
            <a:r xmlns:a="http://schemas.openxmlformats.org/drawingml/2006/main">
              <a:rPr lang="ar" sz="2400" i="1" dirty="0">
                <a:sym typeface="Math B" pitchFamily="2" charset="2"/>
              </a:rPr>
              <a:t>ن </a:t>
            </a:r>
            <a:r xmlns:a="http://schemas.openxmlformats.org/drawingml/2006/main">
              <a:rPr lang="ar" sz="2400" baseline="30000" dirty="0">
                <a:sym typeface="Math B" pitchFamily="2" charset="2"/>
              </a:rPr>
              <a:t>3 </a:t>
            </a:r>
            <a:r xmlns:a="http://schemas.openxmlformats.org/drawingml/2006/main">
              <a:rPr lang="ar" sz="25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pPr xmlns:a="http://schemas.openxmlformats.org/drawingml/2006/main">
              <a:lnSpc>
                <a:spcPct val="90000"/>
              </a:lnSpc>
              <a:bidi/>
            </a:pPr>
            <a:r xmlns:a="http://schemas.openxmlformats.org/drawingml/2006/main">
              <a:rPr lang="ar" sz="2800" i="1" dirty="0">
                <a:sym typeface="Symbol" pitchFamily="18" charset="2"/>
              </a:rPr>
              <a:t>ت </a:t>
            </a:r>
            <a:r xmlns:a="http://schemas.openxmlformats.org/drawingml/2006/main">
              <a:rPr lang="ar" sz="2800" dirty="0">
                <a:sym typeface="Symbol" pitchFamily="18" charset="2"/>
              </a:rPr>
              <a:t>( </a:t>
            </a:r>
            <a:r xmlns:a="http://schemas.openxmlformats.org/drawingml/2006/main">
              <a:rPr lang="ar" sz="2800" i="1" dirty="0">
                <a:sym typeface="Symbol" pitchFamily="18" charset="2"/>
              </a:rPr>
              <a:t>ن </a:t>
            </a:r>
            <a:r xmlns:a="http://schemas.openxmlformats.org/drawingml/2006/main">
              <a:rPr lang="ar" sz="2800" dirty="0">
                <a:sym typeface="Symbol" pitchFamily="18" charset="2"/>
              </a:rPr>
              <a:t>) = 2 </a:t>
            </a:r>
            <a:r xmlns:a="http://schemas.openxmlformats.org/drawingml/2006/main">
              <a:rPr lang="ar" sz="2800" i="1" dirty="0">
                <a:sym typeface="Symbol" pitchFamily="18" charset="2"/>
              </a:rPr>
              <a:t>ت </a:t>
            </a:r>
            <a:r xmlns:a="http://schemas.openxmlformats.org/drawingml/2006/main">
              <a:rPr lang="ar" sz="2800" dirty="0">
                <a:sym typeface="Symbol" pitchFamily="18" charset="2"/>
              </a:rPr>
              <a:t>( </a:t>
            </a:r>
            <a:r xmlns:a="http://schemas.openxmlformats.org/drawingml/2006/main">
              <a:rPr lang="ar" sz="2800" i="1" dirty="0">
                <a:sym typeface="Math B" pitchFamily="2" charset="2"/>
              </a:rPr>
              <a:t>ن </a:t>
            </a:r>
            <a:r xmlns:a="http://schemas.openxmlformats.org/drawingml/2006/main">
              <a:rPr lang="ar" sz="2800" dirty="0">
                <a:sym typeface="Math B" pitchFamily="2" charset="2"/>
              </a:rPr>
              <a:t>/4) + </a:t>
            </a:r>
            <a:r xmlns:a="http://schemas.openxmlformats.org/drawingml/2006/main">
              <a:rPr lang="ar" sz="2800" i="1" dirty="0">
                <a:sym typeface="Math B" pitchFamily="2" charset="2"/>
              </a:rPr>
              <a:t>2</a:t>
            </a:r>
            <a:r xmlns:a="http://schemas.openxmlformats.org/drawingml/2006/main">
              <a:rPr lang="ar" sz="2800" dirty="0">
                <a:sym typeface="Math B" pitchFamily="2" charset="2"/>
              </a:rPr>
              <a:t>   </a:t>
            </a:r>
          </a:p>
          <a:p>
            <a:pPr xmlns:a="http://schemas.openxmlformats.org/drawingml/2006/main" lvl="1">
              <a:lnSpc>
                <a:spcPct val="90000"/>
              </a:lnSpc>
              <a:bidi/>
            </a:pPr>
            <a:r xmlns:a="http://schemas.openxmlformats.org/drawingml/2006/main">
              <a:rPr lang="ar" sz="2500" i="1" dirty="0">
                <a:sym typeface="Wingdings" pitchFamily="2" charset="2"/>
              </a:rPr>
              <a:t>أ </a:t>
            </a:r>
            <a:r xmlns:a="http://schemas.openxmlformats.org/drawingml/2006/main">
              <a:rPr lang="ar" sz="2500" dirty="0">
                <a:sym typeface="Wingdings" pitchFamily="2" charset="2"/>
              </a:rPr>
              <a:t>= 1،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ب </a:t>
            </a:r>
            <a:r xmlns:a="http://schemas.openxmlformats.org/drawingml/2006/main">
              <a:rPr lang="ar" sz="2500" dirty="0">
                <a:sym typeface="Wingdings" pitchFamily="2" charset="2"/>
              </a:rPr>
              <a:t>= 4،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د </a:t>
            </a:r>
            <a:r xmlns:a="http://schemas.openxmlformats.org/drawingml/2006/main">
              <a:rPr lang="ar" sz="2500" dirty="0">
                <a:sym typeface="Wingdings" pitchFamily="2" charset="2"/>
              </a:rPr>
              <a:t>= 0، </a:t>
            </a:r>
            <a:r xmlns:a="http://schemas.openxmlformats.org/drawingml/2006/main">
              <a:rPr lang="ar" sz="2500" dirty="0" err="1">
                <a:sym typeface="Wingdings" pitchFamily="2" charset="2"/>
              </a:rPr>
              <a:t>سجل </a:t>
            </a:r>
            <a:r xmlns:a="http://schemas.openxmlformats.org/drawingml/2006/main">
              <a:rPr lang="ar" sz="2500" i="1" baseline="-25000" dirty="0" err="1">
                <a:sym typeface="Wingdings" pitchFamily="2" charset="2"/>
              </a:rPr>
              <a:t>ب</a:t>
            </a:r>
            <a:r xmlns:a="http://schemas.openxmlformats.org/drawingml/2006/main">
              <a:rPr lang="ar" sz="2500" dirty="0">
                <a:sym typeface="Wingdings" pitchFamily="2" charset="2"/>
              </a:rPr>
              <a:t> </a:t>
            </a:r>
            <a:r xmlns:a="http://schemas.openxmlformats.org/drawingml/2006/main">
              <a:rPr lang="ar" sz="2500" i="1" dirty="0">
                <a:sym typeface="Wingdings" pitchFamily="2" charset="2"/>
              </a:rPr>
              <a:t>أ </a:t>
            </a:r>
            <a:r xmlns:a="http://schemas.openxmlformats.org/drawingml/2006/main">
              <a:rPr lang="ar" sz="2500" dirty="0">
                <a:sym typeface="Wingdings" pitchFamily="2" charset="2"/>
              </a:rPr>
              <a:t>= 0.5.</a:t>
            </a:r>
          </a:p>
          <a:p>
            <a:pPr xmlns:a="http://schemas.openxmlformats.org/drawingml/2006/main" lvl="1">
              <a:lnSpc>
                <a:spcPct val="90000"/>
              </a:lnSpc>
              <a:buFont typeface="Wingdings" pitchFamily="2" charset="2"/>
              <a:buChar char="à"/>
              <a:bidi/>
            </a:pPr>
            <a:r xmlns:a="http://schemas.openxmlformats.org/drawingml/2006/main">
              <a:rPr lang="ar" sz="2500" i="1" dirty="0">
                <a:sym typeface="Monotype Sorts" pitchFamily="2" charset="2"/>
              </a:rPr>
              <a:t>تي </a:t>
            </a:r>
            <a:r xmlns:a="http://schemas.openxmlformats.org/drawingml/2006/main">
              <a:rPr lang="ar" sz="2500" dirty="0">
                <a:sym typeface="Monotype Sorts" pitchFamily="2" charset="2"/>
              </a:rPr>
              <a:t>( </a:t>
            </a:r>
            <a:r xmlns:a="http://schemas.openxmlformats.org/drawingml/2006/main">
              <a:rPr lang="ar" sz="2500" i="1" dirty="0">
                <a:sym typeface="Monotype Sorts" pitchFamily="2" charset="2"/>
              </a:rPr>
              <a:t>ن </a:t>
            </a:r>
            <a:r xmlns:a="http://schemas.openxmlformats.org/drawingml/2006/main">
              <a:rPr lang="ar" sz="2500" dirty="0">
                <a:sym typeface="Monotype Sorts" pitchFamily="2" charset="2"/>
              </a:rPr>
              <a:t>) = </a:t>
            </a:r>
            <a:r xmlns:a="http://schemas.openxmlformats.org/drawingml/2006/main">
              <a:rPr lang="ar" sz="2500" i="1" dirty="0">
                <a:sym typeface="Symbol" pitchFamily="18" charset="2"/>
              </a:rPr>
              <a:t>يا </a:t>
            </a:r>
            <a:r xmlns:a="http://schemas.openxmlformats.org/drawingml/2006/main">
              <a:rPr lang="ar" sz="2500" dirty="0">
                <a:sym typeface="Symbol" pitchFamily="18" charset="2"/>
              </a:rPr>
              <a:t>( </a:t>
            </a:r>
            <a:r xmlns:a="http://schemas.openxmlformats.org/drawingml/2006/main">
              <a:rPr lang="ar" sz="2400" i="1" dirty="0">
                <a:sym typeface="Math B" pitchFamily="2" charset="2"/>
              </a:rPr>
              <a:t>ن </a:t>
            </a:r>
            <a:r xmlns:a="http://schemas.openxmlformats.org/drawingml/2006/main">
              <a:rPr lang="ar" sz="2400" baseline="30000" dirty="0">
                <a:sym typeface="Math B" pitchFamily="2" charset="2"/>
              </a:rPr>
              <a:t>0.5 </a:t>
            </a:r>
            <a:r xmlns:a="http://schemas.openxmlformats.org/drawingml/2006/main">
              <a:rPr lang="ar" sz="2500" dirty="0">
                <a:sym typeface="Symbol" pitchFamily="18" charset="2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تمرين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ar" dirty="0"/>
              <a:t>دع </a:t>
            </a:r>
            <a:r xmlns:a="http://schemas.openxmlformats.org/drawingml/2006/main">
              <a:rPr lang="ar" i="1" dirty="0"/>
              <a:t>T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يتم تعريفه بواسطة </a:t>
            </a:r>
            <a:r xmlns:a="http://schemas.openxmlformats.org/drawingml/2006/main">
              <a:rPr lang="ar" i="1" dirty="0"/>
              <a:t>T </a:t>
            </a:r>
            <a:r xmlns:a="http://schemas.openxmlformats.org/drawingml/2006/main">
              <a:rPr lang="ar" dirty="0"/>
              <a:t>(1) = 7، و </a:t>
            </a:r>
            <a:r xmlns:a="http://schemas.openxmlformats.org/drawingml/2006/main">
              <a:rPr lang="ar" i="1" dirty="0"/>
              <a:t>T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+1) = 3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+ </a:t>
            </a:r>
            <a:r xmlns:a="http://schemas.openxmlformats.org/drawingml/2006/main">
              <a:rPr lang="ar" i="1" dirty="0"/>
              <a:t>T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)، لجميع الأعداد الصحيحة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≥ 1. أي مما يلي يمثل ترتيب نمو </a:t>
            </a:r>
            <a:r xmlns:a="http://schemas.openxmlformats.org/drawingml/2006/main">
              <a:rPr lang="ar" i="1" dirty="0"/>
              <a:t>T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ن </a:t>
            </a:r>
            <a:r xmlns:a="http://schemas.openxmlformats.org/drawingml/2006/main">
              <a:rPr lang="ar" dirty="0"/>
              <a:t>) كدالة </a:t>
            </a:r>
            <a:r xmlns:a="http://schemas.openxmlformats.org/drawingml/2006/main">
              <a:rPr lang="ar" i="1" dirty="0"/>
              <a:t>ن </a:t>
            </a:r>
            <a:r xmlns:a="http://schemas.openxmlformats.org/drawingml/2006/main">
              <a:rPr lang="ar" dirty="0"/>
              <a:t>؟</a:t>
            </a:r>
          </a:p>
          <a:p>
            <a:pPr xmlns:a="http://schemas.openxmlformats.org/drawingml/2006/main" marL="822960" lvl="1" indent="-457200">
              <a:buFont typeface="+mj-lt"/>
              <a:buAutoNum type="arabicParenR"/>
              <a:bidi/>
            </a:pPr>
            <a:r xmlns:a="http://schemas.openxmlformats.org/drawingml/2006/main">
              <a:rPr lang="ar" sz="2400" dirty="0"/>
              <a:t>Θ( </a:t>
            </a:r>
            <a:r xmlns:a="http://schemas.openxmlformats.org/drawingml/2006/main">
              <a:rPr lang="ar" sz="2400" i="1" dirty="0"/>
              <a:t>ن </a:t>
            </a:r>
            <a:r xmlns:a="http://schemas.openxmlformats.org/drawingml/2006/main">
              <a:rPr lang="ar" sz="2400" dirty="0"/>
              <a:t>)</a:t>
            </a:r>
          </a:p>
          <a:p>
            <a:pPr xmlns:a="http://schemas.openxmlformats.org/drawingml/2006/main" marL="822960" lvl="1" indent="-457200">
              <a:buFont typeface="+mj-lt"/>
              <a:buAutoNum type="arabicParenR"/>
              <a:bidi/>
            </a:pPr>
            <a:r xmlns:a="http://schemas.openxmlformats.org/drawingml/2006/main">
              <a:rPr lang="ar" sz="2400" dirty="0"/>
              <a:t>Θ( </a:t>
            </a:r>
            <a:r xmlns:a="http://schemas.openxmlformats.org/drawingml/2006/main">
              <a:rPr lang="ar" sz="2400" i="1" dirty="0"/>
              <a:t>ن سجل ن </a:t>
            </a:r>
            <a:r xmlns:a="http://schemas.openxmlformats.org/drawingml/2006/main">
              <a:rPr lang="ar" sz="2400" dirty="0"/>
              <a:t>)</a:t>
            </a:r>
          </a:p>
          <a:p>
            <a:pPr xmlns:a="http://schemas.openxmlformats.org/drawingml/2006/main" marL="822960" lvl="1" indent="-457200">
              <a:buFont typeface="+mj-lt"/>
              <a:buAutoNum type="arabicParenR"/>
              <a:bidi/>
            </a:pPr>
            <a:r xmlns:a="http://schemas.openxmlformats.org/drawingml/2006/main">
              <a:rPr lang="ar" sz="2400" dirty="0"/>
              <a:t>Θ( </a:t>
            </a:r>
            <a:r xmlns:a="http://schemas.openxmlformats.org/drawingml/2006/main">
              <a:rPr lang="ar" sz="2400" i="1" dirty="0"/>
              <a:t>ن </a:t>
            </a:r>
            <a:r xmlns:a="http://schemas.openxmlformats.org/drawingml/2006/main">
              <a:rPr lang="ar" sz="2400" baseline="30000" dirty="0"/>
              <a:t>2 </a:t>
            </a:r>
            <a:r xmlns:a="http://schemas.openxmlformats.org/drawingml/2006/main">
              <a:rPr lang="ar" sz="2400" dirty="0"/>
              <a:t>)</a:t>
            </a:r>
          </a:p>
          <a:p>
            <a:pPr xmlns:a="http://schemas.openxmlformats.org/drawingml/2006/main" marL="822960" lvl="1" indent="-457200">
              <a:buFont typeface="+mj-lt"/>
              <a:buAutoNum type="arabicParenR"/>
              <a:bidi/>
            </a:pPr>
            <a:r xmlns:a="http://schemas.openxmlformats.org/drawingml/2006/main">
              <a:rPr lang="ar" sz="2400" dirty="0"/>
              <a:t>Θ( </a:t>
            </a:r>
            <a:r xmlns:a="http://schemas.openxmlformats.org/drawingml/2006/main">
              <a:rPr lang="ar" sz="2400" i="1" dirty="0"/>
              <a:t>ن </a:t>
            </a:r>
            <a:r xmlns:a="http://schemas.openxmlformats.org/drawingml/2006/main">
              <a:rPr lang="ar" sz="2400" baseline="30000" dirty="0"/>
              <a:t>2 </a:t>
            </a:r>
            <a:r xmlns:a="http://schemas.openxmlformats.org/drawingml/2006/main">
              <a:rPr lang="ar" sz="2400" i="1" dirty="0"/>
              <a:t>سجل ن </a:t>
            </a:r>
            <a:r xmlns:a="http://schemas.openxmlformats.org/drawingml/2006/main">
              <a:rPr lang="ar" sz="2400" dirty="0"/>
              <a:t>)</a:t>
            </a:r>
          </a:p>
          <a:p>
            <a:pPr xmlns:a="http://schemas.openxmlformats.org/drawingml/2006/main" marL="822960" lvl="1" indent="-457200">
              <a:buFont typeface="+mj-lt"/>
              <a:buAutoNum type="arabicParenR"/>
              <a:bidi/>
            </a:pPr>
            <a:r xmlns:a="http://schemas.openxmlformats.org/drawingml/2006/main">
              <a:rPr lang="ar" sz="2400" dirty="0"/>
              <a:t>Θ(2 </a:t>
            </a:r>
            <a:r xmlns:a="http://schemas.openxmlformats.org/drawingml/2006/main">
              <a:rPr lang="ar" sz="2400" i="1" baseline="30000" dirty="0"/>
              <a:t>ن </a:t>
            </a:r>
            <a:r xmlns:a="http://schemas.openxmlformats.org/drawingml/2006/main">
              <a:rPr lang="ar" sz="2400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ar" dirty="0">
                <a:solidFill>
                  <a:schemeClr val="accent6">
                    <a:lumMod val="75000"/>
                  </a:schemeClr>
                </a:solidFill>
              </a:rPr>
              <a:t>إجابة </a:t>
            </a:r>
            <a:r xmlns:a="http://schemas.openxmlformats.org/drawingml/2006/main">
              <a:rPr lang="ar" dirty="0"/>
              <a:t>التمرين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xmlns:a="http://schemas.openxmlformats.org/drawingml/2006/main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571500" algn="l"/>
              </a:tabLst>
              <a:bidi/>
            </a:pPr>
            <a:r xmlns:a="http://schemas.openxmlformats.org/drawingml/2006/main">
              <a:rPr lang="ar" dirty="0">
                <a:latin typeface="Book Antiqua"/>
                <a:ea typeface="Calibri"/>
                <a:cs typeface="Times New Roman"/>
              </a:rPr>
              <a:t>الجواب هو (3).</a:t>
            </a:r>
            <a:endParaRPr xmlns:a="http://schemas.openxmlformats.org/drawingml/2006/main" lang="en-US" dirty="0">
              <a:latin typeface="Calibri"/>
              <a:ea typeface="Calibri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864802" y="2209800"/>
            <a:ext cx="7669598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t>فرز الدمج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sz="2400" dirty="0"/>
              <a:t>مشكلة فرز قائمة الأرقام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000" dirty="0"/>
              <a:t>يفسح المجال لاستراتيجية فرق تسد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200" dirty="0"/>
              <a:t>قم بتقسيم القائمة إلى نصفين، وقم بفرز كل نصف بشكل متكرر، ثم </a:t>
            </a:r>
            <a:r xmlns:a="http://schemas.openxmlformats.org/drawingml/2006/main">
              <a:rPr lang="ar" sz="2200" i="1" dirty="0"/>
              <a:t>قم بدمج </a:t>
            </a:r>
            <a:r xmlns:a="http://schemas.openxmlformats.org/drawingml/2006/main">
              <a:rPr lang="ar" sz="2200" dirty="0"/>
              <a:t>القائمتين الفرعيتين اللتين تم فرزهما.</a:t>
            </a:r>
            <a:endParaRPr xmlns:a="http://schemas.openxmlformats.org/drawingml/2006/main"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2663"/>
          <a:stretch>
            <a:fillRect/>
          </a:stretch>
        </p:blipFill>
        <p:spPr bwMode="auto">
          <a:xfrm>
            <a:off x="228600" y="4333875"/>
            <a:ext cx="7834312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rcRect l="3126" r="3656" b="4000"/>
          <a:stretch>
            <a:fillRect/>
          </a:stretch>
        </p:blipFill>
        <p:spPr bwMode="auto">
          <a:xfrm>
            <a:off x="4800600" y="3124200"/>
            <a:ext cx="38862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2400">
                <a:solidFill>
                  <a:schemeClr val="tx2">
                    <a:lumMod val="75000"/>
                  </a:schemeClr>
                </a:solidFill>
              </a:rPr>
              <a:t>مثال </a:t>
            </a:r>
            <a:endParaRPr xmlns:a="http://schemas.openxmlformats.org/drawingml/2006/main" lang="en-US" dirty="0">
              <a:solidFill>
                <a:schemeClr val="tx2">
                  <a:lumMod val="75000"/>
                </a:schemeClr>
              </a:solidFill>
            </a:endParaRPr>
            <a:r xmlns:a="http://schemas.openxmlformats.org/drawingml/2006/main">
              <a:t>على الدمج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367" t="12015" r="19838" b="6232"/>
          <a:stretch>
            <a:fillRect/>
          </a:stretch>
        </p:blipFill>
        <p:spPr bwMode="auto">
          <a:xfrm>
            <a:off x="914400" y="1627238"/>
            <a:ext cx="6400800" cy="454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AutoShape 4"/>
          <p:cNvSpPr>
            <a:spLocks noChangeArrowheads="1"/>
          </p:cNvSpPr>
          <p:nvPr/>
        </p:nvSpPr>
        <p:spPr bwMode="gray">
          <a:xfrm>
            <a:off x="1752600" y="1600200"/>
            <a:ext cx="5562600" cy="24384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sz="3600" b="1" dirty="0">
                <a:solidFill>
                  <a:schemeClr val="bg1"/>
                </a:solidFill>
                <a:latin typeface="Copperplate Gothic Bold" pitchFamily="34" charset="0"/>
                <a:cs typeface="Arial" charset="0"/>
              </a:rPr>
              <a:t>المحاضرة السابقة</a:t>
            </a:r>
            <a:r xmlns:a="http://schemas.openxmlformats.org/drawingml/2006/main">
              <a:rPr lang="ar" sz="2400" dirty="0">
                <a:solidFill>
                  <a:schemeClr val="bg1"/>
                </a:solidFill>
                <a:cs typeface="Arial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2800">
                <a:solidFill>
                  <a:schemeClr val="tx2">
                    <a:lumMod val="75000"/>
                  </a:schemeClr>
                </a:solidFill>
              </a:rPr>
              <a:t>تحليل وقت </a:t>
            </a:r>
            <a:endParaRPr xmlns:a="http://schemas.openxmlformats.org/drawingml/2006/main" lang="en-US" sz="2800" dirty="0">
              <a:solidFill>
                <a:schemeClr val="tx2">
                  <a:lumMod val="75000"/>
                </a:schemeClr>
              </a:solidFill>
            </a:endParaRPr>
            <a:r xmlns:a="http://schemas.openxmlformats.org/drawingml/2006/main">
              <a:t>الدمج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يقوم إجراء الدمج بمقدار ثابت من العمل لكل مكالمة متكررة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إجمالي وقت التشغيل لـ O( </a:t>
            </a:r>
            <a:r xmlns:a="http://schemas.openxmlformats.org/drawingml/2006/main">
              <a:rPr lang="ar" i="1" dirty="0"/>
              <a:t>k </a:t>
            </a:r>
            <a:r xmlns:a="http://schemas.openxmlformats.org/drawingml/2006/main">
              <a:rPr lang="ar" dirty="0"/>
              <a:t>+ </a:t>
            </a:r>
            <a:r xmlns:a="http://schemas.openxmlformats.org/drawingml/2006/main">
              <a:rPr lang="ar" i="1" dirty="0"/>
              <a:t>l </a:t>
            </a:r>
            <a:r xmlns:a="http://schemas.openxmlformats.org/drawingml/2006/main">
              <a:rPr lang="ar" dirty="0"/>
              <a:t>).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وبالتالي فإن عمليات الدمج خطية،</a:t>
            </a:r>
          </a:p>
          <a:p>
            <a:r xmlns:a="http://schemas.openxmlformats.org/drawingml/2006/main">
              <a:rPr lang="ar" dirty="0"/>
              <a:t>الوقت الإجمالي الذي يستغرقه </a:t>
            </a:r>
            <a:r xmlns:a="http://schemas.openxmlformats.org/drawingml/2006/main">
              <a:rPr lang="ar" dirty="0" err="1"/>
              <a:t>فرز الدمج </a:t>
            </a:r>
            <a:r xmlns:a="http://schemas.openxmlformats.org/drawingml/2006/main">
              <a:rPr lang="ar" dirty="0"/>
              <a:t>هو</a:t>
            </a:r>
          </a:p>
          <a:p>
            <a:pPr xmlns:a="http://schemas.openxmlformats.org/drawingml/2006/main" algn="ctr">
              <a:buNone/>
              <a:bidi/>
            </a:pPr>
            <a:r xmlns:a="http://schemas.openxmlformats.org/drawingml/2006/main">
              <a:rPr lang="ar" dirty="0"/>
              <a:t>T(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= 2T( </a:t>
            </a:r>
            <a:r xmlns:a="http://schemas.openxmlformats.org/drawingml/2006/main">
              <a:rPr lang="ar" i="1" dirty="0"/>
              <a:t>n/ </a:t>
            </a:r>
            <a:r xmlns:a="http://schemas.openxmlformats.org/drawingml/2006/main">
              <a:rPr lang="ar" dirty="0"/>
              <a:t>2) +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);</a:t>
            </a:r>
          </a:p>
          <a:p>
            <a:r xmlns:a="http://schemas.openxmlformats.org/drawingml/2006/main">
              <a:rPr lang="ar" dirty="0"/>
              <a:t>استخدام النظرية الرئيسية مع </a:t>
            </a:r>
            <a:r xmlns:a="http://schemas.openxmlformats.org/drawingml/2006/main">
              <a:rPr lang="ar" i="1" dirty="0"/>
              <a:t>a </a:t>
            </a:r>
            <a:r xmlns:a="http://schemas.openxmlformats.org/drawingml/2006/main">
              <a:rPr lang="ar" dirty="0"/>
              <a:t>= 2، </a:t>
            </a:r>
            <a:r xmlns:a="http://schemas.openxmlformats.org/drawingml/2006/main">
              <a:rPr lang="ar" i="1" dirty="0"/>
              <a:t>وb </a:t>
            </a:r>
            <a:r xmlns:a="http://schemas.openxmlformats.org/drawingml/2006/main">
              <a:rPr lang="ar" dirty="0"/>
              <a:t>= 2، و </a:t>
            </a:r>
            <a:r xmlns:a="http://schemas.openxmlformats.org/drawingml/2006/main">
              <a:rPr lang="ar" i="1" dirty="0"/>
              <a:t>d </a:t>
            </a:r>
            <a:r xmlns:a="http://schemas.openxmlformats.org/drawingml/2006/main">
              <a:rPr lang="ar" dirty="0"/>
              <a:t>= 1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 err="1"/>
              <a:t>فرز الدمج </a:t>
            </a:r>
            <a:r xmlns:a="http://schemas.openxmlformats.org/drawingml/2006/main">
              <a:rPr lang="ar" dirty="0"/>
              <a:t>هو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log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الوسطاء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الوسيط </a:t>
            </a:r>
            <a:r xmlns:a="http://schemas.openxmlformats.org/drawingml/2006/main">
              <a:rPr lang="ar" i="1" dirty="0"/>
              <a:t>لقائمة </a:t>
            </a:r>
            <a:r xmlns:a="http://schemas.openxmlformats.org/drawingml/2006/main">
              <a:rPr lang="ar" dirty="0"/>
              <a:t>الأرقام هو النسبة المئوية الخمسين.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نصف الأرقام أكبر منه، ونصفها أصغر.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مثال: متوسط [45، 1، 10، 30، 25] هو 25.</a:t>
            </a:r>
          </a:p>
          <a:p>
            <a:r xmlns:a="http://schemas.openxmlformats.org/drawingml/2006/main">
              <a:rPr lang="ar" dirty="0"/>
              <a:t>يعد حساب الوسيط لعدد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أمرًا سهلاً: فقط قم بفرزها.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العيب هو أن هذا يستغرق وقتًا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log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اختيار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عند البحث عن حل عودي للمتوسطات، يكون من الأسهل التعامل مع نسخة أكثر عمومية من المشكلة.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ar" dirty="0"/>
              <a:t>على سبيل المثال، إذا كان </a:t>
            </a:r>
            <a:r xmlns:a="http://schemas.openxmlformats.org/drawingml/2006/main">
              <a:rPr lang="ar" i="1" dirty="0"/>
              <a:t>k </a:t>
            </a:r>
            <a:r xmlns:a="http://schemas.openxmlformats.org/drawingml/2006/main">
              <a:rPr lang="ar" dirty="0"/>
              <a:t>= 1، يتم البحث عن الحد الأدنى لـ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dirty="0"/>
              <a:t>، بينما إذا كان k = |S|/2، فهو الوسيط.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27362" y="2971800"/>
            <a:ext cx="5564038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t>اختيار خوارزمية عشوائية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لأي رقم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، تخيل تقسيم القائمة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dirty="0"/>
              <a:t>إلى ثلاث فئات: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عناصر أصغر من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,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تلك التي تساوي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(قد تكون هناك نسخ مكررة)،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تلك أكبر من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.</a:t>
            </a:r>
          </a:p>
          <a:p>
            <a:r xmlns:a="http://schemas.openxmlformats.org/drawingml/2006/main">
              <a:rPr lang="ar" dirty="0"/>
              <a:t>قم بتسمية هذه الفئات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L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 err="1"/>
              <a:t>S </a:t>
            </a:r>
            <a:r xmlns:a="http://schemas.openxmlformats.org/drawingml/2006/main">
              <a:rPr lang="ar" i="1" baseline="-25000" dirty="0" err="1"/>
              <a:t>v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R </a:t>
            </a:r>
            <a:r xmlns:a="http://schemas.openxmlformats.org/drawingml/2006/main">
              <a:rPr lang="ar" dirty="0"/>
              <a:t>على التوالي.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7400" y="4114800"/>
            <a:ext cx="502920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4648200"/>
            <a:ext cx="72009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اختيار خوارزمية عشوائية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يمكن تضييق نطاق البحث إلى إحدى القوائم الفرعية؛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L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 err="1"/>
              <a:t>S </a:t>
            </a:r>
            <a:r xmlns:a="http://schemas.openxmlformats.org/drawingml/2006/main">
              <a:rPr lang="ar" i="1" baseline="-25000" dirty="0" err="1"/>
              <a:t>v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R </a:t>
            </a:r>
            <a:r xmlns:a="http://schemas.openxmlformats.org/drawingml/2006/main">
              <a:rPr lang="ar" dirty="0"/>
              <a:t>.</a:t>
            </a:r>
          </a:p>
          <a:p>
            <a:pPr>
              <a:buNone/>
            </a:pPr>
            <a:endParaRPr lang="en-US" dirty="0"/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على سبيل المثال، لحساب ثامن أصغر عنصر في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dirty="0"/>
              <a:t>، نعلم أنه يجب أن يكون ثالث أصغر عنصر في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R </a:t>
            </a:r>
            <a:r xmlns:a="http://schemas.openxmlformats.org/drawingml/2006/main">
              <a:rPr lang="ar" dirty="0"/>
              <a:t>منذ | </a:t>
            </a:r>
            <a:r xmlns:a="http://schemas.openxmlformats.org/drawingml/2006/main">
              <a:rPr lang="ar" i="1" dirty="0"/>
              <a:t>س </a:t>
            </a:r>
            <a:r xmlns:a="http://schemas.openxmlformats.org/drawingml/2006/main">
              <a:rPr lang="ar" i="1" baseline="-25000" dirty="0"/>
              <a:t>ل </a:t>
            </a:r>
            <a:r xmlns:a="http://schemas.openxmlformats.org/drawingml/2006/main">
              <a:rPr lang="ar" dirty="0"/>
              <a:t>| + | </a:t>
            </a:r>
            <a:r xmlns:a="http://schemas.openxmlformats.org/drawingml/2006/main">
              <a:rPr lang="ar" i="1" dirty="0" err="1"/>
              <a:t>س </a:t>
            </a:r>
            <a:r xmlns:a="http://schemas.openxmlformats.org/drawingml/2006/main">
              <a:rPr lang="ar" i="1" baseline="-25000" dirty="0" err="1"/>
              <a:t>ت </a:t>
            </a:r>
            <a:r xmlns:a="http://schemas.openxmlformats.org/drawingml/2006/main">
              <a:rPr lang="ar" dirty="0"/>
              <a:t>| = 5.</a:t>
            </a:r>
          </a:p>
          <a:p>
            <a:pPr xmlns:a="http://schemas.openxmlformats.org/drawingml/2006/main" lvl="2">
              <a:bidi/>
            </a:pPr>
            <a:r xmlns:a="http://schemas.openxmlformats.org/drawingml/2006/main">
              <a:rPr lang="ar" dirty="0"/>
              <a:t>أي أن الاختيار (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dirty="0"/>
              <a:t>, 8) = الاختيار (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R </a:t>
            </a:r>
            <a:r xmlns:a="http://schemas.openxmlformats.org/drawingml/2006/main">
              <a:rPr lang="ar" dirty="0"/>
              <a:t>; 3).</a:t>
            </a:r>
          </a:p>
          <a:p>
            <a:r xmlns:a="http://schemas.openxmlformats.org/drawingml/2006/main">
              <a:rPr lang="ar" dirty="0"/>
              <a:t>التحقق من </a:t>
            </a:r>
            <a:r xmlns:a="http://schemas.openxmlformats.org/drawingml/2006/main">
              <a:rPr lang="ar" i="1" dirty="0"/>
              <a:t>k </a:t>
            </a:r>
            <a:r xmlns:a="http://schemas.openxmlformats.org/drawingml/2006/main">
              <a:rPr lang="ar" dirty="0"/>
              <a:t>مقابل أحجام القوائم الفرعية، ثم تحديد أي منها يحتوي على العنصر المطلوب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0498" y="5400675"/>
            <a:ext cx="7575278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2438400"/>
            <a:ext cx="72009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2800" dirty="0">
                <a:solidFill>
                  <a:schemeClr val="bg1">
                    <a:lumMod val="75000"/>
                  </a:schemeClr>
                </a:solidFill>
              </a:rPr>
              <a:t>تحليل </a:t>
            </a:r>
            <a:endParaRPr xmlns:a="http://schemas.openxmlformats.org/drawingml/2006/main" lang="en-US" sz="2800" dirty="0">
              <a:solidFill>
                <a:schemeClr val="bg1">
                  <a:lumMod val="75000"/>
                </a:schemeClr>
              </a:solidFill>
            </a:endParaRPr>
            <a:r xmlns:a="http://schemas.openxmlformats.org/drawingml/2006/main">
              <a:rPr dirty="0"/>
              <a:t>خوارزمية </a:t>
            </a:r>
            <a:r xmlns:a="http://schemas.openxmlformats.org/drawingml/2006/main">
              <a:rPr dirty="0" err="1"/>
              <a:t>التحديد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يمكن حساب </a:t>
            </a:r>
            <a:r xmlns:a="http://schemas.openxmlformats.org/drawingml/2006/main">
              <a:rPr lang="ar" dirty="0"/>
              <a:t>القوائم الفرعية الثلاث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L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 err="1"/>
              <a:t>S </a:t>
            </a:r>
            <a:r xmlns:a="http://schemas.openxmlformats.org/drawingml/2006/main">
              <a:rPr lang="ar" i="1" baseline="-25000" dirty="0" err="1"/>
              <a:t>v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R من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dirty="0"/>
              <a:t>بشكل خطي</a:t>
            </a:r>
          </a:p>
          <a:p>
            <a:r xmlns:a="http://schemas.openxmlformats.org/drawingml/2006/main">
              <a:rPr lang="ar" dirty="0"/>
              <a:t>تعتمد خوارزمية فرق تسد الخاصة بنا في الاختيار على كيفية اختيارنا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.</a:t>
            </a:r>
          </a:p>
          <a:p>
            <a:r xmlns:a="http://schemas.openxmlformats.org/drawingml/2006/main">
              <a:rPr lang="ar" dirty="0"/>
              <a:t>وينبغي أن يتم انتقاؤه بسرعة، كما ينبغي تقليص القائمة بشكل كبير.</a:t>
            </a:r>
          </a:p>
          <a:p>
            <a:r xmlns:a="http://schemas.openxmlformats.org/drawingml/2006/main">
              <a:rPr lang="ar" dirty="0"/>
              <a:t>الوضع المثالي هو |SL| </a:t>
            </a:r>
            <a:r xmlns:a="http://schemas.openxmlformats.org/drawingml/2006/main">
              <a:rPr lang="ar" dirty="0">
                <a:sym typeface="Symbol"/>
              </a:rPr>
              <a:t> </a:t>
            </a:r>
            <a:r xmlns:a="http://schemas.openxmlformats.org/drawingml/2006/main">
              <a:rPr lang="ar" dirty="0"/>
              <a:t>|SR| </a:t>
            </a:r>
            <a:r xmlns:a="http://schemas.openxmlformats.org/drawingml/2006/main">
              <a:rPr lang="ar" dirty="0">
                <a:sym typeface="Symbol"/>
              </a:rPr>
              <a:t> </a:t>
            </a:r>
            <a:r xmlns:a="http://schemas.openxmlformats.org/drawingml/2006/main">
              <a:rPr lang="ar" dirty="0"/>
              <a:t>|S|/2.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إذا تمكنا دائمًا من ضمان هذا الموقف، فسنحصل على وقت تشغيل خطي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64873" y="5334000"/>
            <a:ext cx="2521527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2800" dirty="0">
                <a:solidFill>
                  <a:schemeClr val="bg1">
                    <a:lumMod val="75000"/>
                  </a:schemeClr>
                </a:solidFill>
              </a:rPr>
              <a:t>تحليل </a:t>
            </a:r>
            <a:endParaRPr xmlns:a="http://schemas.openxmlformats.org/drawingml/2006/main" lang="en-US" dirty="0">
              <a:solidFill>
                <a:schemeClr val="bg1">
                  <a:lumMod val="75000"/>
                </a:schemeClr>
              </a:solidFill>
            </a:endParaRPr>
            <a:r xmlns:a="http://schemas.openxmlformats.org/drawingml/2006/main">
              <a:rPr dirty="0"/>
              <a:t>خوارزمية الاختيار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السيناريو الأسوأ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في المثال السابق، قد نختار أولاً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= 36، ثم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= 21، وهكذا.</a:t>
            </a:r>
          </a:p>
          <a:p>
            <a:endParaRPr lang="en-US" dirty="0"/>
          </a:p>
          <a:p>
            <a:r xmlns:a="http://schemas.openxmlformats.org/drawingml/2006/main">
              <a:rPr lang="ar" dirty="0"/>
              <a:t>وهذا يفرض على خوارزمية الاختيار لدينا الأداء</a:t>
            </a:r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ar" dirty="0"/>
              <a:t>تتصرف الخوارزمية من </a:t>
            </a:r>
            <a:r xmlns:a="http://schemas.openxmlformats.org/drawingml/2006/main">
              <a:rPr lang="ar" i="1" dirty="0"/>
              <a:t>O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إلى </a:t>
            </a:r>
            <a:r xmlns:a="http://schemas.openxmlformats.org/drawingml/2006/main">
              <a:rPr lang="ar" dirty="0">
                <a:sym typeface="Symbol"/>
              </a:rPr>
              <a:t> </a:t>
            </a:r>
            <a:r xmlns:a="http://schemas.openxmlformats.org/drawingml/2006/main">
              <a:rPr lang="ar" dirty="0"/>
              <a:t>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baseline="30000" dirty="0"/>
              <a:t>2 </a:t>
            </a:r>
            <a:r xmlns:a="http://schemas.openxmlformats.org/drawingml/2006/main">
              <a:rPr lang="ar" dirty="0"/>
              <a:t>). ومع ذلك، أين يكمن متوسط وقت التشغيل؟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ولحسن الحظ، فهو قريب جدًا من أفضل الأوقات.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38400" y="3762375"/>
            <a:ext cx="4428188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81199" y="2743200"/>
            <a:ext cx="5747657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2800" dirty="0">
                <a:solidFill>
                  <a:schemeClr val="bg1">
                    <a:lumMod val="75000"/>
                  </a:schemeClr>
                </a:solidFill>
              </a:rPr>
              <a:t>تحليل </a:t>
            </a:r>
            <a:endParaRPr xmlns:a="http://schemas.openxmlformats.org/drawingml/2006/main" lang="en-US" dirty="0">
              <a:solidFill>
                <a:schemeClr val="bg1">
                  <a:lumMod val="75000"/>
                </a:schemeClr>
              </a:solidFill>
            </a:endParaRPr>
            <a:r xmlns:a="http://schemas.openxmlformats.org/drawingml/2006/main">
              <a:rPr dirty="0"/>
              <a:t>خوارزمية </a:t>
            </a:r>
            <a:r xmlns:a="http://schemas.openxmlformats.org/drawingml/2006/main">
              <a:rPr dirty="0" err="1"/>
              <a:t>التحديد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تحدث الحالة المتوسطة عندما تقع </a:t>
            </a:r>
            <a:r xmlns:a="http://schemas.openxmlformats.org/drawingml/2006/main">
              <a:rPr lang="ar" i="1" dirty="0"/>
              <a:t>v </a:t>
            </a:r>
            <a:r xmlns:a="http://schemas.openxmlformats.org/drawingml/2006/main">
              <a:rPr lang="ar" dirty="0"/>
              <a:t>ضمن النسبة المئوية 25 إلى 75 من المصفوفة التي تم اختيارها منها.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وهذا يضمن أن حجم القائمتين الفرعيتين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L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S </a:t>
            </a:r>
            <a:r xmlns:a="http://schemas.openxmlformats.org/drawingml/2006/main">
              <a:rPr lang="ar" i="1" baseline="-25000" dirty="0"/>
              <a:t>R </a:t>
            </a:r>
            <a:r xmlns:a="http://schemas.openxmlformats.org/drawingml/2006/main">
              <a:rPr lang="ar" dirty="0"/>
              <a:t>يبلغ 3/4 حجم S على الأكثر.</a:t>
            </a:r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ar" dirty="0"/>
              <a:t>ومن هذا التكرار نستنتج أن T(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=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86137" y="3637191"/>
            <a:ext cx="2371725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ضرب المصفوفات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dirty="0"/>
              <a:t>حاصل ضرب مصفوفتين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>
                <a:sym typeface="Symbol"/>
              </a:rPr>
              <a:t>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X و Y هو مصفوفة ثالثة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>
                <a:sym typeface="Symbol"/>
              </a:rPr>
              <a:t>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Z = XY ، مع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76600" y="2590800"/>
            <a:ext cx="231731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85103" y="3733800"/>
            <a:ext cx="665106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2800">
                <a:solidFill>
                  <a:schemeClr val="tx2">
                    <a:lumMod val="75000"/>
                  </a:schemeClr>
                </a:solidFill>
              </a:rPr>
              <a:t>تحليل وقت </a:t>
            </a:r>
            <a:endParaRPr xmlns:a="http://schemas.openxmlformats.org/drawingml/2006/main" lang="en-US" dirty="0">
              <a:solidFill>
                <a:schemeClr val="tx2">
                  <a:lumMod val="75000"/>
                </a:schemeClr>
              </a:solidFill>
            </a:endParaRPr>
            <a:r xmlns:a="http://schemas.openxmlformats.org/drawingml/2006/main">
              <a:t>الضرب للمصفوفة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تتضمن الصيغة السابقة خوارزمية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baseline="30000" dirty="0"/>
              <a:t>3 </a:t>
            </a:r>
            <a:r xmlns:a="http://schemas.openxmlformats.org/drawingml/2006/main">
              <a:rPr lang="ar" dirty="0"/>
              <a:t>) لضرب المصفوفة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هناك </a:t>
            </a:r>
            <a:r xmlns:a="http://schemas.openxmlformats.org/drawingml/2006/main">
              <a:rPr lang="ar" i="1" dirty="0"/>
              <a:t>عدد n </a:t>
            </a:r>
            <a:r xmlns:a="http://schemas.openxmlformats.org/drawingml/2006/main">
              <a:rPr lang="ar" baseline="30000" dirty="0"/>
              <a:t>من </a:t>
            </a:r>
            <a:r xmlns:a="http://schemas.openxmlformats.org/drawingml/2006/main">
              <a:rPr lang="ar" dirty="0"/>
              <a:t>المدخلات التي سيتم حسابها، ويستغرق كل منها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) وقتًا.</a:t>
            </a:r>
          </a:p>
          <a:p>
            <a:r xmlns:a="http://schemas.openxmlformats.org/drawingml/2006/main">
              <a:rPr lang="ar" dirty="0"/>
              <a:t>لفترة طويلة، كان يُعتقد على نطاق واسع أن هذا هو أفضل وقت تشغيل ممكن</a:t>
            </a:r>
          </a:p>
          <a:p>
            <a:r xmlns:a="http://schemas.openxmlformats.org/drawingml/2006/main">
              <a:rPr lang="ar" dirty="0"/>
              <a:t>في عام 1969، أعلن عالم الرياضيات الألماني فولكر </a:t>
            </a:r>
            <a:r xmlns:a="http://schemas.openxmlformats.org/drawingml/2006/main">
              <a:rPr lang="ar" dirty="0" err="1"/>
              <a:t>ستراسن </a:t>
            </a:r>
            <a:r xmlns:a="http://schemas.openxmlformats.org/drawingml/2006/main">
              <a:rPr lang="ar" dirty="0"/>
              <a:t>عن خوارزمية أكثر كفاءة، تعتمد على مبدأ فرق تسد.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xmlns:a="http://schemas.openxmlformats.org/drawingml/2006/main">
              <a:defRPr/>
              <a:bidi/>
            </a:pPr>
            <a:r xmlns:a="http://schemas.openxmlformats.org/drawingml/2006/main">
              <a:rPr lang="ar" sz="2000" dirty="0">
                <a:solidFill>
                  <a:schemeClr val="tx2">
                    <a:satMod val="200000"/>
                  </a:schemeClr>
                </a:solidFill>
              </a:rPr>
              <a:t>الفصل </a:t>
            </a:r>
            <a:r xmlns:a="http://schemas.openxmlformats.org/drawingml/2006/main">
              <a:rPr sz="2000" dirty="0">
                <a:solidFill>
                  <a:schemeClr val="tx2">
                    <a:satMod val="200000"/>
                  </a:schemeClr>
                </a:solidFill>
              </a:rPr>
              <a:t>1 </a:t>
            </a:r>
            <a:br xmlns:a="http://schemas.openxmlformats.org/drawingml/2006/main"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 xmlns:a="http://schemas.openxmlformats.org/drawingml/2006/main">
              <a:rPr sz="3600" dirty="0">
                <a:solidFill>
                  <a:schemeClr val="tx2">
                    <a:satMod val="200000"/>
                  </a:schemeClr>
                </a:solidFill>
              </a:rPr>
              <a:t>الخوارزميات مع الأرقام</a:t>
            </a:r>
            <a:endParaRPr xmlns:a="http://schemas.openxmlformats.org/drawingml/2006/mai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sz="3200" dirty="0"/>
              <a:t>الحساب الأساسي</a:t>
            </a:r>
          </a:p>
          <a:p>
            <a:pPr lvl="1"/>
            <a:endParaRPr lang="en-US" sz="1600" dirty="0"/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800" dirty="0"/>
              <a:t>إضافة</a:t>
            </a:r>
          </a:p>
          <a:p>
            <a:pPr lvl="1"/>
            <a:endParaRPr lang="en-US" sz="1600" dirty="0"/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800" dirty="0"/>
              <a:t>عمليه الضرب</a:t>
            </a:r>
          </a:p>
          <a:p>
            <a:pPr lvl="1"/>
            <a:endParaRPr lang="en-US" sz="1600" dirty="0"/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800" dirty="0"/>
              <a:t>قسم</a:t>
            </a:r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t>مصفوفة الضرب </a:t>
            </a:r>
            <a:r xmlns:a="http://schemas.openxmlformats.org/drawingml/2006/main">
              <a:rPr sz="2400">
                <a:solidFill>
                  <a:schemeClr val="tx2">
                    <a:lumMod val="75000"/>
                  </a:schemeClr>
                </a:solidFill>
              </a:rPr>
              <a:t>فرق تسد</a:t>
            </a:r>
            <a:endParaRPr xmlns:a="http://schemas.openxmlformats.org/drawingml/2006/main"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 xmlns:a="http://schemas.openxmlformats.org/drawingml/2006/main">
              <a:rPr lang="ar" dirty="0"/>
              <a:t>من السهل بشكل خاص تقسيم المصفوفات إلى </a:t>
            </a:r>
            <a:r xmlns:a="http://schemas.openxmlformats.org/drawingml/2006/main">
              <a:rPr lang="ar" dirty="0" err="1"/>
              <a:t>مسائل فرعية </a:t>
            </a:r>
            <a:r xmlns:a="http://schemas.openxmlformats.org/drawingml/2006/main">
              <a:rPr lang="ar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ar" dirty="0"/>
              <a:t>يتعين علينا الآن حساب الحجم -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المنتج XY، وحساب 8 أحجام -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/2 بشكل متكرر AE، BG، AF، BH، CE، DG، CF، DH، ثم القيام ببعض </a:t>
            </a:r>
            <a:r xmlns:a="http://schemas.openxmlformats.org/drawingml/2006/main">
              <a:rPr lang="ar" dirty="0"/>
              <a:t>إضافات الوقت O(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baseline="30000" dirty="0"/>
              <a:t>2 ) </a:t>
            </a:r>
            <a:r xmlns:a="http://schemas.openxmlformats.org/drawingml/2006/main">
              <a:rPr lang="ar" dirty="0"/>
              <a:t>.</a:t>
            </a:r>
          </a:p>
          <a:p>
            <a:r xmlns:a="http://schemas.openxmlformats.org/drawingml/2006/main">
              <a:rPr lang="ar" dirty="0"/>
              <a:t>يتم وصف إجمالي وقت التشغيل بعلاقة التكرار</a:t>
            </a:r>
          </a:p>
          <a:p>
            <a:pPr xmlns:a="http://schemas.openxmlformats.org/drawingml/2006/main" algn="ctr">
              <a:buNone/>
              <a:bidi/>
            </a:pPr>
            <a:r xmlns:a="http://schemas.openxmlformats.org/drawingml/2006/main">
              <a:rPr lang="ar" dirty="0"/>
              <a:t>تي( </a:t>
            </a:r>
            <a:r xmlns:a="http://schemas.openxmlformats.org/drawingml/2006/main">
              <a:rPr lang="ar" i="1" dirty="0"/>
              <a:t>ن </a:t>
            </a:r>
            <a:r xmlns:a="http://schemas.openxmlformats.org/drawingml/2006/main">
              <a:rPr lang="ar" dirty="0"/>
              <a:t>) = 8 تي( </a:t>
            </a:r>
            <a:r xmlns:a="http://schemas.openxmlformats.org/drawingml/2006/main">
              <a:rPr lang="ar" i="1" dirty="0"/>
              <a:t>ن </a:t>
            </a:r>
            <a:r xmlns:a="http://schemas.openxmlformats.org/drawingml/2006/main">
              <a:rPr lang="ar" dirty="0"/>
              <a:t>/2) + O( </a:t>
            </a:r>
            <a:r xmlns:a="http://schemas.openxmlformats.org/drawingml/2006/main">
              <a:rPr lang="ar" i="1" dirty="0"/>
              <a:t>ن </a:t>
            </a:r>
            <a:r xmlns:a="http://schemas.openxmlformats.org/drawingml/2006/main">
              <a:rPr lang="ar" i="1" baseline="30000" dirty="0"/>
              <a:t>2 </a:t>
            </a:r>
            <a:r xmlns:a="http://schemas.openxmlformats.org/drawingml/2006/main">
              <a:rPr lang="ar" dirty="0"/>
              <a:t>).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19400" y="2209800"/>
            <a:ext cx="34480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05000" y="3200400"/>
            <a:ext cx="542925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مصفوفة الضرب </a:t>
            </a:r>
            <a:r xmlns:a="http://schemas.openxmlformats.org/drawingml/2006/main">
              <a:rPr sz="2400">
                <a:solidFill>
                  <a:schemeClr val="tx2">
                    <a:lumMod val="75000"/>
                  </a:schemeClr>
                </a:solidFill>
              </a:rPr>
              <a:t>فرق تسد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 xmlns:a="http://schemas.openxmlformats.org/drawingml/2006/main">
              <a:rPr lang="ar" sz="2400" dirty="0"/>
              <a:t>باستخدام بعض الجبر الذكي، يمكن حساب XY من سبع </a:t>
            </a:r>
            <a:r xmlns:a="http://schemas.openxmlformats.org/drawingml/2006/main">
              <a:rPr lang="ar" sz="2400" i="1" dirty="0" err="1"/>
              <a:t>مسائل فرعية </a:t>
            </a:r>
            <a:endParaRPr xmlns:a="http://schemas.openxmlformats.org/drawingml/2006/main" lang="en-US" sz="2400" i="1" dirty="0"/>
            <a:r xmlns:a="http://schemas.openxmlformats.org/drawingml/2006/main">
              <a:rPr lang="ar" sz="2400" i="1" dirty="0"/>
              <a:t>n/2 </a:t>
            </a:r>
            <a:r xmlns:a="http://schemas.openxmlformats.org/drawingml/2006/main">
              <a:rPr lang="ar" sz="2400" dirty="0">
                <a:sym typeface="Symbol"/>
              </a:rPr>
              <a:t> </a:t>
            </a:r>
            <a:r xmlns:a="http://schemas.openxmlformats.org/drawingml/2006/main">
              <a:rPr lang="ar" sz="2400" i="1" dirty="0"/>
              <a:t>n/2 فقط</a:t>
            </a:r>
          </a:p>
          <a:p>
            <a:r xmlns:a="http://schemas.openxmlformats.org/drawingml/2006/main">
              <a:rPr lang="ar" sz="2400" dirty="0"/>
              <a:t>وقت التشغيل الجديد هو T( </a:t>
            </a:r>
            <a:r xmlns:a="http://schemas.openxmlformats.org/drawingml/2006/main">
              <a:rPr lang="ar" sz="2400" i="1" dirty="0"/>
              <a:t>n </a:t>
            </a:r>
            <a:r xmlns:a="http://schemas.openxmlformats.org/drawingml/2006/main">
              <a:rPr lang="ar" sz="2400" dirty="0"/>
              <a:t>) = 7 T( </a:t>
            </a:r>
            <a:r xmlns:a="http://schemas.openxmlformats.org/drawingml/2006/main">
              <a:rPr lang="ar" sz="2400" i="1" dirty="0"/>
              <a:t>n </a:t>
            </a:r>
            <a:r xmlns:a="http://schemas.openxmlformats.org/drawingml/2006/main">
              <a:rPr lang="ar" sz="2400" dirty="0"/>
              <a:t>/2) + O( </a:t>
            </a:r>
            <a:r xmlns:a="http://schemas.openxmlformats.org/drawingml/2006/main">
              <a:rPr lang="ar" sz="2400" i="1" dirty="0"/>
              <a:t>n </a:t>
            </a:r>
            <a:r xmlns:a="http://schemas.openxmlformats.org/drawingml/2006/main">
              <a:rPr lang="ar" sz="2400" i="1" baseline="30000" dirty="0"/>
              <a:t>2 </a:t>
            </a:r>
            <a:r xmlns:a="http://schemas.openxmlformats.org/drawingml/2006/main">
              <a:rPr lang="ar" sz="2400" dirty="0"/>
              <a:t>)</a:t>
            </a:r>
          </a:p>
          <a:p>
            <a:r xmlns:a="http://schemas.openxmlformats.org/drawingml/2006/main">
              <a:rPr lang="ar" sz="2400" dirty="0"/>
              <a:t>استخدام النظرية الرئيسية مع </a:t>
            </a:r>
            <a:r xmlns:a="http://schemas.openxmlformats.org/drawingml/2006/main">
              <a:rPr lang="ar" sz="2400" i="1" dirty="0"/>
              <a:t>a </a:t>
            </a:r>
            <a:r xmlns:a="http://schemas.openxmlformats.org/drawingml/2006/main">
              <a:rPr lang="ar" sz="2400" dirty="0"/>
              <a:t>= 7، </a:t>
            </a:r>
            <a:r xmlns:a="http://schemas.openxmlformats.org/drawingml/2006/main">
              <a:rPr lang="ar" sz="2400" i="1" dirty="0"/>
              <a:t>وb </a:t>
            </a:r>
            <a:r xmlns:a="http://schemas.openxmlformats.org/drawingml/2006/main">
              <a:rPr lang="ar" sz="2400" dirty="0"/>
              <a:t>= 2، و </a:t>
            </a:r>
            <a:r xmlns:a="http://schemas.openxmlformats.org/drawingml/2006/main">
              <a:rPr lang="ar" sz="2400" i="1" dirty="0"/>
              <a:t>d </a:t>
            </a:r>
            <a:r xmlns:a="http://schemas.openxmlformats.org/drawingml/2006/main">
              <a:rPr lang="ar" sz="2400" dirty="0"/>
              <a:t>= 1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2000" dirty="0"/>
              <a:t>ضرب المصفوفة هو O( </a:t>
            </a:r>
            <a:r xmlns:a="http://schemas.openxmlformats.org/drawingml/2006/main">
              <a:rPr lang="ar" sz="2000" i="1" dirty="0"/>
              <a:t>n </a:t>
            </a:r>
            <a:r xmlns:a="http://schemas.openxmlformats.org/drawingml/2006/main">
              <a:rPr lang="ar" sz="2000" baseline="30000" dirty="0"/>
              <a:t>log </a:t>
            </a:r>
            <a:r xmlns:a="http://schemas.openxmlformats.org/drawingml/2006/main">
              <a:rPr lang="ar" sz="1600" baseline="30000" dirty="0"/>
              <a:t>2</a:t>
            </a:r>
            <a:r xmlns:a="http://schemas.openxmlformats.org/drawingml/2006/main">
              <a:rPr lang="ar" sz="2000" baseline="30000" dirty="0"/>
              <a:t> </a:t>
            </a:r>
            <a:r xmlns:a="http://schemas.openxmlformats.org/drawingml/2006/main">
              <a:rPr lang="ar" sz="2000" baseline="30000" dirty="0">
                <a:latin typeface="Times New Roman" pitchFamily="18" charset="0"/>
                <a:cs typeface="Times New Roman" pitchFamily="18" charset="0"/>
              </a:rPr>
              <a:t>7 </a:t>
            </a:r>
            <a:r xmlns:a="http://schemas.openxmlformats.org/drawingml/2006/main">
              <a:rPr lang="ar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20637" y="3733800"/>
            <a:ext cx="6346963" cy="2807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 xmlns:a="http://schemas.openxmlformats.org/drawingml/2006/main">
              <a:rPr lang="ar" b="1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جلسة تدريبية</a:t>
            </a:r>
          </a:p>
        </p:txBody>
      </p:sp>
      <p:pic>
        <p:nvPicPr>
          <p:cNvPr id="4" name="Picture 3" descr="homewor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95400"/>
            <a:ext cx="2057400" cy="17693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1C909-7581-4E9B-B3B7-E5F180728AA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تمارين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ar" sz="3200" dirty="0"/>
              <a:t>الجلسة 4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sz="3200" dirty="0"/>
              <a:t>التمارين: 2.1-2.7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1C909-7581-4E9B-B3B7-E5F180728AA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AutoShape 4"/>
          <p:cNvSpPr>
            <a:spLocks noChangeArrowheads="1"/>
          </p:cNvSpPr>
          <p:nvPr/>
        </p:nvSpPr>
        <p:spPr bwMode="gray">
          <a:xfrm>
            <a:off x="1752600" y="1600200"/>
            <a:ext cx="5562600" cy="24384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sz="3600" b="1" dirty="0">
                <a:solidFill>
                  <a:schemeClr val="bg1"/>
                </a:solidFill>
                <a:latin typeface="Copperplate Gothic Bold" pitchFamily="34" charset="0"/>
                <a:cs typeface="Arial" charset="0"/>
              </a:rPr>
              <a:t>المحاضرة القادمة</a:t>
            </a:r>
            <a:endParaRPr xmlns:a="http://schemas.openxmlformats.org/drawingml/2006/main"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الفصل الثالث: </a:t>
            </a:r>
            <a:r xmlns:a="http://schemas.openxmlformats.org/drawingml/2006/main">
              <a:rPr lang="ar" sz="2800" dirty="0"/>
              <a:t>تحليل الرسوم البيانية</a:t>
            </a:r>
            <a:endParaRPr xmlns:a="http://schemas.openxmlformats.org/drawingml/2006/main"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 xmlns:a="http://schemas.openxmlformats.org/drawingml/2006/main">
              <a:rPr lang="ar" sz="2800" dirty="0"/>
              <a:t>لماذا الرسوم البيانية</a:t>
            </a:r>
          </a:p>
          <a:p>
            <a:endParaRPr lang="en-US" sz="2800" dirty="0"/>
          </a:p>
          <a:p>
            <a:r xmlns:a="http://schemas.openxmlformats.org/drawingml/2006/main">
              <a:rPr lang="ar" sz="2800" dirty="0"/>
              <a:t>بحث العمق الأول في الرسوم البيانية غير الموجهة</a:t>
            </a:r>
          </a:p>
          <a:p>
            <a:endParaRPr lang="en-US" sz="2800" dirty="0"/>
          </a:p>
          <a:p>
            <a:r xmlns:a="http://schemas.openxmlformats.org/drawingml/2006/main">
              <a:rPr lang="ar" sz="2800" dirty="0"/>
              <a:t>بحث العمق الأول في الرسوم البيانية الموجهة</a:t>
            </a:r>
          </a:p>
          <a:p>
            <a:endParaRPr lang="en-US" sz="2800" dirty="0"/>
          </a:p>
          <a:p>
            <a:r xmlns:a="http://schemas.openxmlformats.org/drawingml/2006/main">
              <a:rPr lang="ar" sz="2800" dirty="0"/>
              <a:t>مكونات متصلة بقوة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ar"/>
              <a:t>أسئلة؟</a:t>
            </a:r>
          </a:p>
        </p:txBody>
      </p:sp>
      <p:pic>
        <p:nvPicPr>
          <p:cNvPr id="40964" name="Picture 4" descr="Question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4600" y="2220231"/>
            <a:ext cx="3810000" cy="2722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AutoShape 4"/>
          <p:cNvSpPr>
            <a:spLocks noChangeArrowheads="1"/>
          </p:cNvSpPr>
          <p:nvPr/>
        </p:nvSpPr>
        <p:spPr bwMode="gray">
          <a:xfrm>
            <a:off x="1752600" y="1600200"/>
            <a:ext cx="5562600" cy="24384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sz="3600" b="1" dirty="0">
                <a:solidFill>
                  <a:schemeClr val="bg1"/>
                </a:solidFill>
                <a:latin typeface="Copperplate Gothic Bold" pitchFamily="34" charset="0"/>
                <a:cs typeface="Arial" charset="0"/>
              </a:rPr>
              <a:t>محاضرة اليوم</a:t>
            </a:r>
            <a:endParaRPr xmlns:a="http://schemas.openxmlformats.org/drawingml/2006/main"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محتويات المحاضرة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sz="2800" dirty="0"/>
              <a:t>عمليه الضرب</a:t>
            </a:r>
          </a:p>
          <a:p>
            <a:endParaRPr lang="en-US" sz="2800" dirty="0"/>
          </a:p>
          <a:p>
            <a:r xmlns:a="http://schemas.openxmlformats.org/drawingml/2006/main">
              <a:rPr lang="ar" sz="2800" dirty="0"/>
              <a:t>العلاقات التكرارية</a:t>
            </a:r>
          </a:p>
          <a:p>
            <a:endParaRPr lang="en-US" sz="2800" dirty="0"/>
          </a:p>
          <a:p>
            <a:r xmlns:a="http://schemas.openxmlformats.org/drawingml/2006/main">
              <a:rPr lang="ar" sz="2800" dirty="0" err="1"/>
              <a:t>فرز الدمج</a:t>
            </a:r>
            <a:endParaRPr xmlns:a="http://schemas.openxmlformats.org/drawingml/2006/main" lang="en-US" sz="2800" dirty="0"/>
          </a:p>
          <a:p>
            <a:endParaRPr lang="en-US" sz="2800" dirty="0"/>
          </a:p>
          <a:p>
            <a:r xmlns:a="http://schemas.openxmlformats.org/drawingml/2006/main">
              <a:rPr lang="ar" sz="2800" dirty="0"/>
              <a:t>الوسطاء</a:t>
            </a:r>
          </a:p>
          <a:p>
            <a:endParaRPr lang="en-US" sz="2800" dirty="0"/>
          </a:p>
          <a:p>
            <a:r xmlns:a="http://schemas.openxmlformats.org/drawingml/2006/main">
              <a:rPr lang="ar" sz="2800" dirty="0"/>
              <a:t>ضرب المصفوفات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sz="4400"/>
              <a:t>فرق تسد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xmlns:a="http://schemas.openxmlformats.org/drawingml/2006/main">
              <a:buNone/>
              <a:bidi/>
            </a:pPr>
            <a:r xmlns:a="http://schemas.openxmlformats.org/drawingml/2006/main">
              <a:rPr lang="ar" sz="2800" dirty="0"/>
              <a:t>فرق </a:t>
            </a:r>
            <a:r xmlns:a="http://schemas.openxmlformats.org/drawingml/2006/main">
              <a:rPr lang="ar" sz="2800" i="1" dirty="0"/>
              <a:t>تسد </a:t>
            </a:r>
            <a:r xmlns:a="http://schemas.openxmlformats.org/drawingml/2006/main">
              <a:rPr lang="ar" sz="2800" dirty="0"/>
              <a:t>تحل المشكلة من خلال:</a:t>
            </a:r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  <a:p>
            <a:pPr xmlns:a="http://schemas.openxmlformats.org/drawingml/2006/main" marL="514350" indent="-514350">
              <a:buFont typeface="+mj-lt"/>
              <a:buAutoNum type="arabicPeriod"/>
              <a:bidi/>
            </a:pPr>
            <a:r xmlns:a="http://schemas.openxmlformats.org/drawingml/2006/main">
              <a:rPr lang="ar" sz="2800" dirty="0"/>
              <a:t>تقسيمها إلى مشاكل فرعية هي في حد ذاتها أمثلة أصغر لنفس النوع من المشاكل</a:t>
            </a:r>
          </a:p>
          <a:p>
            <a:pPr xmlns:a="http://schemas.openxmlformats.org/drawingml/2006/main" marL="514350" indent="-514350">
              <a:buFont typeface="+mj-lt"/>
              <a:buAutoNum type="arabicPeriod"/>
              <a:bidi/>
            </a:pPr>
            <a:r xmlns:a="http://schemas.openxmlformats.org/drawingml/2006/main">
              <a:rPr lang="ar" sz="2800" dirty="0"/>
              <a:t>حل هذه المشاكل الفرعية بشكل متكرر</a:t>
            </a:r>
          </a:p>
          <a:p>
            <a:pPr xmlns:a="http://schemas.openxmlformats.org/drawingml/2006/main" marL="514350" indent="-514350">
              <a:buFont typeface="+mj-lt"/>
              <a:buAutoNum type="arabicPeriod"/>
              <a:bidi/>
            </a:pPr>
            <a:r xmlns:a="http://schemas.openxmlformats.org/drawingml/2006/main">
              <a:rPr lang="ar" sz="2800" dirty="0"/>
              <a:t>الجمع بين إجاباتهم بشكل مناسب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t>الضرب المعقد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لاحظ غاوس ذات مرة أنه على الرغم من حاصل ضرب عددين مركبين</a:t>
            </a:r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ar" dirty="0"/>
              <a:t>يبدو أنها تتضمن أربعة مضاعفات للأعداد الحقيقية، إلا أنه في الواقع يمكن إجراؤها بثلاثة فقط، حيث أن</a:t>
            </a:r>
          </a:p>
          <a:p>
            <a:endParaRPr lang="en-US" dirty="0"/>
          </a:p>
          <a:p>
            <a:endParaRPr lang="en-US" dirty="0"/>
          </a:p>
          <a:p>
            <a:r xmlns:a="http://schemas.openxmlformats.org/drawingml/2006/main">
              <a:rPr lang="ar" dirty="0"/>
              <a:t>يصبح هذا التحسن مهمًا جدًا عند تطبيقه بشكل متكرر.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61923" y="2619375"/>
            <a:ext cx="4819877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69579" y="4662487"/>
            <a:ext cx="4383621" cy="519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خوارزمية الضرب الجديدة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ar" dirty="0"/>
              <a:t>لنفترض أن </a:t>
            </a:r>
            <a:r xmlns:a="http://schemas.openxmlformats.org/drawingml/2006/main">
              <a:rPr lang="ar" i="1" dirty="0"/>
              <a:t>x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y </a:t>
            </a:r>
            <a:r xmlns:a="http://schemas.openxmlformats.org/drawingml/2006/main">
              <a:rPr lang="ar" dirty="0"/>
              <a:t>عددان </a:t>
            </a:r>
            <a:r xmlns:a="http://schemas.openxmlformats.org/drawingml/2006/main">
              <a:rPr lang="ar" dirty="0"/>
              <a:t>صحيحان من نوع </a:t>
            </a:r>
            <a:r xmlns:a="http://schemas.openxmlformats.org/drawingml/2006/main">
              <a:rPr lang="ar" i="1" dirty="0"/>
              <a:t>n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افترض من أجل الراحة أن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هي قوة 2</a:t>
            </a:r>
          </a:p>
          <a:p>
            <a:r xmlns:a="http://schemas.openxmlformats.org/drawingml/2006/main">
              <a:rPr lang="ar" dirty="0"/>
              <a:t>خوارزمية جديدة لضرب </a:t>
            </a:r>
            <a:r xmlns:a="http://schemas.openxmlformats.org/drawingml/2006/main">
              <a:rPr lang="ar" i="1" dirty="0"/>
              <a:t>x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y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قسّم كلًا منهما إلى النصف الأيسر والأيمن، والذي يبلغ طوله </a:t>
            </a:r>
            <a:r xmlns:a="http://schemas.openxmlformats.org/drawingml/2006/main">
              <a:rPr lang="ar" i="1" dirty="0"/>
              <a:t>n </a:t>
            </a:r>
            <a:r xmlns:a="http://schemas.openxmlformats.org/drawingml/2006/main">
              <a:rPr lang="ar" dirty="0"/>
              <a:t>/2 بت:</a:t>
            </a:r>
          </a:p>
          <a:p>
            <a:pPr lvl="1">
              <a:buNone/>
            </a:pP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xmlns:a="http://schemas.openxmlformats.org/drawingml/2006/main" lvl="2">
              <a:bidi/>
            </a:pPr>
            <a:r xmlns:a="http://schemas.openxmlformats.org/drawingml/2006/main">
              <a:rPr lang="ar" i="1" dirty="0"/>
              <a:t>x </a:t>
            </a:r>
            <a:r xmlns:a="http://schemas.openxmlformats.org/drawingml/2006/main">
              <a:rPr lang="ar" dirty="0"/>
              <a:t>= 10110110 </a:t>
            </a:r>
            <a:r xmlns:a="http://schemas.openxmlformats.org/drawingml/2006/main">
              <a:rPr lang="ar" baseline="-25000" dirty="0"/>
              <a:t>2 </a:t>
            </a:r>
            <a:r xmlns:a="http://schemas.openxmlformats.org/drawingml/2006/main">
              <a:rPr lang="ar" dirty="0"/>
              <a:t>, ثم </a:t>
            </a:r>
            <a:r xmlns:a="http://schemas.openxmlformats.org/drawingml/2006/main">
              <a:rPr lang="ar" i="1" dirty="0" err="1"/>
              <a:t>x </a:t>
            </a:r>
            <a:r xmlns:a="http://schemas.openxmlformats.org/drawingml/2006/main">
              <a:rPr lang="ar" i="1" baseline="-25000" dirty="0" err="1"/>
              <a:t>L </a:t>
            </a:r>
            <a:r xmlns:a="http://schemas.openxmlformats.org/drawingml/2006/main">
              <a:rPr lang="ar" i="1" dirty="0"/>
              <a:t>= 1011 </a:t>
            </a:r>
            <a:r xmlns:a="http://schemas.openxmlformats.org/drawingml/2006/main">
              <a:rPr lang="ar" i="1" baseline="-25000" dirty="0"/>
              <a:t>2 </a:t>
            </a:r>
            <a:r xmlns:a="http://schemas.openxmlformats.org/drawingml/2006/main">
              <a:rPr lang="ar" i="1" dirty="0"/>
              <a:t>, </a:t>
            </a:r>
            <a:r xmlns:a="http://schemas.openxmlformats.org/drawingml/2006/main">
              <a:rPr lang="ar" i="1" dirty="0" err="1"/>
              <a:t>x </a:t>
            </a:r>
            <a:r xmlns:a="http://schemas.openxmlformats.org/drawingml/2006/main">
              <a:rPr lang="ar" i="1" baseline="-25000" dirty="0" err="1"/>
              <a:t>R </a:t>
            </a:r>
            <a:r xmlns:a="http://schemas.openxmlformats.org/drawingml/2006/main">
              <a:rPr lang="ar" i="1" dirty="0"/>
              <a:t>= 0110 </a:t>
            </a:r>
            <a:r xmlns:a="http://schemas.openxmlformats.org/drawingml/2006/main">
              <a:rPr lang="ar" i="1" baseline="-25000" dirty="0"/>
              <a:t>2 </a:t>
            </a:r>
            <a:r xmlns:a="http://schemas.openxmlformats.org/drawingml/2006/main">
              <a:rPr lang="ar" i="1" dirty="0"/>
              <a:t>و </a:t>
            </a:r>
            <a:r xmlns:a="http://schemas.openxmlformats.org/drawingml/2006/main">
              <a:rPr lang="ar" dirty="0"/>
              <a:t>x </a:t>
            </a:r>
            <a:r xmlns:a="http://schemas.openxmlformats.org/drawingml/2006/main">
              <a:rPr lang="ar" i="1" dirty="0"/>
              <a:t>= </a:t>
            </a:r>
            <a:r xmlns:a="http://schemas.openxmlformats.org/drawingml/2006/main">
              <a:rPr lang="ar" dirty="0"/>
              <a:t>1011 </a:t>
            </a:r>
            <a:r xmlns:a="http://schemas.openxmlformats.org/drawingml/2006/main">
              <a:rPr lang="ar" baseline="-25000" dirty="0"/>
              <a:t>2</a:t>
            </a:r>
            <a:r xmlns:a="http://schemas.openxmlformats.org/drawingml/2006/main">
              <a:rPr lang="ar" dirty="0"/>
              <a:t> </a:t>
            </a:r>
            <a:r xmlns:a="http://schemas.openxmlformats.org/drawingml/2006/main">
              <a:rPr lang="ar" dirty="0">
                <a:sym typeface="Symbol"/>
              </a:rPr>
              <a:t> </a:t>
            </a:r>
            <a:r xmlns:a="http://schemas.openxmlformats.org/drawingml/2006/main">
              <a:rPr lang="ar" dirty="0"/>
              <a:t>2 </a:t>
            </a:r>
            <a:r xmlns:a="http://schemas.openxmlformats.org/drawingml/2006/main">
              <a:rPr lang="ar" baseline="30000" dirty="0"/>
              <a:t>4 </a:t>
            </a:r>
            <a:r xmlns:a="http://schemas.openxmlformats.org/drawingml/2006/main">
              <a:rPr lang="ar" dirty="0"/>
              <a:t>+ 0110 </a:t>
            </a:r>
            <a:r xmlns:a="http://schemas.openxmlformats.org/drawingml/2006/main">
              <a:rPr lang="ar" baseline="-25000" dirty="0"/>
              <a:t>2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يمكن بعد ذلك إعادة كتابة </a:t>
            </a:r>
            <a:r xmlns:a="http://schemas.openxmlformats.org/drawingml/2006/main">
              <a:rPr lang="ar" dirty="0"/>
              <a:t>منتج </a:t>
            </a:r>
            <a:r xmlns:a="http://schemas.openxmlformats.org/drawingml/2006/main">
              <a:rPr lang="ar" i="1" dirty="0"/>
              <a:t>x </a:t>
            </a:r>
            <a:r xmlns:a="http://schemas.openxmlformats.org/drawingml/2006/main">
              <a:rPr lang="ar" dirty="0"/>
              <a:t>و </a:t>
            </a:r>
            <a:r xmlns:a="http://schemas.openxmlformats.org/drawingml/2006/main">
              <a:rPr lang="ar" i="1" dirty="0"/>
              <a:t>y بالشكل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0" y="3657600"/>
            <a:ext cx="4038600" cy="95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5867400"/>
            <a:ext cx="7624482" cy="53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t>خوارزمية الضرب الجديدة</a:t>
            </a:r>
            <a:endParaRPr xmlns:a="http://schemas.openxmlformats.org/drawingml/2006/main"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3600" dirty="0"/>
          </a:p>
          <a:p>
            <a:r xmlns:a="http://schemas.openxmlformats.org/drawingml/2006/main">
              <a:rPr lang="ar" dirty="0"/>
              <a:t>الإضافات تستغرق وقتًا خطيًا</a:t>
            </a:r>
          </a:p>
          <a:p>
            <a:r xmlns:a="http://schemas.openxmlformats.org/drawingml/2006/main">
              <a:rPr lang="ar" dirty="0"/>
              <a:t>الضرب في قوى العدد 2 يستغرق وقتًا خطيًا</a:t>
            </a:r>
          </a:p>
          <a:p>
            <a:pPr xmlns:a="http://schemas.openxmlformats.org/drawingml/2006/main" lvl="1">
              <a:bidi/>
            </a:pPr>
            <a:r xmlns:a="http://schemas.openxmlformats.org/drawingml/2006/main">
              <a:rPr lang="ar" dirty="0"/>
              <a:t>الضرب في قوى العدد 2 هي التحولات إلى اليسار</a:t>
            </a:r>
          </a:p>
          <a:p>
            <a:pPr xmlns:a="http://schemas.openxmlformats.org/drawingml/2006/main" marL="274320" lvl="1">
              <a:spcBef>
                <a:spcPts val="600"/>
              </a:spcBef>
              <a:buClr>
                <a:schemeClr val="accent2"/>
              </a:buClr>
              <a:bidi/>
            </a:pPr>
            <a:r xmlns:a="http://schemas.openxmlformats.org/drawingml/2006/main">
              <a:rPr lang="ar" sz="2600" dirty="0">
                <a:solidFill>
                  <a:schemeClr val="tx1"/>
                </a:solidFill>
              </a:rPr>
              <a:t>العمليات الهامة هي الضربات الأربعة </a:t>
            </a:r>
            <a:r xmlns:a="http://schemas.openxmlformats.org/drawingml/2006/main">
              <a:rPr lang="ar" sz="2600" i="1" dirty="0">
                <a:solidFill>
                  <a:schemeClr val="tx1"/>
                </a:solidFill>
              </a:rPr>
              <a:t>n </a:t>
            </a:r>
            <a:r xmlns:a="http://schemas.openxmlformats.org/drawingml/2006/main">
              <a:rPr lang="ar" sz="2600" dirty="0">
                <a:solidFill>
                  <a:schemeClr val="tx1"/>
                </a:solidFill>
              </a:rPr>
              <a:t>/2 بت،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x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L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y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L </a:t>
            </a:r>
            <a:r xmlns:a="http://schemas.openxmlformats.org/drawingml/2006/main">
              <a:rPr lang="ar" sz="2600" dirty="0">
                <a:solidFill>
                  <a:schemeClr val="tx1"/>
                </a:solidFill>
              </a:rPr>
              <a:t>,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x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L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y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R </a:t>
            </a:r>
            <a:r xmlns:a="http://schemas.openxmlformats.org/drawingml/2006/main">
              <a:rPr lang="ar" sz="2600" dirty="0">
                <a:solidFill>
                  <a:schemeClr val="tx1"/>
                </a:solidFill>
              </a:rPr>
              <a:t>,</a:t>
            </a:r>
            <a:r xmlns:a="http://schemas.openxmlformats.org/drawingml/2006/main">
              <a:rPr lang="ar" sz="2600" i="1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س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ص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ص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ل </a:t>
            </a:r>
            <a:r xmlns:a="http://schemas.openxmlformats.org/drawingml/2006/main">
              <a:rPr lang="ar" sz="2600" dirty="0">
                <a:solidFill>
                  <a:schemeClr val="tx1"/>
                </a:solidFill>
              </a:rPr>
              <a:t>,</a:t>
            </a:r>
            <a:r xmlns:a="http://schemas.openxmlformats.org/drawingml/2006/main">
              <a:rPr lang="ar" sz="2600" i="1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x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R </a:t>
            </a:r>
            <a:r xmlns:a="http://schemas.openxmlformats.org/drawingml/2006/main">
              <a:rPr lang="ar" sz="2600" i="1" dirty="0" err="1">
                <a:solidFill>
                  <a:schemeClr val="tx1"/>
                </a:solidFill>
              </a:rPr>
              <a:t>y </a:t>
            </a:r>
            <a:r xmlns:a="http://schemas.openxmlformats.org/drawingml/2006/main">
              <a:rPr lang="ar" sz="2600" i="1" baseline="-25000" dirty="0" err="1">
                <a:solidFill>
                  <a:schemeClr val="tx1"/>
                </a:solidFill>
              </a:rPr>
              <a:t>R </a:t>
            </a:r>
            <a:r xmlns:a="http://schemas.openxmlformats.org/drawingml/2006/main">
              <a:rPr lang="ar" sz="2600" dirty="0">
                <a:solidFill>
                  <a:schemeClr val="tx1"/>
                </a:solidFill>
              </a:rPr>
              <a:t>، يمكننا التعامل معها من خلال أربع مكالمات متكررة.</a:t>
            </a:r>
          </a:p>
          <a:p>
            <a:r xmlns:a="http://schemas.openxmlformats.org/drawingml/2006/main">
              <a:rPr lang="ar" sz="2800" dirty="0"/>
              <a:t>إجمالي وقت التشغيل T( </a:t>
            </a:r>
            <a:r xmlns:a="http://schemas.openxmlformats.org/drawingml/2006/main">
              <a:rPr lang="ar" sz="2800" i="1" dirty="0"/>
              <a:t>n </a:t>
            </a:r>
            <a:r xmlns:a="http://schemas.openxmlformats.org/drawingml/2006/main">
              <a:rPr lang="ar" sz="2800" dirty="0"/>
              <a:t>)</a:t>
            </a:r>
          </a:p>
          <a:p>
            <a:pPr xmlns:a="http://schemas.openxmlformats.org/drawingml/2006/main" algn="ctr">
              <a:buNone/>
              <a:bidi/>
            </a:pPr>
            <a:r xmlns:a="http://schemas.openxmlformats.org/drawingml/2006/main">
              <a:rPr lang="ar" sz="2800" dirty="0">
                <a:solidFill>
                  <a:schemeClr val="tx1"/>
                </a:solidFill>
              </a:rPr>
              <a:t>تي( </a:t>
            </a:r>
            <a:r xmlns:a="http://schemas.openxmlformats.org/drawingml/2006/main">
              <a:rPr lang="ar" sz="2800" i="1" dirty="0">
                <a:solidFill>
                  <a:schemeClr val="tx1"/>
                </a:solidFill>
              </a:rPr>
              <a:t>ن </a:t>
            </a:r>
            <a:r xmlns:a="http://schemas.openxmlformats.org/drawingml/2006/main">
              <a:rPr lang="ar" sz="2800" dirty="0">
                <a:solidFill>
                  <a:schemeClr val="tx1"/>
                </a:solidFill>
              </a:rPr>
              <a:t>) = 4 تي( </a:t>
            </a:r>
            <a:r xmlns:a="http://schemas.openxmlformats.org/drawingml/2006/main">
              <a:rPr lang="ar" sz="2800" i="1" dirty="0">
                <a:solidFill>
                  <a:schemeClr val="tx1"/>
                </a:solidFill>
              </a:rPr>
              <a:t>ن/ </a:t>
            </a:r>
            <a:r xmlns:a="http://schemas.openxmlformats.org/drawingml/2006/main">
              <a:rPr lang="ar" sz="2800" dirty="0">
                <a:solidFill>
                  <a:schemeClr val="tx1"/>
                </a:solidFill>
              </a:rPr>
              <a:t>2) + يا( </a:t>
            </a:r>
            <a:r xmlns:a="http://schemas.openxmlformats.org/drawingml/2006/main">
              <a:rPr lang="ar" sz="2800" i="1" dirty="0">
                <a:solidFill>
                  <a:schemeClr val="tx1"/>
                </a:solidFill>
              </a:rPr>
              <a:t>ن </a:t>
            </a:r>
            <a:r xmlns:a="http://schemas.openxmlformats.org/drawingml/2006/main">
              <a:rPr lang="ar" sz="2800" dirty="0">
                <a:solidFill>
                  <a:schemeClr val="tx1"/>
                </a:solidFill>
              </a:rPr>
              <a:t>)</a:t>
            </a:r>
            <a:endParaRPr xmlns:a="http://schemas.openxmlformats.org/drawingml/2006/main"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524000"/>
            <a:ext cx="7624482" cy="53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41C909-7581-4E9B-B3B7-E5F180728A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815B4FB2EB5418C9F0E6321B16390" ma:contentTypeVersion="0" ma:contentTypeDescription="Create a new document." ma:contentTypeScope="" ma:versionID="a09c9f6ff756c9a06271d4e26f3b85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3FDE0F-651A-4887-8DCA-29EB94072FCC}"/>
</file>

<file path=customXml/itemProps2.xml><?xml version="1.0" encoding="utf-8"?>
<ds:datastoreItem xmlns:ds="http://schemas.openxmlformats.org/officeDocument/2006/customXml" ds:itemID="{C226C46B-D7AB-4313-A244-DF64C4653892}"/>
</file>

<file path=customXml/itemProps3.xml><?xml version="1.0" encoding="utf-8"?>
<ds:datastoreItem xmlns:ds="http://schemas.openxmlformats.org/officeDocument/2006/customXml" ds:itemID="{29235542-41EA-4CBF-A4FD-36C7D965C4C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1017</TotalTime>
  <Words>1669</Words>
  <Application>Microsoft Macintosh PowerPoint</Application>
  <PresentationFormat>On-screen Show (4:3)</PresentationFormat>
  <Paragraphs>270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Book Antiqua</vt:lpstr>
      <vt:lpstr>Calibri</vt:lpstr>
      <vt:lpstr>Century Schoolbook</vt:lpstr>
      <vt:lpstr>Colonna MT</vt:lpstr>
      <vt:lpstr>Copperplate Gothic Bold</vt:lpstr>
      <vt:lpstr>Times New Roman</vt:lpstr>
      <vt:lpstr>Wingdings</vt:lpstr>
      <vt:lpstr>Wingdings 2</vt:lpstr>
      <vt:lpstr>Theme1</vt:lpstr>
      <vt:lpstr>Oriel</vt:lpstr>
      <vt:lpstr>Design and Analysis of Algorithms</vt:lpstr>
      <vt:lpstr>PowerPoint Presentation</vt:lpstr>
      <vt:lpstr>Chapter  1 Algorithms with Numbers</vt:lpstr>
      <vt:lpstr>PowerPoint Presentation</vt:lpstr>
      <vt:lpstr>Lecture Contents</vt:lpstr>
      <vt:lpstr>Divide-and-Conquer</vt:lpstr>
      <vt:lpstr>Complex Multiplication</vt:lpstr>
      <vt:lpstr>New Multiplication Algorithm</vt:lpstr>
      <vt:lpstr>New Multiplication Algorithm</vt:lpstr>
      <vt:lpstr>New Multiplication Algorithm</vt:lpstr>
      <vt:lpstr>Time Analysis</vt:lpstr>
      <vt:lpstr>Recurrence Relations</vt:lpstr>
      <vt:lpstr>Recurrence Relations</vt:lpstr>
      <vt:lpstr>Master Theorem</vt:lpstr>
      <vt:lpstr>Exercise 1</vt:lpstr>
      <vt:lpstr>Exercise 2</vt:lpstr>
      <vt:lpstr>Exercise 2 Answer</vt:lpstr>
      <vt:lpstr>Mergesort</vt:lpstr>
      <vt:lpstr>Mergesort Example</vt:lpstr>
      <vt:lpstr>Mergesort Time Analysis</vt:lpstr>
      <vt:lpstr>Medians</vt:lpstr>
      <vt:lpstr>Selection</vt:lpstr>
      <vt:lpstr>Selection Randomized Algorithm </vt:lpstr>
      <vt:lpstr>Selection Randomized Algorithm </vt:lpstr>
      <vt:lpstr>Slection Algorithm Analysis</vt:lpstr>
      <vt:lpstr>Selection Algorithm Analysis</vt:lpstr>
      <vt:lpstr>Slection Algorithm Analysis</vt:lpstr>
      <vt:lpstr>Matrix Multiplication</vt:lpstr>
      <vt:lpstr>Matrix Multiplication Time Analysis</vt:lpstr>
      <vt:lpstr>Matrix Multiplication Divide-and-Conquer</vt:lpstr>
      <vt:lpstr>Matrix Multiplication Divide-and-Conquer</vt:lpstr>
      <vt:lpstr>Practice Session</vt:lpstr>
      <vt:lpstr>Exercises</vt:lpstr>
      <vt:lpstr>PowerPoint Presentation</vt:lpstr>
      <vt:lpstr>Chapter  3: Decompositions of Graphs</vt:lpstr>
      <vt:lpstr>Questions?</vt:lpstr>
    </vt:vector>
  </TitlesOfParts>
  <Company>Assiut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 Algorithms </dc:title>
  <dc:creator>Abdel-Rahman Hedar</dc:creator>
  <cp:lastModifiedBy>Abdel-Rahman Hedar</cp:lastModifiedBy>
  <cp:revision>177</cp:revision>
  <dcterms:created xsi:type="dcterms:W3CDTF">2007-08-14T11:25:46Z</dcterms:created>
  <dcterms:modified xsi:type="dcterms:W3CDTF">2021-05-17T18:40:24Z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0x010100DE9815B4FB2EB5418C9F0E6321B16390</vt:lpwstr>
  </property>
</Properties>
</file>