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6" r:id="rId5"/>
    <p:sldId id="267" r:id="rId6"/>
    <p:sldId id="268" r:id="rId7"/>
    <p:sldId id="260" r:id="rId8"/>
  </p:sldIdLst>
  <p:sldSz cx="18288000" cy="10287000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Proxima Nova" panose="020B0604020202020204" charset="0"/>
      <p:regular r:id="rId11"/>
    </p:embeddedFont>
    <p:embeddedFont>
      <p:font typeface="Proxima Nova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68091" autoAdjust="0"/>
  </p:normalViewPr>
  <p:slideViewPr>
    <p:cSldViewPr>
      <p:cViewPr>
        <p:scale>
          <a:sx n="32" d="100"/>
          <a:sy n="32" d="100"/>
        </p:scale>
        <p:origin x="134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n-ea"/>
                <a:cs typeface="+mn-cs"/>
              </a:defRPr>
            </a:pPr>
            <a:r>
              <a:rPr lang="en-US" sz="3600" dirty="0" err="1">
                <a:latin typeface="Proxima Nova" panose="020B0604020202020204" charset="0"/>
              </a:rPr>
              <a:t>Dépenses</a:t>
            </a:r>
            <a:r>
              <a:rPr lang="en-US" sz="3600" dirty="0">
                <a:latin typeface="Proxima Nova" panose="020B0604020202020204" charset="0"/>
              </a:rPr>
              <a:t> </a:t>
            </a:r>
            <a:r>
              <a:rPr lang="en-US" sz="3600" dirty="0" err="1">
                <a:latin typeface="Proxima Nova" panose="020B0604020202020204" charset="0"/>
              </a:rPr>
              <a:t>annuelles</a:t>
            </a:r>
            <a:r>
              <a:rPr lang="en-US" sz="3600" dirty="0">
                <a:latin typeface="Proxima Nova" panose="020B0604020202020204" charset="0"/>
              </a:rPr>
              <a:t> </a:t>
            </a:r>
            <a:r>
              <a:rPr lang="en-US" sz="3600" dirty="0" err="1">
                <a:latin typeface="Proxima Nova" panose="020B0604020202020204" charset="0"/>
              </a:rPr>
              <a:t>en</a:t>
            </a:r>
            <a:r>
              <a:rPr lang="en-US" sz="3600" dirty="0">
                <a:latin typeface="Proxima Nova" panose="020B0604020202020204" charset="0"/>
              </a:rPr>
              <a:t> milliards</a:t>
            </a:r>
            <a:r>
              <a:rPr lang="en-US" sz="3600" baseline="0" dirty="0">
                <a:latin typeface="Proxima Nova" panose="020B0604020202020204" charset="0"/>
              </a:rPr>
              <a:t> d'€ par maladies</a:t>
            </a:r>
            <a:endParaRPr lang="en-US" sz="3600" dirty="0">
              <a:latin typeface="Proxima Nova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oxima Nova" panose="020B0604020202020204" charset="0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Dépenses annuelles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Diabète</c:v>
                </c:pt>
                <c:pt idx="1">
                  <c:v>Cancer du sein</c:v>
                </c:pt>
                <c:pt idx="2">
                  <c:v>Maladie cardiaque chronique </c:v>
                </c:pt>
                <c:pt idx="3">
                  <c:v>Maladie rénale chronique</c:v>
                </c:pt>
                <c:pt idx="4">
                  <c:v>Maladie du foie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21</c:v>
                </c:pt>
                <c:pt idx="1">
                  <c:v>1.17</c:v>
                </c:pt>
                <c:pt idx="2">
                  <c:v>9</c:v>
                </c:pt>
                <c:pt idx="3">
                  <c:v>4.5</c:v>
                </c:pt>
                <c:pt idx="4">
                  <c:v>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F-42A2-941E-DEE112ECC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268639"/>
        <c:axId val="470473535"/>
      </c:barChart>
      <c:catAx>
        <c:axId val="27826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0473535"/>
        <c:crosses val="autoZero"/>
        <c:auto val="1"/>
        <c:lblAlgn val="ctr"/>
        <c:lblOffset val="100"/>
        <c:noMultiLvlLbl val="0"/>
      </c:catAx>
      <c:valAx>
        <c:axId val="4704735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8268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16CC3-EFD9-43D4-81DB-3FC14347E19D}" type="datetimeFigureOut">
              <a:rPr lang="fr-FR" smtClean="0"/>
              <a:t>25/07/2024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A2E57-9045-4B04-B31E-27946D5056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3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Nom de groupe (changer groupe)</a:t>
            </a:r>
          </a:p>
          <a:p>
            <a:r>
              <a:rPr lang="fr-FR" dirty="0"/>
              <a:t>On présente pas un « projet »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57-9045-4B04-B31E-27946D50566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08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A2E57-9045-4B04-B31E-27946D50566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7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43" b="-1417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4909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8BAC3">
                <a:alpha val="2274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48BAC3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856822" y="1597771"/>
            <a:ext cx="14574357" cy="3137383"/>
            <a:chOff x="0" y="0"/>
            <a:chExt cx="2392076" cy="5149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92076" cy="514936"/>
            </a:xfrm>
            <a:custGeom>
              <a:avLst/>
              <a:gdLst/>
              <a:ahLst/>
              <a:cxnLst/>
              <a:rect l="l" t="t" r="r" b="b"/>
              <a:pathLst>
                <a:path w="2392076" h="514936">
                  <a:moveTo>
                    <a:pt x="0" y="0"/>
                  </a:moveTo>
                  <a:lnTo>
                    <a:pt x="2392076" y="0"/>
                  </a:lnTo>
                  <a:lnTo>
                    <a:pt x="2392076" y="514936"/>
                  </a:lnTo>
                  <a:lnTo>
                    <a:pt x="0" y="514936"/>
                  </a:lnTo>
                  <a:close/>
                </a:path>
              </a:pathLst>
            </a:custGeom>
            <a:blipFill>
              <a:blip r:embed="rId4"/>
              <a:stretch>
                <a:fillRect t="-676" b="-676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585786" y="5295900"/>
            <a:ext cx="11116429" cy="1992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9"/>
              </a:lnSpc>
            </a:pPr>
            <a:r>
              <a:rPr lang="en-US" sz="4541" spc="308">
                <a:solidFill>
                  <a:srgbClr val="29292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PRESENTE</a:t>
            </a:r>
          </a:p>
          <a:p>
            <a:pPr algn="ctr">
              <a:lnSpc>
                <a:spcPts val="3859"/>
              </a:lnSpc>
            </a:pPr>
            <a:r>
              <a:rPr lang="en-US" sz="4541" spc="308">
                <a:solidFill>
                  <a:srgbClr val="29292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</a:p>
          <a:p>
            <a:pPr algn="ctr">
              <a:lnSpc>
                <a:spcPts val="3859"/>
              </a:lnSpc>
            </a:pPr>
            <a:r>
              <a:rPr lang="en-US" sz="4541" spc="308">
                <a:solidFill>
                  <a:srgbClr val="29292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WILD LAB ANALYTICS</a:t>
            </a:r>
          </a:p>
          <a:p>
            <a:pPr algn="ctr">
              <a:lnSpc>
                <a:spcPts val="3859"/>
              </a:lnSpc>
            </a:pPr>
            <a:endParaRPr lang="en-US" sz="4541" spc="308">
              <a:solidFill>
                <a:srgbClr val="292929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32904" y="634305"/>
            <a:ext cx="16986523" cy="9116988"/>
            <a:chOff x="0" y="0"/>
            <a:chExt cx="4473817" cy="2401182"/>
          </a:xfrm>
          <a:noFill/>
        </p:grpSpPr>
        <p:sp>
          <p:nvSpPr>
            <p:cNvPr id="4" name="Freeform 4"/>
            <p:cNvSpPr/>
            <p:nvPr/>
          </p:nvSpPr>
          <p:spPr>
            <a:xfrm>
              <a:off x="0" y="0"/>
              <a:ext cx="4473817" cy="2401182"/>
            </a:xfrm>
            <a:custGeom>
              <a:avLst/>
              <a:gdLst/>
              <a:ahLst/>
              <a:cxnLst/>
              <a:rect l="l" t="t" r="r" b="b"/>
              <a:pathLst>
                <a:path w="4473817" h="2401182">
                  <a:moveTo>
                    <a:pt x="0" y="0"/>
                  </a:moveTo>
                  <a:lnTo>
                    <a:pt x="4473817" y="0"/>
                  </a:lnTo>
                  <a:lnTo>
                    <a:pt x="4473817" y="2401182"/>
                  </a:lnTo>
                  <a:lnTo>
                    <a:pt x="0" y="2401182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73817" cy="243928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114410"/>
            <a:ext cx="9380032" cy="100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sz="8570" u="sng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CONTEXTE</a:t>
            </a:r>
            <a:r>
              <a:rPr lang="en-US" sz="857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432997"/>
            <a:ext cx="168021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5" lvl="1" indent="-399412" algn="l">
              <a:lnSpc>
                <a:spcPts val="369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 : INRAE (</a:t>
            </a:r>
            <a:r>
              <a:rPr lang="en-US" sz="36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Institut</a:t>
            </a:r>
            <a:r>
              <a:rPr lang="en-US" sz="36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National de Recherche </a:t>
            </a:r>
            <a:r>
              <a:rPr lang="en-US" sz="36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Agro-alimentaire</a:t>
            </a:r>
            <a:r>
              <a:rPr lang="en-US" sz="36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et </a:t>
            </a:r>
            <a:r>
              <a:rPr lang="en-US" sz="36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Environement</a:t>
            </a:r>
            <a:r>
              <a:rPr lang="en-US" sz="36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3257" y="8148533"/>
            <a:ext cx="12861781" cy="484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309" lvl="1" indent="-392655" algn="l">
              <a:lnSpc>
                <a:spcPts val="3637"/>
              </a:lnSpc>
              <a:buFont typeface="Arial"/>
              <a:buChar char="•"/>
            </a:pPr>
            <a:r>
              <a:rPr lang="en-US" sz="3637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Modèle</a:t>
            </a:r>
            <a:r>
              <a:rPr lang="en-US" sz="3637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637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prédiction</a:t>
            </a:r>
            <a:r>
              <a:rPr lang="en-US" sz="3637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 maladies </a:t>
            </a:r>
            <a:r>
              <a:rPr lang="en-US" sz="3637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chroniques</a:t>
            </a:r>
            <a:endParaRPr lang="en-US" sz="3637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3257" y="3612646"/>
            <a:ext cx="16230600" cy="4162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5397" lvl="1" indent="-402699" algn="l">
              <a:lnSpc>
                <a:spcPts val="5483"/>
              </a:lnSpc>
              <a:buFont typeface="Arial"/>
              <a:buChar char="•"/>
            </a:pPr>
            <a:r>
              <a:rPr lang="en-US" sz="373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 maladies </a:t>
            </a:r>
            <a:r>
              <a:rPr lang="en-US" sz="373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concernées</a:t>
            </a:r>
            <a:r>
              <a:rPr lang="en-US" sz="373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: </a:t>
            </a:r>
          </a:p>
          <a:p>
            <a:pPr marL="1610794" lvl="2" indent="-536931" algn="just">
              <a:lnSpc>
                <a:spcPts val="5483"/>
              </a:lnSpc>
              <a:buFont typeface="Arial"/>
              <a:buChar char="⚬"/>
            </a:pP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Diabète</a:t>
            </a:r>
            <a:endParaRPr lang="en-US" sz="3730" spc="26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610794" lvl="2" indent="-536931" algn="just">
              <a:lnSpc>
                <a:spcPts val="5483"/>
              </a:lnSpc>
              <a:buFont typeface="Arial"/>
              <a:buChar char="⚬"/>
            </a:pPr>
            <a:r>
              <a:rPr lang="en-US" sz="3730" spc="26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Cancer du sein</a:t>
            </a:r>
            <a:endParaRPr lang="en-US" sz="3730" spc="26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610794" lvl="2" indent="-536931" algn="just">
              <a:lnSpc>
                <a:spcPts val="5483"/>
              </a:lnSpc>
              <a:buFont typeface="Arial"/>
              <a:buChar char="⚬"/>
            </a:pP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Maladie</a:t>
            </a:r>
            <a:r>
              <a:rPr lang="en-US" sz="3730" spc="26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chronique</a:t>
            </a:r>
            <a:r>
              <a:rPr lang="en-US" sz="3730" spc="26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cardiaque</a:t>
            </a:r>
            <a:r>
              <a:rPr lang="en-US" sz="3730" spc="26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​</a:t>
            </a:r>
          </a:p>
          <a:p>
            <a:pPr marL="1610794" lvl="2" indent="-536931" algn="just">
              <a:lnSpc>
                <a:spcPts val="5483"/>
              </a:lnSpc>
              <a:buFont typeface="Arial"/>
              <a:buChar char="⚬"/>
            </a:pP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Maladie</a:t>
            </a:r>
            <a:r>
              <a:rPr lang="en-US" sz="3730" spc="26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rénale</a:t>
            </a:r>
            <a:r>
              <a:rPr lang="en-US" sz="3730" spc="26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chronique</a:t>
            </a:r>
            <a:endParaRPr lang="en-US" sz="3730" spc="26" dirty="0">
              <a:solidFill>
                <a:srgbClr val="000000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  <a:p>
            <a:pPr marL="1610794" lvl="2" indent="-536931" algn="just">
              <a:lnSpc>
                <a:spcPts val="5483"/>
              </a:lnSpc>
              <a:buFont typeface="Arial"/>
              <a:buChar char="⚬"/>
            </a:pPr>
            <a:r>
              <a:rPr lang="en-US" sz="3730" spc="26" dirty="0" err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Maladie</a:t>
            </a:r>
            <a:r>
              <a:rPr lang="en-US" sz="3730" spc="26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du foie</a:t>
            </a:r>
            <a:endParaRPr lang="en-US" sz="3730" spc="26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D85A52C-FD55-0685-9654-AB62AF821439}"/>
              </a:ext>
            </a:extLst>
          </p:cNvPr>
          <p:cNvSpPr/>
          <p:nvPr/>
        </p:nvSpPr>
        <p:spPr>
          <a:xfrm>
            <a:off x="15905447" y="8590520"/>
            <a:ext cx="2028733" cy="1661538"/>
          </a:xfrm>
          <a:custGeom>
            <a:avLst/>
            <a:gdLst/>
            <a:ahLst/>
            <a:cxnLst/>
            <a:rect l="l" t="t" r="r" b="b"/>
            <a:pathLst>
              <a:path w="6350026" h="6350000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>
            <a:blip r:embed="rId4">
              <a:alphaModFix amt="35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E6474-AA67-3197-75D4-AF54EA7B4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C995B19-25A7-7015-7FDD-24EDBC03EA31}"/>
              </a:ext>
            </a:extLst>
          </p:cNvPr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 t="-9259" b="-9259"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8E7DE4F-C353-A847-794F-2A1804245EDE}"/>
              </a:ext>
            </a:extLst>
          </p:cNvPr>
          <p:cNvGrpSpPr/>
          <p:nvPr/>
        </p:nvGrpSpPr>
        <p:grpSpPr>
          <a:xfrm>
            <a:off x="732904" y="634305"/>
            <a:ext cx="16986523" cy="9116988"/>
            <a:chOff x="0" y="0"/>
            <a:chExt cx="4473817" cy="240118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7DC5391-FB4F-1EA2-18B9-687A072606D2}"/>
                </a:ext>
              </a:extLst>
            </p:cNvPr>
            <p:cNvSpPr/>
            <p:nvPr/>
          </p:nvSpPr>
          <p:spPr>
            <a:xfrm>
              <a:off x="0" y="0"/>
              <a:ext cx="4473817" cy="2401182"/>
            </a:xfrm>
            <a:custGeom>
              <a:avLst/>
              <a:gdLst/>
              <a:ahLst/>
              <a:cxnLst/>
              <a:rect l="l" t="t" r="r" b="b"/>
              <a:pathLst>
                <a:path w="4473817" h="2401182">
                  <a:moveTo>
                    <a:pt x="0" y="0"/>
                  </a:moveTo>
                  <a:lnTo>
                    <a:pt x="4473817" y="0"/>
                  </a:lnTo>
                  <a:lnTo>
                    <a:pt x="4473817" y="2401182"/>
                  </a:lnTo>
                  <a:lnTo>
                    <a:pt x="0" y="2401182"/>
                  </a:lnTo>
                  <a:close/>
                </a:path>
              </a:pathLst>
            </a:custGeom>
            <a:no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349692A-14E8-A52F-82D0-2D6A47C602F6}"/>
                </a:ext>
              </a:extLst>
            </p:cNvPr>
            <p:cNvSpPr txBox="1"/>
            <p:nvPr/>
          </p:nvSpPr>
          <p:spPr>
            <a:xfrm>
              <a:off x="0" y="-38100"/>
              <a:ext cx="4473817" cy="24392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9707DAA-FC16-758E-CDBB-5674600D1EE7}"/>
              </a:ext>
            </a:extLst>
          </p:cNvPr>
          <p:cNvSpPr txBox="1"/>
          <p:nvPr/>
        </p:nvSpPr>
        <p:spPr>
          <a:xfrm>
            <a:off x="1028700" y="1114410"/>
            <a:ext cx="9380032" cy="100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sz="8570" u="sng" dirty="0" err="1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Présentation</a:t>
            </a:r>
            <a:r>
              <a:rPr lang="en-US" sz="8570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: incidence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2DB58DC-3B67-7819-28BC-97A8155BF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5981"/>
              </p:ext>
            </p:extLst>
          </p:nvPr>
        </p:nvGraphicFramePr>
        <p:xfrm>
          <a:off x="995833" y="2288479"/>
          <a:ext cx="16460664" cy="71328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218287">
                  <a:extLst>
                    <a:ext uri="{9D8B030D-6E8A-4147-A177-3AD203B41FA5}">
                      <a16:colId xmlns:a16="http://schemas.microsoft.com/office/drawing/2014/main" val="3432866862"/>
                    </a:ext>
                  </a:extLst>
                </a:gridCol>
                <a:gridCol w="8242377">
                  <a:extLst>
                    <a:ext uri="{9D8B030D-6E8A-4147-A177-3AD203B41FA5}">
                      <a16:colId xmlns:a16="http://schemas.microsoft.com/office/drawing/2014/main" val="2463978219"/>
                    </a:ext>
                  </a:extLst>
                </a:gridCol>
              </a:tblGrid>
              <a:tr h="1077252"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Maladie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Incidence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37435"/>
                  </a:ext>
                </a:extLst>
              </a:tr>
              <a:tr h="1092213"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Diabète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4 millions de personnes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77386"/>
                  </a:ext>
                </a:extLst>
              </a:tr>
              <a:tr h="1092213"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Cancer du sein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+ 60 000 nouveaux cas en France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429010"/>
                  </a:ext>
                </a:extLst>
              </a:tr>
              <a:tr h="1092213"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Maladie Cardiaque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25 % de la population Française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92840"/>
                  </a:ext>
                </a:extLst>
              </a:tr>
              <a:tr h="1092213"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Maladie rénale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10% de la population française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91239"/>
                  </a:ext>
                </a:extLst>
              </a:tr>
              <a:tr h="1686706"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Maladie du foie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0" dirty="0"/>
                        <a:t>+9% d’augmentation pour l’hépatite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1928"/>
                  </a:ext>
                </a:extLst>
              </a:tr>
            </a:tbl>
          </a:graphicData>
        </a:graphic>
      </p:graphicFrame>
      <p:sp>
        <p:nvSpPr>
          <p:cNvPr id="18" name="Freeform 22">
            <a:extLst>
              <a:ext uri="{FF2B5EF4-FFF2-40B4-BE49-F238E27FC236}">
                <a16:creationId xmlns:a16="http://schemas.microsoft.com/office/drawing/2014/main" id="{84D88FC0-5F88-632F-3C04-ED65C99B19A6}"/>
              </a:ext>
            </a:extLst>
          </p:cNvPr>
          <p:cNvSpPr/>
          <p:nvPr/>
        </p:nvSpPr>
        <p:spPr>
          <a:xfrm>
            <a:off x="15905447" y="8590520"/>
            <a:ext cx="2028733" cy="1661538"/>
          </a:xfrm>
          <a:custGeom>
            <a:avLst/>
            <a:gdLst/>
            <a:ahLst/>
            <a:cxnLst/>
            <a:rect l="l" t="t" r="r" b="b"/>
            <a:pathLst>
              <a:path w="6350026" h="6350000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0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024E7-1ED4-0FE8-CFA0-6D445AB1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15DD23E-9407-503A-0AD8-75A8B562AC2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 t="-9259" b="-9259"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F2CDDEE-68DC-B7E6-C0C1-7C971BA99959}"/>
              </a:ext>
            </a:extLst>
          </p:cNvPr>
          <p:cNvGrpSpPr/>
          <p:nvPr/>
        </p:nvGrpSpPr>
        <p:grpSpPr>
          <a:xfrm>
            <a:off x="732904" y="634305"/>
            <a:ext cx="16986523" cy="9116988"/>
            <a:chOff x="0" y="0"/>
            <a:chExt cx="4473817" cy="2401182"/>
          </a:xfrm>
          <a:noFill/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98D6D7A-1734-6E38-A739-5B6FF4629894}"/>
                </a:ext>
              </a:extLst>
            </p:cNvPr>
            <p:cNvSpPr/>
            <p:nvPr/>
          </p:nvSpPr>
          <p:spPr>
            <a:xfrm>
              <a:off x="0" y="0"/>
              <a:ext cx="4473817" cy="2401182"/>
            </a:xfrm>
            <a:custGeom>
              <a:avLst/>
              <a:gdLst/>
              <a:ahLst/>
              <a:cxnLst/>
              <a:rect l="l" t="t" r="r" b="b"/>
              <a:pathLst>
                <a:path w="4473817" h="2401182">
                  <a:moveTo>
                    <a:pt x="0" y="0"/>
                  </a:moveTo>
                  <a:lnTo>
                    <a:pt x="4473817" y="0"/>
                  </a:lnTo>
                  <a:lnTo>
                    <a:pt x="4473817" y="2401182"/>
                  </a:lnTo>
                  <a:lnTo>
                    <a:pt x="0" y="2401182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AF088EE-6750-97DB-BC17-FA3F16B9E5F5}"/>
                </a:ext>
              </a:extLst>
            </p:cNvPr>
            <p:cNvSpPr txBox="1"/>
            <p:nvPr/>
          </p:nvSpPr>
          <p:spPr>
            <a:xfrm>
              <a:off x="0" y="-38100"/>
              <a:ext cx="4473817" cy="243928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2922DFDF-9A2F-4C7F-8EE9-27C7BE3EB855}"/>
              </a:ext>
            </a:extLst>
          </p:cNvPr>
          <p:cNvSpPr txBox="1"/>
          <p:nvPr/>
        </p:nvSpPr>
        <p:spPr>
          <a:xfrm>
            <a:off x="1028700" y="1114410"/>
            <a:ext cx="14439900" cy="1012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sz="8570" u="sng" dirty="0" err="1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Présentation</a:t>
            </a:r>
            <a:r>
              <a:rPr lang="en-US" sz="8570" u="sng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8570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: </a:t>
            </a:r>
            <a:r>
              <a:rPr lang="en-US" sz="8570" dirty="0" err="1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coûts</a:t>
            </a:r>
            <a:endParaRPr lang="en-US" sz="8570" dirty="0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FE241C36-4501-E745-F37E-86B2C2C1B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562498"/>
              </p:ext>
            </p:extLst>
          </p:nvPr>
        </p:nvGraphicFramePr>
        <p:xfrm>
          <a:off x="1096113" y="2271656"/>
          <a:ext cx="12772287" cy="690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343D45B7-DDCD-0BEF-82A5-DF5028209F05}"/>
              </a:ext>
            </a:extLst>
          </p:cNvPr>
          <p:cNvSpPr txBox="1"/>
          <p:nvPr/>
        </p:nvSpPr>
        <p:spPr>
          <a:xfrm>
            <a:off x="14231609" y="6134100"/>
            <a:ext cx="3010422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3" lvl="1" algn="l">
              <a:lnSpc>
                <a:spcPts val="3699"/>
              </a:lnSpc>
            </a:pPr>
            <a:r>
              <a:rPr lang="en-US" sz="32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Coût</a:t>
            </a:r>
            <a:r>
              <a:rPr lang="en-US" sz="3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total : 36,84 milliard </a:t>
            </a:r>
            <a:r>
              <a:rPr lang="en-US" sz="32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d’euros</a:t>
            </a:r>
            <a:endParaRPr lang="en-US" sz="32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F934623-0F69-44EE-6EF3-78DBF15E58E9}"/>
              </a:ext>
            </a:extLst>
          </p:cNvPr>
          <p:cNvSpPr txBox="1"/>
          <p:nvPr/>
        </p:nvSpPr>
        <p:spPr>
          <a:xfrm>
            <a:off x="14181465" y="8169792"/>
            <a:ext cx="301042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9413" lvl="1" algn="l">
              <a:lnSpc>
                <a:spcPts val="3699"/>
              </a:lnSpc>
            </a:pPr>
            <a:r>
              <a:rPr lang="en-US" sz="3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 : </a:t>
            </a:r>
            <a:r>
              <a:rPr lang="en-US" sz="32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Insee</a:t>
            </a:r>
            <a:endParaRPr lang="en-US" sz="3200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58A6D26A-2973-3CF7-237E-6C635A568DFD}"/>
              </a:ext>
            </a:extLst>
          </p:cNvPr>
          <p:cNvSpPr/>
          <p:nvPr/>
        </p:nvSpPr>
        <p:spPr>
          <a:xfrm>
            <a:off x="15905447" y="8590520"/>
            <a:ext cx="2028733" cy="1661538"/>
          </a:xfrm>
          <a:custGeom>
            <a:avLst/>
            <a:gdLst/>
            <a:ahLst/>
            <a:cxnLst/>
            <a:rect l="l" t="t" r="r" b="b"/>
            <a:pathLst>
              <a:path w="6350026" h="6350000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>
            <a:blip r:embed="rId4">
              <a:alphaModFix amt="35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900143" cy="10287000"/>
            <a:chOff x="0" y="0"/>
            <a:chExt cx="181732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7322" cy="2709333"/>
            </a:xfrm>
            <a:custGeom>
              <a:avLst/>
              <a:gdLst/>
              <a:ahLst/>
              <a:cxnLst/>
              <a:rect l="l" t="t" r="r" b="b"/>
              <a:pathLst>
                <a:path w="1817322" h="2709333">
                  <a:moveTo>
                    <a:pt x="0" y="0"/>
                  </a:moveTo>
                  <a:lnTo>
                    <a:pt x="1817322" y="0"/>
                  </a:lnTo>
                  <a:lnTo>
                    <a:pt x="181732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8BAC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1732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97814"/>
            <a:ext cx="16230600" cy="1784761"/>
            <a:chOff x="0" y="0"/>
            <a:chExt cx="4274726" cy="470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470061"/>
            </a:xfrm>
            <a:custGeom>
              <a:avLst/>
              <a:gdLst/>
              <a:ahLst/>
              <a:cxnLst/>
              <a:rect l="l" t="t" r="r" b="b"/>
              <a:pathLst>
                <a:path w="4274726" h="470061">
                  <a:moveTo>
                    <a:pt x="0" y="0"/>
                  </a:moveTo>
                  <a:lnTo>
                    <a:pt x="4274726" y="0"/>
                  </a:lnTo>
                  <a:lnTo>
                    <a:pt x="4274726" y="470061"/>
                  </a:lnTo>
                  <a:lnTo>
                    <a:pt x="0" y="470061"/>
                  </a:lnTo>
                  <a:close/>
                </a:path>
              </a:pathLst>
            </a:custGeom>
            <a:solidFill>
              <a:srgbClr val="2D354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508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8082175" y="8358196"/>
            <a:ext cx="9177125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534331" y="982754"/>
            <a:ext cx="8183895" cy="947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40"/>
              </a:lnSpc>
            </a:pPr>
            <a:r>
              <a:rPr lang="en-US" sz="8000">
                <a:solidFill>
                  <a:srgbClr val="F7FDFE"/>
                </a:solidFill>
                <a:latin typeface="Bebas Neue"/>
                <a:ea typeface="Bebas Neue"/>
                <a:cs typeface="Bebas Neue"/>
                <a:sym typeface="Bebas Neue"/>
              </a:rPr>
              <a:t>DONNEES DISPONIBLES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24010" y="2687973"/>
            <a:ext cx="8816849" cy="48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6"/>
              </a:lnSpc>
            </a:pPr>
            <a:r>
              <a:rPr lang="en-US" sz="4200" dirty="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UN JEU DE DONNÉES PAR MALADIE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39400" y="3365390"/>
            <a:ext cx="6553200" cy="327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3051" dirty="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UNE COLONNE = 1 VARIABLE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3162" y="9372600"/>
            <a:ext cx="8505064" cy="34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3051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UNE LIGNE = UN PATIENT</a:t>
            </a:r>
          </a:p>
        </p:txBody>
      </p:sp>
      <p:sp>
        <p:nvSpPr>
          <p:cNvPr id="22" name="Freeform 22"/>
          <p:cNvSpPr/>
          <p:nvPr/>
        </p:nvSpPr>
        <p:spPr>
          <a:xfrm>
            <a:off x="15905447" y="8590520"/>
            <a:ext cx="2028733" cy="1661538"/>
          </a:xfrm>
          <a:custGeom>
            <a:avLst/>
            <a:gdLst/>
            <a:ahLst/>
            <a:cxnLst/>
            <a:rect l="l" t="t" r="r" b="b"/>
            <a:pathLst>
              <a:path w="6350026" h="6350000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3D1B5D6-7097-26B9-FB19-513295E8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D2D6D7F-465D-7112-538E-093FB8C5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6F22C08-C1B4-85FE-AA73-F19AA443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10" y="4015491"/>
            <a:ext cx="13426248" cy="4633484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8003903" y="3877557"/>
            <a:ext cx="1594563" cy="5079323"/>
            <a:chOff x="0" y="0"/>
            <a:chExt cx="427456" cy="10244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7456" cy="1024407"/>
            </a:xfrm>
            <a:custGeom>
              <a:avLst/>
              <a:gdLst/>
              <a:ahLst/>
              <a:cxnLst/>
              <a:rect l="l" t="t" r="r" b="b"/>
              <a:pathLst>
                <a:path w="427456" h="1024407">
                  <a:moveTo>
                    <a:pt x="213728" y="0"/>
                  </a:moveTo>
                  <a:cubicBezTo>
                    <a:pt x="95689" y="0"/>
                    <a:pt x="0" y="229321"/>
                    <a:pt x="0" y="512204"/>
                  </a:cubicBezTo>
                  <a:cubicBezTo>
                    <a:pt x="0" y="795086"/>
                    <a:pt x="95689" y="1024407"/>
                    <a:pt x="213728" y="1024407"/>
                  </a:cubicBezTo>
                  <a:cubicBezTo>
                    <a:pt x="331766" y="1024407"/>
                    <a:pt x="427456" y="795086"/>
                    <a:pt x="427456" y="512204"/>
                  </a:cubicBezTo>
                  <a:cubicBezTo>
                    <a:pt x="427456" y="229321"/>
                    <a:pt x="331766" y="0"/>
                    <a:pt x="2137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E0606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40074" y="57938"/>
              <a:ext cx="347308" cy="8704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8799583" y="16055"/>
            <a:ext cx="1177433" cy="16350276"/>
            <a:chOff x="0" y="0"/>
            <a:chExt cx="286227" cy="336216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6227" cy="3362163"/>
            </a:xfrm>
            <a:custGeom>
              <a:avLst/>
              <a:gdLst/>
              <a:ahLst/>
              <a:cxnLst/>
              <a:rect l="l" t="t" r="r" b="b"/>
              <a:pathLst>
                <a:path w="286227" h="3362163">
                  <a:moveTo>
                    <a:pt x="143114" y="0"/>
                  </a:moveTo>
                  <a:cubicBezTo>
                    <a:pt x="64074" y="0"/>
                    <a:pt x="0" y="752646"/>
                    <a:pt x="0" y="1681081"/>
                  </a:cubicBezTo>
                  <a:cubicBezTo>
                    <a:pt x="0" y="2609517"/>
                    <a:pt x="64074" y="3362163"/>
                    <a:pt x="143114" y="3362163"/>
                  </a:cubicBezTo>
                  <a:cubicBezTo>
                    <a:pt x="222153" y="3362163"/>
                    <a:pt x="286227" y="2609517"/>
                    <a:pt x="286227" y="1681081"/>
                  </a:cubicBezTo>
                  <a:cubicBezTo>
                    <a:pt x="286227" y="752646"/>
                    <a:pt x="222153" y="0"/>
                    <a:pt x="1431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E0606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26834" y="277103"/>
              <a:ext cx="232559" cy="276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5760721" y="8779908"/>
            <a:ext cx="487679" cy="478391"/>
          </a:xfrm>
          <a:prstGeom prst="line">
            <a:avLst/>
          </a:prstGeom>
          <a:ln w="38100" cap="flat">
            <a:solidFill>
              <a:srgbClr val="211F2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H="1">
            <a:off x="9303660" y="3739386"/>
            <a:ext cx="1135740" cy="772255"/>
          </a:xfrm>
          <a:prstGeom prst="line">
            <a:avLst/>
          </a:prstGeom>
          <a:ln w="38100" cap="flat">
            <a:solidFill>
              <a:srgbClr val="211F2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921935"/>
            <a:ext cx="18288000" cy="2413405"/>
            <a:chOff x="0" y="0"/>
            <a:chExt cx="4816593" cy="9611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61108"/>
            </a:xfrm>
            <a:custGeom>
              <a:avLst/>
              <a:gdLst/>
              <a:ahLst/>
              <a:cxnLst/>
              <a:rect l="l" t="t" r="r" b="b"/>
              <a:pathLst>
                <a:path w="4816592" h="961108">
                  <a:moveTo>
                    <a:pt x="0" y="0"/>
                  </a:moveTo>
                  <a:lnTo>
                    <a:pt x="4816592" y="0"/>
                  </a:lnTo>
                  <a:lnTo>
                    <a:pt x="4816592" y="961108"/>
                  </a:lnTo>
                  <a:lnTo>
                    <a:pt x="0" y="961108"/>
                  </a:lnTo>
                  <a:close/>
                </a:path>
              </a:pathLst>
            </a:custGeom>
            <a:solidFill>
              <a:srgbClr val="48BAC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999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59327" y="7419011"/>
            <a:ext cx="1170441" cy="117044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54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385368" y="7364147"/>
            <a:ext cx="1170441" cy="11704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54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180124" y="7649249"/>
            <a:ext cx="644452" cy="623361"/>
          </a:xfrm>
          <a:custGeom>
            <a:avLst/>
            <a:gdLst/>
            <a:ahLst/>
            <a:cxnLst/>
            <a:rect l="l" t="t" r="r" b="b"/>
            <a:pathLst>
              <a:path w="644452" h="623361">
                <a:moveTo>
                  <a:pt x="0" y="0"/>
                </a:moveTo>
                <a:lnTo>
                  <a:pt x="644452" y="0"/>
                </a:lnTo>
                <a:lnTo>
                  <a:pt x="644452" y="623361"/>
                </a:lnTo>
                <a:lnTo>
                  <a:pt x="0" y="62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583304" y="7569570"/>
            <a:ext cx="774568" cy="782721"/>
          </a:xfrm>
          <a:custGeom>
            <a:avLst/>
            <a:gdLst/>
            <a:ahLst/>
            <a:cxnLst/>
            <a:rect l="l" t="t" r="r" b="b"/>
            <a:pathLst>
              <a:path w="774568" h="782721">
                <a:moveTo>
                  <a:pt x="0" y="0"/>
                </a:moveTo>
                <a:lnTo>
                  <a:pt x="774568" y="0"/>
                </a:lnTo>
                <a:lnTo>
                  <a:pt x="774568" y="782721"/>
                </a:lnTo>
                <a:lnTo>
                  <a:pt x="0" y="782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02927" y="649860"/>
            <a:ext cx="7649524" cy="117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17"/>
              </a:lnSpc>
            </a:pPr>
            <a:r>
              <a:rPr lang="en-US" sz="9900" dirty="0">
                <a:solidFill>
                  <a:srgbClr val="2D3541"/>
                </a:solidFill>
                <a:latin typeface="Bebas Neue"/>
                <a:ea typeface="Bebas Neue"/>
                <a:cs typeface="Bebas Neue"/>
                <a:sym typeface="Bebas Neue"/>
              </a:rPr>
              <a:t>NOS </a:t>
            </a:r>
            <a:r>
              <a:rPr lang="en-US" sz="9900" dirty="0">
                <a:latin typeface="Bebas Neue"/>
                <a:ea typeface="Bebas Neue"/>
                <a:cs typeface="Bebas Neue"/>
                <a:sym typeface="Bebas Neue"/>
              </a:rPr>
              <a:t>TRAVAUX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15800" y="1680157"/>
            <a:ext cx="1644511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sz="5000" dirty="0">
                <a:latin typeface="Bebas Neue"/>
                <a:ea typeface="Bebas Neue"/>
                <a:cs typeface="Bebas Neue"/>
                <a:sym typeface="Bebas Neue"/>
              </a:rPr>
              <a:t>OUTILS: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9600" y="2810915"/>
            <a:ext cx="11000292" cy="3865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8" lvl="1" indent="-334644" algn="l">
              <a:lnSpc>
                <a:spcPts val="6199"/>
              </a:lnSpc>
              <a:buFont typeface="Arial"/>
              <a:buChar char="•"/>
            </a:pP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Compréhension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des variables</a:t>
            </a:r>
          </a:p>
          <a:p>
            <a:pPr marL="669288" lvl="1" indent="-334644" algn="l">
              <a:lnSpc>
                <a:spcPts val="6199"/>
              </a:lnSpc>
              <a:buFont typeface="Arial"/>
              <a:buChar char="•"/>
            </a:pP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Pré-traitement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nettoyage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et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préparation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de données</a:t>
            </a:r>
          </a:p>
          <a:p>
            <a:pPr marL="669288" lvl="1" indent="-334644" algn="l">
              <a:lnSpc>
                <a:spcPts val="6199"/>
              </a:lnSpc>
              <a:buFont typeface="Arial"/>
              <a:buChar char="•"/>
            </a:pP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exploratoire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Analyse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statistique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et DataViz </a:t>
            </a:r>
          </a:p>
          <a:p>
            <a:pPr marL="669288" lvl="1" indent="-334644" algn="l">
              <a:lnSpc>
                <a:spcPts val="6199"/>
              </a:lnSpc>
              <a:buFont typeface="Arial"/>
              <a:buChar char="•"/>
            </a:pP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Modélisation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prédictive</a:t>
            </a:r>
            <a:endParaRPr lang="en-US" sz="3099" dirty="0">
              <a:solidFill>
                <a:srgbClr val="211F2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69288" lvl="1" indent="-334644" algn="l">
              <a:lnSpc>
                <a:spcPts val="6199"/>
              </a:lnSpc>
              <a:buFont typeface="Arial"/>
              <a:buChar char="•"/>
            </a:pP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Création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notre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099" dirty="0" err="1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plateforme</a:t>
            </a:r>
            <a:r>
              <a:rPr lang="en-US" sz="3099" dirty="0">
                <a:solidFill>
                  <a:srgbClr val="211F20"/>
                </a:solidFill>
                <a:latin typeface="Proxima Nova"/>
                <a:ea typeface="Proxima Nova"/>
                <a:cs typeface="Proxima Nova"/>
                <a:sym typeface="Proxima Nova"/>
              </a:rPr>
              <a:t> et integration de données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83016" y="2575074"/>
            <a:ext cx="5149711" cy="508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49" lvl="1" algn="l">
              <a:lnSpc>
                <a:spcPct val="200000"/>
              </a:lnSpc>
            </a:pPr>
            <a:r>
              <a:rPr lang="en-US" sz="2800" dirty="0">
                <a:latin typeface="Proxima Nova"/>
                <a:ea typeface="Proxima Nova"/>
                <a:cs typeface="Proxima Nova"/>
                <a:sym typeface="Proxima Nova"/>
              </a:rPr>
              <a:t>=&gt; Articles </a:t>
            </a:r>
            <a:r>
              <a:rPr lang="en-US" sz="2800" dirty="0" err="1">
                <a:latin typeface="Proxima Nova"/>
                <a:ea typeface="Proxima Nova"/>
                <a:cs typeface="Proxima Nova"/>
                <a:sym typeface="Proxima Nova"/>
              </a:rPr>
              <a:t>scientifiques</a:t>
            </a:r>
            <a:endParaRPr lang="en-US" sz="2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781049" lvl="1" indent="-457200" algn="l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2800" dirty="0">
                <a:latin typeface="Proxima Nova"/>
                <a:ea typeface="Proxima Nova"/>
                <a:cs typeface="Proxima Nova"/>
                <a:sym typeface="Proxima Nova"/>
              </a:rPr>
              <a:t>Python Pandas </a:t>
            </a:r>
          </a:p>
          <a:p>
            <a:pPr marL="781049" lvl="1" indent="-457200" algn="l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2800" dirty="0">
                <a:latin typeface="Proxima Nova"/>
                <a:ea typeface="Proxima Nova"/>
                <a:cs typeface="Proxima Nova"/>
                <a:sym typeface="Proxima Nova"/>
              </a:rPr>
              <a:t>Python Seaborn</a:t>
            </a:r>
          </a:p>
          <a:p>
            <a:pPr marL="781049" lvl="1" indent="-457200" algn="l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2800" dirty="0">
                <a:latin typeface="Proxima Nova"/>
                <a:ea typeface="Proxima Nova"/>
                <a:cs typeface="Proxima Nova"/>
                <a:sym typeface="Proxima Nova"/>
              </a:rPr>
              <a:t>Python Scikit-learn</a:t>
            </a:r>
          </a:p>
          <a:p>
            <a:pPr marL="781049" lvl="1" indent="-457200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sz="2800" dirty="0">
                <a:latin typeface="Proxima Nova"/>
                <a:ea typeface="Proxima Nova"/>
                <a:cs typeface="Proxima Nova"/>
                <a:sym typeface="Proxima Nova"/>
              </a:rPr>
              <a:t>HTML/CSS, Django</a:t>
            </a:r>
          </a:p>
          <a:p>
            <a:pPr marL="781049" lvl="1" indent="-457200" algn="l">
              <a:lnSpc>
                <a:spcPct val="200000"/>
              </a:lnSpc>
              <a:buFont typeface="Symbol" panose="05050102010706020507" pitchFamily="18" charset="2"/>
              <a:buChar char="Þ"/>
            </a:pPr>
            <a:endParaRPr lang="en-US" sz="299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781800" y="8770766"/>
            <a:ext cx="5149711" cy="1207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5039"/>
              </a:lnSpc>
              <a:buFont typeface="Arial"/>
              <a:buChar char="•"/>
            </a:pPr>
            <a:r>
              <a:rPr lang="en-US" sz="2999" dirty="0" err="1">
                <a:latin typeface="Proxima Nova"/>
                <a:ea typeface="Proxima Nova"/>
                <a:cs typeface="Proxima Nova"/>
                <a:sym typeface="Proxima Nova"/>
              </a:rPr>
              <a:t>Méthode</a:t>
            </a:r>
            <a:r>
              <a:rPr lang="en-US" sz="2999" dirty="0">
                <a:latin typeface="Proxima Nova"/>
                <a:ea typeface="Proxima Nova"/>
                <a:cs typeface="Proxima Nova"/>
                <a:sym typeface="Proxima Nova"/>
              </a:rPr>
              <a:t> AGILE</a:t>
            </a:r>
          </a:p>
          <a:p>
            <a:pPr marL="647698" lvl="1" indent="-323849" algn="l">
              <a:lnSpc>
                <a:spcPts val="5039"/>
              </a:lnSpc>
              <a:buFont typeface="Arial"/>
              <a:buChar char="•"/>
            </a:pPr>
            <a:r>
              <a:rPr lang="en-US" sz="2999" dirty="0" err="1">
                <a:latin typeface="Proxima Nova"/>
                <a:ea typeface="Proxima Nova"/>
                <a:cs typeface="Proxima Nova"/>
                <a:sym typeface="Proxima Nova"/>
              </a:rPr>
              <a:t>AirTable</a:t>
            </a:r>
            <a:endParaRPr lang="en-US" sz="2999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F08A5C15-4199-B305-2785-2B91157CF3E6}"/>
              </a:ext>
            </a:extLst>
          </p:cNvPr>
          <p:cNvSpPr txBox="1"/>
          <p:nvPr/>
        </p:nvSpPr>
        <p:spPr>
          <a:xfrm>
            <a:off x="728719" y="2214598"/>
            <a:ext cx="1644511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sz="5000" dirty="0" err="1">
                <a:latin typeface="Bebas Neue"/>
                <a:ea typeface="Bebas Neue"/>
                <a:cs typeface="Bebas Neue"/>
                <a:sym typeface="Bebas Neue"/>
              </a:rPr>
              <a:t>Etapes</a:t>
            </a:r>
            <a:r>
              <a:rPr lang="en-US" sz="5000" dirty="0">
                <a:latin typeface="Bebas Neue"/>
                <a:ea typeface="Bebas Neue"/>
                <a:cs typeface="Bebas Neue"/>
                <a:sym typeface="Bebas Neue"/>
              </a:rPr>
              <a:t>: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FF7C904B-EC70-BFFB-39A2-38616D6FCA03}"/>
              </a:ext>
            </a:extLst>
          </p:cNvPr>
          <p:cNvSpPr txBox="1"/>
          <p:nvPr/>
        </p:nvSpPr>
        <p:spPr>
          <a:xfrm>
            <a:off x="6527398" y="8099925"/>
            <a:ext cx="3302402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sz="5000" dirty="0" err="1">
                <a:latin typeface="Bebas Neue"/>
                <a:ea typeface="Bebas Neue"/>
                <a:cs typeface="Bebas Neue"/>
                <a:sym typeface="Bebas Neue"/>
              </a:rPr>
              <a:t>Suivi</a:t>
            </a:r>
            <a:r>
              <a:rPr lang="en-US" sz="5000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sz="5000" dirty="0" err="1">
                <a:latin typeface="Bebas Neue"/>
                <a:ea typeface="Bebas Neue"/>
                <a:cs typeface="Bebas Neue"/>
                <a:sym typeface="Bebas Neue"/>
              </a:rPr>
              <a:t>Projet</a:t>
            </a:r>
            <a:r>
              <a:rPr lang="en-US" sz="5000" dirty="0">
                <a:latin typeface="Bebas Neue"/>
                <a:ea typeface="Bebas Neue"/>
                <a:cs typeface="Bebas Neue"/>
                <a:sym typeface="Bebas Neue"/>
              </a:rPr>
              <a:t>:</a:t>
            </a:r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D751F548-245C-9646-AD2D-6724A5671592}"/>
              </a:ext>
            </a:extLst>
          </p:cNvPr>
          <p:cNvSpPr/>
          <p:nvPr/>
        </p:nvSpPr>
        <p:spPr>
          <a:xfrm>
            <a:off x="15918360" y="8468127"/>
            <a:ext cx="2028733" cy="1661538"/>
          </a:xfrm>
          <a:custGeom>
            <a:avLst/>
            <a:gdLst/>
            <a:ahLst/>
            <a:cxnLst/>
            <a:rect l="l" t="t" r="r" b="b"/>
            <a:pathLst>
              <a:path w="6350026" h="6350000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>
            <a:blip r:embed="rId6">
              <a:alphaModFix amt="35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5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4513567"/>
            <a:ext cx="18288000" cy="5773433"/>
            <a:chOff x="0" y="0"/>
            <a:chExt cx="4877324" cy="15573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7324" cy="1557312"/>
            </a:xfrm>
            <a:custGeom>
              <a:avLst/>
              <a:gdLst/>
              <a:ahLst/>
              <a:cxnLst/>
              <a:rect l="l" t="t" r="r" b="b"/>
              <a:pathLst>
                <a:path w="4877324" h="1557312">
                  <a:moveTo>
                    <a:pt x="0" y="0"/>
                  </a:moveTo>
                  <a:lnTo>
                    <a:pt x="4877324" y="0"/>
                  </a:lnTo>
                  <a:lnTo>
                    <a:pt x="4877324" y="1557312"/>
                  </a:lnTo>
                  <a:lnTo>
                    <a:pt x="0" y="1557312"/>
                  </a:lnTo>
                  <a:close/>
                </a:path>
              </a:pathLst>
            </a:custGeom>
            <a:solidFill>
              <a:srgbClr val="48BAC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77324" cy="15954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10163" y="788546"/>
            <a:ext cx="6581339" cy="8001555"/>
            <a:chOff x="6350" y="6350"/>
            <a:chExt cx="7323582" cy="8903970"/>
          </a:xfrm>
        </p:grpSpPr>
        <p:sp>
          <p:nvSpPr>
            <p:cNvPr id="6" name="Freeform 6"/>
            <p:cNvSpPr/>
            <p:nvPr/>
          </p:nvSpPr>
          <p:spPr>
            <a:xfrm>
              <a:off x="6350" y="6350"/>
              <a:ext cx="7323582" cy="8903970"/>
            </a:xfrm>
            <a:custGeom>
              <a:avLst/>
              <a:gdLst/>
              <a:ahLst/>
              <a:cxnLst/>
              <a:rect l="l" t="t" r="r" b="b"/>
              <a:pathLst>
                <a:path w="7323582" h="8903970">
                  <a:moveTo>
                    <a:pt x="7323582" y="8903970"/>
                  </a:moveTo>
                  <a:lnTo>
                    <a:pt x="0" y="8903970"/>
                  </a:lnTo>
                  <a:lnTo>
                    <a:pt x="0" y="3613404"/>
                  </a:lnTo>
                  <a:cubicBezTo>
                    <a:pt x="19177" y="2098929"/>
                    <a:pt x="1000760" y="729742"/>
                    <a:pt x="2442464" y="205867"/>
                  </a:cubicBezTo>
                  <a:lnTo>
                    <a:pt x="2452751" y="202184"/>
                  </a:lnTo>
                  <a:lnTo>
                    <a:pt x="2460752" y="200152"/>
                  </a:lnTo>
                  <a:cubicBezTo>
                    <a:pt x="2460625" y="200152"/>
                    <a:pt x="2461895" y="199771"/>
                    <a:pt x="2463546" y="199136"/>
                  </a:cubicBezTo>
                  <a:lnTo>
                    <a:pt x="2472436" y="195834"/>
                  </a:lnTo>
                  <a:cubicBezTo>
                    <a:pt x="2855341" y="65913"/>
                    <a:pt x="3254883" y="0"/>
                    <a:pt x="3659759" y="0"/>
                  </a:cubicBezTo>
                  <a:lnTo>
                    <a:pt x="3663696" y="0"/>
                  </a:lnTo>
                  <a:cubicBezTo>
                    <a:pt x="4068699" y="0"/>
                    <a:pt x="4468114" y="65913"/>
                    <a:pt x="4851146" y="195834"/>
                  </a:cubicBezTo>
                  <a:lnTo>
                    <a:pt x="4860036" y="199136"/>
                  </a:lnTo>
                  <a:cubicBezTo>
                    <a:pt x="4861560" y="199771"/>
                    <a:pt x="4862957" y="200152"/>
                    <a:pt x="4863465" y="200279"/>
                  </a:cubicBezTo>
                  <a:lnTo>
                    <a:pt x="4870323" y="201930"/>
                  </a:lnTo>
                  <a:lnTo>
                    <a:pt x="4880610" y="205613"/>
                  </a:lnTo>
                  <a:cubicBezTo>
                    <a:pt x="6322568" y="729488"/>
                    <a:pt x="7304405" y="2098802"/>
                    <a:pt x="7323455" y="3613150"/>
                  </a:cubicBezTo>
                  <a:lnTo>
                    <a:pt x="7323582" y="8903970"/>
                  </a:lnTo>
                  <a:close/>
                  <a:moveTo>
                    <a:pt x="19050" y="8884920"/>
                  </a:moveTo>
                  <a:lnTo>
                    <a:pt x="7304659" y="8884920"/>
                  </a:lnTo>
                  <a:lnTo>
                    <a:pt x="7304659" y="3613404"/>
                  </a:lnTo>
                  <a:cubicBezTo>
                    <a:pt x="7285609" y="2107184"/>
                    <a:pt x="6308979" y="744855"/>
                    <a:pt x="4874260" y="223647"/>
                  </a:cubicBezTo>
                  <a:lnTo>
                    <a:pt x="4864989" y="220218"/>
                  </a:lnTo>
                  <a:lnTo>
                    <a:pt x="4858893" y="218821"/>
                  </a:lnTo>
                  <a:cubicBezTo>
                    <a:pt x="4858003" y="218567"/>
                    <a:pt x="4855464" y="217805"/>
                    <a:pt x="4852924" y="216789"/>
                  </a:cubicBezTo>
                  <a:lnTo>
                    <a:pt x="4845177" y="213868"/>
                  </a:lnTo>
                  <a:cubicBezTo>
                    <a:pt x="4464177" y="84582"/>
                    <a:pt x="4066667" y="19050"/>
                    <a:pt x="3663823" y="19050"/>
                  </a:cubicBezTo>
                  <a:lnTo>
                    <a:pt x="3659886" y="19050"/>
                  </a:lnTo>
                  <a:cubicBezTo>
                    <a:pt x="3257042" y="19050"/>
                    <a:pt x="2859532" y="84582"/>
                    <a:pt x="2478532" y="213868"/>
                  </a:cubicBezTo>
                  <a:lnTo>
                    <a:pt x="2470785" y="216789"/>
                  </a:lnTo>
                  <a:cubicBezTo>
                    <a:pt x="2468626" y="217678"/>
                    <a:pt x="2466467" y="218313"/>
                    <a:pt x="2465959" y="218567"/>
                  </a:cubicBezTo>
                  <a:lnTo>
                    <a:pt x="2458212" y="220472"/>
                  </a:lnTo>
                  <a:lnTo>
                    <a:pt x="2448941" y="223901"/>
                  </a:lnTo>
                  <a:cubicBezTo>
                    <a:pt x="1014603" y="744855"/>
                    <a:pt x="38100" y="2107057"/>
                    <a:pt x="19050" y="3613531"/>
                  </a:cubicBezTo>
                  <a:lnTo>
                    <a:pt x="19050" y="8884920"/>
                  </a:lnTo>
                  <a:close/>
                </a:path>
              </a:pathLst>
            </a:custGeom>
            <a:solidFill>
              <a:srgbClr val="48BAC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55446" y="155573"/>
              <a:ext cx="7025387" cy="8605520"/>
            </a:xfrm>
            <a:custGeom>
              <a:avLst/>
              <a:gdLst/>
              <a:ahLst/>
              <a:cxnLst/>
              <a:rect l="l" t="t" r="r" b="b"/>
              <a:pathLst>
                <a:path w="7025387" h="8605520">
                  <a:moveTo>
                    <a:pt x="0" y="8605520"/>
                  </a:moveTo>
                  <a:lnTo>
                    <a:pt x="0" y="3465957"/>
                  </a:lnTo>
                  <a:cubicBezTo>
                    <a:pt x="18415" y="2013458"/>
                    <a:pt x="960374" y="699643"/>
                    <a:pt x="2344166" y="196977"/>
                  </a:cubicBezTo>
                  <a:lnTo>
                    <a:pt x="2347087" y="195961"/>
                  </a:lnTo>
                  <a:cubicBezTo>
                    <a:pt x="2351532" y="194818"/>
                    <a:pt x="2360676" y="192278"/>
                    <a:pt x="2371090" y="187960"/>
                  </a:cubicBezTo>
                  <a:cubicBezTo>
                    <a:pt x="2738247" y="63373"/>
                    <a:pt x="3121914" y="0"/>
                    <a:pt x="3510661" y="0"/>
                  </a:cubicBezTo>
                  <a:cubicBezTo>
                    <a:pt x="3511296" y="0"/>
                    <a:pt x="3511931" y="0"/>
                    <a:pt x="3512693" y="0"/>
                  </a:cubicBezTo>
                  <a:cubicBezTo>
                    <a:pt x="3513328" y="0"/>
                    <a:pt x="3513963" y="0"/>
                    <a:pt x="3514725" y="0"/>
                  </a:cubicBezTo>
                  <a:cubicBezTo>
                    <a:pt x="3903345" y="0"/>
                    <a:pt x="4287139" y="63373"/>
                    <a:pt x="4654296" y="187960"/>
                  </a:cubicBezTo>
                  <a:cubicBezTo>
                    <a:pt x="4664710" y="192278"/>
                    <a:pt x="4673854" y="194818"/>
                    <a:pt x="4678299" y="195961"/>
                  </a:cubicBezTo>
                  <a:lnTo>
                    <a:pt x="4681220" y="196977"/>
                  </a:lnTo>
                  <a:cubicBezTo>
                    <a:pt x="6065012" y="699643"/>
                    <a:pt x="7007099" y="2013458"/>
                    <a:pt x="7025387" y="3465957"/>
                  </a:cubicBezTo>
                  <a:lnTo>
                    <a:pt x="7025387" y="8605520"/>
                  </a:lnTo>
                  <a:lnTo>
                    <a:pt x="0" y="8605520"/>
                  </a:lnTo>
                  <a:close/>
                </a:path>
              </a:pathLst>
            </a:custGeom>
            <a:blipFill>
              <a:blip r:embed="rId2"/>
              <a:stretch>
                <a:fillRect l="-11237" r="-450183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2765913" y="7050927"/>
            <a:ext cx="3890433" cy="990600"/>
            <a:chOff x="0" y="0"/>
            <a:chExt cx="1024641" cy="2608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24641" cy="260899"/>
            </a:xfrm>
            <a:custGeom>
              <a:avLst/>
              <a:gdLst/>
              <a:ahLst/>
              <a:cxnLst/>
              <a:rect l="l" t="t" r="r" b="b"/>
              <a:pathLst>
                <a:path w="1024641" h="260899">
                  <a:moveTo>
                    <a:pt x="101489" y="0"/>
                  </a:moveTo>
                  <a:lnTo>
                    <a:pt x="923151" y="0"/>
                  </a:lnTo>
                  <a:cubicBezTo>
                    <a:pt x="979202" y="0"/>
                    <a:pt x="1024641" y="45438"/>
                    <a:pt x="1024641" y="101489"/>
                  </a:cubicBezTo>
                  <a:lnTo>
                    <a:pt x="1024641" y="159409"/>
                  </a:lnTo>
                  <a:cubicBezTo>
                    <a:pt x="1024641" y="215460"/>
                    <a:pt x="979202" y="260899"/>
                    <a:pt x="923151" y="260899"/>
                  </a:cubicBezTo>
                  <a:lnTo>
                    <a:pt x="101489" y="260899"/>
                  </a:lnTo>
                  <a:cubicBezTo>
                    <a:pt x="45438" y="260899"/>
                    <a:pt x="0" y="215460"/>
                    <a:pt x="0" y="159409"/>
                  </a:cubicBezTo>
                  <a:lnTo>
                    <a:pt x="0" y="101489"/>
                  </a:lnTo>
                  <a:cubicBezTo>
                    <a:pt x="0" y="45438"/>
                    <a:pt x="45438" y="0"/>
                    <a:pt x="101489" y="0"/>
                  </a:cubicBezTo>
                  <a:close/>
                </a:path>
              </a:pathLst>
            </a:custGeom>
            <a:solidFill>
              <a:srgbClr val="F7FDF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24641" cy="298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192053" y="2408517"/>
            <a:ext cx="6633110" cy="867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9"/>
              </a:lnSpc>
            </a:pPr>
            <a:r>
              <a:rPr lang="en-US" sz="6999" spc="-38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Notre solution 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58116" y="7405257"/>
            <a:ext cx="3306027" cy="39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1"/>
              </a:lnSpc>
            </a:pPr>
            <a:r>
              <a:rPr lang="en-US" sz="3199">
                <a:solidFill>
                  <a:srgbClr val="2D3541"/>
                </a:solidFill>
                <a:latin typeface="Proxima Nova"/>
                <a:ea typeface="Proxima Nova"/>
                <a:cs typeface="Proxima Nova"/>
                <a:sym typeface="Proxima Nova"/>
              </a:rPr>
              <a:t>@Hippo-Crate</a:t>
            </a:r>
          </a:p>
        </p:txBody>
      </p:sp>
      <p:sp>
        <p:nvSpPr>
          <p:cNvPr id="13" name="AutoShape 13"/>
          <p:cNvSpPr/>
          <p:nvPr/>
        </p:nvSpPr>
        <p:spPr>
          <a:xfrm>
            <a:off x="2095193" y="8795808"/>
            <a:ext cx="14625406" cy="0"/>
          </a:xfrm>
          <a:prstGeom prst="line">
            <a:avLst/>
          </a:prstGeom>
          <a:ln w="28575" cap="flat">
            <a:solidFill>
              <a:srgbClr val="F7FDF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8230574" y="5084968"/>
            <a:ext cx="7940431" cy="242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3299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lang="en-US" sz="3299" dirty="0" err="1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modèle</a:t>
            </a:r>
            <a:r>
              <a:rPr lang="en-US" sz="3299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 de Machine Learning </a:t>
            </a:r>
            <a:r>
              <a:rPr lang="en-US" sz="3299" dirty="0" err="1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adapté</a:t>
            </a:r>
            <a:r>
              <a:rPr lang="en-US" sz="3299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 à </a:t>
            </a:r>
            <a:r>
              <a:rPr lang="en-US" sz="3299" dirty="0" err="1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chaque</a:t>
            </a:r>
            <a:r>
              <a:rPr lang="en-US" sz="3299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299" dirty="0" err="1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maladie</a:t>
            </a:r>
            <a:endParaRPr lang="en-US" sz="3299" dirty="0">
              <a:solidFill>
                <a:srgbClr val="F7FDF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algn="ctr">
              <a:lnSpc>
                <a:spcPts val="6599"/>
              </a:lnSpc>
            </a:pPr>
            <a:r>
              <a:rPr lang="en-US" sz="3299" u="sng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Lien </a:t>
            </a:r>
            <a:r>
              <a:rPr lang="en-US" sz="3299" u="sng" dirty="0" err="1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vers</a:t>
            </a:r>
            <a:r>
              <a:rPr lang="en-US" sz="3299" u="sng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3299" u="sng" dirty="0" err="1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notre</a:t>
            </a:r>
            <a:r>
              <a:rPr lang="en-US" sz="3299" u="sng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 site</a:t>
            </a:r>
            <a:r>
              <a:rPr lang="en-US" sz="3299" dirty="0">
                <a:solidFill>
                  <a:srgbClr val="F7FDFE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215</Words>
  <Application>Microsoft Office PowerPoint</Application>
  <PresentationFormat>Personnalisé</PresentationFormat>
  <Paragraphs>57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Proxima Nova</vt:lpstr>
      <vt:lpstr>Calibri</vt:lpstr>
      <vt:lpstr>Bebas Neue</vt:lpstr>
      <vt:lpstr>Arial</vt:lpstr>
      <vt:lpstr>Symbol</vt:lpstr>
      <vt:lpstr>Proxima Nova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Minimalist Medical Presentation</dc:title>
  <dc:creator>Alan</dc:creator>
  <cp:lastModifiedBy>fauvergue bruno</cp:lastModifiedBy>
  <cp:revision>9</cp:revision>
  <dcterms:created xsi:type="dcterms:W3CDTF">2006-08-16T00:00:00Z</dcterms:created>
  <dcterms:modified xsi:type="dcterms:W3CDTF">2024-07-25T14:21:42Z</dcterms:modified>
  <dc:identifier>DAGLxcGVOfY</dc:identifier>
</cp:coreProperties>
</file>