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2" r:id="rId5"/>
    <p:sldId id="260" r:id="rId6"/>
    <p:sldId id="263" r:id="rId7"/>
    <p:sldId id="261" r:id="rId8"/>
    <p:sldId id="259" r:id="rId9"/>
    <p:sldId id="265" r:id="rId10"/>
    <p:sldId id="266" r:id="rId11"/>
    <p:sldId id="267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C3399"/>
    <a:srgbClr val="FCA82C"/>
    <a:srgbClr val="A4660C"/>
    <a:srgbClr val="952F69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2684207"/>
            <a:ext cx="7285702" cy="16739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454" y="4188551"/>
            <a:ext cx="7272717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43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194619"/>
            <a:ext cx="8246070" cy="334323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013" y="384414"/>
            <a:ext cx="657040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761" y="1147939"/>
            <a:ext cx="6570407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485494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53" y="14269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253" y="18993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9374" y="14269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9374" y="18993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5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996" y="2571750"/>
            <a:ext cx="7403689" cy="1666567"/>
          </a:xfrm>
        </p:spPr>
        <p:txBody>
          <a:bodyPr>
            <a:normAutofit/>
          </a:bodyPr>
          <a:lstStyle/>
          <a:p>
            <a:r>
              <a:rPr lang="en-US" b="1" i="1" dirty="0"/>
              <a:t>AVAXIA Monitor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5779" y="4143048"/>
            <a:ext cx="7486231" cy="763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Interface team</a:t>
            </a:r>
          </a:p>
          <a:p>
            <a:r>
              <a:rPr lang="en-US" sz="1500" dirty="0" err="1"/>
              <a:t>Hassene</a:t>
            </a:r>
            <a:r>
              <a:rPr lang="en-US" sz="1500" dirty="0"/>
              <a:t> </a:t>
            </a:r>
            <a:r>
              <a:rPr lang="en-US" sz="1500" dirty="0" err="1"/>
              <a:t>Fliss</a:t>
            </a:r>
            <a:endParaRPr lang="en-US" sz="15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493925-F956-43C5-B7FB-73C5382B82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9" y="236927"/>
            <a:ext cx="2279004" cy="716096"/>
          </a:xfrm>
          <a:prstGeom prst="rect">
            <a:avLst/>
          </a:prstGeom>
          <a:effectLst>
            <a:outerShdw blurRad="228600" dist="88900" dir="720000" algn="ctr" rotWithShape="0">
              <a:srgbClr val="000000">
                <a:alpha val="49000"/>
              </a:srgbClr>
            </a:outerShdw>
            <a:reflection endPos="6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C443E-0DF8-4769-AE08-60BD0905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Incovenients</a:t>
            </a:r>
            <a:br>
              <a:rPr lang="en-US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1A819-FBF3-4BDE-B96D-C9A015A0D330}"/>
              </a:ext>
            </a:extLst>
          </p:cNvPr>
          <p:cNvSpPr/>
          <p:nvPr/>
        </p:nvSpPr>
        <p:spPr>
          <a:xfrm>
            <a:off x="1909483" y="1116867"/>
            <a:ext cx="6570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This solution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using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TWILIO API </a:t>
            </a:r>
            <a:r>
              <a:rPr lang="fr-FR" dirty="0" err="1">
                <a:solidFill>
                  <a:schemeClr val="bg1"/>
                </a:solidFill>
              </a:rPr>
              <a:t>which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 a Payable API.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2794E-D8D9-442D-894E-EEEDF7089C4F}"/>
              </a:ext>
            </a:extLst>
          </p:cNvPr>
          <p:cNvSpPr/>
          <p:nvPr/>
        </p:nvSpPr>
        <p:spPr>
          <a:xfrm>
            <a:off x="2168014" y="1925419"/>
            <a:ext cx="6570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This solution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monitoring </a:t>
            </a:r>
            <a:r>
              <a:rPr lang="fr-FR" dirty="0" err="1">
                <a:solidFill>
                  <a:schemeClr val="bg1"/>
                </a:solidFill>
              </a:rPr>
              <a:t>only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b="1" dirty="0" err="1">
                <a:solidFill>
                  <a:schemeClr val="bg1"/>
                </a:solidFill>
              </a:rPr>
              <a:t>processes</a:t>
            </a:r>
            <a:r>
              <a:rPr lang="fr-FR" dirty="0">
                <a:solidFill>
                  <a:schemeClr val="bg1"/>
                </a:solidFill>
              </a:rPr>
              <a:t> not the </a:t>
            </a:r>
            <a:r>
              <a:rPr lang="fr-FR" b="1" dirty="0" err="1">
                <a:solidFill>
                  <a:schemeClr val="bg1"/>
                </a:solidFill>
              </a:rPr>
              <a:t>Atoms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7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52AF1-4885-4744-BD1A-AAEB758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760" y="223049"/>
            <a:ext cx="6570407" cy="725349"/>
          </a:xfrm>
        </p:spPr>
        <p:txBody>
          <a:bodyPr>
            <a:normAutofit/>
          </a:bodyPr>
          <a:lstStyle/>
          <a:p>
            <a:r>
              <a:rPr lang="fr-FR" sz="3200" dirty="0" err="1"/>
              <a:t>Enhacement</a:t>
            </a:r>
            <a:endParaRPr lang="fr-FR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802E0-92FC-45DF-9902-2C7E99EC714D}"/>
              </a:ext>
            </a:extLst>
          </p:cNvPr>
          <p:cNvSpPr/>
          <p:nvPr/>
        </p:nvSpPr>
        <p:spPr>
          <a:xfrm>
            <a:off x="1909483" y="1116867"/>
            <a:ext cx="6570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Connexion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ZABBIX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could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be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done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F94A6-77DD-4990-96F0-CC90BE0C861E}"/>
              </a:ext>
            </a:extLst>
          </p:cNvPr>
          <p:cNvSpPr/>
          <p:nvPr/>
        </p:nvSpPr>
        <p:spPr>
          <a:xfrm>
            <a:off x="2182761" y="1654668"/>
            <a:ext cx="6570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Connexion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other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systems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could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be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done</a:t>
            </a:r>
            <a:r>
              <a:rPr lang="fr-FR" dirty="0">
                <a:solidFill>
                  <a:schemeClr val="bg1"/>
                </a:solidFill>
              </a:rPr>
              <a:t> ( </a:t>
            </a:r>
            <a:r>
              <a:rPr lang="fr-FR" b="1" dirty="0">
                <a:solidFill>
                  <a:schemeClr val="bg1"/>
                </a:solidFill>
              </a:rPr>
              <a:t>SAP, </a:t>
            </a:r>
            <a:r>
              <a:rPr lang="fr-FR" b="1" dirty="0" err="1">
                <a:solidFill>
                  <a:schemeClr val="bg1"/>
                </a:solidFill>
              </a:rPr>
              <a:t>SalesForce</a:t>
            </a:r>
            <a:r>
              <a:rPr lang="fr-FR" b="1" dirty="0">
                <a:solidFill>
                  <a:schemeClr val="bg1"/>
                </a:solidFill>
              </a:rPr>
              <a:t>….)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8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2B6B7-3802-4F88-B993-DB8F32F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351" y="2189987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/>
              <a:t>Thank you so much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59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43" y="416063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solution</a:t>
            </a:r>
          </a:p>
          <a:p>
            <a:r>
              <a:rPr lang="en-US" dirty="0"/>
              <a:t>Technical overview</a:t>
            </a:r>
          </a:p>
          <a:p>
            <a:r>
              <a:rPr lang="en-US" dirty="0"/>
              <a:t>Advantages/inconvenient</a:t>
            </a:r>
          </a:p>
          <a:p>
            <a:r>
              <a:rPr lang="en-US" dirty="0"/>
              <a:t>Enhancement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2B6B7-3802-4F88-B993-DB8F32F6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the solution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ED663-A701-4647-8C53-423C0FA5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03829"/>
            <a:ext cx="8246070" cy="33432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fr-FR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1800" dirty="0"/>
              <a:t>This solution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basically</a:t>
            </a:r>
            <a:r>
              <a:rPr lang="fr-FR" sz="1800" dirty="0"/>
              <a:t> a </a:t>
            </a:r>
            <a:r>
              <a:rPr lang="fr-FR" sz="1800" b="1" dirty="0" err="1"/>
              <a:t>nightly</a:t>
            </a:r>
            <a:r>
              <a:rPr lang="fr-FR" sz="1800" b="1" dirty="0"/>
              <a:t> monitoring application.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1800" dirty="0"/>
              <a:t>The solution </a:t>
            </a:r>
            <a:r>
              <a:rPr lang="fr-FR" sz="1800" dirty="0" err="1"/>
              <a:t>is</a:t>
            </a:r>
            <a:r>
              <a:rPr lang="fr-FR" sz="1800" dirty="0"/>
              <a:t> to automate a phone call to the consultant/client </a:t>
            </a:r>
            <a:r>
              <a:rPr lang="fr-FR" sz="1800" dirty="0" err="1"/>
              <a:t>when</a:t>
            </a:r>
            <a:r>
              <a:rPr lang="fr-FR" sz="1800" dirty="0"/>
              <a:t> an issue </a:t>
            </a:r>
            <a:r>
              <a:rPr lang="fr-FR" sz="1800" dirty="0" err="1"/>
              <a:t>happened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35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2032187"/>
            <a:ext cx="8996083" cy="10791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Technical overview </a:t>
            </a:r>
            <a:br>
              <a:rPr lang="en-US" dirty="0"/>
            </a:br>
            <a:r>
              <a:rPr lang="en-US" sz="2700" dirty="0"/>
              <a:t>Internal 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26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8951A94-C191-4676-B3F7-1FB0D91301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" y="196744"/>
            <a:ext cx="741079" cy="7410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8B4C8D1-21D1-452D-BE59-462F0CF046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823"/>
            <a:ext cx="772276" cy="7722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871426-E5B0-45BC-A52F-87AB5AF84A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761"/>
            <a:ext cx="772276" cy="7722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CD95F2-5540-4EE0-AF1D-62C0439A42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" y="2665001"/>
            <a:ext cx="772276" cy="7722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ADAEC1A-58E4-4A8C-858C-75322CA0E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458526"/>
            <a:ext cx="756678" cy="7722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C21EBD-5550-4842-85CD-CE34DF011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9654"/>
            <a:ext cx="772275" cy="772275"/>
          </a:xfrm>
          <a:prstGeom prst="rect">
            <a:avLst/>
          </a:prstGeom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B2F02934-8B06-481D-8528-C70884CD122F}"/>
              </a:ext>
            </a:extLst>
          </p:cNvPr>
          <p:cNvCxnSpPr>
            <a:cxnSpLocks/>
          </p:cNvCxnSpPr>
          <p:nvPr/>
        </p:nvCxnSpPr>
        <p:spPr>
          <a:xfrm>
            <a:off x="756676" y="523177"/>
            <a:ext cx="1917728" cy="1914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2B7A5125-6CCC-434F-B743-254C9C122BD6}"/>
              </a:ext>
            </a:extLst>
          </p:cNvPr>
          <p:cNvCxnSpPr>
            <a:cxnSpLocks/>
          </p:cNvCxnSpPr>
          <p:nvPr/>
        </p:nvCxnSpPr>
        <p:spPr>
          <a:xfrm flipV="1">
            <a:off x="787872" y="2969422"/>
            <a:ext cx="1914378" cy="1803317"/>
          </a:xfrm>
          <a:prstGeom prst="bentConnector3">
            <a:avLst>
              <a:gd name="adj1" fmla="val 47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CB1550D-E434-4E57-BDB5-7E0FE1BA5C2D}"/>
              </a:ext>
            </a:extLst>
          </p:cNvPr>
          <p:cNvCxnSpPr>
            <a:cxnSpLocks/>
          </p:cNvCxnSpPr>
          <p:nvPr/>
        </p:nvCxnSpPr>
        <p:spPr>
          <a:xfrm>
            <a:off x="756676" y="3157350"/>
            <a:ext cx="95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AD35158-2336-44E8-9426-5B5C609EA40A}"/>
              </a:ext>
            </a:extLst>
          </p:cNvPr>
          <p:cNvCxnSpPr>
            <a:cxnSpLocks/>
          </p:cNvCxnSpPr>
          <p:nvPr/>
        </p:nvCxnSpPr>
        <p:spPr>
          <a:xfrm>
            <a:off x="743304" y="3935768"/>
            <a:ext cx="95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A8DEABBD-842B-43D2-89FA-BB0982E78922}"/>
              </a:ext>
            </a:extLst>
          </p:cNvPr>
          <p:cNvCxnSpPr>
            <a:cxnSpLocks/>
          </p:cNvCxnSpPr>
          <p:nvPr/>
        </p:nvCxnSpPr>
        <p:spPr>
          <a:xfrm>
            <a:off x="743304" y="2158244"/>
            <a:ext cx="95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D383C44C-EF70-4D8F-807C-152A72E1E251}"/>
              </a:ext>
            </a:extLst>
          </p:cNvPr>
          <p:cNvCxnSpPr>
            <a:cxnSpLocks/>
          </p:cNvCxnSpPr>
          <p:nvPr/>
        </p:nvCxnSpPr>
        <p:spPr>
          <a:xfrm>
            <a:off x="743304" y="1336541"/>
            <a:ext cx="95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 58">
            <a:extLst>
              <a:ext uri="{FF2B5EF4-FFF2-40B4-BE49-F238E27FC236}">
                <a16:creationId xmlns:a16="http://schemas.microsoft.com/office/drawing/2014/main" id="{40DED3B1-A058-43DC-8760-EDAC2C445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61" y="2219056"/>
            <a:ext cx="1019397" cy="1019397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C1919F5-3366-44AF-89DB-AC20F6C70A4A}"/>
              </a:ext>
            </a:extLst>
          </p:cNvPr>
          <p:cNvSpPr/>
          <p:nvPr/>
        </p:nvSpPr>
        <p:spPr>
          <a:xfrm>
            <a:off x="821035" y="196744"/>
            <a:ext cx="803402" cy="2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Ebest</a:t>
            </a:r>
            <a:endParaRPr lang="fr-FR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8AB737-DF3B-4827-8DAB-16F5E54BCD88}"/>
              </a:ext>
            </a:extLst>
          </p:cNvPr>
          <p:cNvSpPr/>
          <p:nvPr/>
        </p:nvSpPr>
        <p:spPr>
          <a:xfrm>
            <a:off x="821035" y="1023443"/>
            <a:ext cx="803402" cy="2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New </a:t>
            </a:r>
            <a:r>
              <a:rPr lang="fr-FR" sz="900" b="1" dirty="0" err="1"/>
              <a:t>Hookan</a:t>
            </a:r>
            <a:endParaRPr lang="fr-FR" sz="9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2FE32F-C474-49AF-9D82-7E6F6B0C6CDB}"/>
              </a:ext>
            </a:extLst>
          </p:cNvPr>
          <p:cNvSpPr/>
          <p:nvPr/>
        </p:nvSpPr>
        <p:spPr>
          <a:xfrm>
            <a:off x="821035" y="1845146"/>
            <a:ext cx="803402" cy="2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/>
              <a:t>S.Daiwa</a:t>
            </a:r>
            <a:endParaRPr lang="fr-FR" sz="11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2A2A04-F159-4BB5-900B-7373317D3230}"/>
              </a:ext>
            </a:extLst>
          </p:cNvPr>
          <p:cNvSpPr/>
          <p:nvPr/>
        </p:nvSpPr>
        <p:spPr>
          <a:xfrm>
            <a:off x="809540" y="2835284"/>
            <a:ext cx="803402" cy="2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SalesRep</a:t>
            </a:r>
            <a:endParaRPr lang="fr-FR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732D593-E364-4576-9E72-2CA101B8B015}"/>
              </a:ext>
            </a:extLst>
          </p:cNvPr>
          <p:cNvSpPr/>
          <p:nvPr/>
        </p:nvSpPr>
        <p:spPr>
          <a:xfrm>
            <a:off x="809540" y="3613702"/>
            <a:ext cx="803402" cy="2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JRWB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41F49F-BAE3-4B79-91B3-457849762082}"/>
              </a:ext>
            </a:extLst>
          </p:cNvPr>
          <p:cNvSpPr/>
          <p:nvPr/>
        </p:nvSpPr>
        <p:spPr>
          <a:xfrm>
            <a:off x="821035" y="4444524"/>
            <a:ext cx="803402" cy="2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EDI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A1CCD632-CB84-4322-88ED-02F6C92BA3EB}"/>
              </a:ext>
            </a:extLst>
          </p:cNvPr>
          <p:cNvSpPr/>
          <p:nvPr/>
        </p:nvSpPr>
        <p:spPr>
          <a:xfrm>
            <a:off x="1797357" y="2083529"/>
            <a:ext cx="860704" cy="2565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S=0 or S=1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D79BE6EB-62B7-460C-AA4F-6850635C2110}"/>
              </a:ext>
            </a:extLst>
          </p:cNvPr>
          <p:cNvSpPr/>
          <p:nvPr/>
        </p:nvSpPr>
        <p:spPr>
          <a:xfrm>
            <a:off x="1807747" y="3059762"/>
            <a:ext cx="860704" cy="2565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S=0 or S=1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7B9FAB04-3818-47C4-BC15-4028FEF74F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42" y="2305760"/>
            <a:ext cx="854670" cy="754002"/>
          </a:xfrm>
          <a:prstGeom prst="rect">
            <a:avLst/>
          </a:prstGeom>
        </p:spPr>
      </p:pic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24D2186F-E819-4353-A529-28C4ED0F74CE}"/>
              </a:ext>
            </a:extLst>
          </p:cNvPr>
          <p:cNvCxnSpPr>
            <a:cxnSpLocks/>
          </p:cNvCxnSpPr>
          <p:nvPr/>
        </p:nvCxnSpPr>
        <p:spPr>
          <a:xfrm>
            <a:off x="3571133" y="2724943"/>
            <a:ext cx="605901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C1B60995-31EC-46C3-B773-4BEE9FBC30FE}"/>
              </a:ext>
            </a:extLst>
          </p:cNvPr>
          <p:cNvCxnSpPr>
            <a:cxnSpLocks/>
          </p:cNvCxnSpPr>
          <p:nvPr/>
        </p:nvCxnSpPr>
        <p:spPr>
          <a:xfrm flipV="1">
            <a:off x="4937530" y="1987712"/>
            <a:ext cx="577750" cy="376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E018F01D-1310-43DF-8C3B-CF1E9CF75136}"/>
              </a:ext>
            </a:extLst>
          </p:cNvPr>
          <p:cNvCxnSpPr>
            <a:cxnSpLocks/>
          </p:cNvCxnSpPr>
          <p:nvPr/>
        </p:nvCxnSpPr>
        <p:spPr>
          <a:xfrm>
            <a:off x="4937530" y="2849555"/>
            <a:ext cx="577750" cy="403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2C4608F3-21A1-46CA-BA50-FBE511C6C75E}"/>
              </a:ext>
            </a:extLst>
          </p:cNvPr>
          <p:cNvSpPr/>
          <p:nvPr/>
        </p:nvSpPr>
        <p:spPr>
          <a:xfrm>
            <a:off x="4559446" y="1972244"/>
            <a:ext cx="577750" cy="2980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S=0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7E5A3F35-C439-465D-9147-A42F8B0ED10B}"/>
              </a:ext>
            </a:extLst>
          </p:cNvPr>
          <p:cNvSpPr/>
          <p:nvPr/>
        </p:nvSpPr>
        <p:spPr>
          <a:xfrm>
            <a:off x="4559446" y="2940406"/>
            <a:ext cx="577750" cy="2980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S=1</a:t>
            </a:r>
          </a:p>
        </p:txBody>
      </p:sp>
      <p:pic>
        <p:nvPicPr>
          <p:cNvPr id="93" name="Image 92">
            <a:extLst>
              <a:ext uri="{FF2B5EF4-FFF2-40B4-BE49-F238E27FC236}">
                <a16:creationId xmlns:a16="http://schemas.microsoft.com/office/drawing/2014/main" id="{8EBBB272-CD21-4A91-A93E-1A1156BAB5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13" y="579116"/>
            <a:ext cx="1386343" cy="415903"/>
          </a:xfrm>
          <a:prstGeom prst="rect">
            <a:avLst/>
          </a:prstGeom>
        </p:spPr>
      </p:pic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A0D9544B-4CC9-4B53-8175-20EF23D1BE9B}"/>
              </a:ext>
            </a:extLst>
          </p:cNvPr>
          <p:cNvSpPr/>
          <p:nvPr/>
        </p:nvSpPr>
        <p:spPr>
          <a:xfrm>
            <a:off x="5237037" y="1565312"/>
            <a:ext cx="714179" cy="29804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Issue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FE3E9DE7-ADCD-4EC6-918D-22AF91346440}"/>
              </a:ext>
            </a:extLst>
          </p:cNvPr>
          <p:cNvSpPr/>
          <p:nvPr/>
        </p:nvSpPr>
        <p:spPr>
          <a:xfrm>
            <a:off x="5237037" y="3353662"/>
            <a:ext cx="714179" cy="298047"/>
          </a:xfrm>
          <a:prstGeom prst="roundRect">
            <a:avLst/>
          </a:prstGeom>
          <a:solidFill>
            <a:srgbClr val="9EFF2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cxnSp>
        <p:nvCxnSpPr>
          <p:cNvPr id="106" name="Connecteur : en angle 105">
            <a:extLst>
              <a:ext uri="{FF2B5EF4-FFF2-40B4-BE49-F238E27FC236}">
                <a16:creationId xmlns:a16="http://schemas.microsoft.com/office/drawing/2014/main" id="{164BE8FB-97CE-46DA-8A38-0282304AEF5A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5237037" y="787068"/>
            <a:ext cx="890876" cy="653891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8785E86-CC98-4A10-890A-DF2DBD5319EC}"/>
              </a:ext>
            </a:extLst>
          </p:cNvPr>
          <p:cNvSpPr txBox="1"/>
          <p:nvPr/>
        </p:nvSpPr>
        <p:spPr>
          <a:xfrm>
            <a:off x="5319066" y="530622"/>
            <a:ext cx="127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http Req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991AA4D-5297-4DB1-8D30-B77A5F340166}"/>
              </a:ext>
            </a:extLst>
          </p:cNvPr>
          <p:cNvSpPr txBox="1"/>
          <p:nvPr/>
        </p:nvSpPr>
        <p:spPr>
          <a:xfrm>
            <a:off x="4884986" y="1152376"/>
            <a:ext cx="127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http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Resp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297240F6-92B3-432E-A26D-0BD7C77F5477}"/>
              </a:ext>
            </a:extLst>
          </p:cNvPr>
          <p:cNvCxnSpPr/>
          <p:nvPr/>
        </p:nvCxnSpPr>
        <p:spPr>
          <a:xfrm>
            <a:off x="6586577" y="523176"/>
            <a:ext cx="9276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D8D2381-9E3B-4045-9CED-C6A593A0C798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8235375" y="2146955"/>
            <a:ext cx="8722" cy="65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 119">
            <a:extLst>
              <a:ext uri="{FF2B5EF4-FFF2-40B4-BE49-F238E27FC236}">
                <a16:creationId xmlns:a16="http://schemas.microsoft.com/office/drawing/2014/main" id="{B45CC600-975A-4956-9233-E2EB24549F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92" y="234064"/>
            <a:ext cx="966374" cy="1941807"/>
          </a:xfrm>
          <a:prstGeom prst="rect">
            <a:avLst/>
          </a:prstGeom>
        </p:spPr>
      </p:pic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E7BBD0BB-9591-4066-A6B3-12E2FE9A3828}"/>
              </a:ext>
            </a:extLst>
          </p:cNvPr>
          <p:cNvSpPr/>
          <p:nvPr/>
        </p:nvSpPr>
        <p:spPr>
          <a:xfrm>
            <a:off x="6269101" y="42528"/>
            <a:ext cx="1386342" cy="36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err="1"/>
              <a:t>From</a:t>
            </a:r>
            <a:r>
              <a:rPr lang="fr-FR" sz="900" dirty="0"/>
              <a:t> : Robot</a:t>
            </a:r>
          </a:p>
          <a:p>
            <a:r>
              <a:rPr lang="fr-FR" sz="900" b="1" dirty="0"/>
              <a:t>To</a:t>
            </a:r>
            <a:r>
              <a:rPr lang="fr-FR" sz="900" dirty="0"/>
              <a:t> : </a:t>
            </a:r>
            <a:r>
              <a:rPr lang="fr-FR" sz="900" dirty="0" err="1"/>
              <a:t>Avaxia</a:t>
            </a:r>
            <a:r>
              <a:rPr lang="fr-FR" sz="900" dirty="0"/>
              <a:t> Team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C2DC2382-6C06-4393-BE7E-126460CC6DFE}"/>
              </a:ext>
            </a:extLst>
          </p:cNvPr>
          <p:cNvSpPr/>
          <p:nvPr/>
        </p:nvSpPr>
        <p:spPr>
          <a:xfrm>
            <a:off x="8000265" y="482457"/>
            <a:ext cx="531628" cy="2165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Robot</a:t>
            </a:r>
            <a:endParaRPr lang="fr-FR" sz="9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E72FFAD6-7054-46D8-BDA9-05326EC821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45" y="1860197"/>
            <a:ext cx="337840" cy="298047"/>
          </a:xfrm>
          <a:prstGeom prst="rect">
            <a:avLst/>
          </a:prstGeom>
        </p:spPr>
      </p:pic>
      <p:pic>
        <p:nvPicPr>
          <p:cNvPr id="127" name="Image 126">
            <a:extLst>
              <a:ext uri="{FF2B5EF4-FFF2-40B4-BE49-F238E27FC236}">
                <a16:creationId xmlns:a16="http://schemas.microsoft.com/office/drawing/2014/main" id="{5368FF1A-91FD-453B-9B63-76637FBAC23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45" y="3124794"/>
            <a:ext cx="337840" cy="298047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3441FB3D-CC13-4768-9CAB-5DEDF5B461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08" y="2802371"/>
            <a:ext cx="1098134" cy="912292"/>
          </a:xfrm>
          <a:prstGeom prst="rect">
            <a:avLst/>
          </a:prstGeom>
        </p:spPr>
      </p:pic>
      <p:cxnSp>
        <p:nvCxnSpPr>
          <p:cNvPr id="137" name="Connecteur : en angle 136">
            <a:extLst>
              <a:ext uri="{FF2B5EF4-FFF2-40B4-BE49-F238E27FC236}">
                <a16:creationId xmlns:a16="http://schemas.microsoft.com/office/drawing/2014/main" id="{6502D361-B385-4440-AA51-36AB7CE5289C}"/>
              </a:ext>
            </a:extLst>
          </p:cNvPr>
          <p:cNvCxnSpPr>
            <a:cxnSpLocks/>
            <a:endCxn id="144" idx="3"/>
          </p:cNvCxnSpPr>
          <p:nvPr/>
        </p:nvCxnSpPr>
        <p:spPr>
          <a:xfrm rot="10800000" flipV="1">
            <a:off x="7545812" y="3651708"/>
            <a:ext cx="942282" cy="732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èche : gauche 140">
            <a:extLst>
              <a:ext uri="{FF2B5EF4-FFF2-40B4-BE49-F238E27FC236}">
                <a16:creationId xmlns:a16="http://schemas.microsoft.com/office/drawing/2014/main" id="{E8D4D746-E6C9-48FF-B412-CF6342C17865}"/>
              </a:ext>
            </a:extLst>
          </p:cNvPr>
          <p:cNvSpPr/>
          <p:nvPr/>
        </p:nvSpPr>
        <p:spPr>
          <a:xfrm>
            <a:off x="2071171" y="4369628"/>
            <a:ext cx="3880045" cy="406379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94C584CB-4088-4824-952C-CCECAE722760}"/>
              </a:ext>
            </a:extLst>
          </p:cNvPr>
          <p:cNvSpPr/>
          <p:nvPr/>
        </p:nvSpPr>
        <p:spPr>
          <a:xfrm>
            <a:off x="3467387" y="4390256"/>
            <a:ext cx="1189821" cy="3341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Intervention</a:t>
            </a:r>
          </a:p>
        </p:txBody>
      </p:sp>
      <p:pic>
        <p:nvPicPr>
          <p:cNvPr id="144" name="Image 143">
            <a:extLst>
              <a:ext uri="{FF2B5EF4-FFF2-40B4-BE49-F238E27FC236}">
                <a16:creationId xmlns:a16="http://schemas.microsoft.com/office/drawing/2014/main" id="{C5FCFFB7-FC3A-4321-BA27-99AE523B77F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36" y="3935768"/>
            <a:ext cx="1012676" cy="896635"/>
          </a:xfrm>
          <a:prstGeom prst="rect">
            <a:avLst/>
          </a:prstGeom>
        </p:spPr>
      </p:pic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0E2753D0-DC77-4373-90B5-30D45DD9E14D}"/>
              </a:ext>
            </a:extLst>
          </p:cNvPr>
          <p:cNvSpPr/>
          <p:nvPr/>
        </p:nvSpPr>
        <p:spPr>
          <a:xfrm>
            <a:off x="7268416" y="3779637"/>
            <a:ext cx="1718631" cy="4544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Hello This </a:t>
            </a:r>
            <a:r>
              <a:rPr lang="fr-FR" sz="1000" dirty="0" err="1"/>
              <a:t>is</a:t>
            </a:r>
            <a:r>
              <a:rPr lang="fr-FR" sz="1000" dirty="0"/>
              <a:t> </a:t>
            </a:r>
            <a:r>
              <a:rPr lang="fr-FR" sz="1000" dirty="0" err="1"/>
              <a:t>avaxia</a:t>
            </a:r>
            <a:r>
              <a:rPr lang="fr-FR" sz="1000" dirty="0"/>
              <a:t> team monitor robot , </a:t>
            </a:r>
            <a:r>
              <a:rPr lang="fr-FR" sz="1000" dirty="0" err="1"/>
              <a:t>please</a:t>
            </a:r>
            <a:r>
              <a:rPr lang="fr-FR" sz="1000" dirty="0"/>
              <a:t> check IF </a:t>
            </a:r>
            <a:r>
              <a:rPr lang="fr-FR" sz="1000" dirty="0" err="1"/>
              <a:t>num</a:t>
            </a:r>
            <a:r>
              <a:rPr lang="fr-FR" sz="1000" dirty="0"/>
              <a:t>…</a:t>
            </a:r>
          </a:p>
        </p:txBody>
      </p:sp>
      <p:pic>
        <p:nvPicPr>
          <p:cNvPr id="153" name="Image 152">
            <a:extLst>
              <a:ext uri="{FF2B5EF4-FFF2-40B4-BE49-F238E27FC236}">
                <a16:creationId xmlns:a16="http://schemas.microsoft.com/office/drawing/2014/main" id="{E8413CCC-A35D-45D3-99DA-B7BF2A79BE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38" y="42600"/>
            <a:ext cx="1218684" cy="382928"/>
          </a:xfrm>
          <a:prstGeom prst="rect">
            <a:avLst/>
          </a:prstGeom>
          <a:effectLst>
            <a:outerShdw blurRad="228600" dist="88900" dir="720000" algn="ctr" rotWithShape="0">
              <a:srgbClr val="000000">
                <a:alpha val="49000"/>
              </a:srgbClr>
            </a:outerShdw>
            <a:reflection endPos="6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1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89" grpId="0" animBg="1"/>
      <p:bldP spid="91" grpId="0" animBg="1"/>
      <p:bldP spid="96" grpId="0" animBg="1"/>
      <p:bldP spid="99" grpId="0" animBg="1"/>
      <p:bldP spid="113" grpId="0"/>
      <p:bldP spid="114" grpId="0"/>
      <p:bldP spid="121" grpId="0" animBg="1"/>
      <p:bldP spid="125" grpId="0" animBg="1"/>
      <p:bldP spid="141" grpId="0" animBg="1"/>
      <p:bldP spid="142" grpId="0" animBg="1"/>
      <p:bldP spid="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2032187"/>
            <a:ext cx="8996083" cy="10791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Technical overview </a:t>
            </a:r>
            <a:br>
              <a:rPr lang="en-US" dirty="0"/>
            </a:br>
            <a:r>
              <a:rPr lang="en-US" sz="2700" dirty="0"/>
              <a:t>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3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1FEC7B1E-B177-4A36-BCC4-47A60F22B998}"/>
              </a:ext>
            </a:extLst>
          </p:cNvPr>
          <p:cNvCxnSpPr>
            <a:cxnSpLocks/>
          </p:cNvCxnSpPr>
          <p:nvPr/>
        </p:nvCxnSpPr>
        <p:spPr>
          <a:xfrm>
            <a:off x="756676" y="523177"/>
            <a:ext cx="1917728" cy="1914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E9EB2EC7-6042-4417-99B3-3C7594DD3550}"/>
              </a:ext>
            </a:extLst>
          </p:cNvPr>
          <p:cNvCxnSpPr>
            <a:cxnSpLocks/>
          </p:cNvCxnSpPr>
          <p:nvPr/>
        </p:nvCxnSpPr>
        <p:spPr>
          <a:xfrm flipV="1">
            <a:off x="787872" y="2969422"/>
            <a:ext cx="1914378" cy="1803317"/>
          </a:xfrm>
          <a:prstGeom prst="bentConnector3">
            <a:avLst>
              <a:gd name="adj1" fmla="val 47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2BF8DF2F-0130-402A-A9B4-42362E828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61" y="2219056"/>
            <a:ext cx="1019397" cy="1019397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A7E165E-1343-42D2-8F0F-001A57BB5D8A}"/>
              </a:ext>
            </a:extLst>
          </p:cNvPr>
          <p:cNvSpPr/>
          <p:nvPr/>
        </p:nvSpPr>
        <p:spPr>
          <a:xfrm>
            <a:off x="1797357" y="2083529"/>
            <a:ext cx="860704" cy="2565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S=0 or S=1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324D0AF-1512-4808-AC52-7E45988B8580}"/>
              </a:ext>
            </a:extLst>
          </p:cNvPr>
          <p:cNvSpPr/>
          <p:nvPr/>
        </p:nvSpPr>
        <p:spPr>
          <a:xfrm>
            <a:off x="1807747" y="3059762"/>
            <a:ext cx="860704" cy="2565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S=0 or S=1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4C3F305-90F6-4EB9-8969-857AAF0A81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42" y="2305760"/>
            <a:ext cx="854670" cy="754002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E4B21BA-D8DC-4130-A12A-7C47FB3AA9B5}"/>
              </a:ext>
            </a:extLst>
          </p:cNvPr>
          <p:cNvCxnSpPr>
            <a:cxnSpLocks/>
          </p:cNvCxnSpPr>
          <p:nvPr/>
        </p:nvCxnSpPr>
        <p:spPr>
          <a:xfrm>
            <a:off x="3571133" y="2724943"/>
            <a:ext cx="605901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7B62123A-ADA1-4DB8-80BA-5D47983327EF}"/>
              </a:ext>
            </a:extLst>
          </p:cNvPr>
          <p:cNvCxnSpPr>
            <a:cxnSpLocks/>
          </p:cNvCxnSpPr>
          <p:nvPr/>
        </p:nvCxnSpPr>
        <p:spPr>
          <a:xfrm flipV="1">
            <a:off x="4937530" y="1987712"/>
            <a:ext cx="577750" cy="376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A2064A36-9161-42DA-81D0-838689BC6FBB}"/>
              </a:ext>
            </a:extLst>
          </p:cNvPr>
          <p:cNvCxnSpPr>
            <a:cxnSpLocks/>
          </p:cNvCxnSpPr>
          <p:nvPr/>
        </p:nvCxnSpPr>
        <p:spPr>
          <a:xfrm>
            <a:off x="4937530" y="2849555"/>
            <a:ext cx="577750" cy="403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DD59428-74A1-4C8F-9217-DCEE7EA6B394}"/>
              </a:ext>
            </a:extLst>
          </p:cNvPr>
          <p:cNvSpPr/>
          <p:nvPr/>
        </p:nvSpPr>
        <p:spPr>
          <a:xfrm>
            <a:off x="4559446" y="1972244"/>
            <a:ext cx="577750" cy="2980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S=0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7813B21-B371-4AFB-93C2-1F225B7DF57E}"/>
              </a:ext>
            </a:extLst>
          </p:cNvPr>
          <p:cNvSpPr/>
          <p:nvPr/>
        </p:nvSpPr>
        <p:spPr>
          <a:xfrm>
            <a:off x="4559446" y="2940406"/>
            <a:ext cx="577750" cy="2980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S=1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8A4FD36-A5BF-4CCC-8881-6B5ACFB0FE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13" y="579116"/>
            <a:ext cx="1386343" cy="415903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E27EB00-1CDD-403A-83C8-13CE0B9E8FCE}"/>
              </a:ext>
            </a:extLst>
          </p:cNvPr>
          <p:cNvSpPr/>
          <p:nvPr/>
        </p:nvSpPr>
        <p:spPr>
          <a:xfrm>
            <a:off x="5237037" y="1565312"/>
            <a:ext cx="714179" cy="29804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Issue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14B6AFE-D241-44F2-951B-D36F1A05A24B}"/>
              </a:ext>
            </a:extLst>
          </p:cNvPr>
          <p:cNvSpPr/>
          <p:nvPr/>
        </p:nvSpPr>
        <p:spPr>
          <a:xfrm>
            <a:off x="5237037" y="3353662"/>
            <a:ext cx="714179" cy="298047"/>
          </a:xfrm>
          <a:prstGeom prst="roundRect">
            <a:avLst/>
          </a:prstGeom>
          <a:solidFill>
            <a:srgbClr val="9EFF2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6AFEEE8-FEDE-482A-9BFD-46FB04A6F94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237037" y="787068"/>
            <a:ext cx="890876" cy="653891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11A2F436-0A68-48D0-9CD9-46E9EDD7F39B}"/>
              </a:ext>
            </a:extLst>
          </p:cNvPr>
          <p:cNvSpPr txBox="1"/>
          <p:nvPr/>
        </p:nvSpPr>
        <p:spPr>
          <a:xfrm>
            <a:off x="5319066" y="530622"/>
            <a:ext cx="127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http Req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A12D4F5-27F2-4ECB-BF49-F9C2833B7C81}"/>
              </a:ext>
            </a:extLst>
          </p:cNvPr>
          <p:cNvSpPr txBox="1"/>
          <p:nvPr/>
        </p:nvSpPr>
        <p:spPr>
          <a:xfrm>
            <a:off x="4884986" y="1152376"/>
            <a:ext cx="127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http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Resp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CBF57BF-9393-46B6-BEB5-8776FB663837}"/>
              </a:ext>
            </a:extLst>
          </p:cNvPr>
          <p:cNvCxnSpPr/>
          <p:nvPr/>
        </p:nvCxnSpPr>
        <p:spPr>
          <a:xfrm>
            <a:off x="6586577" y="523176"/>
            <a:ext cx="9276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152B12-79CD-4571-A824-B9CDAC0C9E8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235375" y="2146955"/>
            <a:ext cx="8722" cy="65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AD1ADB58-15C3-466A-A9FA-13FFA1B774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92" y="234064"/>
            <a:ext cx="966374" cy="1941807"/>
          </a:xfrm>
          <a:prstGeom prst="rect">
            <a:avLst/>
          </a:prstGeom>
        </p:spPr>
      </p:pic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9153D0D-83A0-4BCE-8842-92A8EF6CB9E2}"/>
              </a:ext>
            </a:extLst>
          </p:cNvPr>
          <p:cNvSpPr/>
          <p:nvPr/>
        </p:nvSpPr>
        <p:spPr>
          <a:xfrm>
            <a:off x="6269101" y="42528"/>
            <a:ext cx="1386342" cy="36557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err="1"/>
              <a:t>From</a:t>
            </a:r>
            <a:r>
              <a:rPr lang="fr-FR" sz="900" dirty="0"/>
              <a:t> : Robot</a:t>
            </a:r>
          </a:p>
          <a:p>
            <a:r>
              <a:rPr lang="fr-FR" sz="900" b="1" dirty="0"/>
              <a:t>To</a:t>
            </a:r>
            <a:r>
              <a:rPr lang="fr-FR" sz="900" dirty="0"/>
              <a:t> : Vinay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D194257-8C6E-4FCB-99AB-15CB16B5B63D}"/>
              </a:ext>
            </a:extLst>
          </p:cNvPr>
          <p:cNvSpPr/>
          <p:nvPr/>
        </p:nvSpPr>
        <p:spPr>
          <a:xfrm>
            <a:off x="8000265" y="482457"/>
            <a:ext cx="531628" cy="2165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Robot</a:t>
            </a:r>
            <a:endParaRPr lang="fr-FR" sz="9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791B85A-614F-48DD-9A4A-FDC2C6DECC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45" y="1860197"/>
            <a:ext cx="337840" cy="298047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C3D08AD-1FD2-4F82-BD7F-1B14938CBB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45" y="3124794"/>
            <a:ext cx="337840" cy="298047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E3FB1FF-6244-4352-86DD-E9FFD01605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08" y="2802371"/>
            <a:ext cx="1098134" cy="912292"/>
          </a:xfrm>
          <a:prstGeom prst="rect">
            <a:avLst/>
          </a:prstGeom>
        </p:spPr>
      </p:pic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97E93C35-9EC9-415F-AB0D-84B7E0C33D6D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 flipV="1">
            <a:off x="7545812" y="3651708"/>
            <a:ext cx="942282" cy="732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èche : gauche 42">
            <a:extLst>
              <a:ext uri="{FF2B5EF4-FFF2-40B4-BE49-F238E27FC236}">
                <a16:creationId xmlns:a16="http://schemas.microsoft.com/office/drawing/2014/main" id="{4C6CC1DA-B761-4054-9438-A0F82D2640DB}"/>
              </a:ext>
            </a:extLst>
          </p:cNvPr>
          <p:cNvSpPr/>
          <p:nvPr/>
        </p:nvSpPr>
        <p:spPr>
          <a:xfrm>
            <a:off x="2071171" y="4369628"/>
            <a:ext cx="3880045" cy="406379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FC45E506-2D96-42E2-A0C7-7D6DBA67DB16}"/>
              </a:ext>
            </a:extLst>
          </p:cNvPr>
          <p:cNvSpPr/>
          <p:nvPr/>
        </p:nvSpPr>
        <p:spPr>
          <a:xfrm>
            <a:off x="3467387" y="4390256"/>
            <a:ext cx="1189821" cy="3341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Intervention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97624D7E-DC75-4850-BA82-3A4E84E0B4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36" y="3935768"/>
            <a:ext cx="1012676" cy="896635"/>
          </a:xfrm>
          <a:prstGeom prst="rect">
            <a:avLst/>
          </a:prstGeom>
        </p:spPr>
      </p:pic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3E54157-83DC-4B76-AFD6-48C54A3F7C4B}"/>
              </a:ext>
            </a:extLst>
          </p:cNvPr>
          <p:cNvSpPr/>
          <p:nvPr/>
        </p:nvSpPr>
        <p:spPr>
          <a:xfrm>
            <a:off x="7268416" y="3779637"/>
            <a:ext cx="1718631" cy="4544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Hello This </a:t>
            </a:r>
            <a:r>
              <a:rPr lang="fr-FR" sz="1000" dirty="0" err="1"/>
              <a:t>is</a:t>
            </a:r>
            <a:r>
              <a:rPr lang="fr-FR" sz="1000" dirty="0"/>
              <a:t> </a:t>
            </a:r>
            <a:r>
              <a:rPr lang="fr-FR" sz="1000" dirty="0" err="1"/>
              <a:t>avaxia</a:t>
            </a:r>
            <a:r>
              <a:rPr lang="fr-FR" sz="1000" dirty="0"/>
              <a:t> team monitor robot , </a:t>
            </a:r>
            <a:r>
              <a:rPr lang="fr-FR" sz="1000" dirty="0" err="1"/>
              <a:t>please</a:t>
            </a:r>
            <a:r>
              <a:rPr lang="fr-FR" sz="1000" dirty="0"/>
              <a:t> check IF </a:t>
            </a:r>
            <a:r>
              <a:rPr lang="fr-FR" sz="1000" dirty="0" err="1"/>
              <a:t>num</a:t>
            </a:r>
            <a:r>
              <a:rPr lang="fr-FR" sz="1000" dirty="0"/>
              <a:t>…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F803499C-E1BD-414A-9E3C-43CFBD7F16A6}"/>
              </a:ext>
            </a:extLst>
          </p:cNvPr>
          <p:cNvCxnSpPr>
            <a:cxnSpLocks/>
          </p:cNvCxnSpPr>
          <p:nvPr/>
        </p:nvCxnSpPr>
        <p:spPr>
          <a:xfrm>
            <a:off x="756676" y="3157350"/>
            <a:ext cx="95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81906FB5-DDD5-43E8-B4C4-A9B1DA340D78}"/>
              </a:ext>
            </a:extLst>
          </p:cNvPr>
          <p:cNvCxnSpPr>
            <a:cxnSpLocks/>
          </p:cNvCxnSpPr>
          <p:nvPr/>
        </p:nvCxnSpPr>
        <p:spPr>
          <a:xfrm>
            <a:off x="743304" y="3935768"/>
            <a:ext cx="95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91ABEE9-D3A1-4878-9941-F69FB04E0E20}"/>
              </a:ext>
            </a:extLst>
          </p:cNvPr>
          <p:cNvCxnSpPr>
            <a:cxnSpLocks/>
          </p:cNvCxnSpPr>
          <p:nvPr/>
        </p:nvCxnSpPr>
        <p:spPr>
          <a:xfrm>
            <a:off x="743304" y="2158244"/>
            <a:ext cx="95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C7ADC741-5D25-42CA-B961-220E1D26B2B7}"/>
              </a:ext>
            </a:extLst>
          </p:cNvPr>
          <p:cNvCxnSpPr>
            <a:cxnSpLocks/>
          </p:cNvCxnSpPr>
          <p:nvPr/>
        </p:nvCxnSpPr>
        <p:spPr>
          <a:xfrm>
            <a:off x="743304" y="1336541"/>
            <a:ext cx="95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5E45B3C-245D-4D6E-8D99-ABD266FE3FBA}"/>
              </a:ext>
            </a:extLst>
          </p:cNvPr>
          <p:cNvSpPr/>
          <p:nvPr/>
        </p:nvSpPr>
        <p:spPr>
          <a:xfrm>
            <a:off x="821035" y="196744"/>
            <a:ext cx="803402" cy="256588"/>
          </a:xfrm>
          <a:prstGeom prst="rect">
            <a:avLst/>
          </a:prstGeom>
          <a:solidFill>
            <a:srgbClr val="0036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KONP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7D2F53-F9B9-4F59-864D-4609524F5234}"/>
              </a:ext>
            </a:extLst>
          </p:cNvPr>
          <p:cNvSpPr/>
          <p:nvPr/>
        </p:nvSpPr>
        <p:spPr>
          <a:xfrm>
            <a:off x="821035" y="1023443"/>
            <a:ext cx="803402" cy="256588"/>
          </a:xfrm>
          <a:prstGeom prst="rect">
            <a:avLst/>
          </a:prstGeom>
          <a:solidFill>
            <a:srgbClr val="0036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Trigger </a:t>
            </a:r>
            <a:r>
              <a:rPr lang="fr-FR" sz="800" b="1" dirty="0" err="1"/>
              <a:t>S.Rep</a:t>
            </a:r>
            <a:endParaRPr lang="fr-FR" sz="800" b="1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1ADC209-63B5-44D3-9A93-BF19E1303B42}"/>
              </a:ext>
            </a:extLst>
          </p:cNvPr>
          <p:cNvSpPr/>
          <p:nvPr/>
        </p:nvSpPr>
        <p:spPr>
          <a:xfrm>
            <a:off x="821035" y="1845146"/>
            <a:ext cx="803402" cy="256588"/>
          </a:xfrm>
          <a:prstGeom prst="rect">
            <a:avLst/>
          </a:prstGeom>
          <a:solidFill>
            <a:srgbClr val="0036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LFA1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6E1A60-81CA-49DD-BF52-416E43B6ACBF}"/>
              </a:ext>
            </a:extLst>
          </p:cNvPr>
          <p:cNvSpPr/>
          <p:nvPr/>
        </p:nvSpPr>
        <p:spPr>
          <a:xfrm>
            <a:off x="809540" y="2835284"/>
            <a:ext cx="803402" cy="256588"/>
          </a:xfrm>
          <a:prstGeom prst="rect">
            <a:avLst/>
          </a:prstGeom>
          <a:solidFill>
            <a:srgbClr val="0036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LFB1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3ADB9FF-B2A3-43F8-B0B0-CC33C5C19ACC}"/>
              </a:ext>
            </a:extLst>
          </p:cNvPr>
          <p:cNvSpPr/>
          <p:nvPr/>
        </p:nvSpPr>
        <p:spPr>
          <a:xfrm>
            <a:off x="821035" y="3639167"/>
            <a:ext cx="803402" cy="256588"/>
          </a:xfrm>
          <a:prstGeom prst="rect">
            <a:avLst/>
          </a:prstGeom>
          <a:solidFill>
            <a:srgbClr val="0036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Trigger S.D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891D254-DDC4-4CBB-BD47-A32E4226E3A7}"/>
              </a:ext>
            </a:extLst>
          </p:cNvPr>
          <p:cNvSpPr/>
          <p:nvPr/>
        </p:nvSpPr>
        <p:spPr>
          <a:xfrm>
            <a:off x="821035" y="4444524"/>
            <a:ext cx="803402" cy="256588"/>
          </a:xfrm>
          <a:prstGeom prst="rect">
            <a:avLst/>
          </a:prstGeom>
          <a:solidFill>
            <a:srgbClr val="0036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KNA1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CA2C2F5B-2422-42A5-A1A2-7A1C56AA4C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8" y="196744"/>
            <a:ext cx="615811" cy="256588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184DF37F-B6E2-4D78-809F-32E9B790C1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" y="1019943"/>
            <a:ext cx="615811" cy="256588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D1E8CDB8-B498-432A-BBED-20CA4F61EBB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6" y="1826941"/>
            <a:ext cx="615811" cy="256588"/>
          </a:xfrm>
          <a:prstGeom prst="rect">
            <a:avLst/>
          </a:prstGeom>
        </p:spPr>
      </p:pic>
      <p:pic>
        <p:nvPicPr>
          <p:cNvPr id="108" name="Image 107">
            <a:extLst>
              <a:ext uri="{FF2B5EF4-FFF2-40B4-BE49-F238E27FC236}">
                <a16:creationId xmlns:a16="http://schemas.microsoft.com/office/drawing/2014/main" id="{8904B19A-054C-4D02-97B4-F41F3398DC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" y="2812112"/>
            <a:ext cx="615811" cy="256588"/>
          </a:xfrm>
          <a:prstGeom prst="rect">
            <a:avLst/>
          </a:prstGeom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95846B9F-AFF1-43AE-B482-34AE8EAF55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4" y="3613702"/>
            <a:ext cx="615811" cy="256588"/>
          </a:xfrm>
          <a:prstGeom prst="rect">
            <a:avLst/>
          </a:prstGeom>
        </p:spPr>
      </p:pic>
      <p:pic>
        <p:nvPicPr>
          <p:cNvPr id="110" name="Image 109">
            <a:extLst>
              <a:ext uri="{FF2B5EF4-FFF2-40B4-BE49-F238E27FC236}">
                <a16:creationId xmlns:a16="http://schemas.microsoft.com/office/drawing/2014/main" id="{744D5618-7A84-416B-9363-60CF60976D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" y="4448004"/>
            <a:ext cx="615811" cy="256588"/>
          </a:xfrm>
          <a:prstGeom prst="rect">
            <a:avLst/>
          </a:prstGeom>
        </p:spPr>
      </p:pic>
      <p:pic>
        <p:nvPicPr>
          <p:cNvPr id="112" name="Image 111">
            <a:extLst>
              <a:ext uri="{FF2B5EF4-FFF2-40B4-BE49-F238E27FC236}">
                <a16:creationId xmlns:a16="http://schemas.microsoft.com/office/drawing/2014/main" id="{7C74AFEB-0467-4647-B257-3C18E55647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13" y="63619"/>
            <a:ext cx="1102895" cy="3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88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6" grpId="0" animBg="1"/>
      <p:bldP spid="27" grpId="0" animBg="1"/>
      <p:bldP spid="29" grpId="0" animBg="1"/>
      <p:bldP spid="30" grpId="0" animBg="1"/>
      <p:bldP spid="32" grpId="0"/>
      <p:bldP spid="33" grpId="0"/>
      <p:bldP spid="37" grpId="0" animBg="1"/>
      <p:bldP spid="38" grpId="0" animBg="1"/>
      <p:bldP spid="43" grpId="0" animBg="1"/>
      <p:bldP spid="44" grpId="0" animBg="1"/>
      <p:bldP spid="46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8013" y="196155"/>
            <a:ext cx="6570407" cy="725349"/>
          </a:xfrm>
        </p:spPr>
        <p:txBody>
          <a:bodyPr>
            <a:normAutofit/>
          </a:bodyPr>
          <a:lstStyle/>
          <a:p>
            <a:r>
              <a:rPr lang="en-US" sz="3200" dirty="0"/>
              <a:t>How to use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5335" y="1422837"/>
            <a:ext cx="6570407" cy="14817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application will run under </a:t>
            </a:r>
            <a:r>
              <a:rPr lang="en-US" sz="1800" b="1" dirty="0"/>
              <a:t>BOOMI</a:t>
            </a:r>
            <a:r>
              <a:rPr lang="en-US" sz="1800" dirty="0"/>
              <a:t> platform based on </a:t>
            </a:r>
            <a:r>
              <a:rPr lang="en-US" sz="1800" dirty="0" err="1"/>
              <a:t>Boltons</a:t>
            </a:r>
            <a:r>
              <a:rPr lang="en-US" sz="1800" dirty="0"/>
              <a:t> and NIFI table schedule.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Application code needs to be installed and executed in the same server where MySQL is installed.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20362-2865-447E-8FE9-3BD29984AAB8}"/>
              </a:ext>
            </a:extLst>
          </p:cNvPr>
          <p:cNvSpPr/>
          <p:nvPr/>
        </p:nvSpPr>
        <p:spPr>
          <a:xfrm>
            <a:off x="2385336" y="2719899"/>
            <a:ext cx="6570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  All </a:t>
            </a:r>
            <a:r>
              <a:rPr lang="fr-FR" dirty="0" err="1">
                <a:solidFill>
                  <a:schemeClr val="bg1"/>
                </a:solidFill>
              </a:rPr>
              <a:t>processes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need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include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Status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step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C443E-0DF8-4769-AE08-60BD0905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  <a:br>
              <a:rPr lang="en-US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1A819-FBF3-4BDE-B96D-C9A015A0D330}"/>
              </a:ext>
            </a:extLst>
          </p:cNvPr>
          <p:cNvSpPr/>
          <p:nvPr/>
        </p:nvSpPr>
        <p:spPr>
          <a:xfrm>
            <a:off x="1909483" y="1116867"/>
            <a:ext cx="6570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The </a:t>
            </a:r>
            <a:r>
              <a:rPr lang="fr-FR" dirty="0" err="1">
                <a:solidFill>
                  <a:schemeClr val="bg1"/>
                </a:solidFill>
              </a:rPr>
              <a:t>benefit</a:t>
            </a:r>
            <a:r>
              <a:rPr lang="fr-FR" dirty="0">
                <a:solidFill>
                  <a:schemeClr val="bg1"/>
                </a:solidFill>
              </a:rPr>
              <a:t> of </a:t>
            </a:r>
            <a:r>
              <a:rPr lang="fr-FR" dirty="0" err="1">
                <a:solidFill>
                  <a:schemeClr val="bg1"/>
                </a:solidFill>
              </a:rPr>
              <a:t>this</a:t>
            </a:r>
            <a:r>
              <a:rPr lang="fr-FR" dirty="0">
                <a:solidFill>
                  <a:schemeClr val="bg1"/>
                </a:solidFill>
              </a:rPr>
              <a:t> solution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make</a:t>
            </a:r>
            <a:r>
              <a:rPr lang="fr-FR" dirty="0">
                <a:solidFill>
                  <a:schemeClr val="bg1"/>
                </a:solidFill>
              </a:rPr>
              <a:t> night shift monitoring more </a:t>
            </a:r>
            <a:r>
              <a:rPr lang="fr-FR" dirty="0" err="1">
                <a:solidFill>
                  <a:schemeClr val="bg1"/>
                </a:solidFill>
              </a:rPr>
              <a:t>easier</a:t>
            </a:r>
            <a:r>
              <a:rPr lang="fr-FR" dirty="0">
                <a:solidFill>
                  <a:schemeClr val="bg1"/>
                </a:solidFill>
              </a:rPr>
              <a:t> and more flexible.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2794E-D8D9-442D-894E-EEEDF7089C4F}"/>
              </a:ext>
            </a:extLst>
          </p:cNvPr>
          <p:cNvSpPr/>
          <p:nvPr/>
        </p:nvSpPr>
        <p:spPr>
          <a:xfrm>
            <a:off x="2168014" y="1925419"/>
            <a:ext cx="6570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This solution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able to call more </a:t>
            </a:r>
            <a:r>
              <a:rPr lang="fr-FR" dirty="0" err="1">
                <a:solidFill>
                  <a:schemeClr val="bg1"/>
                </a:solidFill>
              </a:rPr>
              <a:t>than</a:t>
            </a:r>
            <a:r>
              <a:rPr lang="fr-FR" dirty="0">
                <a:solidFill>
                  <a:schemeClr val="bg1"/>
                </a:solidFill>
              </a:rPr>
              <a:t> one </a:t>
            </a:r>
            <a:r>
              <a:rPr lang="fr-FR" dirty="0" err="1">
                <a:solidFill>
                  <a:schemeClr val="bg1"/>
                </a:solidFill>
              </a:rPr>
              <a:t>person</a:t>
            </a:r>
            <a:r>
              <a:rPr lang="fr-FR" dirty="0">
                <a:solidFill>
                  <a:schemeClr val="bg1"/>
                </a:solidFill>
              </a:rPr>
              <a:t> at the </a:t>
            </a:r>
            <a:r>
              <a:rPr lang="fr-FR" dirty="0" err="1">
                <a:solidFill>
                  <a:schemeClr val="bg1"/>
                </a:solidFill>
              </a:rPr>
              <a:t>same</a:t>
            </a:r>
            <a:r>
              <a:rPr lang="fr-FR" dirty="0">
                <a:solidFill>
                  <a:schemeClr val="bg1"/>
                </a:solidFill>
              </a:rPr>
              <a:t> time, and if no </a:t>
            </a:r>
            <a:r>
              <a:rPr lang="fr-FR" dirty="0" err="1">
                <a:solidFill>
                  <a:schemeClr val="bg1"/>
                </a:solidFill>
              </a:rPr>
              <a:t>answer</a:t>
            </a:r>
            <a:r>
              <a:rPr lang="fr-FR" dirty="0">
                <a:solidFill>
                  <a:schemeClr val="bg1"/>
                </a:solidFill>
              </a:rPr>
              <a:t> , a second call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initiated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51C4F5-5223-4DB8-BDDF-423E5110DEE7}"/>
              </a:ext>
            </a:extLst>
          </p:cNvPr>
          <p:cNvSpPr/>
          <p:nvPr/>
        </p:nvSpPr>
        <p:spPr>
          <a:xfrm>
            <a:off x="2554942" y="2756416"/>
            <a:ext cx="5924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Vocal message </a:t>
            </a:r>
            <a:r>
              <a:rPr lang="fr-FR" dirty="0" err="1">
                <a:solidFill>
                  <a:schemeClr val="bg1"/>
                </a:solidFill>
              </a:rPr>
              <a:t>giving</a:t>
            </a:r>
            <a:r>
              <a:rPr lang="fr-FR" dirty="0">
                <a:solidFill>
                  <a:schemeClr val="bg1"/>
                </a:solidFill>
              </a:rPr>
              <a:t> the issue </a:t>
            </a:r>
            <a:r>
              <a:rPr lang="fr-FR" dirty="0" err="1">
                <a:solidFill>
                  <a:schemeClr val="bg1"/>
                </a:solidFill>
              </a:rPr>
              <a:t>details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will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be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held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during</a:t>
            </a:r>
            <a:r>
              <a:rPr lang="fr-FR" dirty="0">
                <a:solidFill>
                  <a:schemeClr val="bg1"/>
                </a:solidFill>
              </a:rPr>
              <a:t> the call.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B789F-B1A0-43B3-AB54-21243C152C68}"/>
              </a:ext>
            </a:extLst>
          </p:cNvPr>
          <p:cNvSpPr/>
          <p:nvPr/>
        </p:nvSpPr>
        <p:spPr>
          <a:xfrm>
            <a:off x="3052483" y="3574607"/>
            <a:ext cx="5685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Call can </a:t>
            </a:r>
            <a:r>
              <a:rPr lang="fr-FR" dirty="0" err="1">
                <a:solidFill>
                  <a:schemeClr val="bg1"/>
                </a:solidFill>
              </a:rPr>
              <a:t>be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recorded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BC30E-CF71-493F-A6F9-5EAD8B3B2141}"/>
              </a:ext>
            </a:extLst>
          </p:cNvPr>
          <p:cNvSpPr/>
          <p:nvPr/>
        </p:nvSpPr>
        <p:spPr>
          <a:xfrm>
            <a:off x="3458063" y="4115799"/>
            <a:ext cx="5685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chemeClr val="bg1"/>
                </a:solidFill>
              </a:rPr>
              <a:t>History</a:t>
            </a:r>
            <a:r>
              <a:rPr lang="fr-FR" dirty="0">
                <a:solidFill>
                  <a:schemeClr val="bg1"/>
                </a:solidFill>
              </a:rPr>
              <a:t> of call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provided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through</a:t>
            </a:r>
            <a:r>
              <a:rPr lang="fr-FR" dirty="0">
                <a:solidFill>
                  <a:schemeClr val="bg1"/>
                </a:solidFill>
              </a:rPr>
              <a:t> the platform.</a:t>
            </a:r>
          </a:p>
        </p:txBody>
      </p:sp>
    </p:spTree>
    <p:extLst>
      <p:ext uri="{BB962C8B-B14F-4D97-AF65-F5344CB8AC3E}">
        <p14:creationId xmlns:p14="http://schemas.microsoft.com/office/powerpoint/2010/main" val="358758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Affichage à l'écran (16:9)</PresentationFormat>
  <Paragraphs>72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AVAXIA Monitor Robot</vt:lpstr>
      <vt:lpstr>Plan</vt:lpstr>
      <vt:lpstr>Overview of the solution </vt:lpstr>
      <vt:lpstr>Technical overview  Internal use </vt:lpstr>
      <vt:lpstr>Présentation PowerPoint</vt:lpstr>
      <vt:lpstr>Technical overview  External use</vt:lpstr>
      <vt:lpstr>Présentation PowerPoint</vt:lpstr>
      <vt:lpstr>How to use ?</vt:lpstr>
      <vt:lpstr>Advantages </vt:lpstr>
      <vt:lpstr>Incovenients </vt:lpstr>
      <vt:lpstr>Enhacement</vt:lpstr>
      <vt:lpstr>Thank you so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2019-06-11T09:34:01Z</dcterms:modified>
</cp:coreProperties>
</file>