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69" r:id="rId3"/>
    <p:sldId id="270" r:id="rId4"/>
    <p:sldId id="271" r:id="rId5"/>
    <p:sldId id="272" r:id="rId6"/>
    <p:sldId id="273" r:id="rId7"/>
    <p:sldId id="274"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1776F605-97A6-4CE4-B2E2-294F5AA30474}"/>
    <pc:docChg chg="modSld">
      <pc:chgData name="Kevin Desai" userId="759d0333-e80f-43e9-9a9d-29343a9d66ae" providerId="ADAL" clId="{1776F605-97A6-4CE4-B2E2-294F5AA30474}" dt="2021-05-17T18:35:59.668" v="0" actId="20577"/>
      <pc:docMkLst>
        <pc:docMk/>
      </pc:docMkLst>
      <pc:sldChg chg="modSp mod">
        <pc:chgData name="Kevin Desai" userId="759d0333-e80f-43e9-9a9d-29343a9d66ae" providerId="ADAL" clId="{1776F605-97A6-4CE4-B2E2-294F5AA30474}" dt="2021-05-17T18:35:59.668" v="0" actId="20577"/>
        <pc:sldMkLst>
          <pc:docMk/>
          <pc:sldMk cId="0" sldId="256"/>
        </pc:sldMkLst>
        <pc:spChg chg="mod">
          <ac:chgData name="Kevin Desai" userId="759d0333-e80f-43e9-9a9d-29343a9d66ae" providerId="ADAL" clId="{1776F605-97A6-4CE4-B2E2-294F5AA30474}" dt="2021-05-17T18:35:59.668" v="0" actId="20577"/>
          <ac:spMkLst>
            <pc:docMk/>
            <pc:sldMk cId="0" sldId="256"/>
            <ac:spMk id="61" creationId="{00000000-0000-0000-0000-000000000000}"/>
          </ac:spMkLst>
        </pc:spChg>
      </pc:sldChg>
    </pc:docChg>
  </pc:docChgLst>
  <pc:docChgLst>
    <pc:chgData name="Kevin Desai" userId="759d0333-e80f-43e9-9a9d-29343a9d66ae" providerId="ADAL" clId="{BC5A93FB-FF63-4F14-9EF1-148F31EB40E9}"/>
    <pc:docChg chg="custSel modSld">
      <pc:chgData name="Kevin Desai" userId="759d0333-e80f-43e9-9a9d-29343a9d66ae" providerId="ADAL" clId="{BC5A93FB-FF63-4F14-9EF1-148F31EB40E9}" dt="2020-09-21T17:33:21.081" v="19" actId="5793"/>
      <pc:docMkLst>
        <pc:docMk/>
      </pc:docMkLst>
      <pc:sldChg chg="modSp mod">
        <pc:chgData name="Kevin Desai" userId="759d0333-e80f-43e9-9a9d-29343a9d66ae" providerId="ADAL" clId="{BC5A93FB-FF63-4F14-9EF1-148F31EB40E9}" dt="2020-09-21T17:33:21.081" v="19" actId="5793"/>
        <pc:sldMkLst>
          <pc:docMk/>
          <pc:sldMk cId="0" sldId="256"/>
        </pc:sldMkLst>
        <pc:spChg chg="mod">
          <ac:chgData name="Kevin Desai" userId="759d0333-e80f-43e9-9a9d-29343a9d66ae" providerId="ADAL" clId="{BC5A93FB-FF63-4F14-9EF1-148F31EB40E9}" dt="2020-08-26T00:28:08.288" v="0" actId="20577"/>
          <ac:spMkLst>
            <pc:docMk/>
            <pc:sldMk cId="0" sldId="256"/>
            <ac:spMk id="61" creationId="{00000000-0000-0000-0000-000000000000}"/>
          </ac:spMkLst>
        </pc:spChg>
        <pc:spChg chg="mod">
          <ac:chgData name="Kevin Desai" userId="759d0333-e80f-43e9-9a9d-29343a9d66ae" providerId="ADAL" clId="{BC5A93FB-FF63-4F14-9EF1-148F31EB40E9}" dt="2020-09-21T17:33:21.081" v="19" actId="5793"/>
          <ac:spMkLst>
            <pc:docMk/>
            <pc:sldMk cId="0" sldId="256"/>
            <ac:spMk id="62" creationId="{00000000-0000-0000-0000-000000000000}"/>
          </ac:spMkLst>
        </pc:spChg>
      </pc:sldChg>
      <pc:sldChg chg="modSp mod modAnim">
        <pc:chgData name="Kevin Desai" userId="759d0333-e80f-43e9-9a9d-29343a9d66ae" providerId="ADAL" clId="{BC5A93FB-FF63-4F14-9EF1-148F31EB40E9}" dt="2020-08-29T17:29:21.131" v="6" actId="20577"/>
        <pc:sldMkLst>
          <pc:docMk/>
          <pc:sldMk cId="3017562631" sldId="272"/>
        </pc:sldMkLst>
        <pc:spChg chg="mod">
          <ac:chgData name="Kevin Desai" userId="759d0333-e80f-43e9-9a9d-29343a9d66ae" providerId="ADAL" clId="{BC5A93FB-FF63-4F14-9EF1-148F31EB40E9}" dt="2020-08-29T17:29:21.131" v="6" actId="20577"/>
          <ac:spMkLst>
            <pc:docMk/>
            <pc:sldMk cId="3017562631" sldId="272"/>
            <ac:spMk id="176" creationId="{00000000-0000-0000-0000-000000000000}"/>
          </ac:spMkLst>
        </pc:spChg>
        <pc:graphicFrameChg chg="modGraphic">
          <ac:chgData name="Kevin Desai" userId="759d0333-e80f-43e9-9a9d-29343a9d66ae" providerId="ADAL" clId="{BC5A93FB-FF63-4F14-9EF1-148F31EB40E9}" dt="2020-08-29T15:24:26.520" v="2" actId="113"/>
          <ac:graphicFrameMkLst>
            <pc:docMk/>
            <pc:sldMk cId="3017562631" sldId="272"/>
            <ac:graphicFrameMk id="4" creationId="{8D8F7D50-AE72-4F30-BADE-BFF9E1807FD6}"/>
          </ac:graphicFrameMkLst>
        </pc:graphicFrameChg>
      </pc:sldChg>
      <pc:sldChg chg="modSp mod">
        <pc:chgData name="Kevin Desai" userId="759d0333-e80f-43e9-9a9d-29343a9d66ae" providerId="ADAL" clId="{BC5A93FB-FF63-4F14-9EF1-148F31EB40E9}" dt="2020-08-29T17:29:28.755" v="12" actId="20577"/>
        <pc:sldMkLst>
          <pc:docMk/>
          <pc:sldMk cId="463437545" sldId="273"/>
        </pc:sldMkLst>
        <pc:spChg chg="mod">
          <ac:chgData name="Kevin Desai" userId="759d0333-e80f-43e9-9a9d-29343a9d66ae" providerId="ADAL" clId="{BC5A93FB-FF63-4F14-9EF1-148F31EB40E9}" dt="2020-08-29T17:29:28.755" v="12" actId="20577"/>
          <ac:spMkLst>
            <pc:docMk/>
            <pc:sldMk cId="463437545" sldId="273"/>
            <ac:spMk id="176" creationId="{00000000-0000-0000-0000-000000000000}"/>
          </ac:spMkLst>
        </pc:spChg>
        <pc:graphicFrameChg chg="modGraphic">
          <ac:chgData name="Kevin Desai" userId="759d0333-e80f-43e9-9a9d-29343a9d66ae" providerId="ADAL" clId="{BC5A93FB-FF63-4F14-9EF1-148F31EB40E9}" dt="2020-08-29T15:24:33.136" v="3" actId="113"/>
          <ac:graphicFrameMkLst>
            <pc:docMk/>
            <pc:sldMk cId="463437545" sldId="273"/>
            <ac:graphicFrameMk id="4" creationId="{8D8F7D50-AE72-4F30-BADE-BFF9E1807FD6}"/>
          </ac:graphicFrameMkLst>
        </pc:graphicFrameChg>
      </pc:sldChg>
      <pc:sldChg chg="modSp mod">
        <pc:chgData name="Kevin Desai" userId="759d0333-e80f-43e9-9a9d-29343a9d66ae" providerId="ADAL" clId="{BC5A93FB-FF63-4F14-9EF1-148F31EB40E9}" dt="2020-08-29T17:29:39.539" v="16" actId="20577"/>
        <pc:sldMkLst>
          <pc:docMk/>
          <pc:sldMk cId="2889096384" sldId="274"/>
        </pc:sldMkLst>
        <pc:spChg chg="mod">
          <ac:chgData name="Kevin Desai" userId="759d0333-e80f-43e9-9a9d-29343a9d66ae" providerId="ADAL" clId="{BC5A93FB-FF63-4F14-9EF1-148F31EB40E9}" dt="2020-08-29T17:29:39.539" v="16" actId="20577"/>
          <ac:spMkLst>
            <pc:docMk/>
            <pc:sldMk cId="2889096384" sldId="274"/>
            <ac:spMk id="176" creationId="{00000000-0000-0000-0000-000000000000}"/>
          </ac:spMkLst>
        </pc:spChg>
        <pc:graphicFrameChg chg="modGraphic">
          <ac:chgData name="Kevin Desai" userId="759d0333-e80f-43e9-9a9d-29343a9d66ae" providerId="ADAL" clId="{BC5A93FB-FF63-4F14-9EF1-148F31EB40E9}" dt="2020-08-29T15:24:39.648" v="4" actId="113"/>
          <ac:graphicFrameMkLst>
            <pc:docMk/>
            <pc:sldMk cId="2889096384" sldId="274"/>
            <ac:graphicFrameMk id="4" creationId="{8D8F7D50-AE72-4F30-BADE-BFF9E1807FD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659887a1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659887a1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659887a1e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659887a1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2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70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08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982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Pointer Arithmetic</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Dereference Operator</a:t>
            </a:r>
            <a:endParaRPr/>
          </a:p>
        </p:txBody>
      </p:sp>
      <p:sp>
        <p:nvSpPr>
          <p:cNvPr id="168" name="Google Shape;16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The dereference operator is a unary operator meaning it has one operand (the pointer variable). Increment (</a:t>
            </a:r>
            <a:r>
              <a:rPr lang="en" sz="1600" b="1" dirty="0">
                <a:latin typeface="Courier New"/>
                <a:ea typeface="Courier New"/>
                <a:cs typeface="Courier New"/>
                <a:sym typeface="Courier New"/>
              </a:rPr>
              <a:t>++</a:t>
            </a:r>
            <a:r>
              <a:rPr lang="en" sz="1600" dirty="0"/>
              <a:t>) and decrement (</a:t>
            </a:r>
            <a:r>
              <a:rPr lang="en" sz="1600" b="1" dirty="0">
                <a:latin typeface="Courier New"/>
                <a:ea typeface="Courier New"/>
                <a:cs typeface="Courier New"/>
                <a:sym typeface="Courier New"/>
              </a:rPr>
              <a:t>--</a:t>
            </a:r>
            <a:r>
              <a:rPr lang="en" sz="1600" dirty="0"/>
              <a:t>) are also unary operators that we can use with dereferenced pointer variables. </a:t>
            </a:r>
            <a:endParaRPr sz="1600" dirty="0"/>
          </a:p>
          <a:p>
            <a:pPr marL="0" lvl="0" indent="0" algn="l" rtl="0">
              <a:spcBef>
                <a:spcPts val="1600"/>
              </a:spcBef>
              <a:spcAft>
                <a:spcPts val="1600"/>
              </a:spcAft>
              <a:buNone/>
            </a:pPr>
            <a:r>
              <a:rPr lang="en" sz="1600" dirty="0"/>
              <a:t>Assume in this code block, we want to increase the value of </a:t>
            </a:r>
            <a:r>
              <a:rPr lang="en" sz="1600" b="1" dirty="0">
                <a:latin typeface="Courier New"/>
                <a:ea typeface="Courier New"/>
                <a:cs typeface="Courier New"/>
                <a:sym typeface="Courier New"/>
              </a:rPr>
              <a:t>x</a:t>
            </a:r>
            <a:r>
              <a:rPr lang="en" sz="1600" dirty="0"/>
              <a:t> by one through the </a:t>
            </a:r>
            <a:r>
              <a:rPr lang="en" sz="1600" b="1" dirty="0">
                <a:latin typeface="Courier New"/>
                <a:ea typeface="Courier New"/>
                <a:cs typeface="Courier New"/>
                <a:sym typeface="Courier New"/>
              </a:rPr>
              <a:t>ptr</a:t>
            </a:r>
            <a:r>
              <a:rPr lang="en" sz="1600" dirty="0"/>
              <a:t> pointer variable.</a:t>
            </a:r>
            <a:endParaRPr sz="1600" dirty="0"/>
          </a:p>
        </p:txBody>
      </p:sp>
      <p:sp>
        <p:nvSpPr>
          <p:cNvPr id="169" name="Google Shape;169;p27"/>
          <p:cNvSpPr txBox="1"/>
          <p:nvPr/>
        </p:nvSpPr>
        <p:spPr>
          <a:xfrm>
            <a:off x="2450750" y="2847550"/>
            <a:ext cx="4438800" cy="18753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sz="1600" b="1">
                <a:solidFill>
                  <a:schemeClr val="dk1"/>
                </a:solidFill>
                <a:latin typeface="Courier New"/>
                <a:ea typeface="Courier New"/>
                <a:cs typeface="Courier New"/>
                <a:sym typeface="Courier New"/>
              </a:rPr>
              <a:t>int x = 10;</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chemeClr val="dk1"/>
                </a:solidFill>
                <a:latin typeface="Courier New"/>
                <a:ea typeface="Courier New"/>
                <a:cs typeface="Courier New"/>
                <a:sym typeface="Courier New"/>
              </a:rPr>
              <a:t>int* ptr;</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chemeClr val="dk1"/>
                </a:solidFill>
                <a:latin typeface="Courier New"/>
                <a:ea typeface="Courier New"/>
                <a:cs typeface="Courier New"/>
                <a:sym typeface="Courier New"/>
              </a:rPr>
              <a:t>ptr = &amp;x;</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rgbClr val="666666"/>
                </a:solidFill>
                <a:latin typeface="Courier New"/>
                <a:ea typeface="Courier New"/>
                <a:cs typeface="Courier New"/>
                <a:sym typeface="Courier New"/>
              </a:rPr>
              <a:t>/* This code results in the </a:t>
            </a:r>
            <a:endParaRPr sz="1600" b="1">
              <a:solidFill>
                <a:srgbClr val="666666"/>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rgbClr val="666666"/>
                </a:solidFill>
                <a:latin typeface="Courier New"/>
                <a:ea typeface="Courier New"/>
                <a:cs typeface="Courier New"/>
                <a:sym typeface="Courier New"/>
              </a:rPr>
              <a:t>   value in x increasing to 11. */</a:t>
            </a:r>
            <a:endParaRPr sz="1600" b="1">
              <a:solidFill>
                <a:srgbClr val="666666"/>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chemeClr val="dk1"/>
                </a:solidFill>
                <a:latin typeface="Courier New"/>
                <a:ea typeface="Courier New"/>
                <a:cs typeface="Courier New"/>
                <a:sym typeface="Courier New"/>
              </a:rPr>
              <a:t>*ptr = *ptr + 1;</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6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600" b="1">
                <a:solidFill>
                  <a:schemeClr val="dk1"/>
                </a:solidFill>
                <a:latin typeface="Courier New"/>
                <a:ea typeface="Courier New"/>
                <a:cs typeface="Courier New"/>
                <a:sym typeface="Courier New"/>
              </a:rPr>
              <a:t>	</a:t>
            </a:r>
            <a:endParaRPr sz="1600" b="1">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Pre-increment</a:t>
            </a:r>
            <a:endParaRPr dirty="0"/>
          </a:p>
        </p:txBody>
      </p:sp>
      <p:sp>
        <p:nvSpPr>
          <p:cNvPr id="175" name="Google Shape;175;p28"/>
          <p:cNvSpPr txBox="1">
            <a:spLocks noGrp="1"/>
          </p:cNvSpPr>
          <p:nvPr>
            <p:ph type="body" idx="1"/>
          </p:nvPr>
        </p:nvSpPr>
        <p:spPr>
          <a:xfrm>
            <a:off x="311700" y="1152475"/>
            <a:ext cx="8520600" cy="26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We can use a </a:t>
            </a:r>
            <a:r>
              <a:rPr lang="en" sz="1500" b="1" dirty="0"/>
              <a:t>pre-increment</a:t>
            </a:r>
            <a:r>
              <a:rPr lang="en" sz="1500" dirty="0"/>
              <a:t> to achieve the same effect. </a:t>
            </a:r>
            <a:endParaRPr sz="1500" dirty="0"/>
          </a:p>
          <a:p>
            <a:pPr marL="0" lvl="0" indent="0" algn="l" rtl="0">
              <a:spcBef>
                <a:spcPts val="1600"/>
              </a:spcBef>
              <a:spcAft>
                <a:spcPts val="0"/>
              </a:spcAft>
              <a:buNone/>
            </a:pPr>
            <a:endParaRPr sz="1500" dirty="0"/>
          </a:p>
          <a:p>
            <a:pPr marL="0" lvl="0" indent="0" algn="l" rtl="0">
              <a:spcBef>
                <a:spcPts val="1600"/>
              </a:spcBef>
              <a:spcAft>
                <a:spcPts val="0"/>
              </a:spcAft>
              <a:buNone/>
            </a:pPr>
            <a:endParaRPr sz="1500" dirty="0"/>
          </a:p>
          <a:p>
            <a:pPr marL="0" lvl="0" indent="0" algn="l" rtl="0">
              <a:spcBef>
                <a:spcPts val="1600"/>
              </a:spcBef>
              <a:spcAft>
                <a:spcPts val="0"/>
              </a:spcAft>
              <a:buNone/>
            </a:pPr>
            <a:endParaRPr sz="1500" dirty="0"/>
          </a:p>
          <a:p>
            <a:pPr marL="0" lvl="0" indent="0" algn="l" rtl="0">
              <a:spcBef>
                <a:spcPts val="1600"/>
              </a:spcBef>
              <a:spcAft>
                <a:spcPts val="1600"/>
              </a:spcAft>
              <a:buNone/>
            </a:pPr>
            <a:r>
              <a:rPr lang="en" sz="1500" dirty="0"/>
              <a:t>When you have multiple unary operators in the same expression, it is evaluated </a:t>
            </a:r>
            <a:r>
              <a:rPr lang="en" sz="1500" b="1" dirty="0"/>
              <a:t>right-to-left</a:t>
            </a:r>
            <a:r>
              <a:rPr lang="en" sz="1500" dirty="0"/>
              <a:t>. </a:t>
            </a:r>
            <a:endParaRPr sz="1500" dirty="0"/>
          </a:p>
        </p:txBody>
      </p:sp>
      <p:sp>
        <p:nvSpPr>
          <p:cNvPr id="176" name="Google Shape;176;p28"/>
          <p:cNvSpPr txBox="1"/>
          <p:nvPr/>
        </p:nvSpPr>
        <p:spPr>
          <a:xfrm>
            <a:off x="2429725" y="1557900"/>
            <a:ext cx="3975900" cy="1503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int x = 10;</a:t>
            </a:r>
            <a:endParaRPr sz="13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int* ptr;</a:t>
            </a:r>
            <a:endParaRPr sz="13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ptr = &amp;x;</a:t>
            </a:r>
            <a:endParaRPr sz="13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300"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300" b="1">
                <a:solidFill>
                  <a:srgbClr val="666666"/>
                </a:solidFill>
                <a:latin typeface="Courier New"/>
                <a:ea typeface="Courier New"/>
                <a:cs typeface="Courier New"/>
                <a:sym typeface="Courier New"/>
              </a:rPr>
              <a:t>/* This code results in the </a:t>
            </a:r>
            <a:endParaRPr sz="1300" b="1">
              <a:solidFill>
                <a:srgbClr val="666666"/>
              </a:solidFill>
              <a:latin typeface="Courier New"/>
              <a:ea typeface="Courier New"/>
              <a:cs typeface="Courier New"/>
              <a:sym typeface="Courier New"/>
            </a:endParaRPr>
          </a:p>
          <a:p>
            <a:pPr marL="0" lvl="0" indent="0" algn="l" rtl="0">
              <a:spcBef>
                <a:spcPts val="0"/>
              </a:spcBef>
              <a:spcAft>
                <a:spcPts val="0"/>
              </a:spcAft>
              <a:buSzPts val="1100"/>
              <a:buNone/>
            </a:pPr>
            <a:r>
              <a:rPr lang="en" sz="1300" b="1">
                <a:solidFill>
                  <a:srgbClr val="666666"/>
                </a:solidFill>
                <a:latin typeface="Courier New"/>
                <a:ea typeface="Courier New"/>
                <a:cs typeface="Courier New"/>
                <a:sym typeface="Courier New"/>
              </a:rPr>
              <a:t>   value in x increasing to 11. */</a:t>
            </a:r>
            <a:endParaRPr sz="1300" b="1">
              <a:solidFill>
                <a:srgbClr val="666666"/>
              </a:solidFill>
              <a:latin typeface="Courier New"/>
              <a:ea typeface="Courier New"/>
              <a:cs typeface="Courier New"/>
              <a:sym typeface="Courier New"/>
            </a:endParaRPr>
          </a:p>
          <a:p>
            <a:pPr marL="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++*ptr;</a:t>
            </a:r>
            <a:endParaRPr sz="1300" b="1">
              <a:solidFill>
                <a:schemeClr val="dk1"/>
              </a:solidFill>
              <a:latin typeface="Courier New"/>
              <a:ea typeface="Courier New"/>
              <a:cs typeface="Courier New"/>
              <a:sym typeface="Courier New"/>
            </a:endParaRPr>
          </a:p>
        </p:txBody>
      </p:sp>
      <p:sp>
        <p:nvSpPr>
          <p:cNvPr id="177" name="Google Shape;177;p28"/>
          <p:cNvSpPr txBox="1"/>
          <p:nvPr/>
        </p:nvSpPr>
        <p:spPr>
          <a:xfrm>
            <a:off x="1167525" y="3826075"/>
            <a:ext cx="1041300" cy="340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a:t>
            </a:r>
            <a:endParaRPr b="1">
              <a:solidFill>
                <a:schemeClr val="dk1"/>
              </a:solidFill>
              <a:latin typeface="Courier New"/>
              <a:ea typeface="Courier New"/>
              <a:cs typeface="Courier New"/>
              <a:sym typeface="Courier New"/>
            </a:endParaRPr>
          </a:p>
        </p:txBody>
      </p:sp>
      <p:sp>
        <p:nvSpPr>
          <p:cNvPr id="178" name="Google Shape;178;p28"/>
          <p:cNvSpPr txBox="1"/>
          <p:nvPr/>
        </p:nvSpPr>
        <p:spPr>
          <a:xfrm>
            <a:off x="3405350" y="3826075"/>
            <a:ext cx="1589100" cy="340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a:t>
            </a:r>
            <a:endParaRPr b="1">
              <a:solidFill>
                <a:schemeClr val="dk1"/>
              </a:solidFill>
              <a:latin typeface="Courier New"/>
              <a:ea typeface="Courier New"/>
              <a:cs typeface="Courier New"/>
              <a:sym typeface="Courier New"/>
            </a:endParaRPr>
          </a:p>
        </p:txBody>
      </p:sp>
      <p:sp>
        <p:nvSpPr>
          <p:cNvPr id="179" name="Google Shape;179;p28"/>
          <p:cNvSpPr txBox="1"/>
          <p:nvPr/>
        </p:nvSpPr>
        <p:spPr>
          <a:xfrm>
            <a:off x="6052350" y="3826075"/>
            <a:ext cx="2204700" cy="340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 = *ptr + 1;</a:t>
            </a:r>
            <a:endParaRPr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b="1">
              <a:solidFill>
                <a:schemeClr val="dk1"/>
              </a:solidFill>
              <a:latin typeface="Courier New"/>
              <a:ea typeface="Courier New"/>
              <a:cs typeface="Courier New"/>
              <a:sym typeface="Courier New"/>
            </a:endParaRPr>
          </a:p>
        </p:txBody>
      </p:sp>
      <p:sp>
        <p:nvSpPr>
          <p:cNvPr id="180" name="Google Shape;180;p28"/>
          <p:cNvSpPr/>
          <p:nvPr/>
        </p:nvSpPr>
        <p:spPr>
          <a:xfrm>
            <a:off x="2432300" y="3752575"/>
            <a:ext cx="704700" cy="4878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5180175" y="3752575"/>
            <a:ext cx="704700" cy="4878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p:nvPr/>
        </p:nvSpPr>
        <p:spPr>
          <a:xfrm>
            <a:off x="1589231" y="4234200"/>
            <a:ext cx="5221337"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1538F"/>
                </a:solidFill>
              </a:rPr>
              <a:t>The </a:t>
            </a:r>
            <a:r>
              <a:rPr lang="en" sz="1200" b="1" dirty="0">
                <a:solidFill>
                  <a:srgbClr val="31538F"/>
                </a:solidFill>
                <a:latin typeface="Courier New"/>
                <a:ea typeface="Courier New"/>
                <a:cs typeface="Courier New"/>
                <a:sym typeface="Courier New"/>
              </a:rPr>
              <a:t>*</a:t>
            </a:r>
            <a:r>
              <a:rPr lang="en" sz="1200" dirty="0">
                <a:solidFill>
                  <a:srgbClr val="31538F"/>
                </a:solidFill>
              </a:rPr>
              <a:t> is grouped with the variable first, then the pre-increment. The dereference happens first before the increment. And as a  pre-increment, the increment happens before the rest of expression is evaluated. </a:t>
            </a:r>
            <a:endParaRPr sz="1200" dirty="0">
              <a:solidFill>
                <a:srgbClr val="31538F"/>
              </a:solidFill>
            </a:endParaRPr>
          </a:p>
          <a:p>
            <a:pPr marL="0" lvl="0" indent="0" algn="l" rtl="0">
              <a:spcBef>
                <a:spcPts val="0"/>
              </a:spcBef>
              <a:spcAft>
                <a:spcPts val="0"/>
              </a:spcAft>
              <a:buNone/>
            </a:pPr>
            <a:endParaRPr sz="1200" dirty="0">
              <a:solidFill>
                <a:srgbClr val="31538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Post-increment</a:t>
            </a:r>
            <a:endParaRPr dirty="0"/>
          </a:p>
        </p:txBody>
      </p:sp>
      <p:sp>
        <p:nvSpPr>
          <p:cNvPr id="188" name="Google Shape;188;p29"/>
          <p:cNvSpPr txBox="1">
            <a:spLocks noGrp="1"/>
          </p:cNvSpPr>
          <p:nvPr>
            <p:ph type="body" idx="1"/>
          </p:nvPr>
        </p:nvSpPr>
        <p:spPr>
          <a:xfrm>
            <a:off x="311700" y="1152475"/>
            <a:ext cx="8520600" cy="3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However, </a:t>
            </a:r>
            <a:r>
              <a:rPr lang="en" sz="1500" b="1" dirty="0"/>
              <a:t>post-increment </a:t>
            </a:r>
            <a:r>
              <a:rPr lang="en" sz="1500" dirty="0"/>
              <a:t>does </a:t>
            </a:r>
            <a:r>
              <a:rPr lang="en" sz="1500" b="1" dirty="0"/>
              <a:t>NOT</a:t>
            </a:r>
            <a:r>
              <a:rPr lang="en" sz="1500" dirty="0"/>
              <a:t> achieve the same effect! When you have multiple unary operators in the same expression, it is evaluated </a:t>
            </a:r>
            <a:r>
              <a:rPr lang="en" sz="1500" b="1" dirty="0"/>
              <a:t>right-to-left</a:t>
            </a:r>
            <a:r>
              <a:rPr lang="en" sz="1500" dirty="0"/>
              <a:t>. </a:t>
            </a:r>
            <a:endParaRPr sz="1500" dirty="0"/>
          </a:p>
          <a:p>
            <a:pPr marL="0" lvl="0" indent="0" algn="l" rtl="0">
              <a:spcBef>
                <a:spcPts val="1600"/>
              </a:spcBef>
              <a:spcAft>
                <a:spcPts val="0"/>
              </a:spcAft>
              <a:buNone/>
            </a:pPr>
            <a:endParaRPr sz="1500" dirty="0"/>
          </a:p>
          <a:p>
            <a:pPr marL="0" lvl="0" indent="0" algn="l" rtl="0">
              <a:spcBef>
                <a:spcPts val="1600"/>
              </a:spcBef>
              <a:spcAft>
                <a:spcPts val="0"/>
              </a:spcAft>
              <a:buNone/>
            </a:pPr>
            <a:endParaRPr sz="1500" dirty="0"/>
          </a:p>
          <a:p>
            <a:pPr marL="0" lvl="0" indent="0" algn="l" rtl="0">
              <a:spcBef>
                <a:spcPts val="1600"/>
              </a:spcBef>
              <a:spcAft>
                <a:spcPts val="0"/>
              </a:spcAft>
              <a:buNone/>
            </a:pPr>
            <a:endParaRPr sz="1500" dirty="0"/>
          </a:p>
          <a:p>
            <a:pPr marL="0" lvl="0" indent="0" algn="l" rtl="0">
              <a:spcBef>
                <a:spcPts val="1600"/>
              </a:spcBef>
              <a:spcAft>
                <a:spcPts val="1600"/>
              </a:spcAft>
              <a:buNone/>
            </a:pPr>
            <a:r>
              <a:rPr lang="en" sz="1500" dirty="0"/>
              <a:t>So what this code ultimately tries to do is move the pointer to the next address. We will soon see instances in which we want to move the pointer to nearby memory addresses, but not here when it was pointing to the memory address of a single variable.</a:t>
            </a:r>
            <a:endParaRPr sz="1500" dirty="0"/>
          </a:p>
        </p:txBody>
      </p:sp>
      <p:sp>
        <p:nvSpPr>
          <p:cNvPr id="189" name="Google Shape;189;p29"/>
          <p:cNvSpPr txBox="1"/>
          <p:nvPr/>
        </p:nvSpPr>
        <p:spPr>
          <a:xfrm>
            <a:off x="1167525" y="1997275"/>
            <a:ext cx="1041300" cy="340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a:t>
            </a:r>
            <a:endParaRPr b="1">
              <a:solidFill>
                <a:schemeClr val="dk1"/>
              </a:solidFill>
              <a:latin typeface="Courier New"/>
              <a:ea typeface="Courier New"/>
              <a:cs typeface="Courier New"/>
              <a:sym typeface="Courier New"/>
            </a:endParaRPr>
          </a:p>
        </p:txBody>
      </p:sp>
      <p:sp>
        <p:nvSpPr>
          <p:cNvPr id="190" name="Google Shape;190;p29"/>
          <p:cNvSpPr txBox="1"/>
          <p:nvPr/>
        </p:nvSpPr>
        <p:spPr>
          <a:xfrm>
            <a:off x="3405350" y="1997275"/>
            <a:ext cx="1589100" cy="340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a:t>
            </a:r>
            <a:endParaRPr b="1">
              <a:solidFill>
                <a:schemeClr val="dk1"/>
              </a:solidFill>
              <a:latin typeface="Courier New"/>
              <a:ea typeface="Courier New"/>
              <a:cs typeface="Courier New"/>
              <a:sym typeface="Courier New"/>
            </a:endParaRPr>
          </a:p>
        </p:txBody>
      </p:sp>
      <p:sp>
        <p:nvSpPr>
          <p:cNvPr id="191" name="Google Shape;191;p29"/>
          <p:cNvSpPr txBox="1"/>
          <p:nvPr/>
        </p:nvSpPr>
        <p:spPr>
          <a:xfrm>
            <a:off x="6052350" y="1997275"/>
            <a:ext cx="2204700" cy="5727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a:t>
            </a:r>
            <a:endParaRPr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b="1">
                <a:solidFill>
                  <a:schemeClr val="dk1"/>
                </a:solidFill>
                <a:latin typeface="Courier New"/>
                <a:ea typeface="Courier New"/>
                <a:cs typeface="Courier New"/>
                <a:sym typeface="Courier New"/>
              </a:rPr>
              <a:t>ptr = ptr + 1;</a:t>
            </a:r>
            <a:endParaRPr b="1">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b="1">
              <a:solidFill>
                <a:schemeClr val="dk1"/>
              </a:solidFill>
              <a:latin typeface="Courier New"/>
              <a:ea typeface="Courier New"/>
              <a:cs typeface="Courier New"/>
              <a:sym typeface="Courier New"/>
            </a:endParaRPr>
          </a:p>
        </p:txBody>
      </p:sp>
      <p:sp>
        <p:nvSpPr>
          <p:cNvPr id="192" name="Google Shape;192;p29"/>
          <p:cNvSpPr/>
          <p:nvPr/>
        </p:nvSpPr>
        <p:spPr>
          <a:xfrm>
            <a:off x="2432300" y="1923775"/>
            <a:ext cx="704700" cy="4878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5180175" y="1923775"/>
            <a:ext cx="704700" cy="4878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txBox="1"/>
          <p:nvPr/>
        </p:nvSpPr>
        <p:spPr>
          <a:xfrm>
            <a:off x="3171787" y="2407926"/>
            <a:ext cx="2056225"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1538F"/>
                </a:solidFill>
              </a:rPr>
              <a:t>The </a:t>
            </a:r>
            <a:r>
              <a:rPr lang="en" sz="1200" b="1" dirty="0">
                <a:solidFill>
                  <a:srgbClr val="31538F"/>
                </a:solidFill>
                <a:latin typeface="Courier New"/>
                <a:ea typeface="Courier New"/>
                <a:cs typeface="Courier New"/>
                <a:sym typeface="Courier New"/>
              </a:rPr>
              <a:t>++</a:t>
            </a:r>
            <a:r>
              <a:rPr lang="en" sz="1200" dirty="0">
                <a:solidFill>
                  <a:srgbClr val="31538F"/>
                </a:solidFill>
              </a:rPr>
              <a:t> is grouped with the variable first, then the reference operator is done. </a:t>
            </a:r>
            <a:endParaRPr sz="1200" dirty="0">
              <a:solidFill>
                <a:srgbClr val="31538F"/>
              </a:solidFill>
            </a:endParaRPr>
          </a:p>
        </p:txBody>
      </p:sp>
      <p:sp>
        <p:nvSpPr>
          <p:cNvPr id="195" name="Google Shape;195;p29"/>
          <p:cNvSpPr txBox="1"/>
          <p:nvPr/>
        </p:nvSpPr>
        <p:spPr>
          <a:xfrm>
            <a:off x="5715750" y="2569975"/>
            <a:ext cx="2877900"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1538F"/>
                </a:solidFill>
              </a:rPr>
              <a:t>And as a post-increment, the result is that moving the pointer forward 1 address happens after the dereference.</a:t>
            </a:r>
            <a:endParaRPr sz="1200" dirty="0">
              <a:solidFill>
                <a:srgbClr val="31538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 1</a:t>
            </a:r>
            <a:endParaRPr dirty="0"/>
          </a:p>
        </p:txBody>
      </p:sp>
      <p:sp>
        <p:nvSpPr>
          <p:cNvPr id="176" name="Google Shape;176;p28"/>
          <p:cNvSpPr txBox="1"/>
          <p:nvPr/>
        </p:nvSpPr>
        <p:spPr>
          <a:xfrm>
            <a:off x="928920" y="3097720"/>
            <a:ext cx="3231600" cy="146210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lvl="0">
              <a:buSzPts val="1100"/>
            </a:pPr>
            <a:r>
              <a:rPr lang="en-US" sz="1300" b="1" dirty="0">
                <a:latin typeface="Courier New"/>
                <a:ea typeface="Courier New"/>
                <a:cs typeface="Courier New"/>
                <a:sym typeface="Courier New"/>
              </a:rPr>
              <a:t>int X = 20, Y = 30, Z = 40;</a:t>
            </a:r>
          </a:p>
          <a:p>
            <a:pPr lvl="0">
              <a:buSzPts val="1100"/>
            </a:pPr>
            <a:r>
              <a:rPr lang="en-US" sz="1300" b="1" dirty="0">
                <a:latin typeface="Courier New"/>
                <a:ea typeface="Courier New"/>
                <a:cs typeface="Courier New"/>
                <a:sym typeface="Courier New"/>
              </a:rPr>
              <a:t>int* p;</a:t>
            </a:r>
          </a:p>
          <a:p>
            <a:pPr lvl="0">
              <a:buSzPts val="1100"/>
            </a:pPr>
            <a:r>
              <a:rPr lang="en-US" sz="1300" b="1" dirty="0">
                <a:latin typeface="Courier New"/>
                <a:ea typeface="Courier New"/>
                <a:cs typeface="Courier New"/>
                <a:sym typeface="Courier New"/>
              </a:rPr>
              <a:t>int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[5] = { 6, 5, 4, 3, 2 };</a:t>
            </a:r>
          </a:p>
          <a:p>
            <a:pPr lvl="0">
              <a:buSzPts val="1100"/>
            </a:pPr>
            <a:r>
              <a:rPr lang="en-US" sz="1300" b="1" dirty="0">
                <a:latin typeface="Courier New"/>
                <a:ea typeface="Courier New"/>
                <a:cs typeface="Courier New"/>
                <a:sym typeface="Courier New"/>
              </a:rPr>
              <a:t>p =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a:t>
            </a:r>
          </a:p>
          <a:p>
            <a:pPr lvl="0">
              <a:buSzPts val="1100"/>
            </a:pPr>
            <a:r>
              <a:rPr lang="en-US" sz="1300" b="1" dirty="0">
                <a:latin typeface="Courier New"/>
                <a:ea typeface="Courier New"/>
                <a:cs typeface="Courier New"/>
                <a:sym typeface="Courier New"/>
              </a:rPr>
              <a:t>*p++ = 10;</a:t>
            </a:r>
          </a:p>
          <a:p>
            <a:pPr lvl="0">
              <a:buSzPts val="1100"/>
            </a:pPr>
            <a:r>
              <a:rPr lang="en-US" sz="1300" b="1" dirty="0">
                <a:latin typeface="Courier New"/>
                <a:ea typeface="Courier New"/>
                <a:cs typeface="Courier New"/>
                <a:sym typeface="Courier New"/>
              </a:rPr>
              <a:t>p = &amp;</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[2];</a:t>
            </a:r>
          </a:p>
          <a:p>
            <a:pPr lvl="0">
              <a:buSzPts val="1100"/>
            </a:pPr>
            <a:r>
              <a:rPr lang="en-US" sz="1300" b="1" dirty="0">
                <a:latin typeface="Courier New"/>
                <a:ea typeface="Courier New"/>
                <a:cs typeface="Courier New"/>
                <a:sym typeface="Courier New"/>
              </a:rPr>
              <a:t>*++p = 20;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extLst>
              <p:ext uri="{D42A27DB-BD31-4B8C-83A1-F6EECF244321}">
                <p14:modId xmlns:p14="http://schemas.microsoft.com/office/powerpoint/2010/main" val="1676750914"/>
              </p:ext>
            </p:extLst>
          </p:nvPr>
        </p:nvGraphicFramePr>
        <p:xfrm>
          <a:off x="4907283" y="1407493"/>
          <a:ext cx="3231599" cy="2328511"/>
        </p:xfrm>
        <a:graphic>
          <a:graphicData uri="http://schemas.openxmlformats.org/drawingml/2006/table">
            <a:tbl>
              <a:tblPr firstRow="1" firstCol="1" bandRow="1">
                <a:tableStyleId>{6B36B3CD-AC30-4043-8B0C-09C9C9ED71BE}</a:tableStyleId>
              </a:tblPr>
              <a:tblGrid>
                <a:gridCol w="746758">
                  <a:extLst>
                    <a:ext uri="{9D8B030D-6E8A-4147-A177-3AD203B41FA5}">
                      <a16:colId xmlns:a16="http://schemas.microsoft.com/office/drawing/2014/main" val="363802380"/>
                    </a:ext>
                  </a:extLst>
                </a:gridCol>
                <a:gridCol w="792480">
                  <a:extLst>
                    <a:ext uri="{9D8B030D-6E8A-4147-A177-3AD203B41FA5}">
                      <a16:colId xmlns:a16="http://schemas.microsoft.com/office/drawing/2014/main" val="3558451562"/>
                    </a:ext>
                  </a:extLst>
                </a:gridCol>
                <a:gridCol w="1692361">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X</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Y</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Z</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p</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1020 1024 1028 1032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6 10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3 20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14" name="Google Shape;175;p28">
            <a:extLst>
              <a:ext uri="{FF2B5EF4-FFF2-40B4-BE49-F238E27FC236}">
                <a16:creationId xmlns:a16="http://schemas.microsoft.com/office/drawing/2014/main" id="{6D2D8BFC-9288-4402-8C52-705569BC367D}"/>
              </a:ext>
            </a:extLst>
          </p:cNvPr>
          <p:cNvSpPr txBox="1">
            <a:spLocks noGrp="1"/>
          </p:cNvSpPr>
          <p:nvPr>
            <p:ph type="body" idx="1"/>
          </p:nvPr>
        </p:nvSpPr>
        <p:spPr>
          <a:xfrm>
            <a:off x="311700" y="1152475"/>
            <a:ext cx="4466040" cy="26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Trace the following code. Show the starting address, the intermediate and final values of the variables at each step. </a:t>
            </a:r>
            <a:r>
              <a:rPr lang="en-US" sz="1500" b="1" dirty="0">
                <a:latin typeface="Courier New" panose="02070309020205020404" pitchFamily="49" charset="0"/>
                <a:cs typeface="Courier New" panose="02070309020205020404" pitchFamily="49" charset="0"/>
              </a:rPr>
              <a:t>char</a:t>
            </a:r>
            <a:r>
              <a:rPr lang="en-US" sz="1500" dirty="0"/>
              <a:t> values are </a:t>
            </a:r>
            <a:r>
              <a:rPr lang="en-US" sz="1500" b="1" dirty="0">
                <a:latin typeface="Courier New" panose="02070309020205020404" pitchFamily="49" charset="0"/>
                <a:cs typeface="Courier New" panose="02070309020205020404" pitchFamily="49" charset="0"/>
              </a:rPr>
              <a:t>1 byte</a:t>
            </a:r>
            <a:r>
              <a:rPr lang="en-US" sz="1500" dirty="0"/>
              <a:t>, </a:t>
            </a:r>
            <a:r>
              <a:rPr lang="en-US" sz="1500" b="1" dirty="0">
                <a:latin typeface="Courier New" panose="02070309020205020404" pitchFamily="49" charset="0"/>
                <a:cs typeface="Courier New" panose="02070309020205020404" pitchFamily="49" charset="0"/>
              </a:rPr>
              <a:t>int</a:t>
            </a:r>
            <a:r>
              <a:rPr lang="en-US" sz="1500" dirty="0"/>
              <a:t> are </a:t>
            </a:r>
            <a:r>
              <a:rPr lang="en-US" sz="1500" b="1" dirty="0">
                <a:latin typeface="Courier New" panose="02070309020205020404" pitchFamily="49" charset="0"/>
                <a:cs typeface="Courier New" panose="02070309020205020404" pitchFamily="49" charset="0"/>
              </a:rPr>
              <a:t>4 bytes</a:t>
            </a:r>
            <a:r>
              <a:rPr lang="en-US" sz="1500" dirty="0"/>
              <a:t>, </a:t>
            </a:r>
            <a:r>
              <a:rPr lang="en-US" sz="1500" b="1" dirty="0">
                <a:latin typeface="Courier New" panose="02070309020205020404" pitchFamily="49" charset="0"/>
                <a:cs typeface="Courier New" panose="02070309020205020404" pitchFamily="49" charset="0"/>
              </a:rPr>
              <a:t>double</a:t>
            </a:r>
            <a:r>
              <a:rPr lang="en-US" sz="1500" dirty="0"/>
              <a:t> are </a:t>
            </a:r>
            <a:r>
              <a:rPr lang="en-US" sz="1500" b="1" dirty="0">
                <a:latin typeface="Courier New" panose="02070309020205020404" pitchFamily="49" charset="0"/>
                <a:cs typeface="Courier New" panose="02070309020205020404" pitchFamily="49" charset="0"/>
              </a:rPr>
              <a:t>8 bytes</a:t>
            </a:r>
            <a:r>
              <a:rPr lang="en-US" sz="1500" dirty="0"/>
              <a:t>, any type of </a:t>
            </a:r>
            <a:r>
              <a:rPr lang="en-US" sz="1500" b="1" dirty="0">
                <a:latin typeface="Courier New" panose="02070309020205020404" pitchFamily="49" charset="0"/>
                <a:cs typeface="Courier New" panose="02070309020205020404" pitchFamily="49" charset="0"/>
              </a:rPr>
              <a:t>pointer</a:t>
            </a:r>
            <a:r>
              <a:rPr lang="en-US" sz="1500" dirty="0"/>
              <a:t> variables are </a:t>
            </a:r>
            <a:r>
              <a:rPr lang="en-US" sz="1500" b="1" dirty="0">
                <a:latin typeface="Courier New" panose="02070309020205020404" pitchFamily="49" charset="0"/>
                <a:cs typeface="Courier New" panose="02070309020205020404" pitchFamily="49" charset="0"/>
              </a:rPr>
              <a:t>8 bytes</a:t>
            </a:r>
            <a:r>
              <a:rPr lang="en-US" sz="1500" dirty="0"/>
              <a:t>. Assume that the starting address is </a:t>
            </a:r>
            <a:r>
              <a:rPr lang="en-US" sz="1500" b="1" dirty="0"/>
              <a:t>1000</a:t>
            </a:r>
            <a:r>
              <a:rPr lang="en-US" sz="1500" dirty="0"/>
              <a:t>.</a:t>
            </a:r>
          </a:p>
        </p:txBody>
      </p:sp>
    </p:spTree>
    <p:extLst>
      <p:ext uri="{BB962C8B-B14F-4D97-AF65-F5344CB8AC3E}">
        <p14:creationId xmlns:p14="http://schemas.microsoft.com/office/powerpoint/2010/main" val="301756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 2</a:t>
            </a:r>
            <a:endParaRPr dirty="0"/>
          </a:p>
        </p:txBody>
      </p:sp>
      <p:sp>
        <p:nvSpPr>
          <p:cNvPr id="176" name="Google Shape;176;p28"/>
          <p:cNvSpPr txBox="1"/>
          <p:nvPr/>
        </p:nvSpPr>
        <p:spPr>
          <a:xfrm>
            <a:off x="1005119" y="1319191"/>
            <a:ext cx="3231600" cy="250511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X = 20, Y = 30, Z = 40;</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pp;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a:t>
            </a:r>
            <a:r>
              <a:rPr lang="en-US" sz="1300" b="1" dirty="0" err="1">
                <a:solidFill>
                  <a:schemeClr val="dk1"/>
                </a:solidFill>
                <a:latin typeface="Courier New"/>
                <a:ea typeface="Courier New"/>
                <a:cs typeface="Courier New"/>
                <a:sym typeface="Courier New"/>
              </a:rPr>
              <a:t>ppp</a:t>
            </a:r>
            <a:r>
              <a:rPr lang="en-US" sz="1300" b="1" dirty="0">
                <a:solidFill>
                  <a:schemeClr val="dk1"/>
                </a:solidFill>
                <a:latin typeface="Courier New"/>
                <a:ea typeface="Courier New"/>
                <a:cs typeface="Courier New"/>
                <a:sym typeface="Courier New"/>
              </a:rPr>
              <a:t>;</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a:t>
            </a: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[5] = { 6, 5, 4, 3, 2 };</a:t>
            </a:r>
          </a:p>
          <a:p>
            <a:pPr marL="0" lvl="0" indent="0" algn="l" rtl="0">
              <a:spcBef>
                <a:spcPts val="0"/>
              </a:spcBef>
              <a:spcAft>
                <a:spcPts val="0"/>
              </a:spcAft>
              <a:buSzPts val="1100"/>
              <a:buNone/>
            </a:pPr>
            <a:endParaRPr lang="en-US" sz="1300" b="1" dirty="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a:t>
            </a: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pp = &amp;p;</a:t>
            </a:r>
          </a:p>
          <a:p>
            <a:pPr marL="0" lvl="0" indent="0" algn="l" rtl="0">
              <a:spcBef>
                <a:spcPts val="0"/>
              </a:spcBef>
              <a:spcAft>
                <a:spcPts val="0"/>
              </a:spcAft>
              <a:buSzPts val="1100"/>
              <a:buNone/>
            </a:pPr>
            <a:r>
              <a:rPr lang="en-US" sz="1300" b="1" dirty="0" err="1">
                <a:solidFill>
                  <a:schemeClr val="dk1"/>
                </a:solidFill>
                <a:latin typeface="Courier New"/>
                <a:ea typeface="Courier New"/>
                <a:cs typeface="Courier New"/>
                <a:sym typeface="Courier New"/>
              </a:rPr>
              <a:t>ppp</a:t>
            </a:r>
            <a:r>
              <a:rPr lang="en-US" sz="1300" b="1" dirty="0">
                <a:solidFill>
                  <a:schemeClr val="dk1"/>
                </a:solidFill>
                <a:latin typeface="Courier New"/>
                <a:ea typeface="Courier New"/>
                <a:cs typeface="Courier New"/>
                <a:sym typeface="Courier New"/>
              </a:rPr>
              <a:t> = &amp;pp;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a:t>
            </a:r>
            <a:r>
              <a:rPr lang="en-US" sz="1300" b="1" dirty="0" err="1">
                <a:solidFill>
                  <a:schemeClr val="dk1"/>
                </a:solidFill>
                <a:latin typeface="Courier New"/>
                <a:ea typeface="Courier New"/>
                <a:cs typeface="Courier New"/>
                <a:sym typeface="Courier New"/>
              </a:rPr>
              <a:t>ppp</a:t>
            </a:r>
            <a:r>
              <a:rPr lang="en-US" sz="1300" b="1" dirty="0">
                <a:solidFill>
                  <a:schemeClr val="dk1"/>
                </a:solidFill>
                <a:latin typeface="Courier New"/>
                <a:ea typeface="Courier New"/>
                <a:cs typeface="Courier New"/>
                <a:sym typeface="Courier New"/>
              </a:rPr>
              <a:t> = 100;</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&amp;X;</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a:t>
            </a:r>
            <a:r>
              <a:rPr lang="en-US" sz="1300" b="1" dirty="0" err="1">
                <a:solidFill>
                  <a:schemeClr val="dk1"/>
                </a:solidFill>
                <a:latin typeface="Courier New"/>
                <a:ea typeface="Courier New"/>
                <a:cs typeface="Courier New"/>
                <a:sym typeface="Courier New"/>
              </a:rPr>
              <a:t>ppp</a:t>
            </a:r>
            <a:r>
              <a:rPr lang="en-US" sz="1300" b="1" dirty="0">
                <a:solidFill>
                  <a:schemeClr val="dk1"/>
                </a:solidFill>
                <a:latin typeface="Courier New"/>
                <a:ea typeface="Courier New"/>
                <a:cs typeface="Courier New"/>
                <a:sym typeface="Courier New"/>
              </a:rPr>
              <a:t> = 200;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extLst>
              <p:ext uri="{D42A27DB-BD31-4B8C-83A1-F6EECF244321}">
                <p14:modId xmlns:p14="http://schemas.microsoft.com/office/powerpoint/2010/main" val="1414094651"/>
              </p:ext>
            </p:extLst>
          </p:nvPr>
        </p:nvGraphicFramePr>
        <p:xfrm>
          <a:off x="4907282" y="1283884"/>
          <a:ext cx="2385058" cy="2743203"/>
        </p:xfrm>
        <a:graphic>
          <a:graphicData uri="http://schemas.openxmlformats.org/drawingml/2006/table">
            <a:tbl>
              <a:tblPr firstRow="1" firstCol="1" bandRow="1">
                <a:tableStyleId>{6B36B3CD-AC30-4043-8B0C-09C9C9ED71BE}</a:tableStyleId>
              </a:tblPr>
              <a:tblGrid>
                <a:gridCol w="692076">
                  <a:extLst>
                    <a:ext uri="{9D8B030D-6E8A-4147-A177-3AD203B41FA5}">
                      <a16:colId xmlns:a16="http://schemas.microsoft.com/office/drawing/2014/main" val="363802380"/>
                    </a:ext>
                  </a:extLst>
                </a:gridCol>
                <a:gridCol w="725242">
                  <a:extLst>
                    <a:ext uri="{9D8B030D-6E8A-4147-A177-3AD203B41FA5}">
                      <a16:colId xmlns:a16="http://schemas.microsoft.com/office/drawing/2014/main" val="3558451562"/>
                    </a:ext>
                  </a:extLst>
                </a:gridCol>
                <a:gridCol w="967740">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X</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20 200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Y</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30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Z</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p</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1036 1000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pp</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83192"/>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ppp</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042083"/>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6 100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1044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1048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1052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6" name="TextBox 5">
            <a:extLst>
              <a:ext uri="{FF2B5EF4-FFF2-40B4-BE49-F238E27FC236}">
                <a16:creationId xmlns:a16="http://schemas.microsoft.com/office/drawing/2014/main" id="{5EA2EBC5-7E03-4283-90B5-25E06EB0DA90}"/>
              </a:ext>
            </a:extLst>
          </p:cNvPr>
          <p:cNvSpPr txBox="1"/>
          <p:nvPr/>
        </p:nvSpPr>
        <p:spPr>
          <a:xfrm>
            <a:off x="227880" y="4027087"/>
            <a:ext cx="4427940" cy="738664"/>
          </a:xfrm>
          <a:prstGeom prst="rect">
            <a:avLst/>
          </a:prstGeom>
          <a:noFill/>
        </p:spPr>
        <p:txBody>
          <a:bodyPr wrap="square">
            <a:spAutoFit/>
          </a:bodyPr>
          <a:lstStyle/>
          <a:p>
            <a:r>
              <a:rPr lang="en-US" sz="1400" b="1" dirty="0">
                <a:latin typeface="Courier New" panose="02070309020205020404" pitchFamily="49" charset="0"/>
                <a:cs typeface="Courier New" panose="02070309020205020404" pitchFamily="49" charset="0"/>
              </a:rPr>
              <a:t>char</a:t>
            </a:r>
            <a:r>
              <a:rPr lang="en-US" sz="1400" dirty="0"/>
              <a:t> values are </a:t>
            </a:r>
            <a:r>
              <a:rPr lang="en-US" sz="1400" b="1" dirty="0">
                <a:latin typeface="Courier New" panose="02070309020205020404" pitchFamily="49" charset="0"/>
                <a:cs typeface="Courier New" panose="02070309020205020404" pitchFamily="49" charset="0"/>
              </a:rPr>
              <a:t>1 byte</a:t>
            </a:r>
            <a:r>
              <a:rPr lang="en-US" sz="1400" dirty="0"/>
              <a:t>, </a:t>
            </a:r>
            <a:r>
              <a:rPr lang="en-US" sz="1400" b="1" dirty="0">
                <a:latin typeface="Courier New" panose="02070309020205020404" pitchFamily="49" charset="0"/>
                <a:cs typeface="Courier New" panose="02070309020205020404" pitchFamily="49" charset="0"/>
              </a:rPr>
              <a:t>int</a:t>
            </a:r>
            <a:r>
              <a:rPr lang="en-US" sz="1400" dirty="0"/>
              <a:t> are </a:t>
            </a:r>
            <a:r>
              <a:rPr lang="en-US" sz="1400" b="1" dirty="0">
                <a:latin typeface="Courier New" panose="02070309020205020404" pitchFamily="49" charset="0"/>
                <a:cs typeface="Courier New" panose="02070309020205020404" pitchFamily="49" charset="0"/>
              </a:rPr>
              <a:t>4 bytes</a:t>
            </a:r>
            <a:r>
              <a:rPr lang="en-US" sz="1400" dirty="0"/>
              <a:t>, </a:t>
            </a:r>
            <a:r>
              <a:rPr lang="en-US" sz="1400" b="1" dirty="0">
                <a:latin typeface="Courier New" panose="02070309020205020404" pitchFamily="49" charset="0"/>
                <a:cs typeface="Courier New" panose="02070309020205020404" pitchFamily="49" charset="0"/>
              </a:rPr>
              <a:t>double</a:t>
            </a:r>
            <a:r>
              <a:rPr lang="en-US" sz="1400" dirty="0"/>
              <a:t> are </a:t>
            </a:r>
            <a:r>
              <a:rPr lang="en-US" sz="1400" b="1" dirty="0">
                <a:latin typeface="Courier New" panose="02070309020205020404" pitchFamily="49" charset="0"/>
                <a:cs typeface="Courier New" panose="02070309020205020404" pitchFamily="49" charset="0"/>
              </a:rPr>
              <a:t>8 bytes</a:t>
            </a:r>
            <a:r>
              <a:rPr lang="en-US" sz="1400" dirty="0"/>
              <a:t>, any type of </a:t>
            </a:r>
            <a:r>
              <a:rPr lang="en-US" sz="1400" b="1" dirty="0">
                <a:latin typeface="Courier New" panose="02070309020205020404" pitchFamily="49" charset="0"/>
                <a:cs typeface="Courier New" panose="02070309020205020404" pitchFamily="49" charset="0"/>
              </a:rPr>
              <a:t>pointer</a:t>
            </a:r>
            <a:r>
              <a:rPr lang="en-US" sz="1400" dirty="0"/>
              <a:t> variables are </a:t>
            </a:r>
            <a:r>
              <a:rPr lang="en-US" sz="1400" b="1" dirty="0">
                <a:latin typeface="Courier New" panose="02070309020205020404" pitchFamily="49" charset="0"/>
                <a:cs typeface="Courier New" panose="02070309020205020404" pitchFamily="49" charset="0"/>
              </a:rPr>
              <a:t>8 bytes</a:t>
            </a:r>
            <a:r>
              <a:rPr lang="en-US" sz="1400" dirty="0"/>
              <a:t>. Assume that the starting address is </a:t>
            </a:r>
            <a:r>
              <a:rPr lang="en-US" sz="1400" b="1" dirty="0"/>
              <a:t>1000</a:t>
            </a:r>
            <a:r>
              <a:rPr lang="en-US" sz="1400" dirty="0"/>
              <a:t>.</a:t>
            </a:r>
            <a:endParaRPr lang="en-US" dirty="0"/>
          </a:p>
        </p:txBody>
      </p:sp>
    </p:spTree>
    <p:extLst>
      <p:ext uri="{BB962C8B-B14F-4D97-AF65-F5344CB8AC3E}">
        <p14:creationId xmlns:p14="http://schemas.microsoft.com/office/powerpoint/2010/main" val="46343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a:t>
            </a:r>
            <a:r>
              <a:rPr lang="en"/>
              <a:t>– 3</a:t>
            </a:r>
            <a:endParaRPr dirty="0"/>
          </a:p>
        </p:txBody>
      </p:sp>
      <p:sp>
        <p:nvSpPr>
          <p:cNvPr id="176" name="Google Shape;176;p28"/>
          <p:cNvSpPr txBox="1"/>
          <p:nvPr/>
        </p:nvSpPr>
        <p:spPr>
          <a:xfrm>
            <a:off x="769260" y="1134913"/>
            <a:ext cx="3345180" cy="287367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X = 2, Y = 3, Z = 4;</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pp;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int </a:t>
            </a: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[5] = { 6, 5, 4, 3, 2 };</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&amp;X;</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2;</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pp = &amp;p;</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**pp = 3;</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&amp;</a:t>
            </a: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[1];</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10;</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1;</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20;</a:t>
            </a:r>
          </a:p>
          <a:p>
            <a:pPr marL="0" lvl="0" indent="0" algn="l" rtl="0">
              <a:spcBef>
                <a:spcPts val="0"/>
              </a:spcBef>
              <a:spcAft>
                <a:spcPts val="0"/>
              </a:spcAft>
              <a:buSzPts val="1100"/>
              <a:buNone/>
            </a:pPr>
            <a:r>
              <a:rPr lang="en-US" sz="1300" b="1" dirty="0">
                <a:solidFill>
                  <a:schemeClr val="dk1"/>
                </a:solidFill>
                <a:latin typeface="Courier New"/>
                <a:ea typeface="Courier New"/>
                <a:cs typeface="Courier New"/>
                <a:sym typeface="Courier New"/>
              </a:rPr>
              <a:t>p = &amp;</a:t>
            </a: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[4];</a:t>
            </a:r>
          </a:p>
          <a:p>
            <a:pPr marL="0" lvl="0" indent="0" algn="l" rtl="0">
              <a:spcBef>
                <a:spcPts val="0"/>
              </a:spcBef>
              <a:spcAft>
                <a:spcPts val="0"/>
              </a:spcAft>
              <a:buSzPts val="1100"/>
              <a:buNone/>
            </a:pPr>
            <a:r>
              <a:rPr lang="en-US" sz="1300" b="1" dirty="0" err="1">
                <a:solidFill>
                  <a:schemeClr val="dk1"/>
                </a:solidFill>
                <a:latin typeface="Courier New"/>
                <a:ea typeface="Courier New"/>
                <a:cs typeface="Courier New"/>
                <a:sym typeface="Courier New"/>
              </a:rPr>
              <a:t>arr</a:t>
            </a:r>
            <a:r>
              <a:rPr lang="en-US" sz="1300" b="1" dirty="0">
                <a:solidFill>
                  <a:schemeClr val="dk1"/>
                </a:solidFill>
                <a:latin typeface="Courier New"/>
                <a:ea typeface="Courier New"/>
                <a:cs typeface="Courier New"/>
                <a:sym typeface="Courier New"/>
              </a:rPr>
              <a:t>[*p + 1] = 30;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extLst>
              <p:ext uri="{D42A27DB-BD31-4B8C-83A1-F6EECF244321}">
                <p14:modId xmlns:p14="http://schemas.microsoft.com/office/powerpoint/2010/main" val="740090079"/>
              </p:ext>
            </p:extLst>
          </p:nvPr>
        </p:nvGraphicFramePr>
        <p:xfrm>
          <a:off x="4907282" y="1283884"/>
          <a:ext cx="3147059" cy="2535857"/>
        </p:xfrm>
        <a:graphic>
          <a:graphicData uri="http://schemas.openxmlformats.org/drawingml/2006/table">
            <a:tbl>
              <a:tblPr firstRow="1" firstCol="1" bandRow="1">
                <a:tableStyleId>{6B36B3CD-AC30-4043-8B0C-09C9C9ED71BE}</a:tableStyleId>
              </a:tblPr>
              <a:tblGrid>
                <a:gridCol w="716278">
                  <a:extLst>
                    <a:ext uri="{9D8B030D-6E8A-4147-A177-3AD203B41FA5}">
                      <a16:colId xmlns:a16="http://schemas.microsoft.com/office/drawing/2014/main" val="363802380"/>
                    </a:ext>
                  </a:extLst>
                </a:gridCol>
                <a:gridCol w="708660">
                  <a:extLst>
                    <a:ext uri="{9D8B030D-6E8A-4147-A177-3AD203B41FA5}">
                      <a16:colId xmlns:a16="http://schemas.microsoft.com/office/drawing/2014/main" val="3558451562"/>
                    </a:ext>
                  </a:extLst>
                </a:gridCol>
                <a:gridCol w="1722121">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X</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2 4 3</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Y</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Z</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p</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1000 1032 1036 1044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pp</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83192"/>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5 10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4 20 </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3 30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1044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6" name="TextBox 5">
            <a:extLst>
              <a:ext uri="{FF2B5EF4-FFF2-40B4-BE49-F238E27FC236}">
                <a16:creationId xmlns:a16="http://schemas.microsoft.com/office/drawing/2014/main" id="{5EA2EBC5-7E03-4283-90B5-25E06EB0DA90}"/>
              </a:ext>
            </a:extLst>
          </p:cNvPr>
          <p:cNvSpPr txBox="1"/>
          <p:nvPr/>
        </p:nvSpPr>
        <p:spPr>
          <a:xfrm>
            <a:off x="227880" y="4027087"/>
            <a:ext cx="4427940" cy="738664"/>
          </a:xfrm>
          <a:prstGeom prst="rect">
            <a:avLst/>
          </a:prstGeom>
          <a:noFill/>
        </p:spPr>
        <p:txBody>
          <a:bodyPr wrap="square">
            <a:spAutoFit/>
          </a:bodyPr>
          <a:lstStyle/>
          <a:p>
            <a:r>
              <a:rPr lang="en-US" sz="1400" b="1" dirty="0">
                <a:latin typeface="Courier New" panose="02070309020205020404" pitchFamily="49" charset="0"/>
                <a:cs typeface="Courier New" panose="02070309020205020404" pitchFamily="49" charset="0"/>
              </a:rPr>
              <a:t>char</a:t>
            </a:r>
            <a:r>
              <a:rPr lang="en-US" sz="1400" dirty="0"/>
              <a:t> values are </a:t>
            </a:r>
            <a:r>
              <a:rPr lang="en-US" sz="1400" b="1" dirty="0">
                <a:latin typeface="Courier New" panose="02070309020205020404" pitchFamily="49" charset="0"/>
                <a:cs typeface="Courier New" panose="02070309020205020404" pitchFamily="49" charset="0"/>
              </a:rPr>
              <a:t>1 byte</a:t>
            </a:r>
            <a:r>
              <a:rPr lang="en-US" sz="1400" dirty="0"/>
              <a:t>, </a:t>
            </a:r>
            <a:r>
              <a:rPr lang="en-US" sz="1400" b="1" dirty="0">
                <a:latin typeface="Courier New" panose="02070309020205020404" pitchFamily="49" charset="0"/>
                <a:cs typeface="Courier New" panose="02070309020205020404" pitchFamily="49" charset="0"/>
              </a:rPr>
              <a:t>int</a:t>
            </a:r>
            <a:r>
              <a:rPr lang="en-US" sz="1400" dirty="0"/>
              <a:t> are </a:t>
            </a:r>
            <a:r>
              <a:rPr lang="en-US" sz="1400" b="1" dirty="0">
                <a:latin typeface="Courier New" panose="02070309020205020404" pitchFamily="49" charset="0"/>
                <a:cs typeface="Courier New" panose="02070309020205020404" pitchFamily="49" charset="0"/>
              </a:rPr>
              <a:t>4 bytes</a:t>
            </a:r>
            <a:r>
              <a:rPr lang="en-US" sz="1400" dirty="0"/>
              <a:t>, </a:t>
            </a:r>
            <a:r>
              <a:rPr lang="en-US" sz="1400" b="1" dirty="0">
                <a:latin typeface="Courier New" panose="02070309020205020404" pitchFamily="49" charset="0"/>
                <a:cs typeface="Courier New" panose="02070309020205020404" pitchFamily="49" charset="0"/>
              </a:rPr>
              <a:t>double</a:t>
            </a:r>
            <a:r>
              <a:rPr lang="en-US" sz="1400" dirty="0"/>
              <a:t> are </a:t>
            </a:r>
            <a:r>
              <a:rPr lang="en-US" sz="1400" b="1" dirty="0">
                <a:latin typeface="Courier New" panose="02070309020205020404" pitchFamily="49" charset="0"/>
                <a:cs typeface="Courier New" panose="02070309020205020404" pitchFamily="49" charset="0"/>
              </a:rPr>
              <a:t>8 bytes</a:t>
            </a:r>
            <a:r>
              <a:rPr lang="en-US" sz="1400" dirty="0"/>
              <a:t>, any type of </a:t>
            </a:r>
            <a:r>
              <a:rPr lang="en-US" sz="1400" b="1" dirty="0">
                <a:latin typeface="Courier New" panose="02070309020205020404" pitchFamily="49" charset="0"/>
                <a:cs typeface="Courier New" panose="02070309020205020404" pitchFamily="49" charset="0"/>
              </a:rPr>
              <a:t>pointer</a:t>
            </a:r>
            <a:r>
              <a:rPr lang="en-US" sz="1400" dirty="0"/>
              <a:t> variables are </a:t>
            </a:r>
            <a:r>
              <a:rPr lang="en-US" sz="1400" b="1" dirty="0">
                <a:latin typeface="Courier New" panose="02070309020205020404" pitchFamily="49" charset="0"/>
                <a:cs typeface="Courier New" panose="02070309020205020404" pitchFamily="49" charset="0"/>
              </a:rPr>
              <a:t>8 bytes</a:t>
            </a:r>
            <a:r>
              <a:rPr lang="en-US" sz="1400" dirty="0"/>
              <a:t>. Assume that the starting address is </a:t>
            </a:r>
            <a:r>
              <a:rPr lang="en-US" sz="1400" b="1" dirty="0"/>
              <a:t>1000</a:t>
            </a:r>
            <a:r>
              <a:rPr lang="en-US" sz="1400" dirty="0"/>
              <a:t>.</a:t>
            </a:r>
            <a:endParaRPr lang="en-US" dirty="0"/>
          </a:p>
        </p:txBody>
      </p:sp>
    </p:spTree>
    <p:extLst>
      <p:ext uri="{BB962C8B-B14F-4D97-AF65-F5344CB8AC3E}">
        <p14:creationId xmlns:p14="http://schemas.microsoft.com/office/powerpoint/2010/main" val="28890963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884</Words>
  <Application>Microsoft Office PowerPoint</Application>
  <PresentationFormat>On-screen Show (16:9)</PresentationFormat>
  <Paragraphs>181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Simple Light</vt:lpstr>
      <vt:lpstr>Pointer Arithmetic</vt:lpstr>
      <vt:lpstr>Dereference Operator</vt:lpstr>
      <vt:lpstr>Pre-increment</vt:lpstr>
      <vt:lpstr>Post-increment</vt:lpstr>
      <vt:lpstr>Pointer Arithmetic (Theoretical / Paper) Example – 1</vt:lpstr>
      <vt:lpstr>Pointer Arithmetic (Theoretical / Paper) Example – 2</vt:lpstr>
      <vt:lpstr>Pointer Arithmetic (Theoretical / Paper) Example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1</cp:revision>
  <dcterms:modified xsi:type="dcterms:W3CDTF">2021-05-17T18:36:01Z</dcterms:modified>
</cp:coreProperties>
</file>