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8"/>
  </p:notesMasterIdLst>
  <p:handoutMasterIdLst>
    <p:handoutMasterId r:id="rId19"/>
  </p:handoutMasterIdLst>
  <p:sldIdLst>
    <p:sldId id="334" r:id="rId2"/>
    <p:sldId id="416" r:id="rId3"/>
    <p:sldId id="436" r:id="rId4"/>
    <p:sldId id="437" r:id="rId5"/>
    <p:sldId id="438" r:id="rId6"/>
    <p:sldId id="439" r:id="rId7"/>
    <p:sldId id="440" r:id="rId8"/>
    <p:sldId id="441" r:id="rId9"/>
    <p:sldId id="430" r:id="rId10"/>
    <p:sldId id="431" r:id="rId11"/>
    <p:sldId id="432" r:id="rId12"/>
    <p:sldId id="433" r:id="rId13"/>
    <p:sldId id="434" r:id="rId14"/>
    <p:sldId id="435" r:id="rId15"/>
    <p:sldId id="429" r:id="rId16"/>
    <p:sldId id="418" r:id="rId17"/>
  </p:sldIdLst>
  <p:sldSz cx="9906000" cy="6858000" type="A4"/>
  <p:notesSz cx="6854825" cy="9750425"/>
  <p:custDataLst>
    <p:tags r:id="rId2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9900"/>
    <a:srgbClr val="99CCFF"/>
    <a:srgbClr val="99FF33"/>
    <a:srgbClr val="66FF33"/>
    <a:srgbClr val="B9C54A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2764" autoAdjust="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EC6B121-C0D5-4778-A9EE-DE2CC7C3AF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C359449-3331-4CFA-A1D9-B1BABE4C07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BEA382A-8099-4512-9523-89F008C8C9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2A9AF65-61B5-4FC6-966A-9361E4B8424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01694CD-2184-4E66-A8BC-3728E200F0F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53D11E27-BFC8-4771-AED2-488A4817AD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F035D1DD-B845-4C52-9D1B-B602D1279D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74273AC-6F4F-4EED-92DB-5E31742313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12C2FE72-EF67-4769-BDE2-738D1DDCA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C2E533-0FCB-4719-A861-16A367F6A6D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AD01D5A-B7C6-4059-AE6C-0163146C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B44F11-7BBD-43D5-9696-3B658F9D9174}" type="slidenum">
              <a:rPr lang="de-DE" altLang="de-DE" sz="900" smtClean="0"/>
              <a:pPr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D699A8D-1E11-41F4-BF8D-75AD88F85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F0D2943-9215-4A12-B385-B6249134A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F70E9D4-83C6-4D20-B0D6-C03253BBE7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45512D-9745-4D01-A2AD-D5DEA035F27B}" type="slidenum">
              <a:rPr lang="de-DE" altLang="de-DE" sz="900" smtClean="0"/>
              <a:pPr>
                <a:spcBef>
                  <a:spcPct val="0"/>
                </a:spcBef>
              </a:pPr>
              <a:t>2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C3F63D4-9569-41FB-A366-4CBE4B1D3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7D3FB31-1A30-4651-8ED0-17CBC269A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4C9988D-278A-436F-9EDB-24ADEF398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7FD9A8-B780-4477-88A5-09C377023F12}" type="slidenum">
              <a:rPr lang="de-DE" altLang="de-DE" sz="900" smtClean="0"/>
              <a:pPr>
                <a:spcBef>
                  <a:spcPct val="0"/>
                </a:spcBef>
              </a:pPr>
              <a:t>16</a:t>
            </a:fld>
            <a:endParaRPr lang="de-DE" altLang="de-DE" sz="9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113F38E-AC3F-4E93-B73D-561254DCC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74376AB-0FB9-41F0-A1E9-75AA34E09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D3BB440-5DC0-4C15-BFB8-9B226A5FE81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Grafik 11">
            <a:extLst>
              <a:ext uri="{FF2B5EF4-FFF2-40B4-BE49-F238E27FC236}">
                <a16:creationId xmlns:a16="http://schemas.microsoft.com/office/drawing/2014/main" id="{1D0B565D-0A42-4BF8-9D53-088C22D4C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18018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BADADF6-6C45-4662-AE34-45A88652B8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VPJ  |  Gewerk5  |  WS17/SS18  |  B. Bruss – J. Potthoff – H. Shafaq – L. Worm </a:t>
            </a:r>
            <a:endParaRPr lang="de-DE">
              <a:cs typeface="Arial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E3AB9B4-8963-49B3-8822-D5860F8881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F5CE7-27DE-440B-82A7-DEB07E059F10}" type="slidenum">
              <a:rPr lang="de-DE" altLang="de-DE"/>
              <a:pPr>
                <a:defRPr/>
              </a:pPr>
              <a:t>‹Nr.›</a:t>
            </a:fld>
            <a:r>
              <a:rPr lang="de-DE" altLang="de-DE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4491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F005403B-9E7B-42BC-9477-5EF1D973E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4A511F66-A4EF-4BF1-9C6C-B59F67BC2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77898" name="Rectangle 10">
            <a:extLst>
              <a:ext uri="{FF2B5EF4-FFF2-40B4-BE49-F238E27FC236}">
                <a16:creationId xmlns:a16="http://schemas.microsoft.com/office/drawing/2014/main" id="{2A26F89F-21F3-46BB-9B9C-70716A27E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VPJ  |  Gewerk5  |  WS17/SS18  |  B. Bruss – J. Potthoff – H. Shafaq – L. Worm </a:t>
            </a:r>
            <a:endParaRPr lang="de-DE">
              <a:cs typeface="Arial" charset="0"/>
            </a:endParaRPr>
          </a:p>
        </p:txBody>
      </p:sp>
      <p:sp>
        <p:nvSpPr>
          <p:cNvPr id="677899" name="Rectangle 11">
            <a:extLst>
              <a:ext uri="{FF2B5EF4-FFF2-40B4-BE49-F238E27FC236}">
                <a16:creationId xmlns:a16="http://schemas.microsoft.com/office/drawing/2014/main" id="{C641DE3E-0A0E-477F-993F-9F045699A3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B276AC-A20D-49B5-B07A-722D696CA7F2}" type="slidenum">
              <a:rPr lang="de-DE" altLang="de-DE"/>
              <a:pPr>
                <a:defRPr/>
              </a:pPr>
              <a:t>‹Nr.›</a:t>
            </a:fld>
            <a:r>
              <a:rPr lang="de-DE" altLang="de-DE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6D990DF2-74E8-43B8-B8F2-2035046A31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57219587-1432-4EFD-B7FF-B70970388B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Grafik 11">
            <a:extLst>
              <a:ext uri="{FF2B5EF4-FFF2-40B4-BE49-F238E27FC236}">
                <a16:creationId xmlns:a16="http://schemas.microsoft.com/office/drawing/2014/main" id="{00455C9D-B8E2-4D0B-8FFD-0210A6A78B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225D4685-B87A-46DA-A15D-03FBB0B59A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Konzeptpräsentation</a:t>
            </a:r>
            <a:br>
              <a:rPr lang="de-DE" altLang="de-DE"/>
            </a:br>
            <a:r>
              <a:rPr lang="de-DE" altLang="de-DE"/>
              <a:t>Gewerk 5: Roboternavigation und Augmented Reality</a:t>
            </a: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8842EAAD-4F95-44D8-8580-68DDEF9F8729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br>
              <a:rPr lang="de-DE" altLang="de-DE"/>
            </a:br>
            <a:r>
              <a:rPr lang="de-DE" altLang="de-DE"/>
              <a:t>VPJ, WS17/SS18, B. Bruss – J. Potthoff – H. Shafaq – L. Worm 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21D905EB-1583-4573-A543-6697CB77FC9B}"/>
              </a:ext>
            </a:extLst>
          </p:cNvPr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5" name="Line 7">
            <a:extLst>
              <a:ext uri="{FF2B5EF4-FFF2-40B4-BE49-F238E27FC236}">
                <a16:creationId xmlns:a16="http://schemas.microsoft.com/office/drawing/2014/main" id="{CCD2B255-F5A0-40C8-8B69-CC78D404949B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5126" name="Grafik 4">
            <a:extLst>
              <a:ext uri="{FF2B5EF4-FFF2-40B4-BE49-F238E27FC236}">
                <a16:creationId xmlns:a16="http://schemas.microsoft.com/office/drawing/2014/main" id="{F7A89932-A9E2-4430-9EE7-D4C8AB44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475"/>
            <a:ext cx="3273425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Grafik 11">
            <a:extLst>
              <a:ext uri="{FF2B5EF4-FFF2-40B4-BE49-F238E27FC236}">
                <a16:creationId xmlns:a16="http://schemas.microsoft.com/office/drawing/2014/main" id="{4DE80382-56B6-4CCC-A91C-8BDCE7E73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1006475"/>
            <a:ext cx="61293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F6CBC490-D93D-4012-9CE4-B1124578A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1. Kalibrierung</a:t>
            </a:r>
            <a:br>
              <a:rPr lang="de-DE" altLang="de-DE"/>
            </a:br>
            <a:r>
              <a:rPr lang="de-DE" altLang="de-DE" b="0"/>
              <a:t>Mögliches Applikationsdesign</a:t>
            </a:r>
            <a:br>
              <a:rPr lang="de-DE" altLang="de-DE" b="0"/>
            </a:br>
            <a:endParaRPr lang="de-DE" altLang="de-DE" b="0"/>
          </a:p>
        </p:txBody>
      </p:sp>
      <p:pic>
        <p:nvPicPr>
          <p:cNvPr id="16387" name="Inhaltsplatzhalter 6">
            <a:extLst>
              <a:ext uri="{FF2B5EF4-FFF2-40B4-BE49-F238E27FC236}">
                <a16:creationId xmlns:a16="http://schemas.microsoft.com/office/drawing/2014/main" id="{CBC9D8F9-A494-4331-9569-102397B0E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4263" y="1589088"/>
            <a:ext cx="7737475" cy="425450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98DD56-E22C-4630-B5E6-A65245B04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altLang="de-DE" dirty="0"/>
              <a:t>VPJ  |  Gewerk5  |  WS17/SS18  |  B. Bruss – J. Potthoff – H. Shafaq – L. Worm </a:t>
            </a:r>
            <a:endParaRPr lang="de-DE" altLang="de-DE" dirty="0">
              <a:cs typeface="Arial" panose="020B0604020202020204" pitchFamily="34" charset="0"/>
            </a:endParaRPr>
          </a:p>
        </p:txBody>
      </p:sp>
      <p:sp>
        <p:nvSpPr>
          <p:cNvPr id="16389" name="Foliennummernplatzhalter 4">
            <a:extLst>
              <a:ext uri="{FF2B5EF4-FFF2-40B4-BE49-F238E27FC236}">
                <a16:creationId xmlns:a16="http://schemas.microsoft.com/office/drawing/2014/main" id="{1A8537EC-C78D-4581-A989-1236A8EE27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A616B979-32D4-479E-AF14-65FC3BAA6A24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10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nummernplatzhalter 4">
            <a:extLst>
              <a:ext uri="{FF2B5EF4-FFF2-40B4-BE49-F238E27FC236}">
                <a16:creationId xmlns:a16="http://schemas.microsoft.com/office/drawing/2014/main" id="{A0656122-E81B-4D18-95ED-F4D60C8B63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AFA434B-71EF-44F5-95B6-3FA342D91BDE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11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3AA9832-30E3-4ABF-B0F0-8E1A9BD17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</p:spPr>
        <p:txBody>
          <a:bodyPr tIns="36000"/>
          <a:lstStyle/>
          <a:p>
            <a:pPr eaLnBrk="1" hangingPunct="1"/>
            <a:r>
              <a:rPr lang="de-DE" altLang="de-DE"/>
              <a:t>2. Navigations-App</a:t>
            </a:r>
            <a:br>
              <a:rPr lang="de-DE" altLang="de-DE"/>
            </a:br>
            <a:r>
              <a:rPr lang="de-DE" altLang="de-DE" b="0"/>
              <a:t>Positionsermittlung der Roboter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E028C64-2E7B-46F2-AB64-547AB1CB2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de-DE" sz="1800" b="1" dirty="0"/>
              <a:t>Hauptfunktionen: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sz="1800" dirty="0"/>
              <a:t>Positionsermittlung der Roboter in Weltkoordinaten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sz="1800" dirty="0">
                <a:solidFill>
                  <a:srgbClr val="FFC000"/>
                </a:solidFill>
              </a:rPr>
              <a:t>Laufende Messung der Kalibriergüte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sz="1800" dirty="0">
                <a:solidFill>
                  <a:srgbClr val="FFC000"/>
                </a:solidFill>
              </a:rPr>
              <a:t>Signalisierung einer notwendigen Nachkalibrierung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sz="1800" dirty="0"/>
              <a:t>Informationsausgabe (Position, Winkel, </a:t>
            </a:r>
            <a:r>
              <a:rPr lang="de-DE" altLang="de-DE" sz="1800" dirty="0">
                <a:solidFill>
                  <a:srgbClr val="FFC000"/>
                </a:solidFill>
              </a:rPr>
              <a:t>Standardabweichung</a:t>
            </a:r>
            <a:r>
              <a:rPr lang="de-DE" altLang="de-DE" sz="1800" dirty="0"/>
              <a:t>) per UDP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sz="1800" dirty="0"/>
              <a:t>Zuverlässigere Informationsausgabe durch </a:t>
            </a:r>
            <a:r>
              <a:rPr lang="de-DE" altLang="de-DE" sz="1800" dirty="0">
                <a:solidFill>
                  <a:srgbClr val="FFC000"/>
                </a:solidFill>
              </a:rPr>
              <a:t>niedrig priorisierte Darstellungsroutine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sz="1800" dirty="0"/>
              <a:t>Zwei </a:t>
            </a:r>
            <a:r>
              <a:rPr lang="de-DE" altLang="de-DE" sz="1800" dirty="0" err="1"/>
              <a:t>ArUco</a:t>
            </a:r>
            <a:r>
              <a:rPr lang="de-DE" altLang="de-DE" sz="1800" dirty="0"/>
              <a:t> Marker pro Roboter für eine höhere Detektionssicherheit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sz="1800" dirty="0">
                <a:solidFill>
                  <a:srgbClr val="FFC000"/>
                </a:solidFill>
              </a:rPr>
              <a:t>Verwalten der verwendeten </a:t>
            </a:r>
            <a:r>
              <a:rPr lang="de-DE" altLang="de-DE" sz="1800" dirty="0" err="1">
                <a:solidFill>
                  <a:srgbClr val="FFC000"/>
                </a:solidFill>
              </a:rPr>
              <a:t>ArUco</a:t>
            </a:r>
            <a:r>
              <a:rPr lang="de-DE" altLang="de-DE" sz="1800" dirty="0">
                <a:solidFill>
                  <a:srgbClr val="FFC000"/>
                </a:solidFill>
              </a:rPr>
              <a:t> Marker Bibliothek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sz="1800" dirty="0">
                <a:solidFill>
                  <a:srgbClr val="FFC000"/>
                </a:solidFill>
              </a:rPr>
              <a:t>Assoziation einer </a:t>
            </a:r>
            <a:r>
              <a:rPr lang="de-DE" altLang="de-DE" sz="1800" dirty="0" err="1">
                <a:solidFill>
                  <a:srgbClr val="FFC000"/>
                </a:solidFill>
              </a:rPr>
              <a:t>ArUco</a:t>
            </a:r>
            <a:r>
              <a:rPr lang="de-DE" altLang="de-DE" sz="1800" dirty="0">
                <a:solidFill>
                  <a:srgbClr val="FFC000"/>
                </a:solidFill>
              </a:rPr>
              <a:t> ID mit konfigurierbaren Namen und fester Höhe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sz="1800" dirty="0"/>
              <a:t>Anpassen von Bildverarbeitungsparametern mit Vorschau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endParaRPr lang="de-DE" altLang="de-DE" sz="1800" dirty="0"/>
          </a:p>
        </p:txBody>
      </p:sp>
      <p:sp>
        <p:nvSpPr>
          <p:cNvPr id="17413" name="Rectangle 10">
            <a:extLst>
              <a:ext uri="{FF2B5EF4-FFF2-40B4-BE49-F238E27FC236}">
                <a16:creationId xmlns:a16="http://schemas.microsoft.com/office/drawing/2014/main" id="{B8DBD525-BE7F-4193-AC27-9A1966BF0B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WS17/SS18  |  B. Bruss – J. Potthoff – H. Shafaq – L. Worm 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nummernplatzhalter 4">
            <a:extLst>
              <a:ext uri="{FF2B5EF4-FFF2-40B4-BE49-F238E27FC236}">
                <a16:creationId xmlns:a16="http://schemas.microsoft.com/office/drawing/2014/main" id="{DEAAA080-D155-46DB-8334-8F46C5136F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795CA04-9F65-4C1C-9320-A5CCB0C560D2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DC7F6A5-4345-493F-9A29-9804E090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</p:spPr>
        <p:txBody>
          <a:bodyPr tIns="36000"/>
          <a:lstStyle/>
          <a:p>
            <a:pPr eaLnBrk="1" hangingPunct="1"/>
            <a:r>
              <a:rPr lang="de-DE" altLang="de-DE"/>
              <a:t>2. Navigations-App</a:t>
            </a:r>
            <a:br>
              <a:rPr lang="de-DE" altLang="de-DE"/>
            </a:br>
            <a:r>
              <a:rPr lang="de-DE" altLang="de-DE" b="0"/>
              <a:t>Positionsermittlung der Roboter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E028C64-2E7B-46F2-AB64-547AB1CB2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4338" y="1203325"/>
            <a:ext cx="5440362" cy="5103813"/>
          </a:xfrm>
        </p:spPr>
        <p:txBody>
          <a:bodyPr/>
          <a:lstStyle/>
          <a:p>
            <a:pPr marL="15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de-DE" sz="1800" b="1" dirty="0"/>
              <a:t>Programmablauf: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dirty="0"/>
              <a:t>Initialisierung: 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Laden von Einstellungen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>
                <a:solidFill>
                  <a:srgbClr val="FFC000"/>
                </a:solidFill>
              </a:rPr>
              <a:t>Berechnung von Transformationsmatrizen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Verbindungsaufbau zu Kameras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dirty="0"/>
              <a:t>Hauptschleife: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Bildaufnahme und Verarbeitung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Informationsermittlung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Informationsausgabe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dirty="0">
                <a:solidFill>
                  <a:srgbClr val="FFC000"/>
                </a:solidFill>
              </a:rPr>
              <a:t>Nebenschleife (parallel)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>
                <a:solidFill>
                  <a:srgbClr val="FFC000"/>
                </a:solidFill>
              </a:rPr>
              <a:t>Darstellung von Informationen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>
                <a:solidFill>
                  <a:srgbClr val="FFC000"/>
                </a:solidFill>
              </a:rPr>
              <a:t>Dynamisch nach Ressourcenverfügbarkeit</a:t>
            </a:r>
          </a:p>
          <a:p>
            <a:pPr marL="344488" lvl="1" indent="-342900" eaLnBrk="1" hangingPunct="1">
              <a:lnSpc>
                <a:spcPct val="90000"/>
              </a:lnSpc>
              <a:defRPr/>
            </a:pPr>
            <a:r>
              <a:rPr lang="de-DE" altLang="de-DE" dirty="0"/>
              <a:t>Finalisierung: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Speichern von Einstellungen</a:t>
            </a:r>
          </a:p>
          <a:p>
            <a:pPr marL="515938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Speicherverwaltung</a:t>
            </a:r>
          </a:p>
        </p:txBody>
      </p:sp>
      <p:sp>
        <p:nvSpPr>
          <p:cNvPr id="18437" name="Rectangle 10">
            <a:extLst>
              <a:ext uri="{FF2B5EF4-FFF2-40B4-BE49-F238E27FC236}">
                <a16:creationId xmlns:a16="http://schemas.microsoft.com/office/drawing/2014/main" id="{1DC0D7A3-38E1-4E19-9726-0D82B4C7F3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WS17/SS18  |  B. Bruss – J. Potthoff – H. Shafaq – L. Worm 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8438" name="Grafik 2">
            <a:extLst>
              <a:ext uri="{FF2B5EF4-FFF2-40B4-BE49-F238E27FC236}">
                <a16:creationId xmlns:a16="http://schemas.microsoft.com/office/drawing/2014/main" id="{B02DCA93-3861-4D8A-93C7-63F7C4E9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203325"/>
            <a:ext cx="2698750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D6BCB629-3D26-40B5-B656-9B1028A5EE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eaLnBrk="0" fontAlgn="base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2pPr>
            <a:lvl3pPr marL="352425" indent="-169863" algn="l" rtl="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542925" indent="-188913" algn="l" rtl="0" eaLnBrk="0" fontAlgn="base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714375" indent="-169863" algn="l" rtl="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1171575" indent="-169863" algn="l" rtl="0" fontAlgn="base">
              <a:spcBef>
                <a:spcPct val="10000"/>
              </a:spcBef>
              <a:spcAft>
                <a:spcPct val="3000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1628775" indent="-169863" algn="l" rtl="0" fontAlgn="base">
              <a:spcBef>
                <a:spcPct val="10000"/>
              </a:spcBef>
              <a:spcAft>
                <a:spcPct val="3000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085975" indent="-169863" algn="l" rtl="0" fontAlgn="base">
              <a:spcBef>
                <a:spcPct val="10000"/>
              </a:spcBef>
              <a:spcAft>
                <a:spcPct val="3000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2543175" indent="-169863" algn="l" rtl="0" fontAlgn="base">
              <a:spcBef>
                <a:spcPct val="10000"/>
              </a:spcBef>
              <a:spcAft>
                <a:spcPct val="3000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de-DE" sz="1800" b="1" kern="0" dirty="0"/>
              <a:t>Mögliches Applikationsdesign der </a:t>
            </a:r>
            <a:r>
              <a:rPr lang="de-DE" altLang="de-DE" sz="1800" b="1" kern="0" dirty="0" err="1"/>
              <a:t>Navigationsapp</a:t>
            </a:r>
            <a:endParaRPr lang="de-DE" altLang="de-DE" sz="1800" b="1" kern="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92AE562-49CC-42AB-97BA-D7C939EB1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tIns="36000"/>
          <a:lstStyle/>
          <a:p>
            <a:pPr eaLnBrk="1" hangingPunct="1"/>
            <a:r>
              <a:rPr lang="de-DE" altLang="de-DE"/>
              <a:t>2. Navigations-App</a:t>
            </a:r>
            <a:br>
              <a:rPr lang="de-DE" altLang="de-DE"/>
            </a:br>
            <a:r>
              <a:rPr lang="de-DE" altLang="de-DE" b="0"/>
              <a:t>Mögliches Applikationsdesign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19460" name="Rectangle 10">
            <a:extLst>
              <a:ext uri="{FF2B5EF4-FFF2-40B4-BE49-F238E27FC236}">
                <a16:creationId xmlns:a16="http://schemas.microsoft.com/office/drawing/2014/main" id="{8F1561F5-1F32-45AC-885D-967AD265F6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WS17/SS18  |  B. Bruss – J. Potthoff – H. Shafaq – L. Worm 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B4FF5CEF-04CE-41CF-83AA-FB7E00677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CB0E4C1-C3F8-4362-847E-1BE3FA68E6FF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9462" name="Grafik 11">
            <a:extLst>
              <a:ext uri="{FF2B5EF4-FFF2-40B4-BE49-F238E27FC236}">
                <a16:creationId xmlns:a16="http://schemas.microsoft.com/office/drawing/2014/main" id="{79D4A1C3-5971-467F-93F3-1A77B1F2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73275"/>
            <a:ext cx="70104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BF002C63-7EE5-4C4F-A956-E778F4D28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3. Augmented Reality mit ArUco und OpenCV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026D97-363F-49DF-BDEB-6965D78CFB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altLang="de-DE" dirty="0"/>
              <a:t>VPJ  |  Gewerk5  |  WS17/SS18  |  B. Bruss – J. Potthoff – H. Shafaq – L. Worm </a:t>
            </a:r>
            <a:endParaRPr lang="de-DE" altLang="de-DE" dirty="0">
              <a:cs typeface="Arial" panose="020B0604020202020204" pitchFamily="34" charset="0"/>
            </a:endParaRPr>
          </a:p>
        </p:txBody>
      </p:sp>
      <p:sp>
        <p:nvSpPr>
          <p:cNvPr id="20484" name="Foliennummernplatzhalter 4">
            <a:extLst>
              <a:ext uri="{FF2B5EF4-FFF2-40B4-BE49-F238E27FC236}">
                <a16:creationId xmlns:a16="http://schemas.microsoft.com/office/drawing/2014/main" id="{418EF97C-935C-4C77-91B3-D91BB4619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CCE407F5-928E-4AEC-ADD7-11E11095C88F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14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486" name="Inhaltsplatzhalter 15">
            <a:extLst>
              <a:ext uri="{FF2B5EF4-FFF2-40B4-BE49-F238E27FC236}">
                <a16:creationId xmlns:a16="http://schemas.microsoft.com/office/drawing/2014/main" id="{590DEF22-16B9-43CA-AD48-2309516D17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675" y="1246188"/>
            <a:ext cx="3040063" cy="4964112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A7CF244-A3CD-4E55-BF63-E97C5B9CCDD7}"/>
              </a:ext>
            </a:extLst>
          </p:cNvPr>
          <p:cNvSpPr txBox="1"/>
          <p:nvPr/>
        </p:nvSpPr>
        <p:spPr>
          <a:xfrm>
            <a:off x="3360738" y="1246188"/>
            <a:ext cx="6224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Anzeige von Informationen / Animationen auf </a:t>
            </a:r>
            <a:br>
              <a:rPr lang="de-DE" dirty="0">
                <a:latin typeface="+mj-lt"/>
              </a:rPr>
            </a:br>
            <a:r>
              <a:rPr lang="de-DE" dirty="0" err="1">
                <a:latin typeface="+mj-lt"/>
              </a:rPr>
              <a:t>Aruco</a:t>
            </a:r>
            <a:r>
              <a:rPr lang="de-DE" dirty="0">
                <a:latin typeface="+mj-lt"/>
              </a:rPr>
              <a:t> Markern: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Live-Anzeige von Roboter und Werksdaten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Animation der Stationen und </a:t>
            </a:r>
            <a:r>
              <a:rPr lang="de-DE" dirty="0" err="1">
                <a:latin typeface="+mj-lt"/>
              </a:rPr>
              <a:t>Robotinos</a:t>
            </a:r>
            <a:r>
              <a:rPr lang="de-DE" dirty="0">
                <a:latin typeface="+mj-lt"/>
              </a:rPr>
              <a:t> mit Ogre3D / 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Kamerasicherfelder und Überlappung anzeigen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Interaktionen mit Animationen ermöglichen</a:t>
            </a:r>
          </a:p>
          <a:p>
            <a:pPr marL="285750" indent="-285750">
              <a:buFontTx/>
              <a:buChar char="-"/>
            </a:pPr>
            <a:endParaRPr lang="de-DE" sz="16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9" name="Grafik 17">
            <a:extLst>
              <a:ext uri="{FF2B5EF4-FFF2-40B4-BE49-F238E27FC236}">
                <a16:creationId xmlns:a16="http://schemas.microsoft.com/office/drawing/2014/main" id="{59F97422-E6CA-48F0-940C-2C77CF761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6" y="3588713"/>
            <a:ext cx="4985716" cy="262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Inhaltsplatzhalter 2">
            <a:extLst>
              <a:ext uri="{FF2B5EF4-FFF2-40B4-BE49-F238E27FC236}">
                <a16:creationId xmlns:a16="http://schemas.microsoft.com/office/drawing/2014/main" id="{40B13D82-4CAE-4991-83E2-5ED88497D2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de-DE" altLang="de-DE" sz="2800"/>
          </a:p>
          <a:p>
            <a:pPr marL="0" indent="0" algn="ctr"/>
            <a:endParaRPr lang="de-DE" altLang="de-DE" sz="2800"/>
          </a:p>
          <a:p>
            <a:pPr marL="0" indent="0" algn="ctr"/>
            <a:endParaRPr lang="de-DE" altLang="de-DE" sz="2800"/>
          </a:p>
          <a:p>
            <a:pPr marL="0" indent="0" algn="ctr"/>
            <a:r>
              <a:rPr lang="de-DE" altLang="de-DE" sz="2800"/>
              <a:t>Vielen Dank für die Aufmerksamkeit.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EC16261-5743-41A4-A574-D7224E7BA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tIns="36000"/>
          <a:lstStyle/>
          <a:p>
            <a:pPr eaLnBrk="1" hangingPunct="1"/>
            <a:r>
              <a:rPr lang="de-DE" altLang="de-DE"/>
              <a:t>Quellen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FA7269C-ED68-412F-939B-69890CE7B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4488" lvl="1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de-DE" sz="1800" b="1"/>
              <a:t>Quellen</a:t>
            </a:r>
          </a:p>
          <a:p>
            <a:pPr marL="344488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400"/>
              <a:t>http://www.mi.hs-rm.de/~schwan/Projects/CG/CarreraCV/doku/intrinsisch/intrinsisch.html </a:t>
            </a:r>
          </a:p>
          <a:p>
            <a:pPr marL="344488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400"/>
              <a:t>http://staff.fh-hagenberg.at/wbackfri/Teaching/AIP/AIP01calibration_11.pdf </a:t>
            </a:r>
          </a:p>
          <a:p>
            <a:pPr marL="344488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400"/>
              <a:t>http://www9.in.tum.de/seminare/ps.WS06.gdbv/ausarbeitungen/Ranner-Kameramodelle.pdf </a:t>
            </a:r>
          </a:p>
          <a:p>
            <a:pPr marL="344488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1400"/>
              <a:t>https://docs.opencv.org/2.4/doc/tutorials/calib3d/camera_calibration/camera_calibration.html</a:t>
            </a:r>
          </a:p>
          <a:p>
            <a:pPr marL="344488" lvl="1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de-DE" sz="1800" b="1"/>
          </a:p>
        </p:txBody>
      </p:sp>
      <p:sp>
        <p:nvSpPr>
          <p:cNvPr id="22532" name="Rectangle 10">
            <a:extLst>
              <a:ext uri="{FF2B5EF4-FFF2-40B4-BE49-F238E27FC236}">
                <a16:creationId xmlns:a16="http://schemas.microsoft.com/office/drawing/2014/main" id="{156E488F-1A15-4AB6-9DA3-93E3170D92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WS17/SS18  |  B. Bruss – J. Potthoff – H. Shafaq – L. Worm 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22533" name="Foliennummernplatzhalter 1">
            <a:extLst>
              <a:ext uri="{FF2B5EF4-FFF2-40B4-BE49-F238E27FC236}">
                <a16:creationId xmlns:a16="http://schemas.microsoft.com/office/drawing/2014/main" id="{485BC25B-3547-4682-838F-CE799C4477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53E8A406-9E6C-4FAC-BABA-6B92C15ECF8D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16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B091A3E-4CDA-43AE-866B-B37863651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C596CEA-D61A-4A55-A6F7-EE0031C92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/>
              <a:t>Kalibrierung</a:t>
            </a:r>
            <a:br>
              <a:rPr lang="de-DE" altLang="de-DE"/>
            </a:br>
            <a:endParaRPr lang="de-DE" altLang="de-DE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de-DE" altLang="de-DE" i="1"/>
              <a:t>Vom Objekt zum Pixel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de-DE" altLang="de-DE" i="1"/>
              <a:t>Intrinsische und extrinsische Parameter</a:t>
            </a:r>
            <a:endParaRPr lang="de-DE" altLang="de-DE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de-DE" altLang="de-DE"/>
              <a:t>Nutzen der Parameter</a:t>
            </a:r>
            <a:endParaRPr lang="de-DE" altLang="de-DE" i="1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de-DE" altLang="de-DE" i="1"/>
              <a:t>Aktivitätsdiagramm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de-DE" altLang="de-DE"/>
              <a:t>Mögliches Applikationsdesign</a:t>
            </a:r>
            <a:endParaRPr lang="de-DE" altLang="de-DE" i="1"/>
          </a:p>
          <a:p>
            <a:pPr eaLnBrk="1" hangingPunct="1">
              <a:buFontTx/>
              <a:buAutoNum type="arabicPeriod"/>
            </a:pPr>
            <a:r>
              <a:rPr lang="de-DE" altLang="de-DE"/>
              <a:t>Navigations-App </a:t>
            </a:r>
            <a:br>
              <a:rPr lang="de-DE" altLang="de-DE"/>
            </a:br>
            <a:endParaRPr lang="de-DE" altLang="de-DE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de-DE" altLang="de-DE"/>
              <a:t>Positionsermittlung der Roboter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de-DE" altLang="de-DE"/>
              <a:t>Mögliches Applikationsdesign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endParaRPr lang="de-DE" altLang="de-DE"/>
          </a:p>
          <a:p>
            <a:pPr eaLnBrk="1" hangingPunct="1">
              <a:buFontTx/>
              <a:buAutoNum type="arabicPeriod"/>
            </a:pPr>
            <a:r>
              <a:rPr lang="de-DE" altLang="de-DE"/>
              <a:t>Augmented Reality mit ArUco und OpenCV</a:t>
            </a:r>
          </a:p>
        </p:txBody>
      </p:sp>
      <p:sp>
        <p:nvSpPr>
          <p:cNvPr id="7172" name="Rectangle 10">
            <a:extLst>
              <a:ext uri="{FF2B5EF4-FFF2-40B4-BE49-F238E27FC236}">
                <a16:creationId xmlns:a16="http://schemas.microsoft.com/office/drawing/2014/main" id="{A36825D1-B7E7-4BF8-9233-508F12D0E8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WS17/SS18  |  B. Bruss – J. Potthoff – H. Shafaq – L. Worm 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173" name="Foliennummernplatzhalter 1">
            <a:extLst>
              <a:ext uri="{FF2B5EF4-FFF2-40B4-BE49-F238E27FC236}">
                <a16:creationId xmlns:a16="http://schemas.microsoft.com/office/drawing/2014/main" id="{9EC1E246-BBAE-4540-8A28-38C046EBC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D605808A-A284-4EA4-A8F1-9549A34BD3EE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2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D466EBBD-EBB9-4B70-9492-89CFD9FCC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1. Kalibrierung</a:t>
            </a:r>
            <a:br>
              <a:rPr lang="de-DE" altLang="de-DE"/>
            </a:br>
            <a:r>
              <a:rPr lang="de-DE" altLang="de-DE" b="0"/>
              <a:t>Vom Objekt zum Pixel (1)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9219" name="Inhaltsplatzhalter 2">
            <a:extLst>
              <a:ext uri="{FF2B5EF4-FFF2-40B4-BE49-F238E27FC236}">
                <a16:creationId xmlns:a16="http://schemas.microsoft.com/office/drawing/2014/main" id="{74FFE00A-812D-42DE-8952-0C22223744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altLang="de-DE"/>
              <a:t>Lochkameramodell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/>
              <a:t>Projektion realer Punkte auf Bildebene</a:t>
            </a:r>
          </a:p>
          <a:p>
            <a:pPr>
              <a:buFontTx/>
              <a:buChar char="•"/>
            </a:pPr>
            <a:endParaRPr lang="de-DE" altLang="de-DE"/>
          </a:p>
          <a:p>
            <a:pPr>
              <a:buFontTx/>
              <a:buChar char="•"/>
            </a:pPr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altLang="de-DE" dirty="0"/>
              <a:t>VPJ  |  Gewerk5  |  WS17/SS18  |  B. Bruss – J. Potthoff – H. Shafaq – L. Worm </a:t>
            </a:r>
            <a:endParaRPr lang="de-DE" altLang="de-DE" dirty="0">
              <a:cs typeface="Arial" panose="020B0604020202020204" pitchFamily="34" charset="0"/>
            </a:endParaRPr>
          </a:p>
        </p:txBody>
      </p:sp>
      <p:sp>
        <p:nvSpPr>
          <p:cNvPr id="9221" name="Foliennummernplatzhalter 4">
            <a:extLst>
              <a:ext uri="{FF2B5EF4-FFF2-40B4-BE49-F238E27FC236}">
                <a16:creationId xmlns:a16="http://schemas.microsoft.com/office/drawing/2014/main" id="{9E5E3953-9A8D-4BCD-8207-56046D9B6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870EE5DD-5539-460A-A61E-5E41E32C6859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3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9222" name="Grafik 4">
            <a:extLst>
              <a:ext uri="{FF2B5EF4-FFF2-40B4-BE49-F238E27FC236}">
                <a16:creationId xmlns:a16="http://schemas.microsoft.com/office/drawing/2014/main" id="{60DD46F7-2C6E-4A97-B55A-FD6DE162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16213"/>
            <a:ext cx="53530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76248566-FF85-4ED2-9FF4-07501D899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1. Kalibrierung</a:t>
            </a:r>
            <a:br>
              <a:rPr lang="de-DE" altLang="de-DE"/>
            </a:br>
            <a:r>
              <a:rPr lang="de-DE" altLang="de-DE" b="0"/>
              <a:t>Vom Objekt zum Pixel (2)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4DAC9ABD-D718-43D8-9463-1CB5B22D8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1273175"/>
            <a:ext cx="8140700" cy="4964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Transformation eines Punktes </a:t>
            </a:r>
            <a:r>
              <a:rPr lang="de-DE" altLang="de-DE" dirty="0" err="1"/>
              <a:t>Pw</a:t>
            </a:r>
            <a:r>
              <a:rPr lang="de-DE" altLang="de-DE" dirty="0"/>
              <a:t> in Weltkoordinaten in einen affinen Bildpunkt U: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 marL="0" indent="0">
              <a:defRPr/>
            </a:pPr>
            <a:endParaRPr lang="de-DE" altLang="de-DE" dirty="0"/>
          </a:p>
          <a:p>
            <a:pPr>
              <a:buFontTx/>
              <a:buChar char="•"/>
              <a:defRPr/>
            </a:pPr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altLang="de-DE" dirty="0"/>
              <a:t>VPJ  |  Gewerk5  |  WS17/SS18  |  B. Bruss – J. Potthoff – H. Shafaq – L. Worm </a:t>
            </a:r>
            <a:endParaRPr lang="de-DE" altLang="de-DE" dirty="0">
              <a:cs typeface="Arial" panose="020B0604020202020204" pitchFamily="34" charset="0"/>
            </a:endParaRPr>
          </a:p>
        </p:txBody>
      </p:sp>
      <p:sp>
        <p:nvSpPr>
          <p:cNvPr id="10245" name="Foliennummernplatzhalter 4">
            <a:extLst>
              <a:ext uri="{FF2B5EF4-FFF2-40B4-BE49-F238E27FC236}">
                <a16:creationId xmlns:a16="http://schemas.microsoft.com/office/drawing/2014/main" id="{0A7D4F01-1822-4EBA-AEFC-CE711F1B0B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325A0215-F24C-4A56-8806-243ED50AE97F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4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0E912DC6-20C6-489A-81E9-4B5BCBC6934E}"/>
              </a:ext>
            </a:extLst>
          </p:cNvPr>
          <p:cNvSpPr/>
          <p:nvPr/>
        </p:nvSpPr>
        <p:spPr bwMode="auto">
          <a:xfrm>
            <a:off x="2098675" y="4959350"/>
            <a:ext cx="466725" cy="64770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801688">
              <a:defRPr/>
            </a:pPr>
            <a:endParaRPr lang="de-DE" dirty="0">
              <a:latin typeface="HAW Frutiger Next Regular" pitchFamily="2" charset="0"/>
            </a:endParaRPr>
          </a:p>
        </p:txBody>
      </p:sp>
      <p:sp>
        <p:nvSpPr>
          <p:cNvPr id="10247" name="Rechteck: abgerundete Ecken 5">
            <a:extLst>
              <a:ext uri="{FF2B5EF4-FFF2-40B4-BE49-F238E27FC236}">
                <a16:creationId xmlns:a16="http://schemas.microsoft.com/office/drawing/2014/main" id="{6609FBBC-D791-40EB-9333-3828E9F0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424113"/>
            <a:ext cx="2592388" cy="3952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algn="ctr"/>
            <a:r>
              <a:rPr lang="de-DE" altLang="de-DE" sz="2100">
                <a:latin typeface="HAW Frutiger Next Regular"/>
              </a:rPr>
              <a:t>Weltkoordinaten</a:t>
            </a:r>
          </a:p>
        </p:txBody>
      </p:sp>
      <p:sp>
        <p:nvSpPr>
          <p:cNvPr id="10248" name="Rechteck: abgerundete Ecken 7">
            <a:extLst>
              <a:ext uri="{FF2B5EF4-FFF2-40B4-BE49-F238E27FC236}">
                <a16:creationId xmlns:a16="http://schemas.microsoft.com/office/drawing/2014/main" id="{B7D67D4D-3263-490F-9D02-E80C0AF4C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367088"/>
            <a:ext cx="2592388" cy="3952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algn="ctr"/>
            <a:r>
              <a:rPr lang="de-DE" altLang="de-DE" sz="2100">
                <a:latin typeface="HAW Frutiger Next Regular"/>
              </a:rPr>
              <a:t>Kamerakoordinaten</a:t>
            </a:r>
          </a:p>
        </p:txBody>
      </p:sp>
      <p:sp>
        <p:nvSpPr>
          <p:cNvPr id="10249" name="Rechteck: abgerundete Ecken 8">
            <a:extLst>
              <a:ext uri="{FF2B5EF4-FFF2-40B4-BE49-F238E27FC236}">
                <a16:creationId xmlns:a16="http://schemas.microsoft.com/office/drawing/2014/main" id="{26E0A229-0186-4841-9ABF-9E8A8BBB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398963"/>
            <a:ext cx="3438525" cy="396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algn="ctr"/>
            <a:r>
              <a:rPr lang="de-DE" altLang="de-DE" sz="2100">
                <a:latin typeface="HAW Frutiger Next Regular"/>
              </a:rPr>
              <a:t>Euklidische Bildkoordinaten</a:t>
            </a:r>
          </a:p>
        </p:txBody>
      </p:sp>
      <p:sp>
        <p:nvSpPr>
          <p:cNvPr id="10250" name="Rechteck: abgerundete Ecken 9">
            <a:extLst>
              <a:ext uri="{FF2B5EF4-FFF2-40B4-BE49-F238E27FC236}">
                <a16:creationId xmlns:a16="http://schemas.microsoft.com/office/drawing/2014/main" id="{15FF97CB-C3AB-409A-8056-CEB97060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22938"/>
            <a:ext cx="2590800" cy="396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algn="ctr"/>
            <a:r>
              <a:rPr lang="de-DE" altLang="de-DE" sz="2100">
                <a:latin typeface="HAW Frutiger Next Regular"/>
              </a:rPr>
              <a:t>Affine Koordinaten</a:t>
            </a:r>
          </a:p>
        </p:txBody>
      </p:sp>
      <p:sp>
        <p:nvSpPr>
          <p:cNvPr id="40" name="Pfeil: nach unten 39">
            <a:extLst>
              <a:ext uri="{FF2B5EF4-FFF2-40B4-BE49-F238E27FC236}">
                <a16:creationId xmlns:a16="http://schemas.microsoft.com/office/drawing/2014/main" id="{AE65A415-6655-4476-9999-FAEEAA9D3938}"/>
              </a:ext>
            </a:extLst>
          </p:cNvPr>
          <p:cNvSpPr/>
          <p:nvPr/>
        </p:nvSpPr>
        <p:spPr bwMode="auto">
          <a:xfrm>
            <a:off x="2117725" y="3838575"/>
            <a:ext cx="466725" cy="471488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801688">
              <a:defRPr/>
            </a:pPr>
            <a:endParaRPr lang="de-DE" dirty="0">
              <a:latin typeface="HAW Frutiger Next Regular" pitchFamily="2" charset="0"/>
            </a:endParaRPr>
          </a:p>
        </p:txBody>
      </p: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4F6C0CAB-54E8-4549-80B1-7CBBC2FBD35F}"/>
              </a:ext>
            </a:extLst>
          </p:cNvPr>
          <p:cNvSpPr/>
          <p:nvPr/>
        </p:nvSpPr>
        <p:spPr bwMode="auto">
          <a:xfrm>
            <a:off x="2117725" y="2895600"/>
            <a:ext cx="466725" cy="395288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801688">
              <a:defRPr/>
            </a:pPr>
            <a:endParaRPr lang="de-DE" dirty="0">
              <a:latin typeface="HAW Frutiger Next Regular" pitchFamily="2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4D1F0F-E9F0-473D-A7DB-3945935FE8E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52467" y="2727026"/>
            <a:ext cx="2399952" cy="73334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888F56-9167-4ABD-9628-6066A5511EF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5594" y="3702510"/>
            <a:ext cx="3023648" cy="668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6284B62-CD0D-40D6-B5B6-F6A14E02985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52467" y="4603678"/>
            <a:ext cx="2289088" cy="14643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62EAE18F-35A9-49DE-B4CD-284F4898C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1. Kalibrierung</a:t>
            </a:r>
            <a:br>
              <a:rPr lang="de-DE" altLang="de-DE"/>
            </a:br>
            <a:r>
              <a:rPr lang="de-DE" altLang="de-DE" b="0"/>
              <a:t>Intrinsische Parameter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4DAC9ABD-D718-43D8-9463-1CB5B22D8B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0675" y="1273175"/>
            <a:ext cx="8141153" cy="4964113"/>
          </a:xfrm>
          <a:blipFill>
            <a:blip r:embed="rId2"/>
            <a:stretch>
              <a:fillRect l="-1423" t="-135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altLang="de-DE" dirty="0"/>
              <a:t>VPJ  |  Gewerk5  |  WS17/SS18  |  B. Bruss – J. Potthoff – H. Shafaq – L. Worm </a:t>
            </a:r>
            <a:endParaRPr lang="de-DE" altLang="de-DE" dirty="0">
              <a:cs typeface="Arial" panose="020B0604020202020204" pitchFamily="34" charset="0"/>
            </a:endParaRPr>
          </a:p>
        </p:txBody>
      </p:sp>
      <p:sp>
        <p:nvSpPr>
          <p:cNvPr id="11269" name="Foliennummernplatzhalter 4">
            <a:extLst>
              <a:ext uri="{FF2B5EF4-FFF2-40B4-BE49-F238E27FC236}">
                <a16:creationId xmlns:a16="http://schemas.microsoft.com/office/drawing/2014/main" id="{57528869-1A62-4D07-B117-6F54B2C04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CDF2755C-DE53-44BE-879D-3726F79F6015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5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A326E5FD-0387-4285-86C8-A9174AC7B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1. Kalibrierung</a:t>
            </a:r>
            <a:br>
              <a:rPr lang="de-DE" altLang="de-DE"/>
            </a:br>
            <a:r>
              <a:rPr lang="de-DE" altLang="de-DE" b="0"/>
              <a:t>Extrinsische Parameter (1)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4DAC9ABD-D718-43D8-9463-1CB5B22D8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1273175"/>
            <a:ext cx="8140700" cy="4964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Umrechnung von Weltkoordinaten in Kamerakoordinaten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6 Freiheiten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Translation in x-Richtung (Tx)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Translation in y-Richtung (Ty)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Translation in z-Richtung (Tz)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Rotation um die x-Achse mit Winkel </a:t>
            </a:r>
            <a:r>
              <a:rPr lang="el-GR" altLang="de-DE" dirty="0"/>
              <a:t>α</a:t>
            </a:r>
            <a:r>
              <a:rPr lang="de-DE" altLang="de-DE" dirty="0"/>
              <a:t> (Rx)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Rotation um die y-Achse mit Winkel </a:t>
            </a:r>
            <a:r>
              <a:rPr lang="el-GR" altLang="de-DE" dirty="0"/>
              <a:t>β</a:t>
            </a:r>
            <a:r>
              <a:rPr lang="de-DE" altLang="de-DE" dirty="0"/>
              <a:t> (</a:t>
            </a:r>
            <a:r>
              <a:rPr lang="de-DE" altLang="de-DE" dirty="0" err="1"/>
              <a:t>Ry</a:t>
            </a:r>
            <a:r>
              <a:rPr lang="de-DE" altLang="de-DE" dirty="0"/>
              <a:t>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de-DE" altLang="de-DE" dirty="0"/>
              <a:t>Rotation um die y-Achse mit Winkel </a:t>
            </a:r>
            <a:r>
              <a:rPr lang="el-GR" altLang="de-DE" dirty="0"/>
              <a:t>γ</a:t>
            </a:r>
            <a:r>
              <a:rPr lang="de-DE" altLang="de-DE" dirty="0"/>
              <a:t> (</a:t>
            </a:r>
            <a:r>
              <a:rPr lang="de-DE" altLang="de-DE" dirty="0" err="1"/>
              <a:t>Rz</a:t>
            </a:r>
            <a:r>
              <a:rPr lang="de-DE" altLang="de-DE" dirty="0"/>
              <a:t>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de-DE" altLang="de-DE" sz="1800" dirty="0"/>
          </a:p>
          <a:p>
            <a:pPr marL="0" indent="0">
              <a:defRPr/>
            </a:pPr>
            <a:endParaRPr lang="de-DE" altLang="de-DE" sz="1800" b="1" dirty="0"/>
          </a:p>
          <a:p>
            <a:pPr>
              <a:buFontTx/>
              <a:buChar char="•"/>
              <a:defRPr/>
            </a:pPr>
            <a:endParaRPr lang="de-DE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altLang="de-DE" dirty="0"/>
              <a:t>VPJ  |  Gewerk5  |  WS17/SS18  |  B. Bruss – J. Potthoff – H. Shafaq – L. Worm </a:t>
            </a:r>
            <a:endParaRPr lang="de-DE" altLang="de-DE" dirty="0">
              <a:cs typeface="Arial" panose="020B0604020202020204" pitchFamily="34" charset="0"/>
            </a:endParaRPr>
          </a:p>
        </p:txBody>
      </p:sp>
      <p:sp>
        <p:nvSpPr>
          <p:cNvPr id="12293" name="Foliennummernplatzhalter 4">
            <a:extLst>
              <a:ext uri="{FF2B5EF4-FFF2-40B4-BE49-F238E27FC236}">
                <a16:creationId xmlns:a16="http://schemas.microsoft.com/office/drawing/2014/main" id="{7914A2FF-827E-48CC-8023-69EFD9AB1B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41E3BCEF-0409-4B8E-B400-CF41128F5BEB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6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EB4DA8B0-8149-4AD8-916C-CACB8DCE7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1. Kalibrierung</a:t>
            </a:r>
            <a:br>
              <a:rPr lang="de-DE" altLang="de-DE" b="0"/>
            </a:br>
            <a:r>
              <a:rPr lang="de-DE" altLang="de-DE" b="0"/>
              <a:t>Extrinsische Parameter (2)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4DAC9ABD-D718-43D8-9463-1CB5B22D8B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20675" y="1273175"/>
            <a:ext cx="8141153" cy="4964113"/>
          </a:xfrm>
          <a:blipFill>
            <a:blip r:embed="rId2"/>
            <a:stretch>
              <a:fillRect l="-142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8AA1F-5773-4358-9ABC-EFE80FB9F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altLang="de-DE" dirty="0"/>
              <a:t>VPJ  |  Gewerk5  |  WS17/SS18  |  B. Bruss – J. Potthoff – H. Shafaq – L. Worm </a:t>
            </a:r>
            <a:endParaRPr lang="de-DE" altLang="de-DE" dirty="0">
              <a:cs typeface="Arial" panose="020B0604020202020204" pitchFamily="34" charset="0"/>
            </a:endParaRP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446F16F6-8829-4A6E-A7EE-9D73C3CFC8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D9BBDBF6-AC15-44CA-BBDB-66C4DA7E250D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7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3318" name="Grafik 1">
            <a:extLst>
              <a:ext uri="{FF2B5EF4-FFF2-40B4-BE49-F238E27FC236}">
                <a16:creationId xmlns:a16="http://schemas.microsoft.com/office/drawing/2014/main" id="{CADA4055-2878-48EE-B1BB-AEC27B6B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4837113"/>
            <a:ext cx="14192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DE994452-8E19-4AB9-854D-4BF2B88CD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1. Kalibrierung</a:t>
            </a:r>
            <a:br>
              <a:rPr lang="de-DE" altLang="de-DE"/>
            </a:br>
            <a:r>
              <a:rPr lang="de-DE" altLang="de-DE" b="0"/>
              <a:t>Nutzen der Parameter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4339" name="Inhaltsplatzhalter 2">
            <a:extLst>
              <a:ext uri="{FF2B5EF4-FFF2-40B4-BE49-F238E27FC236}">
                <a16:creationId xmlns:a16="http://schemas.microsoft.com/office/drawing/2014/main" id="{CD58DB7E-86D2-466D-A3C5-987A22181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de-DE" sz="1800"/>
              <a:t>Entzerrung der Bilder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sz="1800"/>
              <a:t>Krümmung / Fischaugeneffekt (radial distortion)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sz="1800"/>
              <a:t>tangential verzerrtes Bild (tangential distortion)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de-DE" altLang="de-DE" sz="1800"/>
          </a:p>
          <a:p>
            <a:pPr lvl="1"/>
            <a:r>
              <a:rPr lang="de-DE" altLang="de-DE" sz="1800"/>
              <a:t>Rückrechnung eines Bildpunktes in die Position der realen 3D-Welt</a:t>
            </a:r>
          </a:p>
          <a:p>
            <a:pPr marL="285750" indent="-285750">
              <a:buFontTx/>
              <a:buChar char="•"/>
            </a:pPr>
            <a:endParaRPr lang="de-DE" altLang="de-DE" sz="1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F6BA94-D3AE-43BB-8BC9-ADA21F2617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altLang="de-DE" dirty="0"/>
              <a:t>VPJ  |  Gewerk5  |  WS17/SS18  |  B. Bruss – J. Potthoff – H. Shafaq – L. Worm </a:t>
            </a:r>
            <a:endParaRPr lang="de-DE" altLang="de-DE" dirty="0">
              <a:cs typeface="Arial" panose="020B0604020202020204" pitchFamily="34" charset="0"/>
            </a:endParaRPr>
          </a:p>
        </p:txBody>
      </p:sp>
      <p:sp>
        <p:nvSpPr>
          <p:cNvPr id="14341" name="Foliennummernplatzhalter 4">
            <a:extLst>
              <a:ext uri="{FF2B5EF4-FFF2-40B4-BE49-F238E27FC236}">
                <a16:creationId xmlns:a16="http://schemas.microsoft.com/office/drawing/2014/main" id="{8A65DEE3-4279-4A3D-A835-8E184BF60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00C31749-7C11-4484-8723-0B55020FB835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8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4C4B0A9D-8D4F-4595-A3B9-701FCF117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1. Kalibrierung</a:t>
            </a:r>
            <a:br>
              <a:rPr lang="de-DE" altLang="de-DE"/>
            </a:br>
            <a:r>
              <a:rPr lang="de-DE" altLang="de-DE" b="0"/>
              <a:t>Aktivitätsdiagram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598DE-E4F2-46E2-A588-579BD1FB9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altLang="de-DE" dirty="0"/>
              <a:t>VPJ  |  Gewerk5  |  WS17/SS18  |  B. Bruss – J. Potthoff – H. Shafaq – L. Worm </a:t>
            </a:r>
            <a:endParaRPr lang="de-DE" altLang="de-DE" dirty="0">
              <a:cs typeface="Arial" panose="020B0604020202020204" pitchFamily="34" charset="0"/>
            </a:endParaRPr>
          </a:p>
        </p:txBody>
      </p:sp>
      <p:sp>
        <p:nvSpPr>
          <p:cNvPr id="15364" name="Foliennummernplatzhalter 4">
            <a:extLst>
              <a:ext uri="{FF2B5EF4-FFF2-40B4-BE49-F238E27FC236}">
                <a16:creationId xmlns:a16="http://schemas.microsoft.com/office/drawing/2014/main" id="{96C276EC-2778-410A-B6FD-2F5FC7CE73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0B0CEA62-3B67-4CB1-BA1A-A75BDBB57F19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9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5365" name="Inhaltsplatzhalter 11">
            <a:extLst>
              <a:ext uri="{FF2B5EF4-FFF2-40B4-BE49-F238E27FC236}">
                <a16:creationId xmlns:a16="http://schemas.microsoft.com/office/drawing/2014/main" id="{1471988D-29DE-404D-ACF0-42E0E17FD0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5088" y="1235075"/>
            <a:ext cx="7235825" cy="4964113"/>
          </a:xfr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695</Words>
  <Application>Microsoft Office PowerPoint</Application>
  <PresentationFormat>A4-Papier (210 x 297 mm)</PresentationFormat>
  <Paragraphs>127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Berlin Sans FB</vt:lpstr>
      <vt:lpstr>HAW Frutiger Next Regular</vt:lpstr>
      <vt:lpstr>Wingdings</vt:lpstr>
      <vt:lpstr>HAW_FW</vt:lpstr>
      <vt:lpstr>Konzeptpräsentation Gewerk 5: Roboternavigation und Augmented Reality</vt:lpstr>
      <vt:lpstr>Gliederung</vt:lpstr>
      <vt:lpstr>1. Kalibrierung Vom Objekt zum Pixel (1) </vt:lpstr>
      <vt:lpstr>1. Kalibrierung Vom Objekt zum Pixel (2) </vt:lpstr>
      <vt:lpstr>1. Kalibrierung Intrinsische Parameter </vt:lpstr>
      <vt:lpstr>1. Kalibrierung Extrinsische Parameter (1) </vt:lpstr>
      <vt:lpstr>1. Kalibrierung Extrinsische Parameter (2) </vt:lpstr>
      <vt:lpstr>1. Kalibrierung Nutzen der Parameter </vt:lpstr>
      <vt:lpstr>1. Kalibrierung Aktivitätsdiagram</vt:lpstr>
      <vt:lpstr>1. Kalibrierung Mögliches Applikationsdesign </vt:lpstr>
      <vt:lpstr>2. Navigations-App Positionsermittlung der Roboter </vt:lpstr>
      <vt:lpstr>2. Navigations-App Positionsermittlung der Roboter </vt:lpstr>
      <vt:lpstr>2. Navigations-App Mögliches Applikationsdesign </vt:lpstr>
      <vt:lpstr>3. Augmented Reality mit ArUco und OpenCV</vt:lpstr>
      <vt:lpstr>PowerPoint-Präsentation</vt:lpstr>
      <vt:lpstr>Quellen 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Hassib</cp:lastModifiedBy>
  <cp:revision>243</cp:revision>
  <cp:lastPrinted>2007-09-21T15:49:14Z</cp:lastPrinted>
  <dcterms:created xsi:type="dcterms:W3CDTF">2008-09-25T08:20:51Z</dcterms:created>
  <dcterms:modified xsi:type="dcterms:W3CDTF">2017-12-21T07:15:04Z</dcterms:modified>
</cp:coreProperties>
</file>