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5" r:id="rId18"/>
    <p:sldId id="277" r:id="rId19"/>
    <p:sldId id="276" r:id="rId20"/>
    <p:sldId id="278" r:id="rId21"/>
    <p:sldId id="270" r:id="rId22"/>
    <p:sldId id="271" r:id="rId23"/>
    <p:sldId id="272" r:id="rId24"/>
    <p:sldId id="273" r:id="rId25"/>
    <p:sldId id="274" r:id="rId26"/>
  </p:sldIdLst>
  <p:sldSz cx="10077450" cy="5668963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400" cy="438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400" cy="438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400" cy="438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63640" y="578160"/>
            <a:ext cx="8939520" cy="249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200" b="1" strike="noStrike" spc="-1">
                <a:solidFill>
                  <a:srgbClr val="FFFFFF"/>
                </a:solidFill>
                <a:latin typeface="Noto Sans"/>
              </a:rPr>
              <a:t>GP PROGRESS</a:t>
            </a:r>
            <a:endParaRPr lang="en-US" sz="7200" b="0" strike="noStrike" spc="-1">
              <a:latin typeface="Arial" panose="020B0604020202020204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816840" y="3483360"/>
            <a:ext cx="6946920" cy="154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5000"/>
              </a:lnSpc>
              <a:buNone/>
            </a:pPr>
            <a:r>
              <a:rPr lang="en-US" sz="2200" b="0" strike="noStrike" spc="-1">
                <a:solidFill>
                  <a:srgbClr val="FFFFFF"/>
                </a:solidFill>
                <a:latin typeface="Noto Sans"/>
              </a:rPr>
              <a:t>AI Defects Detection Model</a:t>
            </a:r>
            <a:endParaRPr lang="en-US" sz="2200" b="0" strike="noStrike" spc="-1">
              <a:latin typeface="Arial" panose="020B0604020202020204"/>
            </a:endParaRPr>
          </a:p>
        </p:txBody>
      </p:sp>
      <p:sp>
        <p:nvSpPr>
          <p:cNvPr id="116" name="Straight Connector 115"/>
          <p:cNvSpPr/>
          <p:nvPr/>
        </p:nvSpPr>
        <p:spPr>
          <a:xfrm>
            <a:off x="842400" y="3206160"/>
            <a:ext cx="6492240" cy="3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-1182420" y="-316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600" b="0" strike="noStrike" spc="-1" dirty="0">
                <a:latin typeface="Arial" panose="020B0604020202020204"/>
              </a:rPr>
              <a:t>Model Predict a new Image </a:t>
            </a:r>
          </a:p>
        </p:txBody>
      </p:sp>
      <p:pic>
        <p:nvPicPr>
          <p:cNvPr id="133" name="Picture 132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9372600" cy="4314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532440" y="2054520"/>
            <a:ext cx="7696800" cy="137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15000"/>
              </a:lnSpc>
              <a:buNone/>
            </a:pPr>
            <a:r>
              <a:rPr lang="en-US" sz="4400" b="1" strike="noStrike" spc="-1">
                <a:solidFill>
                  <a:srgbClr val="FFFFFF"/>
                </a:solidFill>
                <a:latin typeface="Noto Sans"/>
              </a:rPr>
              <a:t>Object Detection Model</a:t>
            </a:r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" y="1154430"/>
            <a:ext cx="953261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needed to search for a good model which achieve the trade-off between speed and efficiency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SD </a:t>
            </a:r>
            <a:r>
              <a:rPr lang="en-US" sz="2000" dirty="0"/>
              <a:t>(Single Shot Detector) Mobile net models are specifically designated to be lightweight and optimized for Mobiles making it faster and more efficient than many other object detection models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Despite </a:t>
            </a:r>
            <a:r>
              <a:rPr lang="en-US" sz="2000" dirty="0"/>
              <a:t>its lightweight design, SSD </a:t>
            </a:r>
            <a:r>
              <a:rPr lang="en-US" sz="2000" dirty="0" err="1"/>
              <a:t>Mobilenet</a:t>
            </a:r>
            <a:r>
              <a:rPr lang="en-US" sz="2000" dirty="0"/>
              <a:t> can achieve good accuracy in detecting objects in images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Due to its speed and efficiency, SSD </a:t>
            </a:r>
            <a:r>
              <a:rPr lang="en-US" sz="2000" dirty="0" err="1"/>
              <a:t>Mobilenet</a:t>
            </a:r>
            <a:r>
              <a:rPr lang="en-US" sz="2000" dirty="0"/>
              <a:t> can perform object detection in real-time, making it suitable for applications where real-time processing is </a:t>
            </a:r>
            <a:r>
              <a:rPr lang="en-US" sz="2000" dirty="0" smtClean="0"/>
              <a:t>important factor in our process.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3640" y="225720"/>
            <a:ext cx="6708690" cy="94608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800" spc="-1" dirty="0"/>
              <a:t>Using SSD </a:t>
            </a:r>
            <a:r>
              <a:rPr lang="en-US" sz="2800" spc="-1" dirty="0" err="1"/>
              <a:t>Mobnet</a:t>
            </a:r>
            <a:r>
              <a:rPr lang="en-US" sz="2800" spc="-1" dirty="0"/>
              <a:t> Model by </a:t>
            </a:r>
            <a:r>
              <a:rPr lang="en-US" sz="2800" spc="-1" dirty="0" err="1"/>
              <a:t>TensorFlow</a:t>
            </a:r>
            <a:endParaRPr lang="en-US" sz="2800" spc="-1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4948470" cy="88299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buNone/>
            </a:pPr>
            <a:r>
              <a:rPr lang="en-US" sz="2800" spc="-1" dirty="0" smtClean="0">
                <a:latin typeface="Arial" panose="020B0604020202020204"/>
              </a:rPr>
              <a:t>What about Yolo models ?</a:t>
            </a:r>
          </a:p>
          <a:p>
            <a:pPr algn="ctr">
              <a:buNone/>
            </a:pPr>
            <a:endParaRPr lang="en-US" sz="3200" b="0" strike="noStrike" spc="-1" dirty="0">
              <a:latin typeface="Arial" panose="020B060402020202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3640" y="1008549"/>
            <a:ext cx="80002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Söhne"/>
              </a:rPr>
              <a:t>Yolo models are better to be used when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öhne"/>
              </a:rPr>
              <a:t>High </a:t>
            </a:r>
            <a:r>
              <a:rPr lang="en-US" dirty="0">
                <a:latin typeface="Söhne"/>
              </a:rPr>
              <a:t>recall is required: If detecting as many objects as possible is more important than minimizing false positives, YOLO may be a better choice due to its ability to detect many objects in a single pass</a:t>
            </a:r>
            <a:r>
              <a:rPr lang="en-US" dirty="0" smtClean="0"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Large object detection: If the task involves detecting large objects in images, YOLO may be a better choice due to its ability to handle large objects more efficiently</a:t>
            </a:r>
            <a:r>
              <a:rPr lang="en-US" dirty="0" smtClean="0"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Object tracking: If the task involves tracking objects across multiple frames in a video, YOLO may be a better choice due to its ability to handle object tracking more effectively than SSD </a:t>
            </a:r>
            <a:r>
              <a:rPr lang="en-US" dirty="0" err="1">
                <a:latin typeface="Söhne"/>
              </a:rPr>
              <a:t>Mobilenet</a:t>
            </a:r>
            <a:r>
              <a:rPr lang="en-US" dirty="0"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endParaRPr lang="en-US" dirty="0" smtClean="0">
              <a:solidFill>
                <a:srgbClr val="374151"/>
              </a:solidFill>
              <a:latin typeface="Söhne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0" y="1864598"/>
            <a:ext cx="3910013" cy="33225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226" y="1495266"/>
            <a:ext cx="4127527" cy="39931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3640" y="779535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With threshold 0.8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36203" y="781138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Image dimensions are set to 320x320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/>
          <a:lstStyle/>
          <a:p>
            <a:r>
              <a:rPr lang="en-US" sz="2800" kern="0" dirty="0" smtClean="0">
                <a:solidFill>
                  <a:sysClr val="windowText" lastClr="000000"/>
                </a:solidFill>
              </a:rPr>
              <a:t>Results by the model</a:t>
            </a:r>
            <a:endParaRPr lang="en-US" sz="2800" kern="0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Results by the model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4" y="1356200"/>
            <a:ext cx="6100321" cy="344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32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2" y="2686843"/>
            <a:ext cx="2684086" cy="261667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</p:spPr>
        <p:txBody>
          <a:bodyPr/>
          <a:lstStyle/>
          <a:p>
            <a:r>
              <a:rPr lang="en-US" sz="2800" dirty="0" smtClean="0"/>
              <a:t>Results with new images to dataset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378" y="1023566"/>
            <a:ext cx="2859654" cy="26166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782" y="2983310"/>
            <a:ext cx="2730348" cy="232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02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</p:spPr>
        <p:txBody>
          <a:bodyPr/>
          <a:lstStyle/>
          <a:p>
            <a:r>
              <a:rPr lang="en-US" sz="2800" dirty="0" smtClean="0"/>
              <a:t>Results with new images to dataset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35780" y="1039945"/>
            <a:ext cx="271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Other side of the picture: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1646754"/>
            <a:ext cx="4324350" cy="3552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855" y="1646754"/>
            <a:ext cx="3972781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73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</p:spPr>
        <p:txBody>
          <a:bodyPr/>
          <a:lstStyle/>
          <a:p>
            <a:r>
              <a:rPr lang="en-US" sz="2800" dirty="0" smtClean="0"/>
              <a:t>Results with new images to dataset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35780" y="1039945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Making threshold 0.1: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620" y="1495224"/>
            <a:ext cx="4136939" cy="37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26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532440" y="2054520"/>
            <a:ext cx="6325200" cy="137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15000"/>
              </a:lnSpc>
              <a:buNone/>
            </a:pPr>
            <a:r>
              <a:rPr lang="en-US" sz="4400" b="1" strike="noStrike" spc="-1">
                <a:solidFill>
                  <a:srgbClr val="FFFFFF"/>
                </a:solidFill>
                <a:latin typeface="Noto Sans"/>
              </a:rPr>
              <a:t>Deploy with </a:t>
            </a:r>
            <a:endParaRPr lang="en-US" sz="4400" b="0" strike="noStrike" spc="-1">
              <a:latin typeface="Arial" panose="020B0604020202020204"/>
            </a:endParaRPr>
          </a:p>
          <a:p>
            <a:pPr algn="ctr">
              <a:lnSpc>
                <a:spcPct val="115000"/>
              </a:lnSpc>
              <a:buNone/>
            </a:pPr>
            <a:r>
              <a:rPr lang="en-US" sz="4400" b="1" strike="noStrike" spc="-1">
                <a:solidFill>
                  <a:srgbClr val="FFFFFF"/>
                </a:solidFill>
                <a:latin typeface="Noto Sans"/>
              </a:rPr>
              <a:t>Mobile APP</a:t>
            </a:r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532440" y="2054520"/>
            <a:ext cx="6325200" cy="149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15000"/>
              </a:lnSpc>
              <a:buNone/>
            </a:pPr>
            <a:r>
              <a:rPr lang="en-US" sz="4400" b="1" strike="noStrike" spc="-1">
                <a:solidFill>
                  <a:srgbClr val="FFFFFF"/>
                </a:solidFill>
                <a:latin typeface="Noto Sans"/>
              </a:rPr>
              <a:t>Defects Detection Model</a:t>
            </a:r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 panose="020B0604020202020204"/>
              </a:rPr>
              <a:t>Flask Server to test our models</a:t>
            </a: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503640" y="1146960"/>
            <a:ext cx="9069120" cy="36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5900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Working on UI/UX Design Implementation using flutter</a:t>
            </a:r>
          </a:p>
          <a:p>
            <a:endParaRPr lang="en-US" sz="3200" b="0" strike="noStrike" spc="-1">
              <a:latin typeface="Arial" panose="020B0604020202020204"/>
            </a:endParaRPr>
          </a:p>
          <a:p>
            <a:pPr marL="215900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Create flask Server and host on heruku and get predictions with HTTP Protocol request and response with results.</a:t>
            </a:r>
          </a:p>
          <a:p>
            <a:pPr marL="215900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{.tflite get bad predictions and decrease the model accuracy}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/>
          <p:cNvPicPr/>
          <p:nvPr/>
        </p:nvPicPr>
        <p:blipFill>
          <a:blip r:embed="rId2"/>
          <a:stretch>
            <a:fillRect/>
          </a:stretch>
        </p:blipFill>
        <p:spPr>
          <a:xfrm>
            <a:off x="5257800" y="457200"/>
            <a:ext cx="4800600" cy="4983120"/>
          </a:xfrm>
          <a:prstGeom prst="rect">
            <a:avLst/>
          </a:prstGeom>
          <a:ln w="0">
            <a:noFill/>
          </a:ln>
        </p:spPr>
      </p:pic>
      <p:pic>
        <p:nvPicPr>
          <p:cNvPr id="142" name="Picture 141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503640"/>
            <a:ext cx="4343400" cy="4982760"/>
          </a:xfrm>
          <a:prstGeom prst="rect">
            <a:avLst/>
          </a:prstGeom>
          <a:ln w="0">
            <a:noFill/>
          </a:ln>
        </p:spPr>
      </p:pic>
      <p:sp>
        <p:nvSpPr>
          <p:cNvPr id="143" name="Text Box 142"/>
          <p:cNvSpPr txBox="1"/>
          <p:nvPr/>
        </p:nvSpPr>
        <p:spPr>
          <a:xfrm>
            <a:off x="457200" y="0"/>
            <a:ext cx="5257800" cy="65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000" b="1" strike="noStrike" spc="-1">
                <a:latin typeface="Arial" panose="020B0604020202020204"/>
              </a:rPr>
              <a:t>Implementing APP UI using Flutter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 panose="020B0604020202020204"/>
              </a:rPr>
              <a:t>What’s Next?</a:t>
            </a: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5900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 dirty="0">
                <a:latin typeface="Arial" panose="020B0604020202020204"/>
              </a:rPr>
              <a:t>Complete Implementation flutter mobile app</a:t>
            </a:r>
          </a:p>
          <a:p>
            <a:pPr marL="215900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 dirty="0">
                <a:latin typeface="Arial" panose="020B0604020202020204"/>
              </a:rPr>
              <a:t>Create Flask Server to load our models</a:t>
            </a:r>
          </a:p>
          <a:p>
            <a:pPr marL="215900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 dirty="0">
                <a:latin typeface="Arial" panose="020B0604020202020204"/>
              </a:rPr>
              <a:t>Connect Application with models to get results</a:t>
            </a:r>
          </a:p>
          <a:p>
            <a:pPr marL="215900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 dirty="0" smtClean="0">
                <a:latin typeface="Arial" panose="020B0604020202020204"/>
              </a:rPr>
              <a:t>Make data augmentation for the data set to retrain models on different angels for the product</a:t>
            </a:r>
          </a:p>
          <a:p>
            <a:pPr marL="215900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32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004840"/>
            <a:ext cx="6353640" cy="165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6000" b="1" strike="noStrike" spc="996">
                <a:solidFill>
                  <a:srgbClr val="FFFFFF"/>
                </a:solidFill>
                <a:latin typeface="Noto Sans"/>
              </a:rPr>
              <a:t>Thank you</a:t>
            </a:r>
            <a:r>
              <a:rPr sz="6000"/>
              <a:t/>
            </a:r>
            <a:br>
              <a:rPr sz="6000"/>
            </a:br>
            <a:r>
              <a:rPr lang="en-US" sz="2800" b="1" strike="noStrike" spc="996">
                <a:solidFill>
                  <a:srgbClr val="FFFFFF"/>
                </a:solidFill>
                <a:latin typeface="Noto Sans"/>
              </a:rPr>
              <a:t>Any Questions?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1" strike="noStrike" spc="-1">
                <a:latin typeface="Arial" panose="020B0604020202020204"/>
              </a:rPr>
              <a:t>VGG-16 from scratch --failed</a:t>
            </a: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3640" y="3383640"/>
            <a:ext cx="906912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5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Try to train CNN vgg16 architecture from scratch with different platforms like google colab , jupyter notebook but available resources not enough.</a:t>
            </a: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0" name="Text Box 119"/>
          <p:cNvSpPr txBox="1"/>
          <p:nvPr/>
        </p:nvSpPr>
        <p:spPr>
          <a:xfrm>
            <a:off x="532080" y="1738080"/>
            <a:ext cx="906912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Random architecture can’t generalize and get bad results when take new image.</a:t>
            </a: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20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9144000" cy="4800600"/>
          </a:xfrm>
          <a:prstGeom prst="rect">
            <a:avLst/>
          </a:prstGeom>
          <a:ln w="0">
            <a:noFill/>
          </a:ln>
        </p:spPr>
      </p:pic>
      <p:sp>
        <p:nvSpPr>
          <p:cNvPr id="122" name="Text Box 121"/>
          <p:cNvSpPr txBox="1"/>
          <p:nvPr/>
        </p:nvSpPr>
        <p:spPr>
          <a:xfrm>
            <a:off x="457200" y="228600"/>
            <a:ext cx="54864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latin typeface="Arial" panose="020B0604020202020204"/>
              </a:rPr>
              <a:t>VGG-16 from scratch 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1" strike="noStrike" spc="-1">
                <a:latin typeface="Arial" panose="020B0604020202020204"/>
              </a:rPr>
              <a:t>Tensorflow.keras Applications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606320"/>
            <a:ext cx="8640360" cy="227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5900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Using weights of Vgg-16 model applied to ImageNet Competition 2014 and get better results in our model and become more generalize and get higher accuracy more than 95%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9372600" cy="5029200"/>
          </a:xfrm>
          <a:prstGeom prst="rect">
            <a:avLst/>
          </a:prstGeom>
          <a:ln w="0">
            <a:noFill/>
          </a:ln>
        </p:spPr>
      </p:pic>
      <p:sp>
        <p:nvSpPr>
          <p:cNvPr id="126" name="Text Box 125"/>
          <p:cNvSpPr txBox="1"/>
          <p:nvPr/>
        </p:nvSpPr>
        <p:spPr>
          <a:xfrm>
            <a:off x="457200" y="110880"/>
            <a:ext cx="5486400" cy="373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000" b="1" strike="noStrike" spc="-1">
                <a:latin typeface="Arial" panose="020B0604020202020204"/>
              </a:rPr>
              <a:t>TensorFlow keras VGG-16   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 panose="020B0604020202020204"/>
              </a:rPr>
              <a:t>Improve the model</a:t>
            </a: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10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Preprocessing, Data Augmentation using ImageDataGenerator in keras to apply some action in our data to track the results of model</a:t>
            </a: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{rotate, shift, flip, zoom, resize}</a:t>
            </a: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Test different Hyperparameters</a:t>
            </a: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{# iterations, activation function, batch size,..} 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9457920" cy="5029200"/>
          </a:xfrm>
          <a:prstGeom prst="rect">
            <a:avLst/>
          </a:prstGeom>
          <a:ln w="0">
            <a:noFill/>
          </a:ln>
        </p:spPr>
      </p:pic>
      <p:sp>
        <p:nvSpPr>
          <p:cNvPr id="130" name="Text Box 129"/>
          <p:cNvSpPr txBox="1"/>
          <p:nvPr/>
        </p:nvSpPr>
        <p:spPr>
          <a:xfrm>
            <a:off x="457200" y="110880"/>
            <a:ext cx="5486400" cy="373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000" b="1" strike="noStrike" spc="-1">
                <a:latin typeface="Arial" panose="020B0604020202020204"/>
              </a:rPr>
              <a:t>TensorFlow Keras ImageDataGenerator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130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364680"/>
            <a:ext cx="9601200" cy="5121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504</Words>
  <Application>Microsoft Office PowerPoint</Application>
  <PresentationFormat>Custom</PresentationFormat>
  <Paragraphs>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DejaVu Sans</vt:lpstr>
      <vt:lpstr>Noto Sans</vt:lpstr>
      <vt:lpstr>Söhne</vt:lpstr>
      <vt:lpstr>Symbol</vt:lpstr>
      <vt:lpstr>Wingdings</vt:lpstr>
      <vt:lpstr>Office Theme</vt:lpstr>
      <vt:lpstr>Office Theme</vt:lpstr>
      <vt:lpstr>Office Theme</vt:lpstr>
      <vt:lpstr>GP PROGRESS</vt:lpstr>
      <vt:lpstr>PowerPoint Presentation</vt:lpstr>
      <vt:lpstr>VGG-16 from scratch --failed</vt:lpstr>
      <vt:lpstr>PowerPoint Presentation</vt:lpstr>
      <vt:lpstr>Tensorflow.keras Applications</vt:lpstr>
      <vt:lpstr>PowerPoint Presentation</vt:lpstr>
      <vt:lpstr>Improve the model</vt:lpstr>
      <vt:lpstr>PowerPoint Presentation</vt:lpstr>
      <vt:lpstr>PowerPoint Presentation</vt:lpstr>
      <vt:lpstr>Model Predict a new Image </vt:lpstr>
      <vt:lpstr>PowerPoint Presentation</vt:lpstr>
      <vt:lpstr>PowerPoint Presentation</vt:lpstr>
      <vt:lpstr>PowerPoint Presentation</vt:lpstr>
      <vt:lpstr>PowerPoint Presentation</vt:lpstr>
      <vt:lpstr>Results by the model</vt:lpstr>
      <vt:lpstr>Results with new images to dataset</vt:lpstr>
      <vt:lpstr>Results with new images to dataset</vt:lpstr>
      <vt:lpstr>Results with new images to dataset</vt:lpstr>
      <vt:lpstr>PowerPoint Presentation</vt:lpstr>
      <vt:lpstr>Flask Server to test our models</vt:lpstr>
      <vt:lpstr>PowerPoint Presentation</vt:lpstr>
      <vt:lpstr>What’s Next?</vt:lpstr>
      <vt:lpstr>Thank you 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Freshes</dc:title>
  <dc:creator/>
  <cp:lastModifiedBy>Zeyad</cp:lastModifiedBy>
  <cp:revision>11</cp:revision>
  <dcterms:created xsi:type="dcterms:W3CDTF">2023-04-06T19:42:00Z</dcterms:created>
  <dcterms:modified xsi:type="dcterms:W3CDTF">2023-04-19T12:25:50Z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2CFAE9EDFCCF46E494678B3B534D58CA</vt:lpwstr>
  </property>
  <property fmtid="{D5CDD505-2E9C-101B-9397-08002B2CF9AE}" pid="3" name="KSOProductBuildVer">
    <vt:lpwstr>1033-11.2.0.11516</vt:lpwstr>
  </property>
</Properties>
</file>