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92" r:id="rId24"/>
    <p:sldId id="293" r:id="rId25"/>
    <p:sldId id="294" r:id="rId26"/>
    <p:sldId id="291" r:id="rId27"/>
    <p:sldId id="289" r:id="rId28"/>
    <p:sldId id="290"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280" r:id="rId47"/>
    <p:sldId id="281" r:id="rId48"/>
    <p:sldId id="282" r:id="rId49"/>
    <p:sldId id="283" r:id="rId50"/>
    <p:sldId id="284" r:id="rId51"/>
    <p:sldId id="285" r:id="rId52"/>
    <p:sldId id="286" r:id="rId53"/>
    <p:sldId id="287" r:id="rId54"/>
    <p:sldId id="28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E5B6409-8B5C-4028-A1FE-B63500EDDB7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4FDAB50-C36B-4259-B0EF-077710EA170A}">
      <dgm:prSet/>
      <dgm:spPr/>
      <dgm:t>
        <a:bodyPr/>
        <a:lstStyle/>
        <a:p>
          <a:r>
            <a:rPr lang="en-US"/>
            <a:t>Kubernetes is a portable, extensible, open-source platform for managing containerized workloads and services, that facilitates both declarative configuration and automation. It has a large, rapidly growing ecosystem. Kubernetes services, support, and tools are widely available.</a:t>
          </a:r>
        </a:p>
      </dgm:t>
    </dgm:pt>
    <dgm:pt modelId="{53DCA6B7-E731-4C1C-B364-69125A928C5C}" type="parTrans" cxnId="{AC23B713-B12F-4C76-A5F1-63D0207E9D93}">
      <dgm:prSet/>
      <dgm:spPr/>
      <dgm:t>
        <a:bodyPr/>
        <a:lstStyle/>
        <a:p>
          <a:endParaRPr lang="en-US"/>
        </a:p>
      </dgm:t>
    </dgm:pt>
    <dgm:pt modelId="{52231555-9CFD-49CE-9D6D-B624A477B6E5}" type="sibTrans" cxnId="{AC23B713-B12F-4C76-A5F1-63D0207E9D93}">
      <dgm:prSet/>
      <dgm:spPr/>
      <dgm:t>
        <a:bodyPr/>
        <a:lstStyle/>
        <a:p>
          <a:endParaRPr lang="en-US"/>
        </a:p>
      </dgm:t>
    </dgm:pt>
    <dgm:pt modelId="{DAA68E8E-20CE-4791-B4B2-291C8A017E44}">
      <dgm:prSet/>
      <dgm:spPr/>
      <dgm:t>
        <a:bodyPr/>
        <a:lstStyle/>
        <a:p>
          <a:r>
            <a:rPr lang="en-US"/>
            <a:t>Kubernetes, also known as K8s, is an open-source system for automating deployment, scaling, and management of containerized applications.</a:t>
          </a:r>
        </a:p>
      </dgm:t>
    </dgm:pt>
    <dgm:pt modelId="{D8949DEA-6C29-4CCC-B29F-48E6558C4124}" type="parTrans" cxnId="{01C8F814-E43E-4A07-939F-0BEDF24D9DB2}">
      <dgm:prSet/>
      <dgm:spPr/>
      <dgm:t>
        <a:bodyPr/>
        <a:lstStyle/>
        <a:p>
          <a:endParaRPr lang="en-US"/>
        </a:p>
      </dgm:t>
    </dgm:pt>
    <dgm:pt modelId="{4E910FAC-89C4-431D-8FEB-8EF2A16E9B10}" type="sibTrans" cxnId="{01C8F814-E43E-4A07-939F-0BEDF24D9DB2}">
      <dgm:prSet/>
      <dgm:spPr/>
      <dgm:t>
        <a:bodyPr/>
        <a:lstStyle/>
        <a:p>
          <a:endParaRPr lang="en-US"/>
        </a:p>
      </dgm:t>
    </dgm:pt>
    <dgm:pt modelId="{75A36787-7CEA-4DF5-A224-2D6C95C3DB63}" type="pres">
      <dgm:prSet presAssocID="{1E5B6409-8B5C-4028-A1FE-B63500EDDB72}" presName="hierChild1" presStyleCnt="0">
        <dgm:presLayoutVars>
          <dgm:chPref val="1"/>
          <dgm:dir/>
          <dgm:animOne val="branch"/>
          <dgm:animLvl val="lvl"/>
          <dgm:resizeHandles/>
        </dgm:presLayoutVars>
      </dgm:prSet>
      <dgm:spPr/>
    </dgm:pt>
    <dgm:pt modelId="{2AAF2A6F-0551-4D06-9DE1-5F230D9B0DF9}" type="pres">
      <dgm:prSet presAssocID="{14FDAB50-C36B-4259-B0EF-077710EA170A}" presName="hierRoot1" presStyleCnt="0"/>
      <dgm:spPr/>
    </dgm:pt>
    <dgm:pt modelId="{7BCC6EC4-66A9-446A-A9DC-19EB37498BA5}" type="pres">
      <dgm:prSet presAssocID="{14FDAB50-C36B-4259-B0EF-077710EA170A}" presName="composite" presStyleCnt="0"/>
      <dgm:spPr/>
    </dgm:pt>
    <dgm:pt modelId="{53C27340-9D1D-4605-A17B-0877AFBDFFC0}" type="pres">
      <dgm:prSet presAssocID="{14FDAB50-C36B-4259-B0EF-077710EA170A}" presName="background" presStyleLbl="node0" presStyleIdx="0" presStyleCnt="2"/>
      <dgm:spPr/>
    </dgm:pt>
    <dgm:pt modelId="{34C3107A-D3A2-4850-84D2-65A0DB11880A}" type="pres">
      <dgm:prSet presAssocID="{14FDAB50-C36B-4259-B0EF-077710EA170A}" presName="text" presStyleLbl="fgAcc0" presStyleIdx="0" presStyleCnt="2">
        <dgm:presLayoutVars>
          <dgm:chPref val="3"/>
        </dgm:presLayoutVars>
      </dgm:prSet>
      <dgm:spPr/>
    </dgm:pt>
    <dgm:pt modelId="{D5C35E7E-EADE-4C59-B4DB-AF4E7297759F}" type="pres">
      <dgm:prSet presAssocID="{14FDAB50-C36B-4259-B0EF-077710EA170A}" presName="hierChild2" presStyleCnt="0"/>
      <dgm:spPr/>
    </dgm:pt>
    <dgm:pt modelId="{54776099-A064-4395-A5D2-9F56117349F4}" type="pres">
      <dgm:prSet presAssocID="{DAA68E8E-20CE-4791-B4B2-291C8A017E44}" presName="hierRoot1" presStyleCnt="0"/>
      <dgm:spPr/>
    </dgm:pt>
    <dgm:pt modelId="{739BACA1-BD9F-40E8-B6BE-E1B5F3B8ACC2}" type="pres">
      <dgm:prSet presAssocID="{DAA68E8E-20CE-4791-B4B2-291C8A017E44}" presName="composite" presStyleCnt="0"/>
      <dgm:spPr/>
    </dgm:pt>
    <dgm:pt modelId="{FE2C37F3-B8F8-4CAE-8512-12495A670941}" type="pres">
      <dgm:prSet presAssocID="{DAA68E8E-20CE-4791-B4B2-291C8A017E44}" presName="background" presStyleLbl="node0" presStyleIdx="1" presStyleCnt="2"/>
      <dgm:spPr/>
    </dgm:pt>
    <dgm:pt modelId="{A5E0261A-52BB-4C26-B051-F9FFE470F5BF}" type="pres">
      <dgm:prSet presAssocID="{DAA68E8E-20CE-4791-B4B2-291C8A017E44}" presName="text" presStyleLbl="fgAcc0" presStyleIdx="1" presStyleCnt="2">
        <dgm:presLayoutVars>
          <dgm:chPref val="3"/>
        </dgm:presLayoutVars>
      </dgm:prSet>
      <dgm:spPr/>
    </dgm:pt>
    <dgm:pt modelId="{82DE6813-83CA-4858-A826-FEAA26A58947}" type="pres">
      <dgm:prSet presAssocID="{DAA68E8E-20CE-4791-B4B2-291C8A017E44}" presName="hierChild2" presStyleCnt="0"/>
      <dgm:spPr/>
    </dgm:pt>
  </dgm:ptLst>
  <dgm:cxnLst>
    <dgm:cxn modelId="{AC23B713-B12F-4C76-A5F1-63D0207E9D93}" srcId="{1E5B6409-8B5C-4028-A1FE-B63500EDDB72}" destId="{14FDAB50-C36B-4259-B0EF-077710EA170A}" srcOrd="0" destOrd="0" parTransId="{53DCA6B7-E731-4C1C-B364-69125A928C5C}" sibTransId="{52231555-9CFD-49CE-9D6D-B624A477B6E5}"/>
    <dgm:cxn modelId="{01C8F814-E43E-4A07-939F-0BEDF24D9DB2}" srcId="{1E5B6409-8B5C-4028-A1FE-B63500EDDB72}" destId="{DAA68E8E-20CE-4791-B4B2-291C8A017E44}" srcOrd="1" destOrd="0" parTransId="{D8949DEA-6C29-4CCC-B29F-48E6558C4124}" sibTransId="{4E910FAC-89C4-431D-8FEB-8EF2A16E9B10}"/>
    <dgm:cxn modelId="{5DDEAF26-001A-4442-A21D-CD9066CA7ED9}" type="presOf" srcId="{1E5B6409-8B5C-4028-A1FE-B63500EDDB72}" destId="{75A36787-7CEA-4DF5-A224-2D6C95C3DB63}" srcOrd="0" destOrd="0" presId="urn:microsoft.com/office/officeart/2005/8/layout/hierarchy1"/>
    <dgm:cxn modelId="{E1E21059-D05D-4846-A6D9-C149255D4A33}" type="presOf" srcId="{DAA68E8E-20CE-4791-B4B2-291C8A017E44}" destId="{A5E0261A-52BB-4C26-B051-F9FFE470F5BF}" srcOrd="0" destOrd="0" presId="urn:microsoft.com/office/officeart/2005/8/layout/hierarchy1"/>
    <dgm:cxn modelId="{0CDFCDCF-9A84-4838-9D8A-2C6807A494A5}" type="presOf" srcId="{14FDAB50-C36B-4259-B0EF-077710EA170A}" destId="{34C3107A-D3A2-4850-84D2-65A0DB11880A}" srcOrd="0" destOrd="0" presId="urn:microsoft.com/office/officeart/2005/8/layout/hierarchy1"/>
    <dgm:cxn modelId="{821D9F5F-DD63-4DCD-9DA7-326A53ADB260}" type="presParOf" srcId="{75A36787-7CEA-4DF5-A224-2D6C95C3DB63}" destId="{2AAF2A6F-0551-4D06-9DE1-5F230D9B0DF9}" srcOrd="0" destOrd="0" presId="urn:microsoft.com/office/officeart/2005/8/layout/hierarchy1"/>
    <dgm:cxn modelId="{54F0F1AF-318D-4D61-9395-64C06A58D15C}" type="presParOf" srcId="{2AAF2A6F-0551-4D06-9DE1-5F230D9B0DF9}" destId="{7BCC6EC4-66A9-446A-A9DC-19EB37498BA5}" srcOrd="0" destOrd="0" presId="urn:microsoft.com/office/officeart/2005/8/layout/hierarchy1"/>
    <dgm:cxn modelId="{09FE8C5A-FD36-4B31-A002-FC868D605BAE}" type="presParOf" srcId="{7BCC6EC4-66A9-446A-A9DC-19EB37498BA5}" destId="{53C27340-9D1D-4605-A17B-0877AFBDFFC0}" srcOrd="0" destOrd="0" presId="urn:microsoft.com/office/officeart/2005/8/layout/hierarchy1"/>
    <dgm:cxn modelId="{15FE3861-B379-4237-A667-14994638C05A}" type="presParOf" srcId="{7BCC6EC4-66A9-446A-A9DC-19EB37498BA5}" destId="{34C3107A-D3A2-4850-84D2-65A0DB11880A}" srcOrd="1" destOrd="0" presId="urn:microsoft.com/office/officeart/2005/8/layout/hierarchy1"/>
    <dgm:cxn modelId="{54E32B34-876C-4492-9766-74C20DF0FB0B}" type="presParOf" srcId="{2AAF2A6F-0551-4D06-9DE1-5F230D9B0DF9}" destId="{D5C35E7E-EADE-4C59-B4DB-AF4E7297759F}" srcOrd="1" destOrd="0" presId="urn:microsoft.com/office/officeart/2005/8/layout/hierarchy1"/>
    <dgm:cxn modelId="{6E0EDA0B-776C-4446-A36C-769D3548BA1E}" type="presParOf" srcId="{75A36787-7CEA-4DF5-A224-2D6C95C3DB63}" destId="{54776099-A064-4395-A5D2-9F56117349F4}" srcOrd="1" destOrd="0" presId="urn:microsoft.com/office/officeart/2005/8/layout/hierarchy1"/>
    <dgm:cxn modelId="{B72E45B9-AB17-403A-BD9B-5E58F04FC48E}" type="presParOf" srcId="{54776099-A064-4395-A5D2-9F56117349F4}" destId="{739BACA1-BD9F-40E8-B6BE-E1B5F3B8ACC2}" srcOrd="0" destOrd="0" presId="urn:microsoft.com/office/officeart/2005/8/layout/hierarchy1"/>
    <dgm:cxn modelId="{C0BB22CA-7D73-4CCB-8942-069CAE56087D}" type="presParOf" srcId="{739BACA1-BD9F-40E8-B6BE-E1B5F3B8ACC2}" destId="{FE2C37F3-B8F8-4CAE-8512-12495A670941}" srcOrd="0" destOrd="0" presId="urn:microsoft.com/office/officeart/2005/8/layout/hierarchy1"/>
    <dgm:cxn modelId="{02D3A753-D099-4B1B-83D9-E76A72B3D289}" type="presParOf" srcId="{739BACA1-BD9F-40E8-B6BE-E1B5F3B8ACC2}" destId="{A5E0261A-52BB-4C26-B051-F9FFE470F5BF}" srcOrd="1" destOrd="0" presId="urn:microsoft.com/office/officeart/2005/8/layout/hierarchy1"/>
    <dgm:cxn modelId="{251C902F-8001-4CFC-9B7A-330EF02DB4B6}" type="presParOf" srcId="{54776099-A064-4395-A5D2-9F56117349F4}" destId="{82DE6813-83CA-4858-A826-FEAA26A5894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91E25D-78B1-48F9-BF60-37EDDF7F1F2D}"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F93D6F65-914C-4C7E-83C1-CA1B01AF7375}">
      <dgm:prSet/>
      <dgm:spPr/>
      <dgm:t>
        <a:bodyPr/>
        <a:lstStyle/>
        <a:p>
          <a:r>
            <a:rPr lang="en-US"/>
            <a:t>Pods are described in a Pod manifest. </a:t>
          </a:r>
        </a:p>
      </dgm:t>
    </dgm:pt>
    <dgm:pt modelId="{C77EE497-732F-4304-84AA-A28DAE24BEDD}" type="parTrans" cxnId="{E22CA880-2FEA-4526-8346-12588F39D441}">
      <dgm:prSet/>
      <dgm:spPr/>
      <dgm:t>
        <a:bodyPr/>
        <a:lstStyle/>
        <a:p>
          <a:endParaRPr lang="en-US"/>
        </a:p>
      </dgm:t>
    </dgm:pt>
    <dgm:pt modelId="{5E0049D4-132E-40E7-B5EA-70376519DA59}" type="sibTrans" cxnId="{E22CA880-2FEA-4526-8346-12588F39D441}">
      <dgm:prSet/>
      <dgm:spPr/>
      <dgm:t>
        <a:bodyPr/>
        <a:lstStyle/>
        <a:p>
          <a:endParaRPr lang="en-US"/>
        </a:p>
      </dgm:t>
    </dgm:pt>
    <dgm:pt modelId="{BB94DFE2-D0D3-40D5-A00A-C45D78D4599C}">
      <dgm:prSet/>
      <dgm:spPr/>
      <dgm:t>
        <a:bodyPr/>
        <a:lstStyle/>
        <a:p>
          <a:r>
            <a:rPr lang="en-US"/>
            <a:t>The Pod manifest is just a text-file representation of the Kubernetes API object. </a:t>
          </a:r>
        </a:p>
      </dgm:t>
    </dgm:pt>
    <dgm:pt modelId="{B3DCB83D-6E5C-4640-B7D2-56F666961702}" type="parTrans" cxnId="{ED519F91-54E1-4DA6-97CB-151738DDD41C}">
      <dgm:prSet/>
      <dgm:spPr/>
      <dgm:t>
        <a:bodyPr/>
        <a:lstStyle/>
        <a:p>
          <a:endParaRPr lang="en-US"/>
        </a:p>
      </dgm:t>
    </dgm:pt>
    <dgm:pt modelId="{541F9CA5-31B0-45A2-9702-3909C84054BB}" type="sibTrans" cxnId="{ED519F91-54E1-4DA6-97CB-151738DDD41C}">
      <dgm:prSet/>
      <dgm:spPr/>
      <dgm:t>
        <a:bodyPr/>
        <a:lstStyle/>
        <a:p>
          <a:endParaRPr lang="en-US"/>
        </a:p>
      </dgm:t>
    </dgm:pt>
    <dgm:pt modelId="{7356B5A4-5825-4EB5-B0BD-7CD8F31B3B5F}">
      <dgm:prSet/>
      <dgm:spPr/>
      <dgm:t>
        <a:bodyPr/>
        <a:lstStyle/>
        <a:p>
          <a:r>
            <a:rPr lang="en-US"/>
            <a:t>Kubernetes strongly believes in declarative configuration. </a:t>
          </a:r>
        </a:p>
      </dgm:t>
    </dgm:pt>
    <dgm:pt modelId="{8EF83FC0-9B52-42B9-BF88-6DC2B4E8C248}" type="parTrans" cxnId="{873F171D-54A4-4004-B197-81C87261F340}">
      <dgm:prSet/>
      <dgm:spPr/>
      <dgm:t>
        <a:bodyPr/>
        <a:lstStyle/>
        <a:p>
          <a:endParaRPr lang="en-US"/>
        </a:p>
      </dgm:t>
    </dgm:pt>
    <dgm:pt modelId="{CCAA6985-BCBD-4B72-AC0B-25410D96321C}" type="sibTrans" cxnId="{873F171D-54A4-4004-B197-81C87261F340}">
      <dgm:prSet/>
      <dgm:spPr/>
      <dgm:t>
        <a:bodyPr/>
        <a:lstStyle/>
        <a:p>
          <a:endParaRPr lang="en-US"/>
        </a:p>
      </dgm:t>
    </dgm:pt>
    <dgm:pt modelId="{B04A4829-873F-4FA7-94B8-9279F3BAE06F}">
      <dgm:prSet/>
      <dgm:spPr/>
      <dgm:t>
        <a:bodyPr/>
        <a:lstStyle/>
        <a:p>
          <a:r>
            <a:rPr lang="en-US"/>
            <a:t>Declarative configuration means that you write down the desired state of the world in a configuration and then submit that configuration to a service that takes actions to ensure the desired state becomes the actual state.</a:t>
          </a:r>
        </a:p>
      </dgm:t>
    </dgm:pt>
    <dgm:pt modelId="{0391D681-FAAF-489F-9C17-EEDE165F60C5}" type="parTrans" cxnId="{DE27DA45-03A4-4264-8DDB-1DFEED882FF8}">
      <dgm:prSet/>
      <dgm:spPr/>
      <dgm:t>
        <a:bodyPr/>
        <a:lstStyle/>
        <a:p>
          <a:endParaRPr lang="en-US"/>
        </a:p>
      </dgm:t>
    </dgm:pt>
    <dgm:pt modelId="{2669251F-7D30-496E-B3E6-078224909164}" type="sibTrans" cxnId="{DE27DA45-03A4-4264-8DDB-1DFEED882FF8}">
      <dgm:prSet/>
      <dgm:spPr/>
      <dgm:t>
        <a:bodyPr/>
        <a:lstStyle/>
        <a:p>
          <a:endParaRPr lang="en-US"/>
        </a:p>
      </dgm:t>
    </dgm:pt>
    <dgm:pt modelId="{AACC4ADA-5EC1-47AC-9338-0825D12B3E0F}" type="pres">
      <dgm:prSet presAssocID="{6E91E25D-78B1-48F9-BF60-37EDDF7F1F2D}" presName="root" presStyleCnt="0">
        <dgm:presLayoutVars>
          <dgm:dir/>
          <dgm:resizeHandles val="exact"/>
        </dgm:presLayoutVars>
      </dgm:prSet>
      <dgm:spPr/>
    </dgm:pt>
    <dgm:pt modelId="{E3F1D65E-1568-4A1D-AD6C-323AFBF4C50C}" type="pres">
      <dgm:prSet presAssocID="{F93D6F65-914C-4C7E-83C1-CA1B01AF7375}" presName="compNode" presStyleCnt="0"/>
      <dgm:spPr/>
    </dgm:pt>
    <dgm:pt modelId="{1EE95284-3BE0-41C2-86E5-F26CA079DEE4}" type="pres">
      <dgm:prSet presAssocID="{F93D6F65-914C-4C7E-83C1-CA1B01AF7375}" presName="bgRect" presStyleLbl="bgShp" presStyleIdx="0" presStyleCnt="4"/>
      <dgm:spPr/>
    </dgm:pt>
    <dgm:pt modelId="{740C6671-820C-4ECC-9FC5-2D26A9221395}" type="pres">
      <dgm:prSet presAssocID="{F93D6F65-914C-4C7E-83C1-CA1B01AF73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E2C4AB0-384A-4F80-A0CE-7ECE6497AAAA}" type="pres">
      <dgm:prSet presAssocID="{F93D6F65-914C-4C7E-83C1-CA1B01AF7375}" presName="spaceRect" presStyleCnt="0"/>
      <dgm:spPr/>
    </dgm:pt>
    <dgm:pt modelId="{56617F37-F8E3-40DF-8E17-524492F886BB}" type="pres">
      <dgm:prSet presAssocID="{F93D6F65-914C-4C7E-83C1-CA1B01AF7375}" presName="parTx" presStyleLbl="revTx" presStyleIdx="0" presStyleCnt="4">
        <dgm:presLayoutVars>
          <dgm:chMax val="0"/>
          <dgm:chPref val="0"/>
        </dgm:presLayoutVars>
      </dgm:prSet>
      <dgm:spPr/>
    </dgm:pt>
    <dgm:pt modelId="{4A906949-A43E-45A0-A1E2-877A54803596}" type="pres">
      <dgm:prSet presAssocID="{5E0049D4-132E-40E7-B5EA-70376519DA59}" presName="sibTrans" presStyleCnt="0"/>
      <dgm:spPr/>
    </dgm:pt>
    <dgm:pt modelId="{87930298-BC6F-40D2-9FC4-4C86F821BED1}" type="pres">
      <dgm:prSet presAssocID="{BB94DFE2-D0D3-40D5-A00A-C45D78D4599C}" presName="compNode" presStyleCnt="0"/>
      <dgm:spPr/>
    </dgm:pt>
    <dgm:pt modelId="{40FB797E-5D6B-4624-9B50-98A1C8AA7EBD}" type="pres">
      <dgm:prSet presAssocID="{BB94DFE2-D0D3-40D5-A00A-C45D78D4599C}" presName="bgRect" presStyleLbl="bgShp" presStyleIdx="1" presStyleCnt="4"/>
      <dgm:spPr/>
    </dgm:pt>
    <dgm:pt modelId="{79FFF3B0-1F73-4F06-B962-9EAC105A55D2}" type="pres">
      <dgm:prSet presAssocID="{BB94DFE2-D0D3-40D5-A00A-C45D78D459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4B8FB86B-E52B-4979-B4C1-2898CA90784B}" type="pres">
      <dgm:prSet presAssocID="{BB94DFE2-D0D3-40D5-A00A-C45D78D4599C}" presName="spaceRect" presStyleCnt="0"/>
      <dgm:spPr/>
    </dgm:pt>
    <dgm:pt modelId="{4B0A1E06-D6C4-4677-BACB-029BE6C5D4AD}" type="pres">
      <dgm:prSet presAssocID="{BB94DFE2-D0D3-40D5-A00A-C45D78D4599C}" presName="parTx" presStyleLbl="revTx" presStyleIdx="1" presStyleCnt="4">
        <dgm:presLayoutVars>
          <dgm:chMax val="0"/>
          <dgm:chPref val="0"/>
        </dgm:presLayoutVars>
      </dgm:prSet>
      <dgm:spPr/>
    </dgm:pt>
    <dgm:pt modelId="{3359CD99-CC61-456B-8F38-62646BD5D79A}" type="pres">
      <dgm:prSet presAssocID="{541F9CA5-31B0-45A2-9702-3909C84054BB}" presName="sibTrans" presStyleCnt="0"/>
      <dgm:spPr/>
    </dgm:pt>
    <dgm:pt modelId="{D310BB5C-8E5F-4F8C-8DDE-501A625779D6}" type="pres">
      <dgm:prSet presAssocID="{7356B5A4-5825-4EB5-B0BD-7CD8F31B3B5F}" presName="compNode" presStyleCnt="0"/>
      <dgm:spPr/>
    </dgm:pt>
    <dgm:pt modelId="{1ED750E7-C83C-48D5-B088-46955CBF2D67}" type="pres">
      <dgm:prSet presAssocID="{7356B5A4-5825-4EB5-B0BD-7CD8F31B3B5F}" presName="bgRect" presStyleLbl="bgShp" presStyleIdx="2" presStyleCnt="4"/>
      <dgm:spPr/>
    </dgm:pt>
    <dgm:pt modelId="{57F09692-436C-4E8A-A80A-F814087AD475}" type="pres">
      <dgm:prSet presAssocID="{7356B5A4-5825-4EB5-B0BD-7CD8F31B3B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206A085-75A4-4D9E-B147-1A69A5D99964}" type="pres">
      <dgm:prSet presAssocID="{7356B5A4-5825-4EB5-B0BD-7CD8F31B3B5F}" presName="spaceRect" presStyleCnt="0"/>
      <dgm:spPr/>
    </dgm:pt>
    <dgm:pt modelId="{249B839F-6AAF-4215-9775-BDC807888E4F}" type="pres">
      <dgm:prSet presAssocID="{7356B5A4-5825-4EB5-B0BD-7CD8F31B3B5F}" presName="parTx" presStyleLbl="revTx" presStyleIdx="2" presStyleCnt="4">
        <dgm:presLayoutVars>
          <dgm:chMax val="0"/>
          <dgm:chPref val="0"/>
        </dgm:presLayoutVars>
      </dgm:prSet>
      <dgm:spPr/>
    </dgm:pt>
    <dgm:pt modelId="{2E2BAE71-66E2-4A23-A91B-6580296391C5}" type="pres">
      <dgm:prSet presAssocID="{CCAA6985-BCBD-4B72-AC0B-25410D96321C}" presName="sibTrans" presStyleCnt="0"/>
      <dgm:spPr/>
    </dgm:pt>
    <dgm:pt modelId="{EB91127B-C4FF-4AF1-84CB-5E5F61ECD07E}" type="pres">
      <dgm:prSet presAssocID="{B04A4829-873F-4FA7-94B8-9279F3BAE06F}" presName="compNode" presStyleCnt="0"/>
      <dgm:spPr/>
    </dgm:pt>
    <dgm:pt modelId="{84713675-64B7-40DE-9FA3-BD82BD672DC4}" type="pres">
      <dgm:prSet presAssocID="{B04A4829-873F-4FA7-94B8-9279F3BAE06F}" presName="bgRect" presStyleLbl="bgShp" presStyleIdx="3" presStyleCnt="4"/>
      <dgm:spPr/>
    </dgm:pt>
    <dgm:pt modelId="{63187126-34BB-421B-B059-0DF46687AFF4}" type="pres">
      <dgm:prSet presAssocID="{B04A4829-873F-4FA7-94B8-9279F3BAE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E89625BE-07BC-48C3-AE84-E3F298384D9E}" type="pres">
      <dgm:prSet presAssocID="{B04A4829-873F-4FA7-94B8-9279F3BAE06F}" presName="spaceRect" presStyleCnt="0"/>
      <dgm:spPr/>
    </dgm:pt>
    <dgm:pt modelId="{672DC40B-4717-41C4-8330-70887FF465E1}" type="pres">
      <dgm:prSet presAssocID="{B04A4829-873F-4FA7-94B8-9279F3BAE06F}" presName="parTx" presStyleLbl="revTx" presStyleIdx="3" presStyleCnt="4">
        <dgm:presLayoutVars>
          <dgm:chMax val="0"/>
          <dgm:chPref val="0"/>
        </dgm:presLayoutVars>
      </dgm:prSet>
      <dgm:spPr/>
    </dgm:pt>
  </dgm:ptLst>
  <dgm:cxnLst>
    <dgm:cxn modelId="{873F171D-54A4-4004-B197-81C87261F340}" srcId="{6E91E25D-78B1-48F9-BF60-37EDDF7F1F2D}" destId="{7356B5A4-5825-4EB5-B0BD-7CD8F31B3B5F}" srcOrd="2" destOrd="0" parTransId="{8EF83FC0-9B52-42B9-BF88-6DC2B4E8C248}" sibTransId="{CCAA6985-BCBD-4B72-AC0B-25410D96321C}"/>
    <dgm:cxn modelId="{8EEB7422-3D00-4A72-87CE-9B770F655288}" type="presOf" srcId="{6E91E25D-78B1-48F9-BF60-37EDDF7F1F2D}" destId="{AACC4ADA-5EC1-47AC-9338-0825D12B3E0F}" srcOrd="0" destOrd="0" presId="urn:microsoft.com/office/officeart/2018/2/layout/IconVerticalSolidList"/>
    <dgm:cxn modelId="{DE27DA45-03A4-4264-8DDB-1DFEED882FF8}" srcId="{6E91E25D-78B1-48F9-BF60-37EDDF7F1F2D}" destId="{B04A4829-873F-4FA7-94B8-9279F3BAE06F}" srcOrd="3" destOrd="0" parTransId="{0391D681-FAAF-489F-9C17-EEDE165F60C5}" sibTransId="{2669251F-7D30-496E-B3E6-078224909164}"/>
    <dgm:cxn modelId="{E22CA880-2FEA-4526-8346-12588F39D441}" srcId="{6E91E25D-78B1-48F9-BF60-37EDDF7F1F2D}" destId="{F93D6F65-914C-4C7E-83C1-CA1B01AF7375}" srcOrd="0" destOrd="0" parTransId="{C77EE497-732F-4304-84AA-A28DAE24BEDD}" sibTransId="{5E0049D4-132E-40E7-B5EA-70376519DA59}"/>
    <dgm:cxn modelId="{ED519F91-54E1-4DA6-97CB-151738DDD41C}" srcId="{6E91E25D-78B1-48F9-BF60-37EDDF7F1F2D}" destId="{BB94DFE2-D0D3-40D5-A00A-C45D78D4599C}" srcOrd="1" destOrd="0" parTransId="{B3DCB83D-6E5C-4640-B7D2-56F666961702}" sibTransId="{541F9CA5-31B0-45A2-9702-3909C84054BB}"/>
    <dgm:cxn modelId="{CCC9B793-CDD9-4826-A0A4-4197CF559575}" type="presOf" srcId="{B04A4829-873F-4FA7-94B8-9279F3BAE06F}" destId="{672DC40B-4717-41C4-8330-70887FF465E1}" srcOrd="0" destOrd="0" presId="urn:microsoft.com/office/officeart/2018/2/layout/IconVerticalSolidList"/>
    <dgm:cxn modelId="{44B7D3AD-D220-4AD5-9072-D876B41D3D65}" type="presOf" srcId="{7356B5A4-5825-4EB5-B0BD-7CD8F31B3B5F}" destId="{249B839F-6AAF-4215-9775-BDC807888E4F}" srcOrd="0" destOrd="0" presId="urn:microsoft.com/office/officeart/2018/2/layout/IconVerticalSolidList"/>
    <dgm:cxn modelId="{2012EBDB-96D5-4114-B28D-9D4C6479AA2B}" type="presOf" srcId="{F93D6F65-914C-4C7E-83C1-CA1B01AF7375}" destId="{56617F37-F8E3-40DF-8E17-524492F886BB}" srcOrd="0" destOrd="0" presId="urn:microsoft.com/office/officeart/2018/2/layout/IconVerticalSolidList"/>
    <dgm:cxn modelId="{D84B16E5-3871-4D05-9F92-D5CE92E46D21}" type="presOf" srcId="{BB94DFE2-D0D3-40D5-A00A-C45D78D4599C}" destId="{4B0A1E06-D6C4-4677-BACB-029BE6C5D4AD}" srcOrd="0" destOrd="0" presId="urn:microsoft.com/office/officeart/2018/2/layout/IconVerticalSolidList"/>
    <dgm:cxn modelId="{8A31070E-7889-44BB-AD7A-4B87D6E0F00B}" type="presParOf" srcId="{AACC4ADA-5EC1-47AC-9338-0825D12B3E0F}" destId="{E3F1D65E-1568-4A1D-AD6C-323AFBF4C50C}" srcOrd="0" destOrd="0" presId="urn:microsoft.com/office/officeart/2018/2/layout/IconVerticalSolidList"/>
    <dgm:cxn modelId="{1F228E21-DC76-4AA9-9FCF-178C22FEEE6F}" type="presParOf" srcId="{E3F1D65E-1568-4A1D-AD6C-323AFBF4C50C}" destId="{1EE95284-3BE0-41C2-86E5-F26CA079DEE4}" srcOrd="0" destOrd="0" presId="urn:microsoft.com/office/officeart/2018/2/layout/IconVerticalSolidList"/>
    <dgm:cxn modelId="{6AB4B29A-49B9-4EFB-A337-C8D2100B6051}" type="presParOf" srcId="{E3F1D65E-1568-4A1D-AD6C-323AFBF4C50C}" destId="{740C6671-820C-4ECC-9FC5-2D26A9221395}" srcOrd="1" destOrd="0" presId="urn:microsoft.com/office/officeart/2018/2/layout/IconVerticalSolidList"/>
    <dgm:cxn modelId="{54A78246-9173-4856-8955-94B54C6A5728}" type="presParOf" srcId="{E3F1D65E-1568-4A1D-AD6C-323AFBF4C50C}" destId="{4E2C4AB0-384A-4F80-A0CE-7ECE6497AAAA}" srcOrd="2" destOrd="0" presId="urn:microsoft.com/office/officeart/2018/2/layout/IconVerticalSolidList"/>
    <dgm:cxn modelId="{6491FA0A-CFBD-44D4-931A-5842EC540D79}" type="presParOf" srcId="{E3F1D65E-1568-4A1D-AD6C-323AFBF4C50C}" destId="{56617F37-F8E3-40DF-8E17-524492F886BB}" srcOrd="3" destOrd="0" presId="urn:microsoft.com/office/officeart/2018/2/layout/IconVerticalSolidList"/>
    <dgm:cxn modelId="{5C772A92-56EB-4473-A3F8-51CD489762B2}" type="presParOf" srcId="{AACC4ADA-5EC1-47AC-9338-0825D12B3E0F}" destId="{4A906949-A43E-45A0-A1E2-877A54803596}" srcOrd="1" destOrd="0" presId="urn:microsoft.com/office/officeart/2018/2/layout/IconVerticalSolidList"/>
    <dgm:cxn modelId="{5D31A7AB-CB90-43CB-9325-857C8E432E52}" type="presParOf" srcId="{AACC4ADA-5EC1-47AC-9338-0825D12B3E0F}" destId="{87930298-BC6F-40D2-9FC4-4C86F821BED1}" srcOrd="2" destOrd="0" presId="urn:microsoft.com/office/officeart/2018/2/layout/IconVerticalSolidList"/>
    <dgm:cxn modelId="{6F6847B9-E0D5-4358-8D9F-E74D2AD23807}" type="presParOf" srcId="{87930298-BC6F-40D2-9FC4-4C86F821BED1}" destId="{40FB797E-5D6B-4624-9B50-98A1C8AA7EBD}" srcOrd="0" destOrd="0" presId="urn:microsoft.com/office/officeart/2018/2/layout/IconVerticalSolidList"/>
    <dgm:cxn modelId="{EF357254-990F-4997-8405-4F54091E0584}" type="presParOf" srcId="{87930298-BC6F-40D2-9FC4-4C86F821BED1}" destId="{79FFF3B0-1F73-4F06-B962-9EAC105A55D2}" srcOrd="1" destOrd="0" presId="urn:microsoft.com/office/officeart/2018/2/layout/IconVerticalSolidList"/>
    <dgm:cxn modelId="{5DCA41E6-65EC-4B51-A08E-6CCBF423D186}" type="presParOf" srcId="{87930298-BC6F-40D2-9FC4-4C86F821BED1}" destId="{4B8FB86B-E52B-4979-B4C1-2898CA90784B}" srcOrd="2" destOrd="0" presId="urn:microsoft.com/office/officeart/2018/2/layout/IconVerticalSolidList"/>
    <dgm:cxn modelId="{1086C44B-0D4E-4F8E-9864-DB5C242EA6B1}" type="presParOf" srcId="{87930298-BC6F-40D2-9FC4-4C86F821BED1}" destId="{4B0A1E06-D6C4-4677-BACB-029BE6C5D4AD}" srcOrd="3" destOrd="0" presId="urn:microsoft.com/office/officeart/2018/2/layout/IconVerticalSolidList"/>
    <dgm:cxn modelId="{17A69230-1973-4152-B676-64A2F2600D11}" type="presParOf" srcId="{AACC4ADA-5EC1-47AC-9338-0825D12B3E0F}" destId="{3359CD99-CC61-456B-8F38-62646BD5D79A}" srcOrd="3" destOrd="0" presId="urn:microsoft.com/office/officeart/2018/2/layout/IconVerticalSolidList"/>
    <dgm:cxn modelId="{EEE3E68D-9A6F-46E2-BE53-CEDD13E9B677}" type="presParOf" srcId="{AACC4ADA-5EC1-47AC-9338-0825D12B3E0F}" destId="{D310BB5C-8E5F-4F8C-8DDE-501A625779D6}" srcOrd="4" destOrd="0" presId="urn:microsoft.com/office/officeart/2018/2/layout/IconVerticalSolidList"/>
    <dgm:cxn modelId="{6390E628-E4C5-422B-B254-98CA772F1A39}" type="presParOf" srcId="{D310BB5C-8E5F-4F8C-8DDE-501A625779D6}" destId="{1ED750E7-C83C-48D5-B088-46955CBF2D67}" srcOrd="0" destOrd="0" presId="urn:microsoft.com/office/officeart/2018/2/layout/IconVerticalSolidList"/>
    <dgm:cxn modelId="{87F72DAA-023B-4F65-9B11-F764C8863260}" type="presParOf" srcId="{D310BB5C-8E5F-4F8C-8DDE-501A625779D6}" destId="{57F09692-436C-4E8A-A80A-F814087AD475}" srcOrd="1" destOrd="0" presId="urn:microsoft.com/office/officeart/2018/2/layout/IconVerticalSolidList"/>
    <dgm:cxn modelId="{C0DC6E7A-DC7B-473B-A493-EE7C5C15903B}" type="presParOf" srcId="{D310BB5C-8E5F-4F8C-8DDE-501A625779D6}" destId="{9206A085-75A4-4D9E-B147-1A69A5D99964}" srcOrd="2" destOrd="0" presId="urn:microsoft.com/office/officeart/2018/2/layout/IconVerticalSolidList"/>
    <dgm:cxn modelId="{62ADEAD1-4669-4C01-B1FC-3D0AC808001B}" type="presParOf" srcId="{D310BB5C-8E5F-4F8C-8DDE-501A625779D6}" destId="{249B839F-6AAF-4215-9775-BDC807888E4F}" srcOrd="3" destOrd="0" presId="urn:microsoft.com/office/officeart/2018/2/layout/IconVerticalSolidList"/>
    <dgm:cxn modelId="{A67CC06C-0AEF-441D-B75B-94334617BDEE}" type="presParOf" srcId="{AACC4ADA-5EC1-47AC-9338-0825D12B3E0F}" destId="{2E2BAE71-66E2-4A23-A91B-6580296391C5}" srcOrd="5" destOrd="0" presId="urn:microsoft.com/office/officeart/2018/2/layout/IconVerticalSolidList"/>
    <dgm:cxn modelId="{D7318058-014F-44A8-AEFF-78C54B8AAA54}" type="presParOf" srcId="{AACC4ADA-5EC1-47AC-9338-0825D12B3E0F}" destId="{EB91127B-C4FF-4AF1-84CB-5E5F61ECD07E}" srcOrd="6" destOrd="0" presId="urn:microsoft.com/office/officeart/2018/2/layout/IconVerticalSolidList"/>
    <dgm:cxn modelId="{17D58213-D3CF-4099-832A-CB7F63BC96B5}" type="presParOf" srcId="{EB91127B-C4FF-4AF1-84CB-5E5F61ECD07E}" destId="{84713675-64B7-40DE-9FA3-BD82BD672DC4}" srcOrd="0" destOrd="0" presId="urn:microsoft.com/office/officeart/2018/2/layout/IconVerticalSolidList"/>
    <dgm:cxn modelId="{2A1B479C-682C-42CF-BD85-F1F8D64C5BA7}" type="presParOf" srcId="{EB91127B-C4FF-4AF1-84CB-5E5F61ECD07E}" destId="{63187126-34BB-421B-B059-0DF46687AFF4}" srcOrd="1" destOrd="0" presId="urn:microsoft.com/office/officeart/2018/2/layout/IconVerticalSolidList"/>
    <dgm:cxn modelId="{7EC29EAE-F73F-47FA-9270-ABC974C7C932}" type="presParOf" srcId="{EB91127B-C4FF-4AF1-84CB-5E5F61ECD07E}" destId="{E89625BE-07BC-48C3-AE84-E3F298384D9E}" srcOrd="2" destOrd="0" presId="urn:microsoft.com/office/officeart/2018/2/layout/IconVerticalSolidList"/>
    <dgm:cxn modelId="{659354DA-A786-44AD-B2E8-8DBAA57A2217}" type="presParOf" srcId="{EB91127B-C4FF-4AF1-84CB-5E5F61ECD07E}" destId="{672DC40B-4717-41C4-8330-70887FF465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27340-9D1D-4605-A17B-0877AFBDFFC0}">
      <dsp:nvSpPr>
        <dsp:cNvPr id="0" name=""/>
        <dsp:cNvSpPr/>
      </dsp:nvSpPr>
      <dsp:spPr>
        <a:xfrm>
          <a:off x="13170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3107A-D3A2-4850-84D2-65A0DB11880A}">
      <dsp:nvSpPr>
        <dsp:cNvPr id="0" name=""/>
        <dsp:cNvSpPr/>
      </dsp:nvSpPr>
      <dsp:spPr>
        <a:xfrm>
          <a:off x="62383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Kubernetes is a portable, extensible, open-source platform for managing containerized workloads and services, that facilitates both declarative configuration and automation. It has a large, rapidly growing ecosystem. Kubernetes services, support, and tools are widely available.</a:t>
          </a:r>
        </a:p>
      </dsp:txBody>
      <dsp:txXfrm>
        <a:off x="706207" y="551349"/>
        <a:ext cx="4264426" cy="2647776"/>
      </dsp:txXfrm>
    </dsp:sp>
    <dsp:sp modelId="{FE2C37F3-B8F8-4CAE-8512-12495A670941}">
      <dsp:nvSpPr>
        <dsp:cNvPr id="0" name=""/>
        <dsp:cNvSpPr/>
      </dsp:nvSpPr>
      <dsp:spPr>
        <a:xfrm>
          <a:off x="5545140" y="1448"/>
          <a:ext cx="4429178" cy="2812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0261A-52BB-4C26-B051-F9FFE470F5BF}">
      <dsp:nvSpPr>
        <dsp:cNvPr id="0" name=""/>
        <dsp:cNvSpPr/>
      </dsp:nvSpPr>
      <dsp:spPr>
        <a:xfrm>
          <a:off x="6037271" y="468973"/>
          <a:ext cx="4429178" cy="28125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Kubernetes, also known as K8s, is an open-source system for automating deployment, scaling, and management of containerized applications.</a:t>
          </a:r>
        </a:p>
      </dsp:txBody>
      <dsp:txXfrm>
        <a:off x="6119647" y="551349"/>
        <a:ext cx="4264426" cy="2647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95284-3BE0-41C2-86E5-F26CA079DEE4}">
      <dsp:nvSpPr>
        <dsp:cNvPr id="0" name=""/>
        <dsp:cNvSpPr/>
      </dsp:nvSpPr>
      <dsp:spPr>
        <a:xfrm>
          <a:off x="0" y="2284"/>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C6671-820C-4ECC-9FC5-2D26A9221395}">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617F37-F8E3-40DF-8E17-524492F886BB}">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90000"/>
            </a:lnSpc>
            <a:spcBef>
              <a:spcPct val="0"/>
            </a:spcBef>
            <a:spcAft>
              <a:spcPct val="35000"/>
            </a:spcAft>
            <a:buNone/>
          </a:pPr>
          <a:r>
            <a:rPr lang="en-US" sz="1500" kern="1200"/>
            <a:t>Pods are described in a Pod manifest. </a:t>
          </a:r>
        </a:p>
      </dsp:txBody>
      <dsp:txXfrm>
        <a:off x="1337397" y="2284"/>
        <a:ext cx="4926242" cy="1157919"/>
      </dsp:txXfrm>
    </dsp:sp>
    <dsp:sp modelId="{40FB797E-5D6B-4624-9B50-98A1C8AA7EBD}">
      <dsp:nvSpPr>
        <dsp:cNvPr id="0" name=""/>
        <dsp:cNvSpPr/>
      </dsp:nvSpPr>
      <dsp:spPr>
        <a:xfrm>
          <a:off x="0" y="1449684"/>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FF3B0-1F73-4F06-B962-9EAC105A55D2}">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A1E06-D6C4-4677-BACB-029BE6C5D4AD}">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90000"/>
            </a:lnSpc>
            <a:spcBef>
              <a:spcPct val="0"/>
            </a:spcBef>
            <a:spcAft>
              <a:spcPct val="35000"/>
            </a:spcAft>
            <a:buNone/>
          </a:pPr>
          <a:r>
            <a:rPr lang="en-US" sz="1500" kern="1200"/>
            <a:t>The Pod manifest is just a text-file representation of the Kubernetes API object. </a:t>
          </a:r>
        </a:p>
      </dsp:txBody>
      <dsp:txXfrm>
        <a:off x="1337397" y="1449684"/>
        <a:ext cx="4926242" cy="1157919"/>
      </dsp:txXfrm>
    </dsp:sp>
    <dsp:sp modelId="{1ED750E7-C83C-48D5-B088-46955CBF2D67}">
      <dsp:nvSpPr>
        <dsp:cNvPr id="0" name=""/>
        <dsp:cNvSpPr/>
      </dsp:nvSpPr>
      <dsp:spPr>
        <a:xfrm>
          <a:off x="0" y="2897083"/>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09692-436C-4E8A-A80A-F814087AD475}">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B839F-6AAF-4215-9775-BDC807888E4F}">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90000"/>
            </a:lnSpc>
            <a:spcBef>
              <a:spcPct val="0"/>
            </a:spcBef>
            <a:spcAft>
              <a:spcPct val="35000"/>
            </a:spcAft>
            <a:buNone/>
          </a:pPr>
          <a:r>
            <a:rPr lang="en-US" sz="1500" kern="1200"/>
            <a:t>Kubernetes strongly believes in declarative configuration. </a:t>
          </a:r>
        </a:p>
      </dsp:txBody>
      <dsp:txXfrm>
        <a:off x="1337397" y="2897083"/>
        <a:ext cx="4926242" cy="1157919"/>
      </dsp:txXfrm>
    </dsp:sp>
    <dsp:sp modelId="{84713675-64B7-40DE-9FA3-BD82BD672DC4}">
      <dsp:nvSpPr>
        <dsp:cNvPr id="0" name=""/>
        <dsp:cNvSpPr/>
      </dsp:nvSpPr>
      <dsp:spPr>
        <a:xfrm>
          <a:off x="0" y="4344483"/>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87126-34BB-421B-B059-0DF46687AFF4}">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2DC40B-4717-41C4-8330-70887FF465E1}">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90000"/>
            </a:lnSpc>
            <a:spcBef>
              <a:spcPct val="0"/>
            </a:spcBef>
            <a:spcAft>
              <a:spcPct val="35000"/>
            </a:spcAft>
            <a:buNone/>
          </a:pPr>
          <a:r>
            <a:rPr lang="en-US" sz="1500" kern="1200"/>
            <a:t>Declarative configuration means that you write down the desired state of the world in a configuration and then submit that configuration to a service that takes actions to ensure the desired state becomes the actual state.</a:t>
          </a:r>
        </a:p>
      </dsp:txBody>
      <dsp:txXfrm>
        <a:off x="1337397" y="4344483"/>
        <a:ext cx="4926242" cy="11579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09:51:16.067"/>
    </inkml:context>
    <inkml:brush xml:id="br0">
      <inkml:brushProperty name="width" value="0.05292" units="cm"/>
      <inkml:brushProperty name="height" value="0.05292" units="cm"/>
      <inkml:brushProperty name="color" value="#FF0000"/>
    </inkml:brush>
  </inkml:definitions>
  <inkml:trace contextRef="#ctx0" brushRef="#br0">22154 17127 0,'18'0'31,"0"0"16,-18 18-32,35 53 1,106 105 15,-123-123-15,17 35 0,-53-141 93,-17-17-93,17 17-16,1-36 15,17 19 1,0-1-1,0 36 1,0 0 0,0 0-16,0 17 0,0-35 15,0 18 1,70-1 0,89 54-1,141 141 1,88 158-1,-123-123 1,-212-158 0,-36-36-1,18 0 1,-17-36 0,53-70-1,-36-140 1,53-231-1,-70 283 17,17 18-32,-35-36 15,0 159 1,0 36 0,-18 17 30</inkml:trace>
  <inkml:trace contextRef="#ctx0" brushRef="#br0" timeOffset="926.06">24906 17198 0,'18'0'47,"-1"-18"-47,19 1 16,34-19-16,-17 1 15,35-18-15,142-35 32,-89 17-1,-124 71-15,-17 18 93,18-18-109</inkml:trace>
  <inkml:trace contextRef="#ctx0" brushRef="#br0" timeOffset="1656.32">27376 16140 0,'17'35'47,"18"53"-47,18 36 16,71 264-1,35 70 16,-124-370-15,-17-17 0,-18-36 15,0-17-31,17 35 16,-17-36-1,18 19 1</inkml:trace>
  <inkml:trace contextRef="#ctx0" brushRef="#br0" timeOffset="3510.18">23178 13388 0,'17'0'16,"1"0"0,-1 0-1,19 0 1,-1 0-1,36 0 1,317-35 15,-141 17-15,-53-17 0,-159 17-1,-18 18 1</inkml:trace>
  <inkml:trace contextRef="#ctx0" brushRef="#br0" timeOffset="4515.17">27993 15381 0,'18'0'16,"-1"0"15,1 0-31,-1 0 16,1 0-16,229-70 31,476-142 0,-582 159-15,-52 0-16,16 18 31,-52 17-15,-53 0 46,0 1-46,0-18-1,-17-1-15,-19-34 16</inkml:trace>
  <inkml:trace contextRef="#ctx0" brushRef="#br0" timeOffset="5225.68">27940 12700 0,'18'0'31,"-1"0"-31,1 0 15,0 0-15,17 0 16,-18 0-16,160 0 31,105 35 1,-194-35-17,-70 0-15,0 0 16</inkml:trace>
  <inkml:trace contextRef="#ctx0" brushRef="#br0" timeOffset="6357.28">18680 13882 0,'0'0'0,"17"-18"78,1 1-63,-1 17-15,19-36 16,299-123 15,212-35 1,-353 124-17,-106 35 1,-70 17-1</inkml:trace>
  <inkml:trace contextRef="#ctx0" brushRef="#br0" timeOffset="185488.94">24430 15946 0,'0'17'16,"18"1"0,17 17-1,0-17-15,0 17 16,1-17-16,-19 17 15,36-17-15,-53-1 16,18 1-16,52 17 31,-52-17 1,-18-36 61,0 0-77,0-17-16,0-35 16,18 17-1,-18 17 1,17-16-1,-17-19 17,0 36-32,18-1 15,-18 1 1,0 18 15</inkml:trace>
  <inkml:trace contextRef="#ctx0" brushRef="#br0" timeOffset="186816.49">25206 15998 0,'0'18'78,"18"0"-62,17-18-16,-17 0 31,34 0 0,-34 0-15</inkml:trace>
  <inkml:trace contextRef="#ctx0" brushRef="#br0" timeOffset="187312.51">25594 15963 0,'18'0'16,"-1"18"-16,1 17 15,0-17-15,-1-1 16,-17 1-16,18-18 15,-18-18 95,0-17-110,0-106 31,0 70-15</inkml:trace>
  <inkml:trace contextRef="#ctx0" brushRef="#br0" timeOffset="187656.18">25700 15804 0,'18'18'31,"-1"0"-16,1-18-15,-18 17 16,17-17 62,1 0-62,0 0 109,35 0-110,0-17 1,88-19-16</inkml:trace>
  <inkml:trace contextRef="#ctx0" brushRef="#br0" timeOffset="193429.41">22119 13970 0,'18'0'47,"-1"0"-31,19 0-16,-19 0 15,19 0 1,-1 0-16,71-35 31,-53 17-31,211-17 31,-17 35-15,-88 0 0,-71 0 15,-53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10:12:35.333"/>
    </inkml:context>
    <inkml:brush xml:id="br0">
      <inkml:brushProperty name="width" value="0.05292" units="cm"/>
      <inkml:brushProperty name="height" value="0.05292" units="cm"/>
      <inkml:brushProperty name="color" value="#FF0000"/>
    </inkml:brush>
  </inkml:definitions>
  <inkml:trace contextRef="#ctx0" brushRef="#br0">6279 7920 0,'0'-18'47</inkml:trace>
  <inkml:trace contextRef="#ctx0" brushRef="#br0" timeOffset="97001.02">7391 16863 0,'0'-18'31,"17"18"-15,1 0 30,0 0-30,17 0 0,159 0 15,106 0-15,-159 0-16,0 0 15,106 0 1,-53 0-1,-159 0 1,-17 0 47,0 18-48,17 35 1,35 35-1,-34 18 1,-19 0 0,1-1-16,0-16 15,17 69 1,-35-69 0,0-1-1,0-18 1,17 18-1,36 71 1,-17 71 0,17-36 15,-36-53-15,54 17-1,-36-87 1,0 35-1,-17-36 1,0-70 0,-1 0-1,1 0 17,-36 0 30,-17 0-46,17 0-16,-35 0 15,18 0 1,18 0 15,-36 0-15,-53 0-1,18 0-15,-18 0 16,53 0 0,18-35 15,-18 0-15,35 35-1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10:18:32.431"/>
    </inkml:context>
    <inkml:brush xml:id="br0">
      <inkml:brushProperty name="width" value="0.05292" units="cm"/>
      <inkml:brushProperty name="height" value="0.05292" units="cm"/>
      <inkml:brushProperty name="color" value="#FF0000"/>
    </inkml:brush>
  </inkml:definitions>
  <inkml:trace contextRef="#ctx0" brushRef="#br0">635 9066 0,'0'0'0,"0"-17"0,18 17 16</inkml:trace>
  <inkml:trace contextRef="#ctx0" brushRef="#br0" timeOffset="3290.72">4568 7355 0,'0'0'0,"18"0"47,17 0-32,1 18-15,-1-18 16,18 35 0,35-17-16,247 0 31,477-1 0,-248 19-15,36-1-1,-318-35-15,282 0 16,-105-18 0,-194 1-1,-230 17 1</inkml:trace>
  <inkml:trace contextRef="#ctx0" brushRef="#br0" timeOffset="5068.76">10724 4815 0,'53'0'31,"18"-17"-15,-1-1-16,54-17 15,-18 0-15,53-18 16,264-71-1,-317 107 32,-89 17-15,1 0-17,17 105 1,18 36-1,0 1-15,-35 16 16,17 125 0,-35-36-1,18 158 1,17-175 0,0-36-1,53 53 1,53 88 15,18 159-15,-141-353-16,0 35 31,-18-52-15,-18-1-1,-17-35 1,-18 18-1,0-53 1,17 17 0,-34-34-1,-36-19 1,-194-17 0,71-53-1,141 1 1,35 16 15,35 36 16,18-17-31</inkml:trace>
  <inkml:trace contextRef="#ctx0" brushRef="#br0" timeOffset="27554.64">2646 8978 0,'0'18'15,"17"-1"1,1-17-16,0 0 15,17 18-15,0 0 16,-17-18-16,35 17 16,70 54-1,107 52 32,-160-70-47,1-17 16,17 17-16,124-1 15,87 37 1,-69-19 0,-107-52-1,-35-1 1,1 1 0,-36-18-1,35 0 1,18 0-1,141 0 1,52-35 15,1-18-31,-35 18 32,-36-18-17,36 17 1,-142 1-1,-52 18 1,-1-1 0,36-35-1,-18 35 1,-52 1 0,34-1-16,-35 18 15,1 0-15,34-35 31,-52 35-31</inkml:trace>
  <inkml:trace contextRef="#ctx0" brushRef="#br0" timeOffset="104401.82">3351 12965 0,'18'-18'16,"0"18"0,17 0-1,-17 0-15,17 0 16,0-18 0,0 18-16,1-17 15,70 17 1,123 0 31,18 35-32,-177-35-15,107 18 16,-71-18 0,-36 17-1,-35 1 1,-17-18 46,53 18-62,87-1 16,72 1 0,-19-1-1,-105-17 1,88 0-1,-53 0 1,-35 0 0,-35 0-1,-18 0 1,-36 0 0,1 0 15,17 0-16,194-17 1,18 17 0,-88 0-16,123 0 15,1 0 1,-160 0 0,-70 0 15,-35 0 94,17-18-110,71 18 1,0 0-16,158-17 16,-35-1-1,-17-17 1,-71 17 0,0 18-1,-52-18 1,-19 1 15,-35 17-31,1 0 16,-19 0 46,1 0-46,0 0-1,17 0-15,0 0 16,0 0-16,36 0 16,0 0-1,-19 0 1,-16 0 109,-19 0-125,1 0 62</inkml:trace>
  <inkml:trace contextRef="#ctx0" brushRef="#br0" timeOffset="105833.79">13547 12012 0,'0'-18'31,"17"18"0,1 18-15,17 17 0,-17 1-16,35 34 31,-36-70 0,1 18 16,0-18-31,17 0-16,36 0 15,70 0-15,35-53 16,494-106 0,-158 18-1,88-35 16,-18-54-15,-124 1 0,-17 0-1,-17 70 1,-283 106-16,-18-17 16,-105 70 171</inkml:trace>
  <inkml:trace contextRef="#ctx0" brushRef="#br0" timeOffset="109182.74">13635 12471 0,'17'0'78,"1"0"-63,0 17 1,-1-17-16,19 36 16,70 52 15,-54-18-16,1-34 1,-17-1 0,34 18-1,1-18 1,-1-17 0,19-1-1,157 19 1,-34-36 15,106-106-15,-19 0-1,37 35 1,34-17 0,-194 88-16,1-53 15,17 36-15,106-89 16,0 0-1,-89 18 1,-34 17 0,-89 36-1,0 0 1,-17 17 0,34-17-1,19-36 1,-54 36-1,1 0 1,0 17 0</inkml:trace>
  <inkml:trace contextRef="#ctx0" brushRef="#br0" timeOffset="111263.6">16828 13035 0,'17'0'78,"1"0"-62,-1 0 15,1 0-15,0 18 15,17-1-15,-17-17-16,35 0 15,-18 0 1,18 0-1,17 0 1,1 0 0,-1-17-1,1-18 1,-1-1 0,54-34-1,123-1 1,-106 1 15,0-19-15,-17 36-1,-1-17 1,18-18 0,18-1-1,-89 1 1,1 53-1,-18 0 1,-35 35 0,-1-18-1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10:29:20.191"/>
    </inkml:context>
    <inkml:brush xml:id="br0">
      <inkml:brushProperty name="width" value="0.05292" units="cm"/>
      <inkml:brushProperty name="height" value="0.05292" units="cm"/>
      <inkml:brushProperty name="color" value="#FF0000"/>
    </inkml:brush>
  </inkml:definitions>
  <inkml:trace contextRef="#ctx0" brushRef="#br0">1799 3351 0,'18'0'15,"-1"0"1,1 0-1,0 0-15,17 0 16,-17 0-16,17 0 16,35 0-1,72-53 32,-107 53-47,0-17 16,36 17-1,35-18 1,35 18 0,-36-17-1,37-19 1,-54 19 0,35-1-1,36 0 1,53 18-1,-124-17 1,176 17 0,-17-53-1,53 35 1,-88 1 15,88-19-15,-18 36-1,-141 0-15,-53 0 16,195 53 0,-89-18-1,35 18 1,-35-17 0,-35 17-1,-1-36 1,230 54-1,-105-54 17,52 19-17,-53-19 1,18 19 0,-53-19-1,-18 1 1,36 35-1,105-36 1,-229 19 0,353 52-1,-282-88 1,70 0 0,-17 0-1,17-18 1,-88-35-1,-124 36 1,-52 17 0,0 0-1,-1-18 32,19 18-31,-1-18-1,0-17-15,36 0 16,-36 17 0,36-17-1,105 0 1,-35 17 0,-106 0-1</inkml:trace>
  <inkml:trace contextRef="#ctx0" brushRef="#br0" timeOffset="3010.87">8696 5891 0,'35'18'63,"-17"-18"-48,17 0-15,142 18 32,-19 35-1,-17-36-16,-70 1 1,0-18 0,17 0-1,18 17 1,-36-17 15,-35 0-31,1 0 16,-19 0 46,1 0-30,17 0-17,53 0-15,71 18 16,106 0-1,17 35 1,18-53 0,-124 0-1,-88 0 1,-17 0 0,52 17-1,-87-17-15,17 0 16,0 18-1,70 0 1,71 17 0,88-35-1,0 18 1,18-1 0,18-17-1,264 35 1,-194-35-1,35-17 1,18-36 0,-88 0 15,-18 0-15,0 18-1,159-1 1,-264 36-1,-72 0 1,-69-17 0,-19 17-1,-35 0 1,-17-18 15,0 18-15,-18-17-1,53-1 1,17 0 0,-35 1-1</inkml:trace>
  <inkml:trace contextRef="#ctx0" brushRef="#br0" timeOffset="37906.69">6615 9084 0,'0'18'63,"0"-1"-63,17 19 16,19-36-16,-1 17 15,71 19 1,282-1 31,35-35-32,-105-35-15,34-1 16,389 36 0,706 159-1,-407-88 1,-211-36-1,-194 53 1,-70-35 0,-177-53-1,-88-53 1,-36-53 15,-140 53-15,-19 36-1,-52 17 1,0 0 0,-35 0-1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10:32:38.557"/>
    </inkml:context>
    <inkml:brush xml:id="br0">
      <inkml:brushProperty name="width" value="0.05292" units="cm"/>
      <inkml:brushProperty name="height" value="0.05292" units="cm"/>
      <inkml:brushProperty name="color" value="#FF0000"/>
    </inkml:brush>
  </inkml:definitions>
  <inkml:trace contextRef="#ctx0" brushRef="#br0">21960 16510 0,'0'-18'63</inkml:trace>
  <inkml:trace contextRef="#ctx0" brushRef="#br0" timeOffset="1879.69">21449 16545 0,'0'18'62,"0"35"-62,53 423 31,141 371 1,-106-583-17,0-140 1,18-36 0,70-35-1,107-88 1,158-71-1,17-71 17,-34 72-17,-177 34 1,-212 53-16,-18 18 16,-17-17 140,0-1-156,0 0 15,0 1 1,0-54 0,0 1-1,-35-54 1,-18 36-16,36-18 16,-89-158-1,18 52 1,-1 36-1,1 87 1,18 19 0,17-18-1,-18 17 1,-52-35 0,52 18-1,-35 17 16,18 54-15,-106-36 0,124 53-1,-72-35-15,1 35 16,-17 0-16,-19 0 16,89 0-1,17 0 1,19 0-1,34 0 1,0 17 62,1 1-78,17 0 16,-36 17-16,-70 35 31,36-17-15,35 0-1,17-17 1,0-19 0,18 1-1,0-1 48,0 1-48,0 0 1,0-1-16,0 1 16,0 35-1,0-35 1,0-1 109,0 1-110,0-1-15</inkml:trace>
  <inkml:trace contextRef="#ctx0" brushRef="#br0" timeOffset="4144.1">22084 16792 0,'18'0'62,"-1"0"-62,1 0 32,-1 0-17,1 0 1,17 0 0,54 0 15,-37-17-16,37-36 1,52-36 0,35 1-1,-105 53-15,-1-18 16,-17 18 0,-53 52 140,-17 1-141,-1 17 1,-17 1-16</inkml:trace>
  <inkml:trace contextRef="#ctx0" brushRef="#br0" timeOffset="4814.59">22102 17357 0,'17'0'47,"18"0"-47,1-36 16,140-34 15,230-124 0,-265 123-15,-18 18-1,-70 36 1,-35 17 0,-36 0 109,-35 53-110,18 17-15</inkml:trace>
  <inkml:trace contextRef="#ctx0" brushRef="#br0" timeOffset="5430.57">22401 17780 0,'18'0'32,"0"0"-17,17-18 1,0-17-16,36-18 15,35-35 1,-18 17 0,-18 36-1,-17 0 1,-17 35 0,-36-18 15</inkml:trace>
  <inkml:trace contextRef="#ctx0" brushRef="#br0" timeOffset="7063.73">25506 16051 0,'17'-17'0,"19"-1"16,-36 0 0,88-34-1,0-1 1,477-106 15,-354 106-31,795-159 31,-565 124-15,-336 70 0,-105 36 62,0 17-63,0 36-15,36 211 16,-19 0 0,-17 18-1,53 0 1,0-53 15,-17-88-15,-19-71-1,-17-53 1,0-17 0,0 0-16,0 34 15,0 19 1,-35 0-1,-36-1 1,-17 1 0,-18 17-1,-317 35 1,299-87 0,-70 17-1,0-18 16,53-35-15,53 0 0,18-18-1,17-17 1,-36-18 0,72 35-1,-18 18 1,-18-70-1,-18-18 1,-35 17 0,36-35-1,-19-35 1,1-88 0,-53-124-1,106 265 16,-18 0-31,0-1 0,35 19 32,1-1-17,17 1 1,0 34 0,0 1-1,0 18 1,0-1-1,0 0 1,17 1-16,-17-1 16,36-17-1,-19 17 1,1 18-16,0-18 62,-18 1-62,35-1 32,-17 1-32</inkml:trace>
  <inkml:trace contextRef="#ctx0" brushRef="#br0" timeOffset="8026.55">26670 16298 0,'0'-17'32,"0"-1"-1,35 0-15,1 1-16,69-89 31,89-35 0,-123 88-15,-18 35-1</inkml:trace>
  <inkml:trace contextRef="#ctx0" brushRef="#br0" timeOffset="8609.7">26564 16792 0,'18'0'47,"-1"0"-32,19 0-15,-1 0 16,0-17-16,212-125 31,141-34 0,-335 123-15</inkml:trace>
  <inkml:trace contextRef="#ctx0" brushRef="#br0" timeOffset="12506.91">22895 17180 0,'0'0'0,"-17"0"16,-1 0-16,-70 36 31,-53 34 0,105-52-15,19-1 31,-19 1-32,-16 17-15,-37 1 16,54-19-1,0 1 1,17-18 0,1 17 62,17 1-63,-18 17-15,18-17 16,0 0 0,-18 52-1,18-34 1,0-19 0,0 1-1,0-1 32,0 19-31,0 34-1,0-17 1,0-18 0,0-17-1,0 35 1,18-35-1,17-1 1,-17 19-16,17-1 31,0-17-31,-17 17 16,35-35 0,-18 17 15,0-17-16,18 0 1,0 18 0,18-18-1,-18 0 1,0 18 0,0-18-1,0 0 1,-36 0-1,1 0-15,52 0 16,-17 0 0,18-18-1,17-17 1,-17 0 0,-18-1-1,-36 19 32,18-19-31,-17 19-1,0-36 1,-1-18 0,1 18-1,-18 18-15,0-18 31,0-17-15,0 34-16,0-34 16,0-1-1,-18 1 1,1 34 0,-19 1-1,19 0 16,-1 17-31,1 0 16,-1 1 0,-35-36-1,0 35 1,35-17 0,-34 17-1,-19 1 1,18 17-1,-18-36 1,36 36 0,18-17 15,-1 17-31,0 0 16,1 0 62,-1 0-63,-17 0 1,-1 0-16,1 0 16,-35 17-1,34-17-15,1 18 16,-18-18-1,18 18 32,0-1-31,17-17 0,0 18-1,1-18 79,-1 0-47</inkml:trace>
  <inkml:trace contextRef="#ctx0" brushRef="#br0" timeOffset="13661.51">23424 17427 0,'0'-17'31,"18"17"-15,0 0-16,35 0 31,52 35 0,-69-18-31,-1 1 16,18 17-1,17-17 1,1 53 0,0-1-1,-1 1 1,-17-18 15,-18 0-31,18-18 16,-53-18 93,-17-17-78,-1 0-15,-17-17 0,-1-1-16</inkml:trace>
  <inkml:trace contextRef="#ctx0" brushRef="#br0" timeOffset="14223.28">23707 17392 0,'0'18'31,"-18"17"-16,18 0-15,0 0 16,0 1-16,-18-1 16,1 36-1,17-36 1,0-18 0,-18 1 77,18 0-77,0-1 0,0 1 93,0 0-78</inkml:trace>
  <inkml:trace contextRef="#ctx0" brushRef="#br0" timeOffset="17581.55">24412 17180 0,'18'0'63,"0"0"-63,17 0 15,-18 0-15,1 0 16,0 0-1,-1-17 1,1 17 15,0-18 1,-36 18 686,0 0-686</inkml:trace>
  <inkml:trace contextRef="#ctx0" brushRef="#br0" timeOffset="21529.64">20320 18415 0,'0'-18'16,"35"18"62,1 0-63,-1-17-15,71-36 32,211-53-1,-140 35-16,-89 54-15,-53-1 16,-17 18 93</inkml:trace>
  <inkml:trace contextRef="#ctx0" brushRef="#br0" timeOffset="23392.64">19526 13106 0,'0'17'93,"0"36"-93,88 265 32,-35-18-17,-53-89 1,0-52 0,0-35-1,0-72 1,0-34 46,36 17-62,-1 1 16,18 17 0,17-1-1,1-34 1,-36 0-16,36-18 15,35 0 1,246 0 0,-52 0-1,0-71 1,-159-17 0,-70 35-1,52-35 16,-70 70-31,-35 18 32,-18-17-17,17-19 17,54-87-17,-18 35-15,17-36 16,19 1-1,-36 52 1,-18 1 0,-35 17-1,0 35 1,0-53 0,0 1-1,-35-54 1,-36 36 15,0 0-15,-52 0-1,-71-36 1,70 71 0,36 18-1,-35 18 1,17-19-1,-88 36 1,18 18 0,-124 88-1,229-89 1,-70 36 0,123-53-1,18 18 32,-17 0-31,-19-1-1,19 1 1,-1-18 0,-52 70-1,-19 1 1,1 0-1,35-19-15</inkml:trace>
  <inkml:trace contextRef="#ctx0" brushRef="#br0" timeOffset="26366.63">20955 14393 0,'0'18'63,"0"17"-63,18 1 15,-18 16-15,0 37 16,0 246 0,-106 229 15,0-282-16,88-211 1,-17 0 15,35-19-15,0 1 0,0 18-1,0-36-15,-18 36 16,18-18-1,-17 17 1,17-52 0,-18-18 62,1 18-78,-1 17 15,-35 35-15,18-17 16,35-35 15,-18-18-31,18 18 63,-18-1-48,18 1-15,-17-1 16,-1 19 0,-35 87-1,53 212 1,35-194 0,18-52-1,-35-19 1,0-52-1,-18-1 1,17-17 15,-17 18-31,18-18 32,0 18-32,-1-18 15,1 0-15,-18 17 16,70 1-1,-52-18 126,0 0-141,-1 0 16,1 0-1,0 0 32,-1 0-31,1 18-1,0-1 64,-1-17-64,-17 18-15,35 17 16,1-17-16,87 35 31,-52-18-15,-54-35 109,1-18-94,17-17-15,-17 18-16,52-1 15,-52 18 1,-18-18-1,18 18 64,17 0 14,-17 0-77,17 0-16,-35-17 156,0-1-140</inkml:trace>
  <inkml:trace contextRef="#ctx0" brushRef="#br0" timeOffset="27383.08">21361 17339 0,'17'18'63,"-17"-1"-48,36-17 1,-19 36-1,-17-19 157,0 18-140,0 1-32,0-1 0,0 36 31,0-36-31,0 35 15,0 1 1,0-53 0,0 17 15,18 0-15,-18 18-1,0-35-15,18 17 16,-18 0-1,17-17 1,-17 35 0,0 0-1,0-36 1</inkml:trace>
  <inkml:trace contextRef="#ctx0" brushRef="#br0" timeOffset="57874.34">19350 5345 0,'18'0'31,"52"17"1,-17 19-1,18-36-16,-1 17 1,-17-17-16,18 0 16,17 0-1,18 0 1,193 0 0,-16 0-1,105 0 1,-53 18-1,-35 35 17,53 0-32,264-89 31,-141-52-15,-35 35-1,-18-35 1,-17-18-1,-71 89 1,-53 17 0,1 0-1,193 0 1,-335 35 0,159-35-1,-141 0 1,-1 0-1,-16 0 1,69-18 15,230-35-15,-141 36 0,-35-36-1,17 35 1,-53-35-1,-35 36 1,88 17 0,-35 0-1,124 0 1,-177-18 0,-88 18-1,17 0 1,-70 0-1,-18 0 1,-17 18 93,0 17-109,17 0 16,18 36-16,35 246 16,18 54-1,17 70 1,-52-106 0,-1-35-1,1-71 1,17-88-1,0 141 17,-17-70-17,-1 52 1,-17 1 0,18-36-1,-36 36 1,18-36-1,18 124 1,-18-71 0,-1 18-1,-34-71 1,-18 18 0,0-17-1,-53-1 16,36-176-31,-1 17 16,-17 36 15,-18-35-15,0-1 0,-18-17-1,18 35 1,-52-17-1,-19 17 1,-35-35 0,-70 35-1,0-17 1,-106-36 0,-142 18 15,266-18-31,-177 18 31,-142 53-15,213-53-1,-71-53 1,-18 0 0,53 18-1,53-1 1,18 19-1,-88-36 1,193 0 0,54 17-1,17-17 1,-35 0 0,0-17-1,-35-19 1,-89-52 15,106 35-31,0 36 16,-140-72-16,-248-34 31,71 17-15,70 0-1,71 0 1,35 53-1,176 1 1,107 34 62,-19-17-62,1-1-16,-71-70 15,-17-70 1,17 106 0,71-19-16,-142-52 31,72 71-15,34-1-1,0-17 1,-17-106-1,-35-53 1,-36-141 0,71 212-1,35 34 1,-35 37 0,0-125-1,-1-17 1,1-53 15,18 1-15,-1 69-16,-35-122 31,36 105-15,34 158-1,36 19 1,0-1-1,0 54-15,0-19 16,0-34 0,0-1-1,0 36-15,0 17 16,0 1 0,0-1 46,18 0-46,-18 1 15,0-18-31,0-1 16,18-34-1,-1 17 1,19 17-1</inkml:trace>
  <inkml:trace contextRef="#ctx0" brushRef="#br0" timeOffset="58789.77">21731 9084 0,'0'18'63,"18"-18"-63,-1 0 31,36 17-15,0-17 15,0 0 31,-18 0-62,1 0 16,-1 0 0,0 0-16,18-17 15,-35 17 1,35-36 124,-18-17-124,106-52-16,18 34 16</inkml:trace>
  <inkml:trace contextRef="#ctx0" brushRef="#br0" timeOffset="59737.08">27287 9260 0,'0'-17'31,"18"17"32,0 0-48,-1 0 63,1 0-78,0 0 16</inkml:trace>
  <inkml:trace contextRef="#ctx0" brushRef="#br0" timeOffset="97225.52">21519 10883 0,'18'35'47,"-18"71"-32,35 53-15,-17-53 16,0 53 0,-18-142 30,0-34 33,-18-19-64,0-52-15,1 18 16,-36-230-1,0 0 1,0 0 0,53 194-1,0 0-15,0 18 16,0-53 0,0 123-1,18 18 1,35 0-1,17 106 1,18-18 0,0 89-1,-17-54 1,-36 18 0,-35-70-1,0-53-15,0 52 16,0-17-1,-35 18 1,-18-1 0,53-35-1,-18-35 95,1-35-110,-1 0 15,18-18 1,0-18 0,53 1-1</inkml:trace>
  <inkml:trace contextRef="#ctx0" brushRef="#br0" timeOffset="98254.17">22825 10231 0,'0'0'0,"17"35"0,-17-18 16,0 19 15,0 17-16,0 17 1,0-52 0,0 0-16,0 52 15,0-17 1,0 53 0,0 70-1,89 195 1,-89-19-1,-18-140 1,18-141 0,0-36-1,18-35 48,-1 18-63,54-36 15,-36-17 1,0-1-16,18-34 16,-17-1 15,-19 1-15,18-1-1,-17-35 1,0 53-1,-18-52 1,0 34 0,0 18-1,-71-18 1,36 1 0,-18-1-1,0 1 1,0-18-1,0 52 1,36 1 15,-19 0-31,19 35 32,-1 0 30,0-18 16,1-35-62,17 18-16,17 0 15</inkml:trace>
  <inkml:trace contextRef="#ctx0" brushRef="#br0" timeOffset="99236.54">23354 10636 0,'18'0'32,"17"71"-17,53 123-15,53 212 16,-17-1-1,-19-105 1,-52-176 0,-53-107-1,0-34 63,-35-89-78,-18-124 16,0 54 0,-35-18-16,0-71 15,17 124 1,36 35 0,17 36-1,18-1 1,0 36-1,36 0 1,-1 0 0,0 35-1,53 17 17,-52 18-32,69 71 15,-34-35 1,17 70-1,0 71 1,36 35 0,-18 17-1,-18 36 1,-35-177 0,-35-17-1,-18-53 1,0-18-1,-18-35 32,0 0-47,1 0 32,-1 0-32,-35-35 31,-18 0-16,-17-36 1,0-52 0,35 17-1,-17-106 1,52 1 0,53 34-1,142 19 1</inkml:trace>
  <inkml:trace contextRef="#ctx0" brushRef="#br0" timeOffset="100066.87">24871 11130 0,'17'0'16,"1"0"-16,17 0 15,-17 0-15,17 0 16,1 0-16,-19 0 15,1 18 1,158 88 31,-105-53-31,-36-53-1,-17 0 1</inkml:trace>
  <inkml:trace contextRef="#ctx0" brushRef="#br0" timeOffset="100924.27">25682 10566 0,'18'0'32,"0"0"-17,-1 0-15,-17 17 16,18 19-16,-1-36 16,19 70-1,34 54 32,-52-89-47,-18 0 16,53 89-1,-36-54 1,-17 18 0,18-35-1,0 18 1,-18-53-1,-18-71 126,0-18-125,18 0-16,-17-34 15</inkml:trace>
  <inkml:trace contextRef="#ctx0" brushRef="#br0" timeOffset="103233.45">28099 11289 0,'53'18'94,"-18"-1"-79,88 18 1,19 1 0,-72-36-16,36 0 15,300 17 17,-142 1-17,-17 35 1,-106 0-1,-88-36 1,-18-17 0,36 36-1,0-1 1,-54-35 78,1 0-63,-1 0 0,19 0-31,17 0 16,176-18-1,-88 18 1,-106-17 0,-17-1 93,0 0-93,-18 1-1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10:37:23.701"/>
    </inkml:context>
    <inkml:brush xml:id="br0">
      <inkml:brushProperty name="width" value="0.05292" units="cm"/>
      <inkml:brushProperty name="height" value="0.05292" units="cm"/>
      <inkml:brushProperty name="color" value="#FF0000"/>
    </inkml:brush>
  </inkml:definitions>
  <inkml:trace contextRef="#ctx0" brushRef="#br0">3263 3193 0</inkml:trace>
  <inkml:trace contextRef="#ctx0" brushRef="#br0" timeOffset="167761.95">1305 6032 0,'0'18'47,"18"17"-47,0 1 16,-1-1-16,18 124 31,54 158 0,-36-211-15,-36-35 0,1-36-16,0-35 15,52 18 1,1-18 0,140-89-1,107-69 16,-1-54-15,1-88 0,-159 159-16,35-53 15,-142 123 1,-16 54 0,-36-1 171,-18 0-187</inkml:trace>
  <inkml:trace contextRef="#ctx0" brushRef="#br0" timeOffset="169440.36">935 8114 0,'17'0'15,"1"0"-15,0 0 16,88 123 15,-18 1 0,-71-89-31,19 0 16,34 36 0,-17-1-1,53 54 1,0-53-1,123 34 1,53-105 0,159-70-1,-35-71 1,264-159 15,-211 18-15,-71 52-1,-159 142 1,-176 53 0</inkml:trace>
  <inkml:trace contextRef="#ctx0" brushRef="#br0" timeOffset="175615.11">1746 10742 0,'18'18'78,"0"-1"-78,-1-17 16,1 18-1,17 0-15,-17-18 16,-18 17-16,35-17 16,88 36-1,442-36 16,-142-71 1,53-35-17,-229 36-15,18 17 16,17-35-16,177-142 16,-53 107-1,-107 17 1,-105 35-1,-123 36 1</inkml:trace>
  <inkml:trace contextRef="#ctx0" brushRef="#br0" timeOffset="178967.18">1393 12277 0,'18'0'32,"0"0"-17,-1 0 1,1 17 46,0-17-62,-1 18 16,1-18-16,0 0 16,17 0-1,35 0 1,72-18 15,298-105-15,-122 35-1,52-36 1,1 18 0,-71 18-1,-18-18 1,-176 36-1</inkml:trace>
  <inkml:trace contextRef="#ctx0" brushRef="#br0" timeOffset="180332.72">1376 12647 0,'0'0'0,"35"0"0,-17 0 15,17 18-15,0-18 16,1 17-16,-1 1 16,-17 0-16,-1-18 15,18 17-15,-17-17 16,88 18 0,53-18 30,35 0-46,88-53 16,88-53 15,-140 53-31,175-53 16,-105 1 0,18-54-1,-36 35 1,-106 36-1,-88 35 1,-52 18 0,-36 17-1</inkml:trace>
  <inkml:trace contextRef="#ctx0" brushRef="#br0" timeOffset="190013.21">2575 13176 0,'-17'0'781,"-1"0"-765,0 18-1,1-18-15,-19 0 16,36 18-16,-17-18 16,-36 17 31,18 1-47,-36 17 31,36 0-31,-89 18 15,-105 35 1,123-52 0,106-19-1,-35 1 79,0 17-78,-18 1-16,17-1 15,-16 71 1,-1-36 0,-18 36-1,0 0 1,1-18-1,52-35-15,1-18 16,-19 54 0,36-54-16,-17 35 15,17 1 1,0-36 0,0 0-1,0 36 1,35-18 15,18 17-15,0 19-1,0-36 1,17-18 0,1 18-1,-36-36-15,53 36 16,-35-35-1,0 0-15,71 52 16,34-35 0,1-17-1,35-18 1,-17 0 0,17-70-1,158-54 1,-175 71-1,34-35 17,72 35-17,-19 18 1,-123 17 0,-17 0-1,-36-17 1,-53 18-1,1 17-15,-19-18 16,1 18 109,-1 0-94,1 0 79</inkml:trace>
  <inkml:trace contextRef="#ctx0" brushRef="#br0" timeOffset="191589.58">2893 14252 0,'35'0'78,"0"0"-62,1 18-16,105 17 31,141 53 1,-53-35-17,36-17 1,-124-1-1,-70 0-15,52-17 16,89-1 0,158 19-1,-211-36 1,-71 0 0,-35 0-1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4-24T10:42:11.379"/>
    </inkml:context>
    <inkml:brush xml:id="br0">
      <inkml:brushProperty name="width" value="0.05292" units="cm"/>
      <inkml:brushProperty name="height" value="0.05292" units="cm"/>
      <inkml:brushProperty name="color" value="#FF0000"/>
    </inkml:brush>
  </inkml:definitions>
  <inkml:trace contextRef="#ctx0" brushRef="#br0">23424 8255 0,'36'0'94,"-1"0"-94,0 0 16,1 0-16,16 0 15,37-18-15,-36 18 16,35-35-16,212-18 31,158-35 0,-334 70-15,-1-35 0,-35 36-1,53-1 16,1 1-15,-72 17-16,124 0 16,-53 0-1,-52 17-15,-37-17 16,1 0-16,18 18 16,-53-18-1,-18 17 188,-18 1-187,-17-18-16</inkml:trace>
  <inkml:trace contextRef="#ctx0" brushRef="#br0" timeOffset="11314.01">8167 8220 0,'0'-18'0,"17"18"47,-17-18-16,36 1-15,-1 17-1,106-35 17,-70 35-17,-1 0 1,-35 0-16,36 0 16,-18 0-1,0 0 1,17 0-1,1 0 1,0 0 0,-54 0-1,1 0 17,-1 0 14,1 0-30,0 17 0,-1-17-1,36 18 1,36 17 0,-19-17-1,-52-18-15,-1 0 16,19 0-1</inkml:trace>
  <inkml:trace contextRef="#ctx0" brushRef="#br0" timeOffset="13581.24">21872 8555 0,'0'0'0,"318"-53"31,-177 35-31,0 18 15,0-17-15,-17-19 16,17 19-16,194 17 31,70 0 1,-228 0-17,-54 0 1,-87 0-16,-19 0 15,89 0 1,-53 0 0,70 0 15,19 0-31,-72 0 31,1 0-15,-1 0-1,18-18 1,1-17 0,-36 35-16,35-35 15,-35 35 1,17-18 0,36-17-1,106-1 1,52 19-1,-34-19 1,52 36 0,-176 0-16,52 0 15,-122 0 1,87 0 15,-70-17-15</inkml:trace>
  <inkml:trace contextRef="#ctx0" brushRef="#br0" timeOffset="14829.4">7461 8943 0,'0'0'0,"212"-18"0,0 18 16,-1 0-16,1 0 15,0 0-15,17 0 16,-17-35-16,-1 17 16,1-17-16,-18-18 15,-18 36-15,195-19 31,-265 19 1</inkml:trace>
  <inkml:trace contextRef="#ctx0" brushRef="#br0" timeOffset="19307.93">12100 8449 0,'-17'0'94,"-1"0"-78,-17 18-1,-494 176 17,387-177-17,90-17 1,34 0 203</inkml:trace>
  <inkml:trace contextRef="#ctx0" brushRef="#br0" timeOffset="25449.08">7302 17833 0</inkml:trace>
  <inkml:trace contextRef="#ctx0" brushRef="#br0" timeOffset="27261.29">12241 8661 0,'0'-18'32,"0"0"30,-17 18-46,-1-17-1,-17 17-15,-36-18 32,18 0-17,18 18 1,0 0-1,17 0 17,1 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2CFF-A97A-4B63-8B98-158D3265F1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AE52F-E479-4D4F-BF1C-83D90D23C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30E97-F6B6-4BE5-93E0-F595F1DEE8A8}"/>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5" name="Footer Placeholder 4">
            <a:extLst>
              <a:ext uri="{FF2B5EF4-FFF2-40B4-BE49-F238E27FC236}">
                <a16:creationId xmlns:a16="http://schemas.microsoft.com/office/drawing/2014/main" id="{54E20B52-63BC-48A2-A941-A415ABF88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304B8-DBDD-46D0-B945-CD19EBC53DE7}"/>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123350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7E26-1F71-4E8A-A209-138A384FDC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2694CA-6402-4A92-BD89-D14287621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BF88-98F5-42B1-8D98-656D8C0B64FE}"/>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5" name="Footer Placeholder 4">
            <a:extLst>
              <a:ext uri="{FF2B5EF4-FFF2-40B4-BE49-F238E27FC236}">
                <a16:creationId xmlns:a16="http://schemas.microsoft.com/office/drawing/2014/main" id="{1262B89E-0819-449D-BD1B-49CFECFBA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0D5B7-65B3-4877-BEC6-1D15AF9DE37E}"/>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424178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12F11-1935-433A-B7C2-3D3199FFB6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636CF-E173-4E07-A7B6-907046301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33A51-3663-4B80-A98F-26F7718ED27B}"/>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5" name="Footer Placeholder 4">
            <a:extLst>
              <a:ext uri="{FF2B5EF4-FFF2-40B4-BE49-F238E27FC236}">
                <a16:creationId xmlns:a16="http://schemas.microsoft.com/office/drawing/2014/main" id="{9C268EFD-A11E-449B-A57B-385769B47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31C0E-56CF-49A4-B0A7-022F76C3E925}"/>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224671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9934-FC59-459B-BAE6-7338CCA89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0BEC1-3004-4105-826C-3474C3636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19801-5012-4A3B-8D84-6B7922FE63F4}"/>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5" name="Footer Placeholder 4">
            <a:extLst>
              <a:ext uri="{FF2B5EF4-FFF2-40B4-BE49-F238E27FC236}">
                <a16:creationId xmlns:a16="http://schemas.microsoft.com/office/drawing/2014/main" id="{92281F2B-F6D5-4570-B6C3-E5B3AA99A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1E418-DE82-4955-B929-C0460711DC32}"/>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104457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EA59-0D9F-4533-89B1-FE18657D5C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DEA78-AE4C-4A62-988B-ADA29460E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7E4EB-8586-406C-A221-1B7C7699398B}"/>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5" name="Footer Placeholder 4">
            <a:extLst>
              <a:ext uri="{FF2B5EF4-FFF2-40B4-BE49-F238E27FC236}">
                <a16:creationId xmlns:a16="http://schemas.microsoft.com/office/drawing/2014/main" id="{7C85BE3A-6AE0-484D-B4F7-CAFA34B51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D9334-C92F-4494-9256-CA7D3731D3BA}"/>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335897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3994-1B75-41E6-83EC-C50E6C97C1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0E8C1-22C1-49B1-85DB-0E92ACC0A5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7735C8-C0CF-49EF-A91B-5A6A401D3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E42BD-EB37-4E18-A78D-97252BF2CC40}"/>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6" name="Footer Placeholder 5">
            <a:extLst>
              <a:ext uri="{FF2B5EF4-FFF2-40B4-BE49-F238E27FC236}">
                <a16:creationId xmlns:a16="http://schemas.microsoft.com/office/drawing/2014/main" id="{40113A0D-AF98-4C37-BF95-39C83330E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66133-31FD-47D5-92F1-16128C284134}"/>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412082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B092-3CD4-4A9B-AE44-D54F7A0D78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77BC41-695F-4875-BD1E-AB9AF5571C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4275E-4039-452D-9A72-B0ACD287D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B90E0F-DD3F-4812-84FA-B0F6712F4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3B9C95-E8B7-4789-A209-B3CBCC70E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5765E7-AB8B-4A92-9D57-1E2D30CDD822}"/>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8" name="Footer Placeholder 7">
            <a:extLst>
              <a:ext uri="{FF2B5EF4-FFF2-40B4-BE49-F238E27FC236}">
                <a16:creationId xmlns:a16="http://schemas.microsoft.com/office/drawing/2014/main" id="{920627F7-4E0B-4739-A918-77D841F089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8B0005-2CE2-4BB9-A442-38BBD93EDE9E}"/>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408340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98D2-92BA-40B9-8D24-1F137EC7FA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2123D5-BFE1-49AC-B80E-C96F367836DD}"/>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4" name="Footer Placeholder 3">
            <a:extLst>
              <a:ext uri="{FF2B5EF4-FFF2-40B4-BE49-F238E27FC236}">
                <a16:creationId xmlns:a16="http://schemas.microsoft.com/office/drawing/2014/main" id="{E0842E10-31DB-47B9-9EDE-97539AA901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FF0F1-67F2-40F6-80D2-F915BDDE8669}"/>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353594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61455-2D86-416C-A48A-E419EC66EB51}"/>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3" name="Footer Placeholder 2">
            <a:extLst>
              <a:ext uri="{FF2B5EF4-FFF2-40B4-BE49-F238E27FC236}">
                <a16:creationId xmlns:a16="http://schemas.microsoft.com/office/drawing/2014/main" id="{9BA7A9E6-632F-4751-9151-86ACBA872F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11133-3963-43BE-B399-112A3C40EEB7}"/>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125577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19C7-B26B-41F5-AE0E-7E3B70598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20C3FC-379D-48F9-932B-91F8DE5D2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98025D-6B92-461E-A598-33ADB74C6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2BB48-A4C4-4E8A-86F0-0FFCB558701A}"/>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6" name="Footer Placeholder 5">
            <a:extLst>
              <a:ext uri="{FF2B5EF4-FFF2-40B4-BE49-F238E27FC236}">
                <a16:creationId xmlns:a16="http://schemas.microsoft.com/office/drawing/2014/main" id="{86B8D7AD-B85C-4EDB-AEF3-CA15B3C98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9EB65-2848-4AB4-A057-A1D532786CC4}"/>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224339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47A9-15D4-4AFD-AB90-FFF412A36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D106FC-080A-4642-857F-99B823B38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3AE185-674E-45DE-8531-12D614CAF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E814-4C5F-437D-A616-2CA8AC285CF8}"/>
              </a:ext>
            </a:extLst>
          </p:cNvPr>
          <p:cNvSpPr>
            <a:spLocks noGrp="1"/>
          </p:cNvSpPr>
          <p:nvPr>
            <p:ph type="dt" sz="half" idx="10"/>
          </p:nvPr>
        </p:nvSpPr>
        <p:spPr/>
        <p:txBody>
          <a:bodyPr/>
          <a:lstStyle/>
          <a:p>
            <a:fld id="{4E3B6BAD-D628-4464-900D-C725DFAD3A05}" type="datetimeFigureOut">
              <a:rPr lang="en-US" smtClean="0"/>
              <a:t>4/24/2021</a:t>
            </a:fld>
            <a:endParaRPr lang="en-US"/>
          </a:p>
        </p:txBody>
      </p:sp>
      <p:sp>
        <p:nvSpPr>
          <p:cNvPr id="6" name="Footer Placeholder 5">
            <a:extLst>
              <a:ext uri="{FF2B5EF4-FFF2-40B4-BE49-F238E27FC236}">
                <a16:creationId xmlns:a16="http://schemas.microsoft.com/office/drawing/2014/main" id="{D37ECEAA-BBEA-4BB7-8A03-32BA09A7D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A254D-D641-4D4A-A0B8-C3662771CF90}"/>
              </a:ext>
            </a:extLst>
          </p:cNvPr>
          <p:cNvSpPr>
            <a:spLocks noGrp="1"/>
          </p:cNvSpPr>
          <p:nvPr>
            <p:ph type="sldNum" sz="quarter" idx="12"/>
          </p:nvPr>
        </p:nvSpPr>
        <p:spPr/>
        <p:txBody>
          <a:bodyPr/>
          <a:lstStyle/>
          <a:p>
            <a:fld id="{636045B7-2633-4500-B5A3-0574A64C65BB}" type="slidenum">
              <a:rPr lang="en-US" smtClean="0"/>
              <a:t>‹#›</a:t>
            </a:fld>
            <a:endParaRPr lang="en-US"/>
          </a:p>
        </p:txBody>
      </p:sp>
    </p:spTree>
    <p:extLst>
      <p:ext uri="{BB962C8B-B14F-4D97-AF65-F5344CB8AC3E}">
        <p14:creationId xmlns:p14="http://schemas.microsoft.com/office/powerpoint/2010/main" val="408016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F5F7B-DE12-4E5C-B96D-630383A3B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E5A53-825C-4227-BB4F-A2AEF6B48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D8447-803A-4D8B-988E-2390C6E19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B6BAD-D628-4464-900D-C725DFAD3A05}" type="datetimeFigureOut">
              <a:rPr lang="en-US" smtClean="0"/>
              <a:t>4/24/2021</a:t>
            </a:fld>
            <a:endParaRPr lang="en-US"/>
          </a:p>
        </p:txBody>
      </p:sp>
      <p:sp>
        <p:nvSpPr>
          <p:cNvPr id="5" name="Footer Placeholder 4">
            <a:extLst>
              <a:ext uri="{FF2B5EF4-FFF2-40B4-BE49-F238E27FC236}">
                <a16:creationId xmlns:a16="http://schemas.microsoft.com/office/drawing/2014/main" id="{7E381299-8DB1-48DE-B9A1-5EFC14AA5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AB0DB-0507-483C-94A2-4A138168E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045B7-2633-4500-B5A3-0574A64C65BB}" type="slidenum">
              <a:rPr lang="en-US" smtClean="0"/>
              <a:t>‹#›</a:t>
            </a:fld>
            <a:endParaRPr lang="en-US"/>
          </a:p>
        </p:txBody>
      </p:sp>
    </p:spTree>
    <p:extLst>
      <p:ext uri="{BB962C8B-B14F-4D97-AF65-F5344CB8AC3E}">
        <p14:creationId xmlns:p14="http://schemas.microsoft.com/office/powerpoint/2010/main" val="951053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hyperlink" Target="https://cri-o.io/" TargetMode="External"/><Relationship Id="rId7" Type="http://schemas.openxmlformats.org/officeDocument/2006/relationships/hyperlink" Target="https://github.com/kubernetes/community/blob/master/contributors/devel/sig-node/container-runtime-interface.md"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6" Type="http://schemas.openxmlformats.org/officeDocument/2006/relationships/hyperlink" Target="https://github.com/kubernetes-incubator/rktlet" TargetMode="External"/><Relationship Id="rId5" Type="http://schemas.openxmlformats.org/officeDocument/2006/relationships/hyperlink" Target="https://github.com/rkt/rkt" TargetMode="External"/><Relationship Id="rId4" Type="http://schemas.openxmlformats.org/officeDocument/2006/relationships/hyperlink" Target="https://containerd.io/"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ubernetes/community/blob/master/contributors/devel/sig-node/container-runtime-interface.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emf"/><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4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6.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5.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3.png"/><Relationship Id="rId24" Type="http://schemas.openxmlformats.org/officeDocument/2006/relationships/image" Target="../media/image56.png"/><Relationship Id="rId5" Type="http://schemas.openxmlformats.org/officeDocument/2006/relationships/image" Target="../media/image38.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7.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platform9.com/wp-content/uploads/2019/05/Kubernetes-control-plane-taxonomy.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setup/independent/ha-topology/#stacked-etcd-topology" TargetMode="External"/><Relationship Id="rId2" Type="http://schemas.openxmlformats.org/officeDocument/2006/relationships/hyperlink" Target="https://github.com/etcd-io" TargetMode="External"/><Relationship Id="rId1" Type="http://schemas.openxmlformats.org/officeDocument/2006/relationships/slideLayout" Target="../slideLayouts/slideLayout2.xml"/><Relationship Id="rId4" Type="http://schemas.openxmlformats.org/officeDocument/2006/relationships/hyperlink" Target="https://kubernetes.io/docs/setup/independent/ha-topology/#external-etcd-topolog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D629-6DFE-4621-AFE9-A6EC85B70B3F}"/>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dirty="0">
                <a:solidFill>
                  <a:schemeClr val="bg1"/>
                </a:solidFill>
              </a:rPr>
              <a:t>Overview to </a:t>
            </a:r>
            <a:r>
              <a:rPr lang="en-US" sz="3200" kern="1200" dirty="0">
                <a:solidFill>
                  <a:schemeClr val="bg1"/>
                </a:solidFill>
                <a:latin typeface="+mj-lt"/>
                <a:ea typeface="+mj-ea"/>
                <a:cs typeface="+mj-cs"/>
              </a:rPr>
              <a:t>Kubernetes(K8s)</a:t>
            </a:r>
          </a:p>
        </p:txBody>
      </p:sp>
      <p:pic>
        <p:nvPicPr>
          <p:cNvPr id="1026" name="Picture 2" descr="Learn Kubernetes Basics | Kubernetes">
            <a:extLst>
              <a:ext uri="{FF2B5EF4-FFF2-40B4-BE49-F238E27FC236}">
                <a16:creationId xmlns:a16="http://schemas.microsoft.com/office/drawing/2014/main" id="{8904FA7E-EAD7-4AE1-86A4-53A2B35CE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700029"/>
            <a:ext cx="10905066" cy="234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2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1047280" y="759805"/>
            <a:ext cx="10306520" cy="1325563"/>
          </a:xfrm>
        </p:spPr>
        <p:txBody>
          <a:bodyPr>
            <a:normAutofit/>
          </a:bodyPr>
          <a:lstStyle/>
          <a:p>
            <a:pPr marL="0" marR="0">
              <a:spcBef>
                <a:spcPts val="0"/>
              </a:spcBef>
            </a:pPr>
            <a:r>
              <a:rPr lang="en-US" dirty="0">
                <a:solidFill>
                  <a:srgbClr val="171C29"/>
                </a:solidFill>
                <a:latin typeface="Arial" panose="020B0604020202020204" pitchFamily="34" charset="0"/>
                <a:ea typeface="Times New Roman" panose="02020603050405020304" pitchFamily="18" charset="0"/>
              </a:rPr>
              <a:t>Master Node Components: Scheduler</a:t>
            </a:r>
            <a:endParaRPr lang="en-US" b="1" dirty="0">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424904" y="2494450"/>
            <a:ext cx="9527348" cy="4009092"/>
          </a:xfrm>
        </p:spPr>
        <p:txBody>
          <a:bodyPr>
            <a:normAutofit fontScale="70000" lnSpcReduction="20000"/>
          </a:bodyPr>
          <a:lstStyle/>
          <a:p>
            <a:r>
              <a:rPr lang="en-US" dirty="0"/>
              <a:t>The role of the </a:t>
            </a:r>
            <a:r>
              <a:rPr lang="en-US" b="1" dirty="0"/>
              <a:t>kube-scheduler</a:t>
            </a:r>
            <a:r>
              <a:rPr lang="en-US" dirty="0"/>
              <a:t> is to assign new objects, such as pods, to nodes. </a:t>
            </a:r>
          </a:p>
          <a:p>
            <a:r>
              <a:rPr lang="en-US" dirty="0"/>
              <a:t>During the scheduling process, decisions are made based on current Kubernetes cluster state and new object's requirements. The scheduler obtains from etcd, via the API server, resource usage data for each worker node in the cluster. The scheduler also receives from the API server the new object's requirements which are part of its configuration data. Requirements may include constraints that users and operators set, such as scheduling work on a node labeled with </a:t>
            </a:r>
            <a:r>
              <a:rPr lang="en-US" b="1" dirty="0"/>
              <a:t>disk==</a:t>
            </a:r>
            <a:r>
              <a:rPr lang="en-US" b="1" dirty="0" err="1"/>
              <a:t>ssd</a:t>
            </a:r>
            <a:r>
              <a:rPr lang="en-US" dirty="0"/>
              <a:t> key/value pair. The scheduler also considers Quality of Service (QoS) requirements, data locality, affinity, anti-affinity, taints, toleration, etc.</a:t>
            </a:r>
          </a:p>
          <a:p>
            <a:r>
              <a:rPr lang="en-US" dirty="0"/>
              <a:t>The scheduler is highly configurable and customizable. Additional custom schedulers are supported, then the object's configuration data should include the name of the custom scheduler expected to make the scheduling decision for that object; if no such data is included, the default scheduler is selected instead.</a:t>
            </a:r>
          </a:p>
          <a:p>
            <a:r>
              <a:rPr lang="en-US" dirty="0"/>
              <a:t>A scheduler is extremely important and quite complex in a multi-node Kubernetes cluster. In a single-node Kubernetes cluster, such as the one explored later in this course, the scheduler's job is quite simple.</a:t>
            </a:r>
          </a:p>
        </p:txBody>
      </p:sp>
    </p:spTree>
    <p:extLst>
      <p:ext uri="{BB962C8B-B14F-4D97-AF65-F5344CB8AC3E}">
        <p14:creationId xmlns:p14="http://schemas.microsoft.com/office/powerpoint/2010/main" val="349095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1047280" y="759805"/>
            <a:ext cx="10306520" cy="1325563"/>
          </a:xfrm>
        </p:spPr>
        <p:txBody>
          <a:bodyPr>
            <a:normAutofit/>
          </a:bodyPr>
          <a:lstStyle/>
          <a:p>
            <a:pPr marL="0" marR="0">
              <a:spcBef>
                <a:spcPts val="0"/>
              </a:spcBef>
            </a:pPr>
            <a:r>
              <a:rPr lang="en-US" dirty="0">
                <a:solidFill>
                  <a:srgbClr val="171C29"/>
                </a:solidFill>
                <a:latin typeface="Arial" panose="020B0604020202020204" pitchFamily="34" charset="0"/>
                <a:ea typeface="Times New Roman" panose="02020603050405020304" pitchFamily="18" charset="0"/>
              </a:rPr>
              <a:t>Master Node Components: Controller Managers</a:t>
            </a:r>
            <a:endParaRPr lang="en-US" b="1" dirty="0">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424904" y="2494450"/>
            <a:ext cx="9527348" cy="4009092"/>
          </a:xfrm>
        </p:spPr>
        <p:txBody>
          <a:bodyPr>
            <a:normAutofit fontScale="92500" lnSpcReduction="20000"/>
          </a:bodyPr>
          <a:lstStyle/>
          <a:p>
            <a:r>
              <a:rPr lang="en-US" dirty="0"/>
              <a:t>The </a:t>
            </a:r>
            <a:r>
              <a:rPr lang="en-US" b="1" dirty="0"/>
              <a:t>controller managers</a:t>
            </a:r>
            <a:r>
              <a:rPr lang="en-US" dirty="0"/>
              <a:t> are control plane components on the master node running controllers to regulate the state of the Kubernetes cluster. Controllers are watch-loops continuously running and comparing the cluster's desired state (provided by objects' configuration data) with its current state (obtained from etcd data store via the API server).</a:t>
            </a:r>
          </a:p>
          <a:p>
            <a:r>
              <a:rPr lang="en-US" dirty="0"/>
              <a:t>The controller manager runs all controllers on the Kubernetes cluster. Although each controller is a separate process, to reduce complexity, all controller are compiled into a single process. They are as follows:</a:t>
            </a:r>
          </a:p>
          <a:p>
            <a:r>
              <a:rPr lang="en-US" dirty="0"/>
              <a:t>Node Controller, Replication Controller, Endpoints Controller, Service Accounts and Token Controllers. </a:t>
            </a:r>
          </a:p>
        </p:txBody>
      </p:sp>
    </p:spTree>
    <p:extLst>
      <p:ext uri="{BB962C8B-B14F-4D97-AF65-F5344CB8AC3E}">
        <p14:creationId xmlns:p14="http://schemas.microsoft.com/office/powerpoint/2010/main" val="365540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1047280" y="759805"/>
            <a:ext cx="10306520" cy="1325563"/>
          </a:xfrm>
        </p:spPr>
        <p:txBody>
          <a:bodyPr>
            <a:normAutofit/>
          </a:bodyPr>
          <a:lstStyle/>
          <a:p>
            <a:pPr marL="0" marR="0">
              <a:spcBef>
                <a:spcPts val="0"/>
              </a:spcBef>
            </a:pPr>
            <a:r>
              <a:rPr lang="en-US" dirty="0">
                <a:solidFill>
                  <a:srgbClr val="171C29"/>
                </a:solidFill>
                <a:latin typeface="Arial" panose="020B0604020202020204" pitchFamily="34" charset="0"/>
                <a:ea typeface="Times New Roman" panose="02020603050405020304" pitchFamily="18" charset="0"/>
              </a:rPr>
              <a:t>Master Node Components: etcd</a:t>
            </a:r>
            <a:endParaRPr lang="en-US" b="1" dirty="0">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424904" y="2494450"/>
            <a:ext cx="9527348" cy="4009092"/>
          </a:xfrm>
        </p:spPr>
        <p:txBody>
          <a:bodyPr>
            <a:normAutofit fontScale="92500" lnSpcReduction="10000"/>
          </a:bodyPr>
          <a:lstStyle/>
          <a:p>
            <a:r>
              <a:rPr lang="en-US" b="1" dirty="0"/>
              <a:t>etcd</a:t>
            </a:r>
            <a:r>
              <a:rPr lang="en-US" dirty="0"/>
              <a:t> is a distributed key-value data store used to persist a Kubernetes cluster's state. New data is written to the data store only by appending to it, data is never replaced in the data store. Obsolete data is compacted periodically to minimize the size of the data store.</a:t>
            </a:r>
          </a:p>
          <a:p>
            <a:r>
              <a:rPr lang="en-US" dirty="0"/>
              <a:t>Out of all the control plane components, only the API server is able to communicate with the etcd data store.</a:t>
            </a:r>
          </a:p>
          <a:p>
            <a:r>
              <a:rPr lang="en-US" dirty="0"/>
              <a:t>etcd's CLI management tool provides backup, snapshot, and restore capabilities which come in handy especially for a single etcd instance Kubernetes cluster - common in Development and learning environments</a:t>
            </a:r>
          </a:p>
        </p:txBody>
      </p:sp>
    </p:spTree>
    <p:extLst>
      <p:ext uri="{BB962C8B-B14F-4D97-AF65-F5344CB8AC3E}">
        <p14:creationId xmlns:p14="http://schemas.microsoft.com/office/powerpoint/2010/main" val="315897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br>
              <a:rPr lang="en-US" sz="2500">
                <a:solidFill>
                  <a:srgbClr val="FFFFFF"/>
                </a:solidFill>
                <a:latin typeface="Arial" panose="020B0604020202020204" pitchFamily="34" charset="0"/>
                <a:ea typeface="Times New Roman" panose="02020603050405020304" pitchFamily="18" charset="0"/>
              </a:rPr>
            </a:br>
            <a:r>
              <a:rPr lang="en-US" sz="2500">
                <a:solidFill>
                  <a:srgbClr val="FFFFFF"/>
                </a:solidFill>
                <a:latin typeface="Arial" panose="020B0604020202020204" pitchFamily="34" charset="0"/>
                <a:ea typeface="Times New Roman" panose="02020603050405020304" pitchFamily="18" charset="0"/>
              </a:rPr>
              <a:t>Worker Node</a:t>
            </a:r>
            <a:br>
              <a:rPr lang="en-US" sz="2500" b="1">
                <a:solidFill>
                  <a:srgbClr val="FFFFFF"/>
                </a:solidFill>
                <a:latin typeface="Times New Roman" panose="02020603050405020304" pitchFamily="18" charset="0"/>
                <a:ea typeface="Times New Roman" panose="02020603050405020304" pitchFamily="18" charset="0"/>
              </a:rPr>
            </a:br>
            <a:endParaRPr lang="en-US" sz="2500" b="1">
              <a:solidFill>
                <a:srgbClr val="FFFFFF"/>
              </a:solidFill>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367624" y="2490436"/>
            <a:ext cx="9708995" cy="3567173"/>
          </a:xfrm>
        </p:spPr>
        <p:txBody>
          <a:bodyPr anchor="ctr">
            <a:normAutofit/>
          </a:bodyPr>
          <a:lstStyle/>
          <a:p>
            <a:r>
              <a:rPr lang="en-US" sz="2200" dirty="0"/>
              <a:t>A </a:t>
            </a:r>
            <a:r>
              <a:rPr lang="en-US" sz="2200" b="1" dirty="0"/>
              <a:t>worker node</a:t>
            </a:r>
            <a:r>
              <a:rPr lang="en-US" sz="2200" dirty="0"/>
              <a:t> provides a running environment for client applications. Though containerized microservices, these applications are encapsulated in Pods, controlled by the cluster control plane agents running on the master node. </a:t>
            </a:r>
          </a:p>
          <a:p>
            <a:r>
              <a:rPr lang="en-US" sz="2200" dirty="0"/>
              <a:t>Pods are scheduled on worker nodes, where they find required compute, memory and storage resources to run, and networking to talk to each other and the outside world. </a:t>
            </a:r>
          </a:p>
          <a:p>
            <a:r>
              <a:rPr lang="en-US" sz="2200" dirty="0"/>
              <a:t>A Pod is the smallest scheduling unit in Kubernetes. It is a logical collection of one or more containers scheduled together.</a:t>
            </a:r>
          </a:p>
          <a:p>
            <a:r>
              <a:rPr lang="en-US" sz="2200" dirty="0"/>
              <a:t>Also, to access the applications from the external world, we connect to worker nodes and not to the master node. </a:t>
            </a:r>
          </a:p>
        </p:txBody>
      </p:sp>
    </p:spTree>
    <p:extLst>
      <p:ext uri="{BB962C8B-B14F-4D97-AF65-F5344CB8AC3E}">
        <p14:creationId xmlns:p14="http://schemas.microsoft.com/office/powerpoint/2010/main" val="294273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2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1047280" y="759805"/>
            <a:ext cx="10306520" cy="1325563"/>
          </a:xfrm>
        </p:spPr>
        <p:txBody>
          <a:bodyPr>
            <a:normAutofit/>
          </a:bodyPr>
          <a:lstStyle/>
          <a:p>
            <a:pPr marL="0" marR="0">
              <a:spcBef>
                <a:spcPts val="0"/>
              </a:spcBef>
            </a:pPr>
            <a:r>
              <a:rPr lang="en-US" sz="2800" dirty="0">
                <a:solidFill>
                  <a:srgbClr val="171C29"/>
                </a:solidFill>
                <a:latin typeface="Arial" panose="020B0604020202020204" pitchFamily="34" charset="0"/>
                <a:ea typeface="Times New Roman" panose="02020603050405020304" pitchFamily="18" charset="0"/>
              </a:rPr>
              <a:t>Worker Node Components</a:t>
            </a:r>
            <a:endParaRPr lang="en-US" sz="2800" b="1" dirty="0">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424904" y="2494450"/>
            <a:ext cx="4053545" cy="3563159"/>
          </a:xfrm>
        </p:spPr>
        <p:txBody>
          <a:bodyPr>
            <a:normAutofit/>
          </a:bodyPr>
          <a:lstStyle/>
          <a:p>
            <a:r>
              <a:rPr lang="en-US" dirty="0"/>
              <a:t>A worker node has the following components:</a:t>
            </a:r>
            <a:endParaRPr lang="en-US" sz="2400" dirty="0"/>
          </a:p>
          <a:p>
            <a:pPr lvl="2"/>
            <a:r>
              <a:rPr lang="en-US" dirty="0"/>
              <a:t>Container runtime</a:t>
            </a:r>
            <a:endParaRPr lang="en-US" sz="1800" dirty="0"/>
          </a:p>
          <a:p>
            <a:pPr lvl="2"/>
            <a:r>
              <a:rPr lang="en-US" dirty="0"/>
              <a:t>kubelet</a:t>
            </a:r>
            <a:endParaRPr lang="en-US" sz="1800" dirty="0"/>
          </a:p>
          <a:p>
            <a:pPr lvl="2"/>
            <a:r>
              <a:rPr lang="en-US" dirty="0"/>
              <a:t>kube-proxy</a:t>
            </a:r>
            <a:endParaRPr lang="en-US" sz="1800" dirty="0"/>
          </a:p>
          <a:p>
            <a:pPr lvl="2"/>
            <a:r>
              <a:rPr lang="en-US" dirty="0"/>
              <a:t>Addons for DNS, Dashboard, cluster-level monitoring and logging.</a:t>
            </a:r>
            <a:endParaRPr lang="en-US" sz="1800" dirty="0"/>
          </a:p>
        </p:txBody>
      </p:sp>
      <p:pic>
        <p:nvPicPr>
          <p:cNvPr id="17" name="Picture 16" descr="Worker Node">
            <a:extLst>
              <a:ext uri="{FF2B5EF4-FFF2-40B4-BE49-F238E27FC236}">
                <a16:creationId xmlns:a16="http://schemas.microsoft.com/office/drawing/2014/main" id="{F6E7D579-8BB9-4A9B-B13F-EE31B6B0815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8891" y="2671260"/>
            <a:ext cx="5346519" cy="3205603"/>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6F1C4C9-D9BC-4D2A-ACB4-C25661ED85BC}"/>
                  </a:ext>
                </a:extLst>
              </p14:cNvPr>
              <p14:cNvContentPartPr/>
              <p14:nvPr/>
            </p14:nvContentPartPr>
            <p14:xfrm>
              <a:off x="6724800" y="4572000"/>
              <a:ext cx="3873600" cy="1765800"/>
            </p14:xfrm>
          </p:contentPart>
        </mc:Choice>
        <mc:Fallback>
          <p:pic>
            <p:nvPicPr>
              <p:cNvPr id="4" name="Ink 3">
                <a:extLst>
                  <a:ext uri="{FF2B5EF4-FFF2-40B4-BE49-F238E27FC236}">
                    <a16:creationId xmlns:a16="http://schemas.microsoft.com/office/drawing/2014/main" id="{66F1C4C9-D9BC-4D2A-ACB4-C25661ED85BC}"/>
                  </a:ext>
                </a:extLst>
              </p:cNvPr>
              <p:cNvPicPr/>
              <p:nvPr/>
            </p:nvPicPr>
            <p:blipFill>
              <a:blip r:embed="rId4"/>
              <a:stretch>
                <a:fillRect/>
              </a:stretch>
            </p:blipFill>
            <p:spPr>
              <a:xfrm>
                <a:off x="6715440" y="4562640"/>
                <a:ext cx="3892320" cy="1784520"/>
              </a:xfrm>
              <a:prstGeom prst="rect">
                <a:avLst/>
              </a:prstGeom>
            </p:spPr>
          </p:pic>
        </mc:Fallback>
      </mc:AlternateContent>
    </p:spTree>
    <p:extLst>
      <p:ext uri="{BB962C8B-B14F-4D97-AF65-F5344CB8AC3E}">
        <p14:creationId xmlns:p14="http://schemas.microsoft.com/office/powerpoint/2010/main" val="107975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r>
              <a:rPr lang="en-US" sz="4000">
                <a:solidFill>
                  <a:srgbClr val="FFFFFF"/>
                </a:solidFill>
                <a:latin typeface="Arial" panose="020B0604020202020204" pitchFamily="34" charset="0"/>
                <a:ea typeface="Times New Roman" panose="02020603050405020304" pitchFamily="18" charset="0"/>
              </a:rPr>
              <a:t>Worker Node Components: Container Runtime</a:t>
            </a:r>
            <a:endParaRPr lang="en-US" sz="4000" b="1">
              <a:solidFill>
                <a:srgbClr val="FFFFFF"/>
              </a:solidFill>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367624" y="2490436"/>
            <a:ext cx="9708995" cy="3567173"/>
          </a:xfrm>
        </p:spPr>
        <p:txBody>
          <a:bodyPr anchor="ctr">
            <a:normAutofit/>
          </a:bodyPr>
          <a:lstStyle/>
          <a:p>
            <a:r>
              <a:rPr lang="en-US" sz="1700"/>
              <a:t>Although Kubernetes is described as a "container orchestration engine", it does not have the capability to directly handle containers. In order to run and manage a container's lifecycle, Kubernetes requires a </a:t>
            </a:r>
            <a:r>
              <a:rPr lang="en-US" sz="1700" b="1"/>
              <a:t>container runtime</a:t>
            </a:r>
            <a:r>
              <a:rPr lang="en-US" sz="1700"/>
              <a:t> on the node where a Pod and its containers are to be scheduled. Kubernetes supports many container runtimes:</a:t>
            </a:r>
          </a:p>
          <a:p>
            <a:pPr lvl="2"/>
            <a:r>
              <a:rPr lang="en-US" sz="1700" u="sng">
                <a:hlinkClick r:id="rId2"/>
              </a:rPr>
              <a:t>Docker</a:t>
            </a:r>
            <a:r>
              <a:rPr lang="en-US" sz="1700"/>
              <a:t> - although a container platform which uses </a:t>
            </a:r>
            <a:r>
              <a:rPr lang="en-US" sz="1700" b="1"/>
              <a:t>containerd</a:t>
            </a:r>
            <a:r>
              <a:rPr lang="en-US" sz="1700"/>
              <a:t> as a container runtime, it is the most widely used container runtime with Kubernetes</a:t>
            </a:r>
          </a:p>
          <a:p>
            <a:pPr lvl="2"/>
            <a:r>
              <a:rPr lang="en-US" sz="1700" u="sng">
                <a:hlinkClick r:id="rId3"/>
              </a:rPr>
              <a:t>CRI-O</a:t>
            </a:r>
            <a:r>
              <a:rPr lang="en-US" sz="1700"/>
              <a:t> - a lightweight container runtime for Kubernetes, it also supports Docker image registries</a:t>
            </a:r>
          </a:p>
          <a:p>
            <a:pPr lvl="2"/>
            <a:r>
              <a:rPr lang="en-US" sz="1700" u="sng">
                <a:hlinkClick r:id="rId4"/>
              </a:rPr>
              <a:t>containerd </a:t>
            </a:r>
            <a:r>
              <a:rPr lang="en-US" sz="1700"/>
              <a:t>- a simple and portable container runtime providing robustness</a:t>
            </a:r>
          </a:p>
          <a:p>
            <a:pPr lvl="2"/>
            <a:r>
              <a:rPr lang="en-US" sz="1700" u="sng">
                <a:hlinkClick r:id="rId5"/>
              </a:rPr>
              <a:t>rkt</a:t>
            </a:r>
            <a:r>
              <a:rPr lang="en-US" sz="1700"/>
              <a:t> - a pod-native container engine, it also runs Docker images</a:t>
            </a:r>
          </a:p>
          <a:p>
            <a:pPr lvl="2"/>
            <a:r>
              <a:rPr lang="en-US" sz="1700" u="sng">
                <a:hlinkClick r:id="rId6"/>
              </a:rPr>
              <a:t>rktlet</a:t>
            </a:r>
            <a:r>
              <a:rPr lang="en-US" sz="1700"/>
              <a:t> - a Kubernetes </a:t>
            </a:r>
            <a:r>
              <a:rPr lang="en-US" sz="1700" u="sng">
                <a:hlinkClick r:id="rId7"/>
              </a:rPr>
              <a:t>Container Runtime Interface</a:t>
            </a:r>
            <a:r>
              <a:rPr lang="en-US" sz="1700"/>
              <a:t> (CRI) implementation using </a:t>
            </a:r>
            <a:r>
              <a:rPr lang="en-US" sz="1700" b="1"/>
              <a:t>rkt</a:t>
            </a:r>
            <a:r>
              <a:rPr lang="en-US" sz="1700"/>
              <a:t>.</a:t>
            </a:r>
          </a:p>
          <a:p>
            <a:r>
              <a:rPr lang="en-US" sz="1700"/>
              <a:t> </a:t>
            </a:r>
          </a:p>
          <a:p>
            <a:endParaRPr lang="en-US" sz="1700"/>
          </a:p>
        </p:txBody>
      </p:sp>
    </p:spTree>
    <p:extLst>
      <p:ext uri="{BB962C8B-B14F-4D97-AF65-F5344CB8AC3E}">
        <p14:creationId xmlns:p14="http://schemas.microsoft.com/office/powerpoint/2010/main" val="111153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r>
              <a:rPr lang="en-US" sz="4000" dirty="0">
                <a:solidFill>
                  <a:srgbClr val="171C29"/>
                </a:solidFill>
                <a:latin typeface="Arial" panose="020B0604020202020204" pitchFamily="34" charset="0"/>
                <a:ea typeface="Calibri" panose="020F0502020204030204" pitchFamily="34" charset="0"/>
              </a:rPr>
              <a:t>Worker Node Components: kubelet</a:t>
            </a:r>
            <a:endParaRPr lang="en-US" sz="4000" b="1" dirty="0">
              <a:solidFill>
                <a:srgbClr val="FFFFFF"/>
              </a:solidFill>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367624" y="2490436"/>
            <a:ext cx="9708995" cy="3567173"/>
          </a:xfrm>
        </p:spPr>
        <p:txBody>
          <a:bodyPr anchor="ctr">
            <a:normAutofit lnSpcReduction="10000"/>
          </a:bodyPr>
          <a:lstStyle/>
          <a:p>
            <a:r>
              <a:rPr lang="en-US" dirty="0"/>
              <a:t>The </a:t>
            </a:r>
            <a:r>
              <a:rPr lang="en-US" b="1" dirty="0"/>
              <a:t>kubelet</a:t>
            </a:r>
            <a:r>
              <a:rPr lang="en-US" dirty="0"/>
              <a:t> is an agent running on each node and communicates with the control plane components from the master node. It receives Pod definitions, primarily from the API server, and interacts with the container runtime on the node to run containers associated with the Pod. It also monitors the health of the Pod's running containers.</a:t>
            </a:r>
          </a:p>
          <a:p>
            <a:r>
              <a:rPr lang="en-US" dirty="0"/>
              <a:t>The kubelet connects to the container runtime using </a:t>
            </a:r>
            <a:r>
              <a:rPr lang="en-US" u="sng" dirty="0">
                <a:hlinkClick r:id="rId2"/>
              </a:rPr>
              <a:t>Container Runtime Interface</a:t>
            </a:r>
            <a:r>
              <a:rPr lang="en-US" dirty="0"/>
              <a:t> (CRI). CRI consists of protocol buffers, gRPC API, and libraries.</a:t>
            </a:r>
          </a:p>
        </p:txBody>
      </p:sp>
    </p:spTree>
    <p:extLst>
      <p:ext uri="{BB962C8B-B14F-4D97-AF65-F5344CB8AC3E}">
        <p14:creationId xmlns:p14="http://schemas.microsoft.com/office/powerpoint/2010/main" val="289202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r>
              <a:rPr lang="en-US" sz="4000" dirty="0">
                <a:solidFill>
                  <a:srgbClr val="171C29"/>
                </a:solidFill>
                <a:latin typeface="Arial" panose="020B0604020202020204" pitchFamily="34" charset="0"/>
                <a:ea typeface="Calibri" panose="020F0502020204030204" pitchFamily="34" charset="0"/>
              </a:rPr>
              <a:t>Worker Node Components: kubelet</a:t>
            </a:r>
            <a:endParaRPr lang="en-US" sz="4000" b="1" dirty="0">
              <a:solidFill>
                <a:srgbClr val="FFFFFF"/>
              </a:solidFill>
              <a:latin typeface="Times New Roman" panose="02020603050405020304" pitchFamily="18" charset="0"/>
              <a:ea typeface="Times New Roman" panose="02020603050405020304" pitchFamily="18" charset="0"/>
            </a:endParaRPr>
          </a:p>
        </p:txBody>
      </p:sp>
      <p:pic>
        <p:nvPicPr>
          <p:cNvPr id="10" name="Content Placeholder 9" descr="Container Runtime Interface">
            <a:extLst>
              <a:ext uri="{FF2B5EF4-FFF2-40B4-BE49-F238E27FC236}">
                <a16:creationId xmlns:a16="http://schemas.microsoft.com/office/drawing/2014/main" id="{97A2AF8A-6BD8-4457-B7E1-E22A7CAA54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978" y="2826543"/>
            <a:ext cx="8486453" cy="2095501"/>
          </a:xfrm>
          <a:prstGeom prst="rect">
            <a:avLst/>
          </a:prstGeom>
          <a:noFill/>
          <a:ln>
            <a:noFill/>
          </a:ln>
        </p:spPr>
      </p:pic>
    </p:spTree>
    <p:extLst>
      <p:ext uri="{BB962C8B-B14F-4D97-AF65-F5344CB8AC3E}">
        <p14:creationId xmlns:p14="http://schemas.microsoft.com/office/powerpoint/2010/main" val="6674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6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r>
              <a:rPr lang="en-US" sz="4000" dirty="0">
                <a:solidFill>
                  <a:srgbClr val="FFFFFF"/>
                </a:solidFill>
                <a:latin typeface="Arial" panose="020B0604020202020204" pitchFamily="34" charset="0"/>
                <a:ea typeface="Calibri" panose="020F0502020204030204" pitchFamily="34" charset="0"/>
              </a:rPr>
              <a:t>Worker Node Components: kubelet</a:t>
            </a:r>
            <a:endParaRPr lang="en-US" sz="4000" b="1" dirty="0">
              <a:solidFill>
                <a:srgbClr val="FFFFFF"/>
              </a:solidFill>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FB2795C2-8E74-4595-8A40-7854BBA031A8}"/>
              </a:ext>
            </a:extLst>
          </p:cNvPr>
          <p:cNvSpPr>
            <a:spLocks noGrp="1"/>
          </p:cNvSpPr>
          <p:nvPr>
            <p:ph idx="1"/>
          </p:nvPr>
        </p:nvSpPr>
        <p:spPr>
          <a:xfrm>
            <a:off x="1367624" y="2490436"/>
            <a:ext cx="9708995" cy="3567173"/>
          </a:xfrm>
        </p:spPr>
        <p:txBody>
          <a:bodyPr anchor="ctr">
            <a:normAutofit/>
          </a:bodyPr>
          <a:lstStyle/>
          <a:p>
            <a:pPr>
              <a:spcBef>
                <a:spcPts val="1500"/>
              </a:spcBef>
              <a:spcAft>
                <a:spcPts val="1700"/>
              </a:spcAft>
            </a:pPr>
            <a:r>
              <a:rPr lang="en-US" sz="2000" dirty="0">
                <a:latin typeface="Helvetica" panose="020B0604020202020204" pitchFamily="34" charset="0"/>
                <a:ea typeface="Times New Roman" panose="02020603050405020304" pitchFamily="18" charset="0"/>
                <a:cs typeface="Times New Roman" panose="02020603050405020304" pitchFamily="18" charset="0"/>
              </a:rPr>
              <a:t>As shown above, the kubelet acting as </a:t>
            </a:r>
            <a:r>
              <a:rPr lang="en-US" sz="2000" dirty="0" err="1">
                <a:latin typeface="Helvetica" panose="020B0604020202020204" pitchFamily="34" charset="0"/>
                <a:ea typeface="Times New Roman" panose="02020603050405020304" pitchFamily="18" charset="0"/>
                <a:cs typeface="Times New Roman" panose="02020603050405020304" pitchFamily="18" charset="0"/>
              </a:rPr>
              <a:t>grpc</a:t>
            </a:r>
            <a:r>
              <a:rPr lang="en-US" sz="2000" dirty="0">
                <a:latin typeface="Helvetica" panose="020B0604020202020204" pitchFamily="34" charset="0"/>
                <a:ea typeface="Times New Roman" panose="02020603050405020304" pitchFamily="18" charset="0"/>
                <a:cs typeface="Times New Roman" panose="02020603050405020304" pitchFamily="18" charset="0"/>
              </a:rPr>
              <a:t> client connects to the CRI shim acting as </a:t>
            </a:r>
            <a:r>
              <a:rPr lang="en-US" sz="2000" dirty="0" err="1">
                <a:latin typeface="Helvetica" panose="020B0604020202020204" pitchFamily="34" charset="0"/>
                <a:ea typeface="Times New Roman" panose="02020603050405020304" pitchFamily="18" charset="0"/>
                <a:cs typeface="Times New Roman" panose="02020603050405020304" pitchFamily="18" charset="0"/>
              </a:rPr>
              <a:t>grpc</a:t>
            </a:r>
            <a:r>
              <a:rPr lang="en-US" sz="2000" dirty="0">
                <a:latin typeface="Helvetica" panose="020B0604020202020204" pitchFamily="34" charset="0"/>
                <a:ea typeface="Times New Roman" panose="02020603050405020304" pitchFamily="18" charset="0"/>
                <a:cs typeface="Times New Roman" panose="02020603050405020304" pitchFamily="18" charset="0"/>
              </a:rPr>
              <a:t> server to perform container and image operations. CRI implements two services: </a:t>
            </a:r>
            <a:r>
              <a:rPr lang="en-US" sz="2000" b="1" dirty="0" err="1">
                <a:latin typeface="Helvetica" panose="020B0604020202020204" pitchFamily="34" charset="0"/>
                <a:ea typeface="Times New Roman" panose="02020603050405020304" pitchFamily="18" charset="0"/>
                <a:cs typeface="Times New Roman" panose="02020603050405020304" pitchFamily="18" charset="0"/>
              </a:rPr>
              <a:t>ImageService</a:t>
            </a:r>
            <a:r>
              <a:rPr lang="en-US" sz="2000" dirty="0">
                <a:latin typeface="Helvetica" panose="020B0604020202020204" pitchFamily="34" charset="0"/>
                <a:ea typeface="Times New Roman" panose="02020603050405020304" pitchFamily="18" charset="0"/>
                <a:cs typeface="Times New Roman" panose="02020603050405020304" pitchFamily="18" charset="0"/>
              </a:rPr>
              <a:t> and </a:t>
            </a:r>
            <a:r>
              <a:rPr lang="en-US" sz="2000" b="1" dirty="0" err="1">
                <a:latin typeface="Helvetica" panose="020B0604020202020204" pitchFamily="34" charset="0"/>
                <a:ea typeface="Times New Roman" panose="02020603050405020304" pitchFamily="18" charset="0"/>
                <a:cs typeface="Times New Roman" panose="02020603050405020304" pitchFamily="18" charset="0"/>
              </a:rPr>
              <a:t>RuntimeService</a:t>
            </a:r>
            <a:r>
              <a:rPr lang="en-US" sz="2000" dirty="0">
                <a:latin typeface="Helvetica" panose="020B0604020202020204" pitchFamily="34" charset="0"/>
                <a:ea typeface="Times New Roman" panose="02020603050405020304" pitchFamily="18" charset="0"/>
                <a:cs typeface="Times New Roman" panose="02020603050405020304" pitchFamily="18" charset="0"/>
              </a:rPr>
              <a:t>. The </a:t>
            </a:r>
            <a:r>
              <a:rPr lang="en-US" sz="2000" b="1" dirty="0" err="1">
                <a:latin typeface="Helvetica" panose="020B0604020202020204" pitchFamily="34" charset="0"/>
                <a:ea typeface="Times New Roman" panose="02020603050405020304" pitchFamily="18" charset="0"/>
                <a:cs typeface="Times New Roman" panose="02020603050405020304" pitchFamily="18" charset="0"/>
              </a:rPr>
              <a:t>ImageService</a:t>
            </a:r>
            <a:r>
              <a:rPr lang="en-US" sz="2000" dirty="0">
                <a:latin typeface="Helvetica" panose="020B0604020202020204" pitchFamily="34" charset="0"/>
                <a:ea typeface="Times New Roman" panose="02020603050405020304" pitchFamily="18" charset="0"/>
                <a:cs typeface="Times New Roman" panose="02020603050405020304" pitchFamily="18" charset="0"/>
              </a:rPr>
              <a:t> is responsible for all the image-related operations, while the </a:t>
            </a:r>
            <a:r>
              <a:rPr lang="en-US" sz="2000" b="1" dirty="0" err="1">
                <a:latin typeface="Helvetica" panose="020B0604020202020204" pitchFamily="34" charset="0"/>
                <a:ea typeface="Times New Roman" panose="02020603050405020304" pitchFamily="18" charset="0"/>
                <a:cs typeface="Times New Roman" panose="02020603050405020304" pitchFamily="18" charset="0"/>
              </a:rPr>
              <a:t>RuntimeService</a:t>
            </a:r>
            <a:r>
              <a:rPr lang="en-US" sz="2000" dirty="0">
                <a:latin typeface="Helvetica" panose="020B0604020202020204" pitchFamily="34" charset="0"/>
                <a:ea typeface="Times New Roman" panose="02020603050405020304" pitchFamily="18" charset="0"/>
                <a:cs typeface="Times New Roman" panose="02020603050405020304" pitchFamily="18" charset="0"/>
              </a:rPr>
              <a:t> is responsible for all the Pod and container-related operations.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500"/>
              </a:spcBef>
              <a:spcAft>
                <a:spcPts val="1700"/>
              </a:spcAft>
            </a:pPr>
            <a:r>
              <a:rPr lang="en-US" sz="2000" dirty="0">
                <a:latin typeface="Helvetica" panose="020B0604020202020204" pitchFamily="34" charset="0"/>
                <a:ea typeface="Times New Roman" panose="02020603050405020304" pitchFamily="18" charset="0"/>
                <a:cs typeface="Times New Roman" panose="02020603050405020304" pitchFamily="18" charset="0"/>
              </a:rPr>
              <a:t>Container runtimes used to be hard coded in Kubernetes, but with the development of CRI, Kubernetes is more flexible now and uses different container runtimes without the need to recompile. Any container runtime that implements CRI can be used by Kubernetes to manage Pods, containers, and container images.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3358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6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228600" lvl="0" indent="-228600">
              <a:spcBef>
                <a:spcPts val="1000"/>
              </a:spcBef>
              <a:buFont typeface="Arial" panose="020B0604020202020204" pitchFamily="34" charset="0"/>
              <a:buChar char="•"/>
            </a:pPr>
            <a:r>
              <a:rPr lang="en-US" sz="4000">
                <a:solidFill>
                  <a:srgbClr val="FFFFFF"/>
                </a:solidFill>
                <a:latin typeface="Calibri" panose="020F0502020204030204"/>
                <a:ea typeface="+mn-ea"/>
                <a:cs typeface="+mn-cs"/>
              </a:rPr>
              <a:t>Worker Node Components: kube-proxy</a:t>
            </a:r>
            <a:endParaRPr lang="en-US" sz="4000" b="1">
              <a:solidFill>
                <a:srgbClr val="FFFFFF"/>
              </a:solidFill>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B2795C2-8E74-4595-8A40-7854BBA031A8}"/>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The </a:t>
            </a:r>
            <a:r>
              <a:rPr lang="en-US" sz="2400" b="1" dirty="0"/>
              <a:t>kube-proxy</a:t>
            </a:r>
            <a:r>
              <a:rPr lang="en-US" sz="2400" dirty="0"/>
              <a:t> is the network agent which runs on each node responsible for dynamic updates and maintenance of all networking rules on the node. It abstracts the details of Pods networking and forwards connection requests to Pods.</a:t>
            </a:r>
          </a:p>
          <a:p>
            <a:pPr marL="0" indent="0">
              <a:buNone/>
            </a:pPr>
            <a:endParaRPr lang="en-US" sz="2400" b="1" dirty="0"/>
          </a:p>
        </p:txBody>
      </p:sp>
    </p:spTree>
    <p:extLst>
      <p:ext uri="{BB962C8B-B14F-4D97-AF65-F5344CB8AC3E}">
        <p14:creationId xmlns:p14="http://schemas.microsoft.com/office/powerpoint/2010/main" val="7769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F7A45A1-0B57-4D5F-AA3C-920E1B8F0299}"/>
              </a:ext>
            </a:extLst>
          </p:cNvPr>
          <p:cNvSpPr>
            <a:spLocks noGrp="1"/>
          </p:cNvSpPr>
          <p:nvPr>
            <p:ph type="title"/>
          </p:nvPr>
        </p:nvSpPr>
        <p:spPr>
          <a:xfrm>
            <a:off x="3045213" y="731520"/>
            <a:ext cx="6089904" cy="1426464"/>
          </a:xfrm>
        </p:spPr>
        <p:txBody>
          <a:bodyPr>
            <a:normAutofit/>
          </a:bodyPr>
          <a:lstStyle/>
          <a:p>
            <a:pPr algn="ctr"/>
            <a:r>
              <a:rPr lang="en-US" b="1" u="sng">
                <a:solidFill>
                  <a:srgbClr val="FFFFFF"/>
                </a:solidFill>
                <a:hlinkClick r:id="rId2"/>
              </a:rPr>
              <a:t>What is Kubernetes?</a:t>
            </a:r>
            <a:br>
              <a:rPr lang="en-US">
                <a:solidFill>
                  <a:srgbClr val="FFFFFF"/>
                </a:solidFill>
              </a:rPr>
            </a:br>
            <a:endParaRPr lang="en-US">
              <a:solidFill>
                <a:srgbClr val="FFFFFF"/>
              </a:solidFill>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EB11A8-C0FC-42D6-8354-7294371A6A84}"/>
              </a:ext>
            </a:extLst>
          </p:cNvPr>
          <p:cNvGraphicFramePr>
            <a:graphicFrameLocks noGrp="1"/>
          </p:cNvGraphicFramePr>
          <p:nvPr>
            <p:ph idx="1"/>
            <p:extLst>
              <p:ext uri="{D42A27DB-BD31-4B8C-83A1-F6EECF244321}">
                <p14:modId xmlns:p14="http://schemas.microsoft.com/office/powerpoint/2010/main" val="2595784013"/>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514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r>
              <a:rPr lang="en-US" sz="4000">
                <a:solidFill>
                  <a:srgbClr val="FFFFFF"/>
                </a:solidFill>
                <a:latin typeface="Arial" panose="020B0604020202020204" pitchFamily="34" charset="0"/>
                <a:ea typeface="Times New Roman" panose="02020603050405020304" pitchFamily="18" charset="0"/>
              </a:rPr>
              <a:t>Worker Node Components: Addons</a:t>
            </a:r>
            <a:endParaRPr lang="en-US" sz="4000" b="1">
              <a:solidFill>
                <a:srgbClr val="FFFFFF"/>
              </a:solidFill>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FB2795C2-8E74-4595-8A40-7854BBA031A8}"/>
              </a:ext>
            </a:extLst>
          </p:cNvPr>
          <p:cNvSpPr>
            <a:spLocks noGrp="1"/>
          </p:cNvSpPr>
          <p:nvPr>
            <p:ph idx="1"/>
          </p:nvPr>
        </p:nvSpPr>
        <p:spPr>
          <a:xfrm>
            <a:off x="1367624" y="2490436"/>
            <a:ext cx="9708995" cy="3567173"/>
          </a:xfrm>
        </p:spPr>
        <p:txBody>
          <a:bodyPr anchor="ctr">
            <a:normAutofit/>
          </a:bodyPr>
          <a:lstStyle/>
          <a:p>
            <a:r>
              <a:rPr lang="en-US" sz="2200" b="1"/>
              <a:t>Addons</a:t>
            </a:r>
            <a:r>
              <a:rPr lang="en-US" sz="2200"/>
              <a:t> are cluster features and functionality not yet available in Kubernetes, therefore implemented through 3rd-party pods and services.</a:t>
            </a:r>
          </a:p>
          <a:p>
            <a:pPr lvl="2"/>
            <a:r>
              <a:rPr lang="en-US" sz="2200" b="1"/>
              <a:t>DNS</a:t>
            </a:r>
            <a:r>
              <a:rPr lang="en-US" sz="2200"/>
              <a:t> - cluster DNS is a DNS server required to assign DNS records to Kubernetes objects and resources</a:t>
            </a:r>
          </a:p>
          <a:p>
            <a:pPr lvl="2"/>
            <a:r>
              <a:rPr lang="en-US" sz="2200" b="1"/>
              <a:t>Dashboard</a:t>
            </a:r>
            <a:r>
              <a:rPr lang="en-US" sz="2200"/>
              <a:t> - a general purposed web-based user interface for cluster management</a:t>
            </a:r>
          </a:p>
          <a:p>
            <a:pPr lvl="2"/>
            <a:r>
              <a:rPr lang="en-US" sz="2200" b="1"/>
              <a:t>Monitoring</a:t>
            </a:r>
            <a:r>
              <a:rPr lang="en-US" sz="2200"/>
              <a:t> - collects cluster-level container metrics and saves them to a central data store</a:t>
            </a:r>
          </a:p>
          <a:p>
            <a:pPr lvl="2"/>
            <a:r>
              <a:rPr lang="en-US" sz="2200" b="1"/>
              <a:t>Logging</a:t>
            </a:r>
            <a:r>
              <a:rPr lang="en-US" sz="2200"/>
              <a:t> - collects cluster-level container logs and saves them to a central log store for analysis.</a:t>
            </a:r>
          </a:p>
        </p:txBody>
      </p:sp>
    </p:spTree>
    <p:extLst>
      <p:ext uri="{BB962C8B-B14F-4D97-AF65-F5344CB8AC3E}">
        <p14:creationId xmlns:p14="http://schemas.microsoft.com/office/powerpoint/2010/main" val="77614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958506" y="800392"/>
            <a:ext cx="10264697" cy="1212102"/>
          </a:xfrm>
        </p:spPr>
        <p:txBody>
          <a:bodyPr>
            <a:normAutofit/>
          </a:bodyPr>
          <a:lstStyle/>
          <a:p>
            <a:pPr marL="0" marR="0">
              <a:spcBef>
                <a:spcPts val="0"/>
              </a:spcBef>
            </a:pPr>
            <a:r>
              <a:rPr lang="en-US" dirty="0">
                <a:solidFill>
                  <a:prstClr val="black"/>
                </a:solidFill>
              </a:rPr>
              <a:t>Kubernetes Installation</a:t>
            </a:r>
            <a:endParaRPr lang="en-US" sz="4000" b="1" dirty="0">
              <a:solidFill>
                <a:srgbClr val="FFFFFF"/>
              </a:solidFill>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FB2795C2-8E74-4595-8A40-7854BBA031A8}"/>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There are numerous way to install Kubernetes, Following are the popular ways:</a:t>
            </a:r>
          </a:p>
          <a:p>
            <a:r>
              <a:rPr lang="en-US" sz="2400" dirty="0" err="1"/>
              <a:t>Kubeadm</a:t>
            </a:r>
            <a:r>
              <a:rPr lang="en-US" sz="2400" dirty="0"/>
              <a:t>: Bare metal Installation</a:t>
            </a:r>
          </a:p>
          <a:p>
            <a:r>
              <a:rPr lang="en-US" sz="2400" dirty="0" err="1"/>
              <a:t>Minikube</a:t>
            </a:r>
            <a:r>
              <a:rPr lang="en-US" sz="2400" dirty="0"/>
              <a:t>: Virtualized Environment for Kubernetes</a:t>
            </a:r>
          </a:p>
          <a:p>
            <a:r>
              <a:rPr lang="en-US" sz="2400" dirty="0"/>
              <a:t>Kops: Kubernetes on AWS</a:t>
            </a:r>
          </a:p>
          <a:p>
            <a:r>
              <a:rPr lang="en-US" sz="2400" dirty="0"/>
              <a:t>AKS: Kubernetes on Azure</a:t>
            </a:r>
          </a:p>
          <a:p>
            <a:r>
              <a:rPr lang="en-US" sz="2400" dirty="0"/>
              <a:t>Kubernetes on GCP</a:t>
            </a:r>
          </a:p>
        </p:txBody>
      </p:sp>
    </p:spTree>
    <p:extLst>
      <p:ext uri="{BB962C8B-B14F-4D97-AF65-F5344CB8AC3E}">
        <p14:creationId xmlns:p14="http://schemas.microsoft.com/office/powerpoint/2010/main" val="412638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63045" y="2216693"/>
            <a:ext cx="744788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object 2"/>
          <p:cNvSpPr txBox="1">
            <a:spLocks noGrp="1"/>
          </p:cNvSpPr>
          <p:nvPr>
            <p:ph type="title"/>
          </p:nvPr>
        </p:nvSpPr>
        <p:spPr>
          <a:xfrm>
            <a:off x="4903099" y="2571909"/>
            <a:ext cx="5875165" cy="2826912"/>
          </a:xfrm>
          <a:prstGeom prst="rect">
            <a:avLst/>
          </a:prstGeom>
        </p:spPr>
        <p:txBody>
          <a:bodyPr vert="horz" lIns="91440" tIns="45720" rIns="91440" bIns="45720" rtlCol="0" anchor="ctr">
            <a:normAutofit/>
          </a:bodyPr>
          <a:lstStyle/>
          <a:p>
            <a:pPr marL="16933"/>
            <a:r>
              <a:rPr lang="en-US" sz="6000" kern="1200">
                <a:solidFill>
                  <a:srgbClr val="FFFFFF"/>
                </a:solidFill>
                <a:latin typeface="+mj-lt"/>
                <a:ea typeface="+mj-ea"/>
                <a:cs typeface="+mj-cs"/>
              </a:rPr>
              <a:t>Working</a:t>
            </a:r>
            <a:r>
              <a:rPr lang="en-US" sz="6000" kern="1200" spc="140">
                <a:solidFill>
                  <a:srgbClr val="FFFFFF"/>
                </a:solidFill>
                <a:latin typeface="+mj-lt"/>
                <a:ea typeface="+mj-ea"/>
                <a:cs typeface="+mj-cs"/>
              </a:rPr>
              <a:t> </a:t>
            </a:r>
            <a:r>
              <a:rPr lang="en-US" sz="6000" kern="1200" spc="-13">
                <a:solidFill>
                  <a:srgbClr val="FFFFFF"/>
                </a:solidFill>
                <a:latin typeface="+mj-lt"/>
                <a:ea typeface="+mj-ea"/>
                <a:cs typeface="+mj-cs"/>
              </a:rPr>
              <a:t>of</a:t>
            </a:r>
            <a:r>
              <a:rPr lang="en-US" sz="6000" kern="1200" spc="20">
                <a:solidFill>
                  <a:srgbClr val="FFFFFF"/>
                </a:solidFill>
                <a:latin typeface="+mj-lt"/>
                <a:ea typeface="+mj-ea"/>
                <a:cs typeface="+mj-cs"/>
              </a:rPr>
              <a:t> </a:t>
            </a:r>
            <a:r>
              <a:rPr lang="en-US" sz="6000" kern="1200" spc="-27">
                <a:solidFill>
                  <a:srgbClr val="FFFFFF"/>
                </a:solidFill>
                <a:latin typeface="+mj-lt"/>
                <a:ea typeface="+mj-ea"/>
                <a:cs typeface="+mj-cs"/>
              </a:rPr>
              <a:t>Kubernetes</a:t>
            </a:r>
            <a:endParaRPr lang="en-US" sz="6000" kern="1200">
              <a:solidFill>
                <a:srgbClr val="FFFFFF"/>
              </a:solidFill>
              <a:latin typeface="+mj-lt"/>
              <a:ea typeface="+mj-ea"/>
              <a:cs typeface="+mj-cs"/>
            </a:endParaRPr>
          </a:p>
        </p:txBody>
      </p:sp>
      <p:sp>
        <p:nvSpPr>
          <p:cNvPr id="11"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63045" y="1515074"/>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97783" y="1172042"/>
            <a:ext cx="687754"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97783" y="987643"/>
            <a:ext cx="3472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40829" y="965200"/>
            <a:ext cx="330415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704B473-BD59-46A6-BEFB-7453C936C03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mj-lt"/>
                <a:ea typeface="+mj-ea"/>
                <a:cs typeface="+mj-cs"/>
              </a:rPr>
              <a:t>Namespaces</a:t>
            </a:r>
          </a:p>
        </p:txBody>
      </p:sp>
      <p:sp>
        <p:nvSpPr>
          <p:cNvPr id="3" name="Rectangle 2">
            <a:extLst>
              <a:ext uri="{FF2B5EF4-FFF2-40B4-BE49-F238E27FC236}">
                <a16:creationId xmlns:a16="http://schemas.microsoft.com/office/drawing/2014/main" id="{54365DA2-8539-4691-957A-8B02B5285BD3}"/>
              </a:ext>
            </a:extLst>
          </p:cNvPr>
          <p:cNvSpPr/>
          <p:nvPr/>
        </p:nvSpPr>
        <p:spPr>
          <a:xfrm>
            <a:off x="1202076" y="3760342"/>
            <a:ext cx="9874543" cy="2297267"/>
          </a:xfrm>
          <a:prstGeom prst="rect">
            <a:avLst/>
          </a:prstGeom>
        </p:spPr>
        <p:txBody>
          <a:bodyPr vert="horz" lIns="91440" tIns="45720" rIns="91440" bIns="45720" rtlCol="0" anchor="ctr">
            <a:noAutofit/>
          </a:bodyPr>
          <a:lstStyle/>
          <a:p>
            <a:pPr>
              <a:lnSpc>
                <a:spcPct val="90000"/>
              </a:lnSpc>
              <a:spcAft>
                <a:spcPts val="600"/>
              </a:spcAft>
            </a:pPr>
            <a:r>
              <a:rPr lang="en-US" sz="1600" dirty="0"/>
              <a:t>Kubernetes uses namespaces to organize objects in the cluster.</a:t>
            </a:r>
          </a:p>
          <a:p>
            <a:pPr>
              <a:lnSpc>
                <a:spcPct val="90000"/>
              </a:lnSpc>
              <a:spcAft>
                <a:spcPts val="600"/>
              </a:spcAft>
            </a:pPr>
            <a:r>
              <a:rPr lang="en-US" sz="1600" dirty="0"/>
              <a:t>Each namespace as a folder that holds a set of objects. By default, the kubectl command-line tool interacts with the default namespace.</a:t>
            </a:r>
          </a:p>
          <a:p>
            <a:pPr>
              <a:lnSpc>
                <a:spcPct val="90000"/>
              </a:lnSpc>
              <a:spcAft>
                <a:spcPts val="600"/>
              </a:spcAft>
            </a:pPr>
            <a:r>
              <a:rPr lang="en-US" sz="1600" dirty="0"/>
              <a:t>If you want to use a different name‐space, you can pass kubectl the --namespace flag. </a:t>
            </a:r>
          </a:p>
          <a:p>
            <a:pPr>
              <a:lnSpc>
                <a:spcPct val="90000"/>
              </a:lnSpc>
              <a:spcAft>
                <a:spcPts val="600"/>
              </a:spcAft>
            </a:pPr>
            <a:r>
              <a:rPr lang="en-US" sz="1600" dirty="0"/>
              <a:t>For example, kubectl --namespace=mystuff references objects in the mystuff namespace. If you want to interact with all namespaces—for example, to list all Pods in your cluster—you can pass the --all-namespaces flag. </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An abstraction that allows you to divide a cluster into multiple scoped “virtual clusters”</a:t>
            </a:r>
          </a:p>
          <a:p>
            <a:pPr>
              <a:lnSpc>
                <a:spcPct val="90000"/>
              </a:lnSpc>
              <a:spcAft>
                <a:spcPts val="600"/>
              </a:spcAft>
            </a:pPr>
            <a:r>
              <a:rPr lang="en-US" sz="1600" dirty="0"/>
              <a:t>E.g., Each team gets its own Namespace with associated resource quota</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Primary mechanism for scoping and limiting access.</a:t>
            </a:r>
          </a:p>
          <a:p>
            <a:pPr>
              <a:lnSpc>
                <a:spcPct val="90000"/>
              </a:lnSpc>
              <a:spcAft>
                <a:spcPts val="600"/>
              </a:spcAft>
            </a:pPr>
            <a:r>
              <a:rPr lang="en-US" sz="1600" dirty="0"/>
              <a:t>Kubernetes usually starts with 3 Namespaces by default:</a:t>
            </a:r>
          </a:p>
          <a:p>
            <a:pPr marL="285750" indent="-228600">
              <a:lnSpc>
                <a:spcPct val="90000"/>
              </a:lnSpc>
              <a:spcAft>
                <a:spcPts val="600"/>
              </a:spcAft>
              <a:buFont typeface="Arial" panose="020B0604020202020204" pitchFamily="34" charset="0"/>
              <a:buChar char="•"/>
            </a:pPr>
            <a:r>
              <a:rPr lang="en-US" sz="1600" dirty="0"/>
              <a:t>Default</a:t>
            </a:r>
          </a:p>
          <a:p>
            <a:pPr marL="285750" indent="-228600">
              <a:lnSpc>
                <a:spcPct val="90000"/>
              </a:lnSpc>
              <a:spcAft>
                <a:spcPts val="600"/>
              </a:spcAft>
              <a:buFont typeface="Arial" panose="020B0604020202020204" pitchFamily="34" charset="0"/>
              <a:buChar char="•"/>
            </a:pPr>
            <a:r>
              <a:rPr lang="en-US" sz="1600" dirty="0"/>
              <a:t>Kube-system</a:t>
            </a:r>
          </a:p>
          <a:p>
            <a:pPr marL="285750" indent="-228600">
              <a:lnSpc>
                <a:spcPct val="90000"/>
              </a:lnSpc>
              <a:spcAft>
                <a:spcPts val="600"/>
              </a:spcAft>
              <a:buFont typeface="Arial" panose="020B0604020202020204" pitchFamily="34" charset="0"/>
              <a:buChar char="•"/>
            </a:pPr>
            <a:r>
              <a:rPr lang="en-US" sz="1600" dirty="0"/>
              <a:t>Kube-public</a:t>
            </a:r>
          </a:p>
          <a:p>
            <a:pPr indent="-228600">
              <a:lnSpc>
                <a:spcPct val="90000"/>
              </a:lnSpc>
              <a:spcAft>
                <a:spcPts val="600"/>
              </a:spcAft>
              <a:buFont typeface="Arial" panose="020B0604020202020204" pitchFamily="34" charset="0"/>
              <a:buChar char="•"/>
            </a:pPr>
            <a:endParaRPr lang="en-US" sz="16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73E7E47-1279-4C0D-817E-C17FA4DB6230}"/>
                  </a:ext>
                </a:extLst>
              </p14:cNvPr>
              <p14:cNvContentPartPr/>
              <p14:nvPr/>
            </p14:nvContentPartPr>
            <p14:xfrm>
              <a:off x="2260440" y="2844720"/>
              <a:ext cx="1118160" cy="4007160"/>
            </p14:xfrm>
          </p:contentPart>
        </mc:Choice>
        <mc:Fallback>
          <p:pic>
            <p:nvPicPr>
              <p:cNvPr id="4" name="Ink 3">
                <a:extLst>
                  <a:ext uri="{FF2B5EF4-FFF2-40B4-BE49-F238E27FC236}">
                    <a16:creationId xmlns:a16="http://schemas.microsoft.com/office/drawing/2014/main" id="{A73E7E47-1279-4C0D-817E-C17FA4DB6230}"/>
                  </a:ext>
                </a:extLst>
              </p:cNvPr>
              <p:cNvPicPr/>
              <p:nvPr/>
            </p:nvPicPr>
            <p:blipFill>
              <a:blip r:embed="rId3"/>
              <a:stretch>
                <a:fillRect/>
              </a:stretch>
            </p:blipFill>
            <p:spPr>
              <a:xfrm>
                <a:off x="2251080" y="2835360"/>
                <a:ext cx="1136880" cy="4025880"/>
              </a:xfrm>
              <a:prstGeom prst="rect">
                <a:avLst/>
              </a:prstGeom>
            </p:spPr>
          </p:pic>
        </mc:Fallback>
      </mc:AlternateContent>
    </p:spTree>
    <p:extLst>
      <p:ext uri="{BB962C8B-B14F-4D97-AF65-F5344CB8AC3E}">
        <p14:creationId xmlns:p14="http://schemas.microsoft.com/office/powerpoint/2010/main" val="267437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FCF2-78DE-4569-9E66-D0A6E10B4739}"/>
              </a:ext>
            </a:extLst>
          </p:cNvPr>
          <p:cNvSpPr>
            <a:spLocks noGrp="1"/>
          </p:cNvSpPr>
          <p:nvPr>
            <p:ph type="title"/>
          </p:nvPr>
        </p:nvSpPr>
        <p:spPr/>
        <p:txBody>
          <a:bodyPr/>
          <a:lstStyle/>
          <a:p>
            <a:r>
              <a:rPr lang="en-US" dirty="0"/>
              <a:t>Creating a Namespace</a:t>
            </a:r>
          </a:p>
        </p:txBody>
      </p:sp>
      <p:sp>
        <p:nvSpPr>
          <p:cNvPr id="3" name="Rectangle 2">
            <a:extLst>
              <a:ext uri="{FF2B5EF4-FFF2-40B4-BE49-F238E27FC236}">
                <a16:creationId xmlns:a16="http://schemas.microsoft.com/office/drawing/2014/main" id="{3226A867-50A0-47B1-9E98-8D3460B3E952}"/>
              </a:ext>
            </a:extLst>
          </p:cNvPr>
          <p:cNvSpPr/>
          <p:nvPr/>
        </p:nvSpPr>
        <p:spPr>
          <a:xfrm>
            <a:off x="838199" y="1506022"/>
            <a:ext cx="9682537" cy="5355312"/>
          </a:xfrm>
          <a:prstGeom prst="rect">
            <a:avLst/>
          </a:prstGeom>
        </p:spPr>
        <p:txBody>
          <a:bodyPr wrap="square">
            <a:spAutoFit/>
          </a:bodyPr>
          <a:lstStyle/>
          <a:p>
            <a:r>
              <a:rPr lang="en-US" dirty="0">
                <a:latin typeface="Arial" panose="020B0604020202020204" pitchFamily="34" charset="0"/>
              </a:rPr>
              <a:t>List namespaces with kubectl:</a:t>
            </a:r>
          </a:p>
          <a:p>
            <a:endParaRPr lang="en-US" dirty="0">
              <a:latin typeface="Arial" panose="020B0604020202020204" pitchFamily="34" charset="0"/>
            </a:endParaRPr>
          </a:p>
          <a:p>
            <a:pPr marL="285750" indent="-285750">
              <a:buFont typeface="Courier New" panose="02070309020205020404" pitchFamily="49" charset="0"/>
              <a:buChar char="o"/>
            </a:pPr>
            <a:r>
              <a:rPr lang="en-US" dirty="0">
                <a:latin typeface="Arial" panose="020B0604020202020204" pitchFamily="34" charset="0"/>
              </a:rPr>
              <a:t>Kubectl get namespaces</a:t>
            </a:r>
          </a:p>
          <a:p>
            <a:pPr marL="285750" indent="-285750">
              <a:buFont typeface="Courier New" panose="02070309020205020404" pitchFamily="49" charset="0"/>
              <a:buChar char="o"/>
            </a:pPr>
            <a:r>
              <a:rPr lang="en-US" dirty="0">
                <a:latin typeface="Arial" panose="020B0604020202020204" pitchFamily="34" charset="0"/>
              </a:rPr>
              <a:t>Kubectl get ns</a:t>
            </a:r>
          </a:p>
          <a:p>
            <a:pPr marL="285750" indent="-285750">
              <a:buFont typeface="Courier New" panose="02070309020205020404" pitchFamily="49" charset="0"/>
              <a:buChar char="o"/>
            </a:pPr>
            <a:endParaRPr lang="en-US" dirty="0">
              <a:latin typeface="Arial" panose="020B0604020202020204" pitchFamily="34" charset="0"/>
            </a:endParaRPr>
          </a:p>
          <a:p>
            <a:r>
              <a:rPr lang="en-US" dirty="0">
                <a:latin typeface="Arial" panose="020B0604020202020204" pitchFamily="34" charset="0"/>
              </a:rPr>
              <a:t>Create your own:</a:t>
            </a:r>
          </a:p>
          <a:p>
            <a:endParaRPr lang="en-US" dirty="0">
              <a:latin typeface="Arial" panose="020B0604020202020204" pitchFamily="34" charset="0"/>
            </a:endParaRPr>
          </a:p>
          <a:p>
            <a:pPr marL="285750" indent="-285750">
              <a:buFont typeface="Courier New" panose="02070309020205020404" pitchFamily="49" charset="0"/>
              <a:buChar char="o"/>
            </a:pPr>
            <a:r>
              <a:rPr lang="en-US" dirty="0">
                <a:latin typeface="Arial" panose="020B0604020202020204" pitchFamily="34" charset="0"/>
              </a:rPr>
              <a:t>Kubectl create ns flask</a:t>
            </a:r>
          </a:p>
          <a:p>
            <a:endParaRPr lang="en-US" dirty="0">
              <a:latin typeface="Arial" panose="020B0604020202020204" pitchFamily="34" charset="0"/>
            </a:endParaRPr>
          </a:p>
          <a:p>
            <a:r>
              <a:rPr lang="en-US" dirty="0">
                <a:latin typeface="Arial" panose="020B0604020202020204" pitchFamily="34" charset="0"/>
              </a:rPr>
              <a:t>Specify a namespace with kubectl:</a:t>
            </a:r>
          </a:p>
          <a:p>
            <a:pPr marL="285750" indent="-285750">
              <a:buFont typeface="Courier New" panose="02070309020205020404" pitchFamily="49" charset="0"/>
              <a:buChar char="o"/>
            </a:pPr>
            <a:r>
              <a:rPr lang="en-US" dirty="0">
                <a:latin typeface="Arial" panose="020B0604020202020204" pitchFamily="34" charset="0"/>
              </a:rPr>
              <a:t>Kubectl –n flask get all</a:t>
            </a:r>
          </a:p>
          <a:p>
            <a:endParaRPr lang="en-US" dirty="0">
              <a:latin typeface="Arial" panose="020B0604020202020204" pitchFamily="34" charset="0"/>
            </a:endParaRPr>
          </a:p>
          <a:p>
            <a:r>
              <a:rPr lang="en-US" dirty="0">
                <a:latin typeface="Arial" panose="020B0604020202020204" pitchFamily="34" charset="0"/>
              </a:rPr>
              <a:t>If you don’t want to use the </a:t>
            </a:r>
            <a:r>
              <a:rPr lang="en-US" dirty="0">
                <a:latin typeface="Courier New" panose="02070309020205020404" pitchFamily="49" charset="0"/>
              </a:rPr>
              <a:t>-n</a:t>
            </a:r>
            <a:r>
              <a:rPr lang="en-US" dirty="0">
                <a:latin typeface="Arial" panose="020B0604020202020204" pitchFamily="34" charset="0"/>
              </a:rPr>
              <a:t> flag with every command: contexts</a:t>
            </a:r>
          </a:p>
          <a:p>
            <a:pPr marL="285750" indent="-285750">
              <a:buFont typeface="Courier New" panose="02070309020205020404" pitchFamily="49" charset="0"/>
              <a:buChar char="o"/>
            </a:pPr>
            <a:r>
              <a:rPr lang="en-US" dirty="0">
                <a:latin typeface="Courier New" panose="02070309020205020404" pitchFamily="49" charset="0"/>
              </a:rPr>
              <a:t>kubectl config current-context</a:t>
            </a:r>
          </a:p>
          <a:p>
            <a:pPr marL="285750" indent="-285750">
              <a:buFont typeface="Courier New" panose="02070309020205020404" pitchFamily="49" charset="0"/>
              <a:buChar char="o"/>
            </a:pPr>
            <a:r>
              <a:rPr lang="en-US" dirty="0">
                <a:latin typeface="Courier New" panose="02070309020205020404" pitchFamily="49" charset="0"/>
              </a:rPr>
              <a:t>kubectl config set-context --current --namespace=flask</a:t>
            </a:r>
            <a:endParaRPr lang="en-US" dirty="0">
              <a:latin typeface="Arial" panose="020B0604020202020204" pitchFamily="34" charset="0"/>
            </a:endParaRPr>
          </a:p>
          <a:p>
            <a:pPr marL="285750" indent="-285750">
              <a:buFont typeface="Courier New" panose="02070309020205020404" pitchFamily="49" charset="0"/>
              <a:buChar char="o"/>
            </a:pPr>
            <a:r>
              <a:rPr lang="en-US" dirty="0">
                <a:latin typeface="Courier New" panose="02070309020205020404" pitchFamily="49" charset="0"/>
              </a:rPr>
              <a:t>kubectl config get-contexts</a:t>
            </a:r>
            <a:endParaRPr lang="en-US" dirty="0">
              <a:latin typeface="Arial" panose="020B0604020202020204" pitchFamily="34" charset="0"/>
            </a:endParaRPr>
          </a:p>
          <a:p>
            <a:pPr marL="285750" indent="-285750">
              <a:buFont typeface="Courier New" panose="02070309020205020404" pitchFamily="49" charset="0"/>
              <a:buChar char="o"/>
            </a:pPr>
            <a:r>
              <a:rPr lang="en-US" dirty="0">
                <a:latin typeface="Courier New" panose="02070309020205020404" pitchFamily="49" charset="0"/>
              </a:rPr>
              <a:t>kubectl get all </a:t>
            </a:r>
            <a:endParaRPr lang="en-US" dirty="0">
              <a:latin typeface="Arial" panose="020B0604020202020204" pitchFamily="34" charset="0"/>
            </a:endParaRPr>
          </a:p>
          <a:p>
            <a:endParaRPr lang="en-US" dirty="0">
              <a:latin typeface="Arial" panose="020B0604020202020204" pitchFamily="34"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2CBC560-F013-45C1-833D-7A002EB23DB4}"/>
                  </a:ext>
                </a:extLst>
              </p14:cNvPr>
              <p14:cNvContentPartPr/>
              <p14:nvPr/>
            </p14:nvContentPartPr>
            <p14:xfrm>
              <a:off x="228600" y="1625760"/>
              <a:ext cx="6572520" cy="3079800"/>
            </p14:xfrm>
          </p:contentPart>
        </mc:Choice>
        <mc:Fallback>
          <p:pic>
            <p:nvPicPr>
              <p:cNvPr id="4" name="Ink 3">
                <a:extLst>
                  <a:ext uri="{FF2B5EF4-FFF2-40B4-BE49-F238E27FC236}">
                    <a16:creationId xmlns:a16="http://schemas.microsoft.com/office/drawing/2014/main" id="{42CBC560-F013-45C1-833D-7A002EB23DB4}"/>
                  </a:ext>
                </a:extLst>
              </p:cNvPr>
              <p:cNvPicPr/>
              <p:nvPr/>
            </p:nvPicPr>
            <p:blipFill>
              <a:blip r:embed="rId3"/>
              <a:stretch>
                <a:fillRect/>
              </a:stretch>
            </p:blipFill>
            <p:spPr>
              <a:xfrm>
                <a:off x="219240" y="1616400"/>
                <a:ext cx="6591240" cy="3098520"/>
              </a:xfrm>
              <a:prstGeom prst="rect">
                <a:avLst/>
              </a:prstGeom>
            </p:spPr>
          </p:pic>
        </mc:Fallback>
      </mc:AlternateContent>
    </p:spTree>
    <p:extLst>
      <p:ext uri="{BB962C8B-B14F-4D97-AF65-F5344CB8AC3E}">
        <p14:creationId xmlns:p14="http://schemas.microsoft.com/office/powerpoint/2010/main" val="146125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D5FC-81FF-4F64-A8A9-53D9896C48C0}"/>
              </a:ext>
            </a:extLst>
          </p:cNvPr>
          <p:cNvSpPr>
            <a:spLocks noGrp="1"/>
          </p:cNvSpPr>
          <p:nvPr>
            <p:ph type="title"/>
          </p:nvPr>
        </p:nvSpPr>
        <p:spPr/>
        <p:txBody>
          <a:bodyPr/>
          <a:lstStyle/>
          <a:p>
            <a:r>
              <a:rPr lang="en-US" dirty="0"/>
              <a:t>Contexts</a:t>
            </a:r>
          </a:p>
        </p:txBody>
      </p:sp>
      <p:sp>
        <p:nvSpPr>
          <p:cNvPr id="3" name="Rectangle 2">
            <a:extLst>
              <a:ext uri="{FF2B5EF4-FFF2-40B4-BE49-F238E27FC236}">
                <a16:creationId xmlns:a16="http://schemas.microsoft.com/office/drawing/2014/main" id="{42F92DE6-C740-4F88-AC2E-01BD174150DC}"/>
              </a:ext>
            </a:extLst>
          </p:cNvPr>
          <p:cNvSpPr/>
          <p:nvPr/>
        </p:nvSpPr>
        <p:spPr>
          <a:xfrm>
            <a:off x="838199" y="1427826"/>
            <a:ext cx="10607211" cy="4893647"/>
          </a:xfrm>
          <a:prstGeom prst="rect">
            <a:avLst/>
          </a:prstGeom>
        </p:spPr>
        <p:txBody>
          <a:bodyPr wrap="square">
            <a:spAutoFit/>
          </a:bodyPr>
          <a:lstStyle/>
          <a:p>
            <a:r>
              <a:rPr lang="en-US" sz="2400" dirty="0">
                <a:latin typeface="Times New Roman" panose="02020603050405020304" pitchFamily="18" charset="0"/>
              </a:rPr>
              <a:t>If you want to change the default namespace more permanently, you can use a con‐text. This gets recorded in a </a:t>
            </a:r>
            <a:r>
              <a:rPr lang="en-US" sz="2400" dirty="0">
                <a:latin typeface="Courier New" panose="02070309020205020404" pitchFamily="49" charset="0"/>
              </a:rPr>
              <a:t>kubectl</a:t>
            </a:r>
            <a:r>
              <a:rPr lang="en-US" sz="2400" dirty="0">
                <a:latin typeface="Times New Roman" panose="02020603050405020304" pitchFamily="18" charset="0"/>
              </a:rPr>
              <a:t> configuration file, usually located at $HOME/.kube/config. This configuration file also stores how to both find and authenticate to your cluster. </a:t>
            </a:r>
          </a:p>
          <a:p>
            <a:endParaRPr lang="en-US" sz="2400" dirty="0">
              <a:latin typeface="Times New Roman" panose="02020603050405020304" pitchFamily="18" charset="0"/>
            </a:endParaRPr>
          </a:p>
          <a:p>
            <a:r>
              <a:rPr lang="en-US" sz="2400" dirty="0">
                <a:latin typeface="Times New Roman" panose="02020603050405020304" pitchFamily="18" charset="0"/>
              </a:rPr>
              <a:t>For example, you can create a context with a different default namespace for your </a:t>
            </a:r>
            <a:r>
              <a:rPr lang="en-US" sz="2400" dirty="0">
                <a:latin typeface="Courier New" panose="02070309020205020404" pitchFamily="49" charset="0"/>
              </a:rPr>
              <a:t>kubectl</a:t>
            </a:r>
            <a:r>
              <a:rPr lang="en-US" sz="2400" dirty="0">
                <a:latin typeface="Times New Roman" panose="02020603050405020304" pitchFamily="18" charset="0"/>
              </a:rPr>
              <a:t> commands using:</a:t>
            </a:r>
          </a:p>
          <a:p>
            <a:r>
              <a:rPr lang="en-US" sz="2400" dirty="0">
                <a:latin typeface="Courier New" panose="02070309020205020404" pitchFamily="49" charset="0"/>
              </a:rPr>
              <a:t>$ kubectl config set-context my-context --namespace=mystuff</a:t>
            </a:r>
          </a:p>
          <a:p>
            <a:r>
              <a:rPr lang="en-US" sz="2400" dirty="0">
                <a:latin typeface="Times New Roman" panose="02020603050405020304" pitchFamily="18" charset="0"/>
              </a:rPr>
              <a:t>This creates a new context, but it doesn’t actually start using it yet. </a:t>
            </a:r>
          </a:p>
          <a:p>
            <a:endParaRPr lang="en-US" sz="2400" dirty="0">
              <a:latin typeface="Times New Roman" panose="02020603050405020304" pitchFamily="18" charset="0"/>
            </a:endParaRPr>
          </a:p>
          <a:p>
            <a:r>
              <a:rPr lang="en-US" sz="2400" dirty="0">
                <a:latin typeface="Times New Roman" panose="02020603050405020304" pitchFamily="18" charset="0"/>
              </a:rPr>
              <a:t>To use this newly created context, you can run:</a:t>
            </a:r>
          </a:p>
          <a:p>
            <a:r>
              <a:rPr lang="en-US" sz="2400" dirty="0">
                <a:latin typeface="Courier New" panose="02070309020205020404" pitchFamily="49" charset="0"/>
              </a:rPr>
              <a:t>$ kubectl config use-context my-context</a:t>
            </a:r>
            <a:endParaRPr lang="en-US" sz="2400" dirty="0"/>
          </a:p>
        </p:txBody>
      </p:sp>
    </p:spTree>
    <p:extLst>
      <p:ext uri="{BB962C8B-B14F-4D97-AF65-F5344CB8AC3E}">
        <p14:creationId xmlns:p14="http://schemas.microsoft.com/office/powerpoint/2010/main" val="2100328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B9075E-5D58-4908-9149-D1695AF16666}"/>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Pods in Kubernetes</a:t>
            </a:r>
          </a:p>
        </p:txBody>
      </p:sp>
      <p:sp>
        <p:nvSpPr>
          <p:cNvPr id="3" name="Rectangle 2">
            <a:extLst>
              <a:ext uri="{FF2B5EF4-FFF2-40B4-BE49-F238E27FC236}">
                <a16:creationId xmlns:a16="http://schemas.microsoft.com/office/drawing/2014/main" id="{793D91F1-E527-4DBE-ABF0-63EEE220B247}"/>
              </a:ext>
            </a:extLst>
          </p:cNvPr>
          <p:cNvSpPr/>
          <p:nvPr/>
        </p:nvSpPr>
        <p:spPr>
          <a:xfrm>
            <a:off x="643467" y="1782981"/>
            <a:ext cx="10905066" cy="4393982"/>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000" dirty="0"/>
              <a:t>A Pod represents a collection of application containers and volumes running in the same execution environment.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Pods, not containers, are the smallest deployable arti‐fact in a Kubernetes cluster. This means all the containers in a Pod always land on the same machine.</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Each container within a Pod runs in its own cgroup, but they share a number of Linux namespaces.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Applications running in the same Pod share the same IP address and port space, have the same hostname, and can communicate using native inter process communication channels.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However, applications in different Pods are isolated from each other; they have different IP addresses, different hostnames, and more.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Containers in different Pods running on the same node might as well be on different servers.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D7520FE-7C85-45C6-B428-93E6998B8280}"/>
                  </a:ext>
                </a:extLst>
              </p14:cNvPr>
              <p14:cNvContentPartPr/>
              <p14:nvPr/>
            </p14:nvContentPartPr>
            <p14:xfrm>
              <a:off x="647640" y="1085760"/>
              <a:ext cx="5518440" cy="2362680"/>
            </p14:xfrm>
          </p:contentPart>
        </mc:Choice>
        <mc:Fallback>
          <p:pic>
            <p:nvPicPr>
              <p:cNvPr id="4" name="Ink 3">
                <a:extLst>
                  <a:ext uri="{FF2B5EF4-FFF2-40B4-BE49-F238E27FC236}">
                    <a16:creationId xmlns:a16="http://schemas.microsoft.com/office/drawing/2014/main" id="{DD7520FE-7C85-45C6-B428-93E6998B8280}"/>
                  </a:ext>
                </a:extLst>
              </p:cNvPr>
              <p:cNvPicPr/>
              <p:nvPr/>
            </p:nvPicPr>
            <p:blipFill>
              <a:blip r:embed="rId3"/>
              <a:stretch>
                <a:fillRect/>
              </a:stretch>
            </p:blipFill>
            <p:spPr>
              <a:xfrm>
                <a:off x="638280" y="1076400"/>
                <a:ext cx="5537160" cy="2381400"/>
              </a:xfrm>
              <a:prstGeom prst="rect">
                <a:avLst/>
              </a:prstGeom>
            </p:spPr>
          </p:pic>
        </mc:Fallback>
      </mc:AlternateContent>
    </p:spTree>
    <p:extLst>
      <p:ext uri="{BB962C8B-B14F-4D97-AF65-F5344CB8AC3E}">
        <p14:creationId xmlns:p14="http://schemas.microsoft.com/office/powerpoint/2010/main" val="1227694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2B65BC-86C2-4983-B5DF-836288A83085}"/>
              </a:ext>
            </a:extLst>
          </p:cNvPr>
          <p:cNvSpPr>
            <a:spLocks noGrp="1"/>
          </p:cNvSpPr>
          <p:nvPr>
            <p:ph type="title"/>
          </p:nvPr>
        </p:nvSpPr>
        <p:spPr>
          <a:xfrm>
            <a:off x="643467" y="321734"/>
            <a:ext cx="4970877" cy="1135737"/>
          </a:xfrm>
        </p:spPr>
        <p:txBody>
          <a:bodyPr vert="horz" lIns="91440" tIns="45720" rIns="91440" bIns="45720" rtlCol="0" anchor="ctr">
            <a:normAutofit/>
          </a:bodyPr>
          <a:lstStyle/>
          <a:p>
            <a:r>
              <a:rPr lang="en-US" sz="3600" kern="1200">
                <a:solidFill>
                  <a:schemeClr val="tx1"/>
                </a:solidFill>
                <a:latin typeface="+mj-lt"/>
                <a:ea typeface="+mj-ea"/>
                <a:cs typeface="+mj-cs"/>
              </a:rPr>
              <a:t>Pods </a:t>
            </a:r>
          </a:p>
        </p:txBody>
      </p:sp>
      <p:sp>
        <p:nvSpPr>
          <p:cNvPr id="3" name="Rectangle 2">
            <a:extLst>
              <a:ext uri="{FF2B5EF4-FFF2-40B4-BE49-F238E27FC236}">
                <a16:creationId xmlns:a16="http://schemas.microsoft.com/office/drawing/2014/main" id="{33E0B688-F7EE-47B5-8C77-04F09A35955E}"/>
              </a:ext>
            </a:extLst>
          </p:cNvPr>
          <p:cNvSpPr/>
          <p:nvPr/>
        </p:nvSpPr>
        <p:spPr>
          <a:xfrm>
            <a:off x="643468" y="1457470"/>
            <a:ext cx="5452532" cy="4974151"/>
          </a:xfrm>
          <a:prstGeom prst="rect">
            <a:avLst/>
          </a:prstGeom>
        </p:spPr>
        <p:txBody>
          <a:bodyPr vert="horz" lIns="91440" tIns="45720" rIns="91440" bIns="45720" rtlCol="0">
            <a:noAutofit/>
          </a:bodyPr>
          <a:lstStyle/>
          <a:p>
            <a:pPr>
              <a:lnSpc>
                <a:spcPct val="90000"/>
              </a:lnSpc>
              <a:spcAft>
                <a:spcPts val="600"/>
              </a:spcAft>
            </a:pPr>
            <a:r>
              <a:rPr lang="en-US" sz="1600" dirty="0"/>
              <a:t>A Pod is the smallest and simplest Kubernetes object. </a:t>
            </a:r>
          </a:p>
          <a:p>
            <a:pPr>
              <a:lnSpc>
                <a:spcPct val="90000"/>
              </a:lnSpc>
              <a:spcAft>
                <a:spcPts val="600"/>
              </a:spcAft>
            </a:pPr>
            <a:r>
              <a:rPr lang="en-US" sz="1600" dirty="0"/>
              <a:t>It is the unit of deployment in Kubernetes, which represents a single instance of the application.</a:t>
            </a:r>
          </a:p>
          <a:p>
            <a:pPr>
              <a:lnSpc>
                <a:spcPct val="90000"/>
              </a:lnSpc>
              <a:spcAft>
                <a:spcPts val="600"/>
              </a:spcAft>
            </a:pPr>
            <a:r>
              <a:rPr lang="en-US" sz="1600" dirty="0"/>
              <a:t>A Pod is a logical collection of one or more containers, which: </a:t>
            </a:r>
          </a:p>
          <a:p>
            <a:pPr>
              <a:lnSpc>
                <a:spcPct val="90000"/>
              </a:lnSpc>
              <a:spcAft>
                <a:spcPts val="600"/>
              </a:spcAft>
            </a:pPr>
            <a:endParaRPr lang="en-US" sz="1600" dirty="0"/>
          </a:p>
          <a:p>
            <a:pPr indent="-342900">
              <a:lnSpc>
                <a:spcPct val="90000"/>
              </a:lnSpc>
              <a:spcAft>
                <a:spcPts val="600"/>
              </a:spcAft>
              <a:buFont typeface="Arial" panose="020B0604020202020204" pitchFamily="34" charset="0"/>
              <a:buChar char="•"/>
            </a:pPr>
            <a:r>
              <a:rPr lang="en-US" sz="1600" dirty="0"/>
              <a:t>One or more application containers</a:t>
            </a:r>
          </a:p>
          <a:p>
            <a:pPr indent="-342900">
              <a:lnSpc>
                <a:spcPct val="90000"/>
              </a:lnSpc>
              <a:spcAft>
                <a:spcPts val="600"/>
              </a:spcAft>
              <a:buFont typeface="Arial" panose="020B0604020202020204" pitchFamily="34" charset="0"/>
              <a:buChar char="•"/>
            </a:pPr>
            <a:r>
              <a:rPr lang="en-US" sz="1600" dirty="0"/>
              <a:t>Are scheduled together on the same host with the Pod </a:t>
            </a:r>
          </a:p>
          <a:p>
            <a:pPr indent="-342900">
              <a:lnSpc>
                <a:spcPct val="90000"/>
              </a:lnSpc>
              <a:spcAft>
                <a:spcPts val="600"/>
              </a:spcAft>
              <a:buFont typeface="Arial" panose="020B0604020202020204" pitchFamily="34" charset="0"/>
              <a:buChar char="•"/>
            </a:pPr>
            <a:r>
              <a:rPr lang="en-US" sz="1600" dirty="0"/>
              <a:t>Share the same network namespace </a:t>
            </a:r>
          </a:p>
          <a:p>
            <a:pPr indent="-342900">
              <a:lnSpc>
                <a:spcPct val="90000"/>
              </a:lnSpc>
              <a:spcAft>
                <a:spcPts val="600"/>
              </a:spcAft>
              <a:buFont typeface="Arial" panose="020B0604020202020204" pitchFamily="34" charset="0"/>
              <a:buChar char="•"/>
            </a:pPr>
            <a:r>
              <a:rPr lang="en-US" sz="1600" dirty="0"/>
              <a:t>Have access to mount the same external storage (volumes). </a:t>
            </a:r>
          </a:p>
          <a:p>
            <a:pPr indent="-342900">
              <a:lnSpc>
                <a:spcPct val="90000"/>
              </a:lnSpc>
              <a:spcAft>
                <a:spcPts val="600"/>
              </a:spcAft>
              <a:buFont typeface="Arial" panose="020B0604020202020204" pitchFamily="34" charset="0"/>
              <a:buChar char="•"/>
            </a:pPr>
            <a:r>
              <a:rPr lang="en-US" sz="1600" dirty="0"/>
              <a:t>Storage resources</a:t>
            </a:r>
          </a:p>
          <a:p>
            <a:pPr indent="-342900">
              <a:lnSpc>
                <a:spcPct val="90000"/>
              </a:lnSpc>
              <a:spcAft>
                <a:spcPts val="600"/>
              </a:spcAft>
              <a:buFont typeface="Arial" panose="020B0604020202020204" pitchFamily="34" charset="0"/>
              <a:buChar char="•"/>
            </a:pPr>
            <a:r>
              <a:rPr lang="en-US" sz="1600" dirty="0"/>
              <a:t>A unique IP address</a:t>
            </a:r>
          </a:p>
          <a:p>
            <a:pPr indent="-342900">
              <a:lnSpc>
                <a:spcPct val="90000"/>
              </a:lnSpc>
              <a:spcAft>
                <a:spcPts val="600"/>
              </a:spcAft>
              <a:buFont typeface="Arial" panose="020B0604020202020204" pitchFamily="34" charset="0"/>
              <a:buChar char="•"/>
            </a:pPr>
            <a:r>
              <a:rPr lang="en-US" sz="1600" dirty="0"/>
              <a:t>Options about how the container(s) should run</a:t>
            </a:r>
          </a:p>
          <a:p>
            <a:pPr>
              <a:lnSpc>
                <a:spcPct val="90000"/>
              </a:lnSpc>
              <a:spcAft>
                <a:spcPts val="600"/>
              </a:spcAft>
            </a:pPr>
            <a:r>
              <a:rPr lang="en-US" sz="1600" dirty="0"/>
              <a:t>A pod is scheduled on a node and remains there until terminated or evicted</a:t>
            </a:r>
          </a:p>
          <a:p>
            <a:pPr>
              <a:lnSpc>
                <a:spcPct val="90000"/>
              </a:lnSpc>
              <a:spcAft>
                <a:spcPts val="600"/>
              </a:spcAft>
            </a:pPr>
            <a:r>
              <a:rPr lang="en-US" sz="1600" dirty="0"/>
              <a:t>Pods are ephemeral in nature, and they do not have the capability to self-heal by themselves. That is the reason they are used with controllers which handle Pods' replication, fault tolerance, self-healing, etc. </a:t>
            </a:r>
          </a:p>
          <a:p>
            <a:pPr>
              <a:lnSpc>
                <a:spcPct val="90000"/>
              </a:lnSpc>
              <a:spcAft>
                <a:spcPts val="600"/>
              </a:spcAft>
            </a:pPr>
            <a:endParaRPr lang="en-US" sz="1600" dirty="0"/>
          </a:p>
          <a:p>
            <a:pPr indent="-228600">
              <a:lnSpc>
                <a:spcPct val="90000"/>
              </a:lnSpc>
              <a:spcAft>
                <a:spcPts val="600"/>
              </a:spcAft>
              <a:buFont typeface="Arial" panose="020B0604020202020204" pitchFamily="34" charset="0"/>
              <a:buChar char="•"/>
            </a:pPr>
            <a:endParaRPr lang="en-US" sz="1600" dirty="0"/>
          </a:p>
        </p:txBody>
      </p:sp>
      <p:sp>
        <p:nvSpPr>
          <p:cNvPr id="36"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4E87EF-9F42-4BFD-B3B9-3E39B6C3F631}"/>
              </a:ext>
            </a:extLst>
          </p:cNvPr>
          <p:cNvPicPr>
            <a:picLocks noChangeAspect="1"/>
          </p:cNvPicPr>
          <p:nvPr/>
        </p:nvPicPr>
        <p:blipFill>
          <a:blip r:embed="rId2"/>
          <a:stretch>
            <a:fillRect/>
          </a:stretch>
        </p:blipFill>
        <p:spPr>
          <a:xfrm>
            <a:off x="6257813" y="1330956"/>
            <a:ext cx="5290720" cy="4196087"/>
          </a:xfrm>
          <a:prstGeom prst="rect">
            <a:avLst/>
          </a:prstGeom>
        </p:spPr>
      </p:pic>
      <p:grpSp>
        <p:nvGrpSpPr>
          <p:cNvPr id="38" name="Group 30">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9" name="Isosceles Triangle 31">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2">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9A2B9E3-7EB7-4F8F-A7E2-EA642DBCC552}"/>
                  </a:ext>
                </a:extLst>
              </p14:cNvPr>
              <p14:cNvContentPartPr/>
              <p14:nvPr/>
            </p14:nvContentPartPr>
            <p14:xfrm>
              <a:off x="6966000" y="1778040"/>
              <a:ext cx="4286520" cy="4870800"/>
            </p14:xfrm>
          </p:contentPart>
        </mc:Choice>
        <mc:Fallback>
          <p:pic>
            <p:nvPicPr>
              <p:cNvPr id="5" name="Ink 4">
                <a:extLst>
                  <a:ext uri="{FF2B5EF4-FFF2-40B4-BE49-F238E27FC236}">
                    <a16:creationId xmlns:a16="http://schemas.microsoft.com/office/drawing/2014/main" id="{C9A2B9E3-7EB7-4F8F-A7E2-EA642DBCC552}"/>
                  </a:ext>
                </a:extLst>
              </p:cNvPr>
              <p:cNvPicPr/>
              <p:nvPr/>
            </p:nvPicPr>
            <p:blipFill>
              <a:blip r:embed="rId4"/>
              <a:stretch>
                <a:fillRect/>
              </a:stretch>
            </p:blipFill>
            <p:spPr>
              <a:xfrm>
                <a:off x="6956640" y="1768680"/>
                <a:ext cx="4305240" cy="4889520"/>
              </a:xfrm>
              <a:prstGeom prst="rect">
                <a:avLst/>
              </a:prstGeom>
            </p:spPr>
          </p:pic>
        </mc:Fallback>
      </mc:AlternateContent>
    </p:spTree>
    <p:extLst>
      <p:ext uri="{BB962C8B-B14F-4D97-AF65-F5344CB8AC3E}">
        <p14:creationId xmlns:p14="http://schemas.microsoft.com/office/powerpoint/2010/main" val="2544717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7C3C-5844-45F7-A38D-D23709DF3B04}"/>
              </a:ext>
            </a:extLst>
          </p:cNvPr>
          <p:cNvSpPr>
            <a:spLocks noGrp="1"/>
          </p:cNvSpPr>
          <p:nvPr>
            <p:ph type="title"/>
          </p:nvPr>
        </p:nvSpPr>
        <p:spPr/>
        <p:txBody>
          <a:bodyPr/>
          <a:lstStyle/>
          <a:p>
            <a:r>
              <a:rPr lang="en-US" dirty="0"/>
              <a:t>The pod</a:t>
            </a:r>
          </a:p>
        </p:txBody>
      </p:sp>
      <p:sp>
        <p:nvSpPr>
          <p:cNvPr id="3" name="Rectangle 2">
            <a:extLst>
              <a:ext uri="{FF2B5EF4-FFF2-40B4-BE49-F238E27FC236}">
                <a16:creationId xmlns:a16="http://schemas.microsoft.com/office/drawing/2014/main" id="{828C072E-3930-417B-9956-13D321620727}"/>
              </a:ext>
            </a:extLst>
          </p:cNvPr>
          <p:cNvSpPr/>
          <p:nvPr/>
        </p:nvSpPr>
        <p:spPr>
          <a:xfrm>
            <a:off x="736314" y="1496020"/>
            <a:ext cx="10617486" cy="4247317"/>
          </a:xfrm>
          <a:prstGeom prst="rect">
            <a:avLst/>
          </a:prstGeom>
        </p:spPr>
        <p:txBody>
          <a:bodyPr wrap="square">
            <a:spAutoFit/>
          </a:bodyPr>
          <a:lstStyle/>
          <a:p>
            <a:r>
              <a:rPr lang="en-US" dirty="0">
                <a:latin typeface="Arial" panose="020B0604020202020204" pitchFamily="34" charset="0"/>
              </a:rPr>
              <a:t>Pod lifecycle:</a:t>
            </a:r>
          </a:p>
          <a:p>
            <a:endParaRPr lang="en-US" dirty="0">
              <a:latin typeface="Arial" panose="020B0604020202020204" pitchFamily="34" charset="0"/>
            </a:endParaRPr>
          </a:p>
          <a:p>
            <a:r>
              <a:rPr lang="en-US" dirty="0">
                <a:latin typeface="Arial" panose="020B0604020202020204" pitchFamily="34" charset="0"/>
              </a:rPr>
              <a:t>●Pending – pod has been accepted by the Kubernetes system, but one or more of the Container images has not been created.</a:t>
            </a:r>
          </a:p>
          <a:p>
            <a:endParaRPr lang="en-US" dirty="0">
              <a:latin typeface="Arial" panose="020B0604020202020204" pitchFamily="34" charset="0"/>
            </a:endParaRPr>
          </a:p>
          <a:p>
            <a:r>
              <a:rPr lang="en-US" dirty="0">
                <a:latin typeface="Arial" panose="020B0604020202020204" pitchFamily="34" charset="0"/>
              </a:rPr>
              <a:t>●Running – has been bound to a node, all of the containers have been created. At least one container is still running (or starting / restarting).</a:t>
            </a:r>
          </a:p>
          <a:p>
            <a:endParaRPr lang="en-US" dirty="0">
              <a:latin typeface="Arial" panose="020B0604020202020204" pitchFamily="34" charset="0"/>
            </a:endParaRPr>
          </a:p>
          <a:p>
            <a:r>
              <a:rPr lang="en-US" dirty="0">
                <a:latin typeface="Arial" panose="020B0604020202020204" pitchFamily="34" charset="0"/>
              </a:rPr>
              <a:t>●Succeeded – all containers have terminated in success, and will not be restarted</a:t>
            </a:r>
          </a:p>
          <a:p>
            <a:endParaRPr lang="en-US" dirty="0">
              <a:latin typeface="Arial" panose="020B0604020202020204" pitchFamily="34" charset="0"/>
            </a:endParaRPr>
          </a:p>
          <a:p>
            <a:r>
              <a:rPr lang="en-US" dirty="0">
                <a:latin typeface="Arial" panose="020B0604020202020204" pitchFamily="34" charset="0"/>
              </a:rPr>
              <a:t>●Failed - All Containers have terminated; at least one has terminated in failure.</a:t>
            </a:r>
          </a:p>
          <a:p>
            <a:endParaRPr lang="en-US" dirty="0">
              <a:latin typeface="Arial" panose="020B0604020202020204" pitchFamily="34" charset="0"/>
            </a:endParaRPr>
          </a:p>
          <a:p>
            <a:r>
              <a:rPr lang="en-US" dirty="0">
                <a:latin typeface="Arial" panose="020B0604020202020204" pitchFamily="34" charset="0"/>
              </a:rPr>
              <a:t>●Unknown – the state of the pod could not be obtained</a:t>
            </a:r>
          </a:p>
          <a:p>
            <a:endParaRPr lang="en-US" dirty="0">
              <a:latin typeface="Arial" panose="020B0604020202020204" pitchFamily="34" charset="0"/>
            </a:endParaRPr>
          </a:p>
          <a:p>
            <a:endParaRPr lang="en-US" dirty="0">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38C8765-06F1-45D6-B11E-B7DD49D96FB7}"/>
                  </a:ext>
                </a:extLst>
              </p14:cNvPr>
              <p14:cNvContentPartPr/>
              <p14:nvPr/>
            </p14:nvContentPartPr>
            <p14:xfrm>
              <a:off x="336600" y="1149480"/>
              <a:ext cx="1721160" cy="4318200"/>
            </p14:xfrm>
          </p:contentPart>
        </mc:Choice>
        <mc:Fallback>
          <p:pic>
            <p:nvPicPr>
              <p:cNvPr id="4" name="Ink 3">
                <a:extLst>
                  <a:ext uri="{FF2B5EF4-FFF2-40B4-BE49-F238E27FC236}">
                    <a16:creationId xmlns:a16="http://schemas.microsoft.com/office/drawing/2014/main" id="{838C8765-06F1-45D6-B11E-B7DD49D96FB7}"/>
                  </a:ext>
                </a:extLst>
              </p:cNvPr>
              <p:cNvPicPr/>
              <p:nvPr/>
            </p:nvPicPr>
            <p:blipFill>
              <a:blip r:embed="rId3"/>
              <a:stretch>
                <a:fillRect/>
              </a:stretch>
            </p:blipFill>
            <p:spPr>
              <a:xfrm>
                <a:off x="327240" y="1140120"/>
                <a:ext cx="1739880" cy="4336920"/>
              </a:xfrm>
              <a:prstGeom prst="rect">
                <a:avLst/>
              </a:prstGeom>
            </p:spPr>
          </p:pic>
        </mc:Fallback>
      </mc:AlternateContent>
    </p:spTree>
    <p:extLst>
      <p:ext uri="{BB962C8B-B14F-4D97-AF65-F5344CB8AC3E}">
        <p14:creationId xmlns:p14="http://schemas.microsoft.com/office/powerpoint/2010/main" val="321278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8798D-45AC-48CA-926D-9156B0DC7FB9}"/>
              </a:ext>
            </a:extLst>
          </p:cNvPr>
          <p:cNvSpPr>
            <a:spLocks noGrp="1"/>
          </p:cNvSpPr>
          <p:nvPr>
            <p:ph type="title"/>
          </p:nvPr>
        </p:nvSpPr>
        <p:spPr>
          <a:xfrm>
            <a:off x="838200" y="557189"/>
            <a:ext cx="3374136" cy="5567891"/>
          </a:xfrm>
        </p:spPr>
        <p:txBody>
          <a:bodyPr>
            <a:normAutofit/>
          </a:bodyPr>
          <a:lstStyle/>
          <a:p>
            <a:r>
              <a:rPr lang="en-US" sz="5200"/>
              <a:t>The Pod Manifest</a:t>
            </a:r>
          </a:p>
        </p:txBody>
      </p:sp>
      <p:graphicFrame>
        <p:nvGraphicFramePr>
          <p:cNvPr id="5" name="Content Placeholder 2">
            <a:extLst>
              <a:ext uri="{FF2B5EF4-FFF2-40B4-BE49-F238E27FC236}">
                <a16:creationId xmlns:a16="http://schemas.microsoft.com/office/drawing/2014/main" id="{BB2D43F7-6D08-472F-8647-E3358980E0E0}"/>
              </a:ext>
            </a:extLst>
          </p:cNvPr>
          <p:cNvGraphicFramePr>
            <a:graphicFrameLocks noGrp="1"/>
          </p:cNvGraphicFramePr>
          <p:nvPr>
            <p:ph idx="1"/>
            <p:extLst>
              <p:ext uri="{D42A27DB-BD31-4B8C-83A1-F6EECF244321}">
                <p14:modId xmlns:p14="http://schemas.microsoft.com/office/powerpoint/2010/main" val="241457268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2596-1964-4B87-A23D-B19DD659ADD6}"/>
              </a:ext>
            </a:extLst>
          </p:cNvPr>
          <p:cNvSpPr>
            <a:spLocks noGrp="1"/>
          </p:cNvSpPr>
          <p:nvPr>
            <p:ph type="title"/>
          </p:nvPr>
        </p:nvSpPr>
        <p:spPr>
          <a:xfrm>
            <a:off x="1653363" y="365760"/>
            <a:ext cx="9367203" cy="1188720"/>
          </a:xfrm>
        </p:spPr>
        <p:txBody>
          <a:bodyPr>
            <a:normAutofit/>
          </a:bodyPr>
          <a:lstStyle/>
          <a:p>
            <a:r>
              <a:rPr lang="en-US" dirty="0"/>
              <a:t>Kubernetes Clusters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B4AB2DF-E20E-4B61-904C-06E61D3007F0}"/>
              </a:ext>
            </a:extLst>
          </p:cNvPr>
          <p:cNvSpPr>
            <a:spLocks noGrp="1"/>
          </p:cNvSpPr>
          <p:nvPr>
            <p:ph idx="1"/>
          </p:nvPr>
        </p:nvSpPr>
        <p:spPr>
          <a:xfrm>
            <a:off x="1653363" y="2176272"/>
            <a:ext cx="9367204" cy="4041648"/>
          </a:xfrm>
        </p:spPr>
        <p:txBody>
          <a:bodyPr anchor="t">
            <a:normAutofit/>
          </a:bodyPr>
          <a:lstStyle/>
          <a:p>
            <a:pPr marL="0" indent="0">
              <a:buNone/>
            </a:pPr>
            <a:r>
              <a:rPr lang="en-US" sz="2400"/>
              <a:t>Kubernetes coordinates a highly available cluster of computers that are connected to work as a single unit. The abstractions in Kubernetes allow you to deploy containerized applications to a cluster without tying them specifically to individual machines. To make use of this new model of deployment, applications need to be packaged in a way that decouples them from individual hosts: they need to be containerized. Containerized applications are more flexible and available than in past deployment models, where applications were installed directly onto specific machines as packages deeply integrated into the host. Kubernetes automates the distribution and scheduling of application containers across a cluster in a more efficient way. Kubernetes is an open-source platform and is production-ready</a:t>
            </a:r>
          </a:p>
        </p:txBody>
      </p:sp>
    </p:spTree>
    <p:extLst>
      <p:ext uri="{BB962C8B-B14F-4D97-AF65-F5344CB8AC3E}">
        <p14:creationId xmlns:p14="http://schemas.microsoft.com/office/powerpoint/2010/main" val="719068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A58798D-45AC-48CA-926D-9156B0DC7FB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The Pod Manifest</a:t>
            </a:r>
          </a:p>
        </p:txBody>
      </p:sp>
      <p:sp>
        <p:nvSpPr>
          <p:cNvPr id="3" name="Content Placeholder 2">
            <a:extLst>
              <a:ext uri="{FF2B5EF4-FFF2-40B4-BE49-F238E27FC236}">
                <a16:creationId xmlns:a16="http://schemas.microsoft.com/office/drawing/2014/main" id="{0E3D88B4-D499-4B4F-9EF2-D53841DEE1CE}"/>
              </a:ext>
            </a:extLst>
          </p:cNvPr>
          <p:cNvSpPr>
            <a:spLocks noGrp="1"/>
          </p:cNvSpPr>
          <p:nvPr>
            <p:ph idx="1"/>
          </p:nvPr>
        </p:nvSpPr>
        <p:spPr>
          <a:xfrm>
            <a:off x="1367624" y="2490436"/>
            <a:ext cx="9708995" cy="3567173"/>
          </a:xfrm>
        </p:spPr>
        <p:txBody>
          <a:bodyPr anchor="ctr">
            <a:normAutofit/>
          </a:bodyPr>
          <a:lstStyle/>
          <a:p>
            <a:pPr marL="0" indent="0">
              <a:buNone/>
            </a:pPr>
            <a:r>
              <a:rPr lang="en-US" sz="2000"/>
              <a:t>The Kubernetes API server accepts and processes Pod manifests before storing the min persistent storage (etcd). </a:t>
            </a:r>
          </a:p>
          <a:p>
            <a:pPr marL="0" indent="0">
              <a:buNone/>
            </a:pPr>
            <a:r>
              <a:rPr lang="en-US" sz="2000"/>
              <a:t>The scheduler also uses the Kubernetes API to find Pods that haven’t been scheduled to a node. The scheduler then places the Pods onto nodes depending on the resources and other constraints expressed in the Pod manifests. </a:t>
            </a:r>
          </a:p>
          <a:p>
            <a:pPr marL="0" indent="0">
              <a:buNone/>
            </a:pPr>
            <a:r>
              <a:rPr lang="en-US" sz="2000"/>
              <a:t>Multiple Pods can be placed on the same machine as long as there are sufficient resources. </a:t>
            </a:r>
          </a:p>
          <a:p>
            <a:pPr marL="0" indent="0">
              <a:buNone/>
            </a:pPr>
            <a:r>
              <a:rPr lang="en-US" sz="2000"/>
              <a:t>However, scheduling multiple replicas of the same application onto the same machine is worse for reliability, since the machine is a single failure domain. Consequently, the Kubernetes scheduler tries to ensure that Pods from the same application are distributed onto different machines for reliability in the presence of such failures. Once scheduled to a node, Pods don’t move and must be explicitly destroyed and rescheduled.</a:t>
            </a:r>
          </a:p>
        </p:txBody>
      </p:sp>
    </p:spTree>
    <p:extLst>
      <p:ext uri="{BB962C8B-B14F-4D97-AF65-F5344CB8AC3E}">
        <p14:creationId xmlns:p14="http://schemas.microsoft.com/office/powerpoint/2010/main" val="3696344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98D-45AC-48CA-926D-9156B0DC7FB9}"/>
              </a:ext>
            </a:extLst>
          </p:cNvPr>
          <p:cNvSpPr>
            <a:spLocks noGrp="1"/>
          </p:cNvSpPr>
          <p:nvPr>
            <p:ph type="title"/>
          </p:nvPr>
        </p:nvSpPr>
        <p:spPr/>
        <p:txBody>
          <a:bodyPr/>
          <a:lstStyle/>
          <a:p>
            <a:r>
              <a:rPr lang="en-US" dirty="0"/>
              <a:t>Creating a Pod</a:t>
            </a:r>
          </a:p>
        </p:txBody>
      </p:sp>
      <p:sp>
        <p:nvSpPr>
          <p:cNvPr id="3" name="Content Placeholder 2">
            <a:extLst>
              <a:ext uri="{FF2B5EF4-FFF2-40B4-BE49-F238E27FC236}">
                <a16:creationId xmlns:a16="http://schemas.microsoft.com/office/drawing/2014/main" id="{0E3D88B4-D499-4B4F-9EF2-D53841DEE1CE}"/>
              </a:ext>
            </a:extLst>
          </p:cNvPr>
          <p:cNvSpPr>
            <a:spLocks noGrp="1"/>
          </p:cNvSpPr>
          <p:nvPr>
            <p:ph idx="1"/>
          </p:nvPr>
        </p:nvSpPr>
        <p:spPr/>
        <p:txBody>
          <a:bodyPr>
            <a:normAutofit fontScale="92500" lnSpcReduction="20000"/>
          </a:bodyPr>
          <a:lstStyle/>
          <a:p>
            <a:pPr marL="0" indent="0">
              <a:buNone/>
            </a:pPr>
            <a:r>
              <a:rPr lang="en-US" dirty="0"/>
              <a:t>The simplest way to create a Pod is via the imperative kubectl run command. </a:t>
            </a:r>
          </a:p>
          <a:p>
            <a:pPr marL="0" indent="0">
              <a:buNone/>
            </a:pPr>
            <a:r>
              <a:rPr lang="en-US" dirty="0"/>
              <a:t>For example, to run our same kured server, use:</a:t>
            </a:r>
          </a:p>
          <a:p>
            <a:pPr marL="0" indent="0">
              <a:buNone/>
            </a:pPr>
            <a:r>
              <a:rPr lang="en-US" dirty="0"/>
              <a:t>$ kubectl run kuard --generator=run-pod/v1 \--image=gcr.io/kuar-demo/kuard-amd64:blue</a:t>
            </a:r>
          </a:p>
          <a:p>
            <a:pPr marL="0" indent="0">
              <a:buNone/>
            </a:pPr>
            <a:r>
              <a:rPr lang="en-US" dirty="0"/>
              <a:t>You can see the status of this Pod by running:</a:t>
            </a:r>
          </a:p>
          <a:p>
            <a:pPr marL="0" indent="0">
              <a:buNone/>
            </a:pPr>
            <a:r>
              <a:rPr lang="en-US" dirty="0"/>
              <a:t>$ kubectl get pods</a:t>
            </a:r>
          </a:p>
          <a:p>
            <a:pPr marL="0" indent="0">
              <a:buNone/>
            </a:pPr>
            <a:r>
              <a:rPr lang="en-US" dirty="0"/>
              <a:t>You may initially see the container as Pending, but eventually you will see it transition to Running, which means that the Pod and its containers have been successfully created. </a:t>
            </a:r>
          </a:p>
          <a:p>
            <a:pPr marL="0" indent="0">
              <a:buNone/>
            </a:pPr>
            <a:r>
              <a:rPr lang="en-US" dirty="0"/>
              <a:t>For now, you can delete this Pod by running: </a:t>
            </a:r>
          </a:p>
          <a:p>
            <a:pPr marL="0" indent="0">
              <a:buNone/>
            </a:pPr>
            <a:r>
              <a:rPr lang="en-US" dirty="0"/>
              <a:t>$ kubectl delete pods/kuar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33D69CE-AD1A-4615-B8DA-B23A6BCBEA9D}"/>
                  </a:ext>
                </a:extLst>
              </p14:cNvPr>
              <p14:cNvContentPartPr/>
              <p14:nvPr/>
            </p14:nvContentPartPr>
            <p14:xfrm>
              <a:off x="2628720" y="2857680"/>
              <a:ext cx="6953760" cy="3562560"/>
            </p14:xfrm>
          </p:contentPart>
        </mc:Choice>
        <mc:Fallback>
          <p:pic>
            <p:nvPicPr>
              <p:cNvPr id="4" name="Ink 3">
                <a:extLst>
                  <a:ext uri="{FF2B5EF4-FFF2-40B4-BE49-F238E27FC236}">
                    <a16:creationId xmlns:a16="http://schemas.microsoft.com/office/drawing/2014/main" id="{C33D69CE-AD1A-4615-B8DA-B23A6BCBEA9D}"/>
                  </a:ext>
                </a:extLst>
              </p:cNvPr>
              <p:cNvPicPr/>
              <p:nvPr/>
            </p:nvPicPr>
            <p:blipFill>
              <a:blip r:embed="rId3"/>
              <a:stretch>
                <a:fillRect/>
              </a:stretch>
            </p:blipFill>
            <p:spPr>
              <a:xfrm>
                <a:off x="2619360" y="2848320"/>
                <a:ext cx="6972480" cy="3581280"/>
              </a:xfrm>
              <a:prstGeom prst="rect">
                <a:avLst/>
              </a:prstGeom>
            </p:spPr>
          </p:pic>
        </mc:Fallback>
      </mc:AlternateContent>
    </p:spTree>
    <p:extLst>
      <p:ext uri="{BB962C8B-B14F-4D97-AF65-F5344CB8AC3E}">
        <p14:creationId xmlns:p14="http://schemas.microsoft.com/office/powerpoint/2010/main" val="3389838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AC2E-5C09-4BBE-983B-8E8379EF167D}"/>
              </a:ext>
            </a:extLst>
          </p:cNvPr>
          <p:cNvSpPr>
            <a:spLocks noGrp="1"/>
          </p:cNvSpPr>
          <p:nvPr>
            <p:ph type="title"/>
          </p:nvPr>
        </p:nvSpPr>
        <p:spPr/>
        <p:txBody>
          <a:bodyPr/>
          <a:lstStyle/>
          <a:p>
            <a:r>
              <a:rPr lang="en-US" dirty="0"/>
              <a:t>Creating a Pod Manifest</a:t>
            </a:r>
          </a:p>
        </p:txBody>
      </p:sp>
      <p:sp>
        <p:nvSpPr>
          <p:cNvPr id="3" name="Content Placeholder 2">
            <a:extLst>
              <a:ext uri="{FF2B5EF4-FFF2-40B4-BE49-F238E27FC236}">
                <a16:creationId xmlns:a16="http://schemas.microsoft.com/office/drawing/2014/main" id="{E9D66A21-E9D2-43C1-9177-73AEF9316A36}"/>
              </a:ext>
            </a:extLst>
          </p:cNvPr>
          <p:cNvSpPr>
            <a:spLocks noGrp="1"/>
          </p:cNvSpPr>
          <p:nvPr>
            <p:ph idx="1"/>
          </p:nvPr>
        </p:nvSpPr>
        <p:spPr/>
        <p:txBody>
          <a:bodyPr/>
          <a:lstStyle/>
          <a:p>
            <a:pPr marL="0" indent="0">
              <a:buNone/>
            </a:pPr>
            <a:r>
              <a:rPr lang="en-US" dirty="0"/>
              <a:t>Pod manifests can be written using YAML or JSON, but YAML is generally preferred because it is slightly more human-editable and has the ability to add comments. </a:t>
            </a:r>
          </a:p>
          <a:p>
            <a:pPr marL="0" indent="0">
              <a:buNone/>
            </a:pPr>
            <a:r>
              <a:rPr lang="en-US" dirty="0"/>
              <a:t>Pod manifests include a couple of key fields and attributes: namely a metadata section for describing the Pod and its labels, a spec section for describing volumes, and a list of containers that will run in the Pod.</a:t>
            </a:r>
          </a:p>
          <a:p>
            <a:pPr marL="0" indent="0">
              <a:buNone/>
            </a:pPr>
            <a:r>
              <a:rPr lang="en-US" dirty="0"/>
              <a:t>A similar result can be achieved by instead writing a file named kuard-pod.yaml and then using kubectl commands to load that manifest to Kubernetes.</a:t>
            </a:r>
          </a:p>
        </p:txBody>
      </p:sp>
    </p:spTree>
    <p:extLst>
      <p:ext uri="{BB962C8B-B14F-4D97-AF65-F5344CB8AC3E}">
        <p14:creationId xmlns:p14="http://schemas.microsoft.com/office/powerpoint/2010/main" val="288863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1428-8655-4858-8A3E-41294385146D}"/>
              </a:ext>
            </a:extLst>
          </p:cNvPr>
          <p:cNvSpPr>
            <a:spLocks noGrp="1"/>
          </p:cNvSpPr>
          <p:nvPr>
            <p:ph type="title"/>
          </p:nvPr>
        </p:nvSpPr>
        <p:spPr/>
        <p:txBody>
          <a:bodyPr/>
          <a:lstStyle/>
          <a:p>
            <a:r>
              <a:rPr lang="en-US" dirty="0"/>
              <a:t>kuard-pod.yaml</a:t>
            </a:r>
          </a:p>
        </p:txBody>
      </p:sp>
      <p:sp>
        <p:nvSpPr>
          <p:cNvPr id="3" name="Content Placeholder 2">
            <a:extLst>
              <a:ext uri="{FF2B5EF4-FFF2-40B4-BE49-F238E27FC236}">
                <a16:creationId xmlns:a16="http://schemas.microsoft.com/office/drawing/2014/main" id="{6CB65050-A1D7-415C-AB6C-14273104B3C2}"/>
              </a:ext>
            </a:extLst>
          </p:cNvPr>
          <p:cNvSpPr>
            <a:spLocks noGrp="1"/>
          </p:cNvSpPr>
          <p:nvPr>
            <p:ph idx="1"/>
          </p:nvPr>
        </p:nvSpPr>
        <p:spPr/>
        <p:txBody>
          <a:bodyPr>
            <a:normAutofit fontScale="77500" lnSpcReduction="20000"/>
          </a:bodyPr>
          <a:lstStyle/>
          <a:p>
            <a:pPr marL="0" indent="0">
              <a:buNone/>
            </a:pPr>
            <a:r>
              <a:rPr lang="en-US" dirty="0"/>
              <a:t>apiVersion: v1</a:t>
            </a:r>
          </a:p>
          <a:p>
            <a:pPr marL="0" indent="0">
              <a:buNone/>
            </a:pPr>
            <a:r>
              <a:rPr lang="en-US" dirty="0"/>
              <a:t>kind: Pod </a:t>
            </a:r>
          </a:p>
          <a:p>
            <a:pPr marL="0" indent="0">
              <a:buNone/>
            </a:pPr>
            <a:r>
              <a:rPr lang="en-US" dirty="0"/>
              <a:t>metadata: </a:t>
            </a:r>
          </a:p>
          <a:p>
            <a:pPr marL="0" indent="0">
              <a:buNone/>
            </a:pPr>
            <a:r>
              <a:rPr lang="en-US" dirty="0"/>
              <a:t> name: kuard</a:t>
            </a:r>
          </a:p>
          <a:p>
            <a:pPr marL="0" indent="0">
              <a:buNone/>
            </a:pPr>
            <a:r>
              <a:rPr lang="en-US" dirty="0"/>
              <a:t>spec: </a:t>
            </a:r>
          </a:p>
          <a:p>
            <a:pPr marL="0" indent="0">
              <a:buNone/>
            </a:pPr>
            <a:r>
              <a:rPr lang="en-US" dirty="0"/>
              <a:t> containers: </a:t>
            </a:r>
          </a:p>
          <a:p>
            <a:pPr marL="0" indent="0">
              <a:buNone/>
            </a:pPr>
            <a:r>
              <a:rPr lang="en-US" dirty="0"/>
              <a:t> - image: gcr.io/kuar-demo/kuard-amd64:blue</a:t>
            </a:r>
          </a:p>
          <a:p>
            <a:pPr marL="0" indent="0">
              <a:buNone/>
            </a:pPr>
            <a:r>
              <a:rPr lang="en-US" dirty="0"/>
              <a:t>   name: kuard </a:t>
            </a:r>
          </a:p>
          <a:p>
            <a:pPr marL="0" indent="0">
              <a:buNone/>
            </a:pPr>
            <a:r>
              <a:rPr lang="en-US" dirty="0"/>
              <a:t>   ports: </a:t>
            </a:r>
          </a:p>
          <a:p>
            <a:pPr marL="0" indent="0">
              <a:buNone/>
            </a:pPr>
            <a:r>
              <a:rPr lang="en-US" dirty="0"/>
              <a:t>    - containerPort: 8080 </a:t>
            </a:r>
          </a:p>
          <a:p>
            <a:pPr marL="0" indent="0">
              <a:buNone/>
            </a:pPr>
            <a:r>
              <a:rPr lang="en-US" dirty="0"/>
              <a:t>	  name: http </a:t>
            </a:r>
          </a:p>
          <a:p>
            <a:pPr marL="0" indent="0">
              <a:buNone/>
            </a:pPr>
            <a:r>
              <a:rPr lang="en-US" dirty="0"/>
              <a:t>	  protocol: TCP</a:t>
            </a:r>
          </a:p>
          <a:p>
            <a:pPr marL="0" indent="0">
              <a:buNone/>
            </a:pPr>
            <a:endParaRPr lang="en-US" dirty="0"/>
          </a:p>
        </p:txBody>
      </p:sp>
    </p:spTree>
    <p:extLst>
      <p:ext uri="{BB962C8B-B14F-4D97-AF65-F5344CB8AC3E}">
        <p14:creationId xmlns:p14="http://schemas.microsoft.com/office/powerpoint/2010/main" val="305214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AB57D1-385A-46F9-B22B-BEB76DEC3ED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Running Pods</a:t>
            </a:r>
          </a:p>
        </p:txBody>
      </p:sp>
      <p:sp>
        <p:nvSpPr>
          <p:cNvPr id="3" name="Content Placeholder 2">
            <a:extLst>
              <a:ext uri="{FF2B5EF4-FFF2-40B4-BE49-F238E27FC236}">
                <a16:creationId xmlns:a16="http://schemas.microsoft.com/office/drawing/2014/main" id="{C6538A27-18A2-420A-8B9D-8CC2442757DB}"/>
              </a:ext>
            </a:extLst>
          </p:cNvPr>
          <p:cNvSpPr>
            <a:spLocks noGrp="1"/>
          </p:cNvSpPr>
          <p:nvPr>
            <p:ph idx="1"/>
          </p:nvPr>
        </p:nvSpPr>
        <p:spPr>
          <a:xfrm>
            <a:off x="1367624" y="2490436"/>
            <a:ext cx="9708995" cy="3567173"/>
          </a:xfrm>
        </p:spPr>
        <p:txBody>
          <a:bodyPr anchor="ctr">
            <a:normAutofit/>
          </a:bodyPr>
          <a:lstStyle/>
          <a:p>
            <a:pPr marL="0" indent="0">
              <a:buNone/>
            </a:pPr>
            <a:r>
              <a:rPr lang="en-US" sz="2400"/>
              <a:t>Use the kubectl apply command to launch a single instance of kuard:</a:t>
            </a:r>
          </a:p>
          <a:p>
            <a:pPr marL="0" indent="0">
              <a:buNone/>
            </a:pPr>
            <a:r>
              <a:rPr lang="en-US" sz="2400"/>
              <a:t>$ kubectl apply -f kuard-pod.yaml</a:t>
            </a:r>
          </a:p>
          <a:p>
            <a:pPr marL="0" indent="0">
              <a:buNone/>
            </a:pPr>
            <a:endParaRPr lang="en-US" sz="2400"/>
          </a:p>
          <a:p>
            <a:pPr marL="0" indent="0">
              <a:buNone/>
            </a:pPr>
            <a:r>
              <a:rPr lang="en-US" sz="2400"/>
              <a:t>The Pod manifest will be submitted to the Kubernetes API server. The Kubernetes system will then schedule that Pod to run on a healthy node in the cluster, where it will be monitored by the kubelet daemon process. </a:t>
            </a:r>
          </a:p>
        </p:txBody>
      </p:sp>
    </p:spTree>
    <p:extLst>
      <p:ext uri="{BB962C8B-B14F-4D97-AF65-F5344CB8AC3E}">
        <p14:creationId xmlns:p14="http://schemas.microsoft.com/office/powerpoint/2010/main" val="4014861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2C45F7C-8E06-44D4-8525-787D5E3F035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Listing Pods</a:t>
            </a:r>
          </a:p>
        </p:txBody>
      </p:sp>
      <p:sp>
        <p:nvSpPr>
          <p:cNvPr id="3" name="Content Placeholder 2">
            <a:extLst>
              <a:ext uri="{FF2B5EF4-FFF2-40B4-BE49-F238E27FC236}">
                <a16:creationId xmlns:a16="http://schemas.microsoft.com/office/drawing/2014/main" id="{8BF315C7-C42B-415B-8187-5519123E6DD0}"/>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Using the kubectl command-line tool, we can list all Pods running in the cluster. </a:t>
            </a:r>
          </a:p>
          <a:p>
            <a:pPr marL="0" indent="0">
              <a:buNone/>
            </a:pPr>
            <a:r>
              <a:rPr lang="en-US" sz="2400" dirty="0"/>
              <a:t>	$ kubectl get pods</a:t>
            </a:r>
          </a:p>
          <a:p>
            <a:pPr marL="0" indent="0">
              <a:buNone/>
            </a:pPr>
            <a:r>
              <a:rPr lang="en-US" sz="2400" dirty="0"/>
              <a:t>            NAME   READY   STATUS    RESTARTS   AGE</a:t>
            </a:r>
          </a:p>
          <a:p>
            <a:pPr marL="0" indent="0">
              <a:buNone/>
            </a:pPr>
            <a:r>
              <a:rPr lang="en-US" sz="2400" dirty="0"/>
              <a:t>              kuard   1/1       Running    0                  44</a:t>
            </a:r>
          </a:p>
        </p:txBody>
      </p:sp>
    </p:spTree>
    <p:extLst>
      <p:ext uri="{BB962C8B-B14F-4D97-AF65-F5344CB8AC3E}">
        <p14:creationId xmlns:p14="http://schemas.microsoft.com/office/powerpoint/2010/main" val="2746358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0A0E1C-06EA-472B-B58E-E35E52F2149B}"/>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Pod Details</a:t>
            </a:r>
          </a:p>
        </p:txBody>
      </p:sp>
      <p:sp>
        <p:nvSpPr>
          <p:cNvPr id="3" name="Content Placeholder 2">
            <a:extLst>
              <a:ext uri="{FF2B5EF4-FFF2-40B4-BE49-F238E27FC236}">
                <a16:creationId xmlns:a16="http://schemas.microsoft.com/office/drawing/2014/main" id="{4D57FC0F-CABA-497E-9E08-6EB4EC4AED1B}"/>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To find out more information about a Pod (or any Kubernetes object) you can use the kubectl describe command. </a:t>
            </a:r>
          </a:p>
          <a:p>
            <a:pPr marL="0" indent="0">
              <a:buNone/>
            </a:pPr>
            <a:r>
              <a:rPr lang="en-US" sz="2400" dirty="0"/>
              <a:t>For example, to describe the Pod we previously created, you can run:</a:t>
            </a:r>
          </a:p>
          <a:p>
            <a:pPr marL="0" indent="0">
              <a:buNone/>
            </a:pPr>
            <a:r>
              <a:rPr lang="en-US" sz="2400" dirty="0"/>
              <a:t>$ kubectl describe pods kuard</a:t>
            </a:r>
          </a:p>
          <a:p>
            <a:pPr marL="0" indent="0">
              <a:buNone/>
            </a:pPr>
            <a:r>
              <a:rPr lang="en-US" sz="2400" dirty="0"/>
              <a:t>This outputs a bunch of information about the Pod in different sections. </a:t>
            </a:r>
          </a:p>
          <a:p>
            <a:pPr marL="0" indent="0">
              <a:buNone/>
            </a:pPr>
            <a:endParaRPr lang="en-US" sz="2400" dirty="0"/>
          </a:p>
        </p:txBody>
      </p:sp>
    </p:spTree>
    <p:extLst>
      <p:ext uri="{BB962C8B-B14F-4D97-AF65-F5344CB8AC3E}">
        <p14:creationId xmlns:p14="http://schemas.microsoft.com/office/powerpoint/2010/main" val="1158157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8C22987-4580-47FB-9A98-31942EFB641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Deleting a Pod</a:t>
            </a:r>
          </a:p>
        </p:txBody>
      </p:sp>
      <p:sp>
        <p:nvSpPr>
          <p:cNvPr id="3" name="Content Placeholder 2">
            <a:extLst>
              <a:ext uri="{FF2B5EF4-FFF2-40B4-BE49-F238E27FC236}">
                <a16:creationId xmlns:a16="http://schemas.microsoft.com/office/drawing/2014/main" id="{60C751ED-3D5D-4691-8EA2-E12CD129755D}"/>
              </a:ext>
            </a:extLst>
          </p:cNvPr>
          <p:cNvSpPr>
            <a:spLocks noGrp="1"/>
          </p:cNvSpPr>
          <p:nvPr>
            <p:ph idx="1"/>
          </p:nvPr>
        </p:nvSpPr>
        <p:spPr>
          <a:xfrm>
            <a:off x="1367624" y="2490436"/>
            <a:ext cx="9708995" cy="3567173"/>
          </a:xfrm>
        </p:spPr>
        <p:txBody>
          <a:bodyPr anchor="ctr">
            <a:normAutofit/>
          </a:bodyPr>
          <a:lstStyle/>
          <a:p>
            <a:pPr marL="0" indent="0">
              <a:buNone/>
            </a:pPr>
            <a:r>
              <a:rPr lang="en-US" sz="2200"/>
              <a:t>When it is time to delete a Pod, you can delete it either by name:</a:t>
            </a:r>
          </a:p>
          <a:p>
            <a:pPr marL="0" indent="0">
              <a:buNone/>
            </a:pPr>
            <a:r>
              <a:rPr lang="en-US" sz="2200"/>
              <a:t>$ kubectl delete pods/kuard </a:t>
            </a:r>
          </a:p>
          <a:p>
            <a:pPr marL="0" indent="0">
              <a:buNone/>
            </a:pPr>
            <a:r>
              <a:rPr lang="en-US" sz="2200"/>
              <a:t>or </a:t>
            </a:r>
          </a:p>
          <a:p>
            <a:pPr marL="0" indent="0">
              <a:buNone/>
            </a:pPr>
            <a:r>
              <a:rPr lang="en-US" sz="2200"/>
              <a:t>using the same file that you used to create it:</a:t>
            </a:r>
          </a:p>
          <a:p>
            <a:pPr marL="0" indent="0">
              <a:buNone/>
            </a:pPr>
            <a:r>
              <a:rPr lang="en-US" sz="2200"/>
              <a:t>$ kubectl delete -f kuard-pod.yaml</a:t>
            </a:r>
          </a:p>
          <a:p>
            <a:pPr marL="0" indent="0">
              <a:buNone/>
            </a:pPr>
            <a:r>
              <a:rPr lang="en-US" sz="2200"/>
              <a:t>When a Pod is deleted, it is not immediately killed. Instead, if you run kubectl get pods you will see that the Pod is in the Terminating state. All Pods have a termination grace period. By default, this is 30 seconds. When a Pod is transitioned to Terminating it no longer receives new requests. </a:t>
            </a:r>
          </a:p>
        </p:txBody>
      </p:sp>
    </p:spTree>
    <p:extLst>
      <p:ext uri="{BB962C8B-B14F-4D97-AF65-F5344CB8AC3E}">
        <p14:creationId xmlns:p14="http://schemas.microsoft.com/office/powerpoint/2010/main" val="378358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E0B780-FE5D-42F0-B105-F0930721867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Accessing Your Pod</a:t>
            </a:r>
          </a:p>
        </p:txBody>
      </p:sp>
      <p:sp>
        <p:nvSpPr>
          <p:cNvPr id="3" name="Content Placeholder 2">
            <a:extLst>
              <a:ext uri="{FF2B5EF4-FFF2-40B4-BE49-F238E27FC236}">
                <a16:creationId xmlns:a16="http://schemas.microsoft.com/office/drawing/2014/main" id="{9BDADC81-8FE1-42F9-B15E-978860A8F546}"/>
              </a:ext>
            </a:extLst>
          </p:cNvPr>
          <p:cNvSpPr>
            <a:spLocks noGrp="1"/>
          </p:cNvSpPr>
          <p:nvPr>
            <p:ph idx="1"/>
          </p:nvPr>
        </p:nvSpPr>
        <p:spPr>
          <a:xfrm>
            <a:off x="1367624" y="2490436"/>
            <a:ext cx="9708995" cy="3567173"/>
          </a:xfrm>
        </p:spPr>
        <p:txBody>
          <a:bodyPr anchor="ctr">
            <a:normAutofit/>
          </a:bodyPr>
          <a:lstStyle/>
          <a:p>
            <a:pPr marL="0" indent="0">
              <a:buNone/>
            </a:pPr>
            <a:r>
              <a:rPr lang="en-US" sz="1700" dirty="0"/>
              <a:t>Now that your Pod is running, you’re going to want to access it for a variety of rea‐sons. You may want to load the web service that is running in the Pod. You may want to view its logs to debug a problem that you are seeing, or even execute other com‐mands in the context of the Pod to help debug. </a:t>
            </a:r>
          </a:p>
          <a:p>
            <a:pPr marL="0" indent="0">
              <a:buNone/>
            </a:pPr>
            <a:r>
              <a:rPr lang="en-US" sz="1700" b="1" dirty="0"/>
              <a:t>Using Port Forwarding</a:t>
            </a:r>
          </a:p>
          <a:p>
            <a:pPr marL="0" indent="0">
              <a:buNone/>
            </a:pPr>
            <a:r>
              <a:rPr lang="en-US" sz="1700" dirty="0"/>
              <a:t>To use the port-forwarding support built into the Kubernetes API and command-line tools. When you run:</a:t>
            </a:r>
          </a:p>
          <a:p>
            <a:pPr marL="0" indent="0">
              <a:buNone/>
            </a:pPr>
            <a:r>
              <a:rPr lang="en-US" sz="1700" dirty="0"/>
              <a:t>$ kubectl port-forward kuard 8080:8080</a:t>
            </a:r>
          </a:p>
          <a:p>
            <a:pPr marL="0" indent="0">
              <a:buNone/>
            </a:pPr>
            <a:r>
              <a:rPr lang="en-US" sz="1700" dirty="0"/>
              <a:t>a secure tunnel is created from your local machine, through the Kubernetes master, to the instance of the Pod running on one of the worker nodes</a:t>
            </a:r>
          </a:p>
          <a:p>
            <a:pPr marL="0" indent="0">
              <a:buNone/>
            </a:pPr>
            <a:r>
              <a:rPr lang="en-US" sz="1700" dirty="0"/>
              <a:t>As long as the port-forward command is still running, you can access the Pod (in this case the kuard web interface) at http://localhost:8080.</a:t>
            </a:r>
          </a:p>
        </p:txBody>
      </p:sp>
    </p:spTree>
    <p:extLst>
      <p:ext uri="{BB962C8B-B14F-4D97-AF65-F5344CB8AC3E}">
        <p14:creationId xmlns:p14="http://schemas.microsoft.com/office/powerpoint/2010/main" val="392275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5CCC0C-EE77-4B03-8DE4-5821ABEBD0C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Getting More Info with Logs</a:t>
            </a:r>
          </a:p>
        </p:txBody>
      </p:sp>
      <p:sp>
        <p:nvSpPr>
          <p:cNvPr id="3" name="Content Placeholder 2">
            <a:extLst>
              <a:ext uri="{FF2B5EF4-FFF2-40B4-BE49-F238E27FC236}">
                <a16:creationId xmlns:a16="http://schemas.microsoft.com/office/drawing/2014/main" id="{4BBAAA12-FB6E-482D-9900-D7F3591092F1}"/>
              </a:ext>
            </a:extLst>
          </p:cNvPr>
          <p:cNvSpPr>
            <a:spLocks noGrp="1"/>
          </p:cNvSpPr>
          <p:nvPr>
            <p:ph idx="1"/>
          </p:nvPr>
        </p:nvSpPr>
        <p:spPr>
          <a:xfrm>
            <a:off x="1367624" y="2490436"/>
            <a:ext cx="9708995" cy="3567173"/>
          </a:xfrm>
        </p:spPr>
        <p:txBody>
          <a:bodyPr anchor="ctr">
            <a:normAutofit/>
          </a:bodyPr>
          <a:lstStyle/>
          <a:p>
            <a:pPr marL="0" indent="0">
              <a:buNone/>
            </a:pPr>
            <a:r>
              <a:rPr lang="en-US" sz="2200"/>
              <a:t>When your application needs debugging, it’s helpful to be able to dig deeper than describe to understand what the application is doing. Kubernetes provides two com‐mands for debugging running containers. The kubectl logs command downloads the current logs from the running instance:</a:t>
            </a:r>
          </a:p>
          <a:p>
            <a:pPr marL="0" indent="0">
              <a:buNone/>
            </a:pPr>
            <a:r>
              <a:rPr lang="en-US" sz="2200"/>
              <a:t>$ kubectl logs kuard</a:t>
            </a:r>
          </a:p>
          <a:p>
            <a:pPr marL="0" indent="0">
              <a:buNone/>
            </a:pPr>
            <a:r>
              <a:rPr lang="en-US" sz="2200"/>
              <a:t>Adding the -f flag will cause you to continuously stream logs.</a:t>
            </a:r>
          </a:p>
          <a:p>
            <a:pPr marL="0" indent="0">
              <a:buNone/>
            </a:pPr>
            <a:r>
              <a:rPr lang="en-US" sz="2200"/>
              <a:t>The kubectl logs command always tries to get logs from the currently running container. Adding the --previous flag will get logs from a previous instance of the container. This is useful, for example, if your containers are continuously restarting due to a problem at container startup.</a:t>
            </a:r>
          </a:p>
        </p:txBody>
      </p:sp>
    </p:spTree>
    <p:extLst>
      <p:ext uri="{BB962C8B-B14F-4D97-AF65-F5344CB8AC3E}">
        <p14:creationId xmlns:p14="http://schemas.microsoft.com/office/powerpoint/2010/main" val="72059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3CFCFA3-8E21-4881-95D4-0277E9D70ACE}"/>
              </a:ext>
            </a:extLst>
          </p:cNvPr>
          <p:cNvSpPr>
            <a:spLocks noGrp="1"/>
          </p:cNvSpPr>
          <p:nvPr>
            <p:ph type="title"/>
          </p:nvPr>
        </p:nvSpPr>
        <p:spPr>
          <a:xfrm>
            <a:off x="1018003" y="940067"/>
            <a:ext cx="10306520" cy="1325563"/>
          </a:xfrm>
        </p:spPr>
        <p:txBody>
          <a:bodyPr>
            <a:normAutofit/>
          </a:bodyPr>
          <a:lstStyle/>
          <a:p>
            <a:r>
              <a:rPr lang="en-US" sz="4000" b="1" u="sng" dirty="0">
                <a:solidFill>
                  <a:srgbClr val="FFFFFF"/>
                </a:solidFill>
              </a:rPr>
              <a:t>Kubernetes Architecture and Concepts</a:t>
            </a:r>
            <a:br>
              <a:rPr lang="en-US" sz="4000" b="1"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9B01D31B-D8EE-4B9F-BF50-3A30D4360BE0}"/>
              </a:ext>
            </a:extLst>
          </p:cNvPr>
          <p:cNvSpPr>
            <a:spLocks noGrp="1"/>
          </p:cNvSpPr>
          <p:nvPr>
            <p:ph idx="1"/>
          </p:nvPr>
        </p:nvSpPr>
        <p:spPr>
          <a:xfrm>
            <a:off x="1424904" y="2494450"/>
            <a:ext cx="4053545" cy="3563159"/>
          </a:xfrm>
        </p:spPr>
        <p:txBody>
          <a:bodyPr>
            <a:normAutofit/>
          </a:bodyPr>
          <a:lstStyle/>
          <a:p>
            <a:pPr marL="0" indent="0">
              <a:buNone/>
            </a:pPr>
            <a:r>
              <a:rPr lang="en-US" sz="2400" dirty="0"/>
              <a:t>From a high level, a Kubernetes environment consists of a </a:t>
            </a:r>
            <a:r>
              <a:rPr lang="en-US" sz="2400" b="1" dirty="0"/>
              <a:t>control plane (master)</a:t>
            </a:r>
            <a:r>
              <a:rPr lang="en-US" sz="2400" dirty="0"/>
              <a:t>, a </a:t>
            </a:r>
            <a:r>
              <a:rPr lang="en-US" sz="2400" b="1" dirty="0"/>
              <a:t>distributed storage system</a:t>
            </a:r>
            <a:r>
              <a:rPr lang="en-US" sz="2400" dirty="0"/>
              <a:t> for keeping the cluster state consistent (</a:t>
            </a:r>
            <a:r>
              <a:rPr lang="en-US" sz="2400" b="1" dirty="0"/>
              <a:t>etcd</a:t>
            </a:r>
            <a:r>
              <a:rPr lang="en-US" sz="2400" dirty="0"/>
              <a:t>), and a number of </a:t>
            </a:r>
            <a:r>
              <a:rPr lang="en-US" sz="2400" b="1" dirty="0"/>
              <a:t>Worker nodes.</a:t>
            </a:r>
            <a:endParaRPr lang="en-US" sz="2400" dirty="0"/>
          </a:p>
          <a:p>
            <a:pPr marL="0" indent="0">
              <a:buNone/>
            </a:pPr>
            <a:endParaRPr lang="en-US" sz="2400" dirty="0"/>
          </a:p>
        </p:txBody>
      </p:sp>
      <p:pic>
        <p:nvPicPr>
          <p:cNvPr id="17" name="Picture 16" descr="Kubernetes Architecture">
            <a:extLst>
              <a:ext uri="{FF2B5EF4-FFF2-40B4-BE49-F238E27FC236}">
                <a16:creationId xmlns:a16="http://schemas.microsoft.com/office/drawing/2014/main" id="{B090971D-51D8-483E-A482-93227AA71278}"/>
              </a:ext>
            </a:extLst>
          </p:cNvPr>
          <p:cNvPicPr/>
          <p:nvPr/>
        </p:nvPicPr>
        <p:blipFill rotWithShape="1">
          <a:blip r:embed="rId2" cstate="print">
            <a:extLst>
              <a:ext uri="{28A0092B-C50C-407E-A947-70E740481C1C}">
                <a14:useLocalDpi xmlns:a14="http://schemas.microsoft.com/office/drawing/2010/main" val="0"/>
              </a:ext>
            </a:extLst>
          </a:blip>
          <a:srcRect l="13829" r="5306" b="-3"/>
          <a:stretch/>
        </p:blipFill>
        <p:spPr bwMode="auto">
          <a:xfrm>
            <a:off x="6098892" y="2492376"/>
            <a:ext cx="4802404" cy="3563372"/>
          </a:xfrm>
          <a:prstGeom prst="rect">
            <a:avLst/>
          </a:prstGeom>
          <a:noFill/>
        </p:spPr>
      </p:pic>
    </p:spTree>
    <p:extLst>
      <p:ext uri="{BB962C8B-B14F-4D97-AF65-F5344CB8AC3E}">
        <p14:creationId xmlns:p14="http://schemas.microsoft.com/office/powerpoint/2010/main" val="3745903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1CCF44F-8108-4D0A-AED7-D3C8F2FF188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Running Commands in Your Container with exec</a:t>
            </a:r>
          </a:p>
        </p:txBody>
      </p:sp>
      <p:sp>
        <p:nvSpPr>
          <p:cNvPr id="3" name="Content Placeholder 2">
            <a:extLst>
              <a:ext uri="{FF2B5EF4-FFF2-40B4-BE49-F238E27FC236}">
                <a16:creationId xmlns:a16="http://schemas.microsoft.com/office/drawing/2014/main" id="{516FB2A4-1BC4-48BD-AB48-E45F00DC3658}"/>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Sometimes logs are insufficient, and to truly determine what’s going on you need to execute commands in the context of the container itself. To do this you can use:</a:t>
            </a:r>
          </a:p>
          <a:p>
            <a:pPr marL="0" indent="0">
              <a:buNone/>
            </a:pPr>
            <a:r>
              <a:rPr lang="en-US" sz="2400" dirty="0"/>
              <a:t>$ kubectl exec kuard date </a:t>
            </a:r>
          </a:p>
          <a:p>
            <a:pPr marL="0" indent="0">
              <a:buNone/>
            </a:pPr>
            <a:r>
              <a:rPr lang="en-US" sz="2400" dirty="0"/>
              <a:t>You can also get an interactive session by adding the -it flags:</a:t>
            </a:r>
          </a:p>
          <a:p>
            <a:pPr marL="0" indent="0">
              <a:buNone/>
            </a:pPr>
            <a:r>
              <a:rPr lang="en-US" sz="2400" dirty="0"/>
              <a:t>$ kubectl exec -it kuard ash</a:t>
            </a:r>
          </a:p>
        </p:txBody>
      </p:sp>
    </p:spTree>
    <p:extLst>
      <p:ext uri="{BB962C8B-B14F-4D97-AF65-F5344CB8AC3E}">
        <p14:creationId xmlns:p14="http://schemas.microsoft.com/office/powerpoint/2010/main" val="3948496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CF513F9-2E9E-4DC5-B6EE-2C84C2C9818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Copying Files to and from Containers</a:t>
            </a:r>
          </a:p>
        </p:txBody>
      </p:sp>
      <p:sp>
        <p:nvSpPr>
          <p:cNvPr id="3" name="Content Placeholder 2">
            <a:extLst>
              <a:ext uri="{FF2B5EF4-FFF2-40B4-BE49-F238E27FC236}">
                <a16:creationId xmlns:a16="http://schemas.microsoft.com/office/drawing/2014/main" id="{3D3922B8-58DB-4DAA-AB14-D0DADF48BB98}"/>
              </a:ext>
            </a:extLst>
          </p:cNvPr>
          <p:cNvSpPr>
            <a:spLocks noGrp="1"/>
          </p:cNvSpPr>
          <p:nvPr>
            <p:ph idx="1"/>
          </p:nvPr>
        </p:nvSpPr>
        <p:spPr>
          <a:xfrm>
            <a:off x="1367624" y="2490436"/>
            <a:ext cx="9708995" cy="3567173"/>
          </a:xfrm>
        </p:spPr>
        <p:txBody>
          <a:bodyPr anchor="ctr">
            <a:normAutofit/>
          </a:bodyPr>
          <a:lstStyle/>
          <a:p>
            <a:pPr marL="0" indent="0">
              <a:buNone/>
            </a:pPr>
            <a:r>
              <a:rPr lang="en-US" sz="2400"/>
              <a:t>At times you may need to copy files from a remote container to a local machine for more in-depth exploration. </a:t>
            </a:r>
          </a:p>
          <a:p>
            <a:pPr marL="0" indent="0">
              <a:buNone/>
            </a:pPr>
            <a:endParaRPr lang="en-US" sz="2400"/>
          </a:p>
          <a:p>
            <a:pPr marL="0" indent="0">
              <a:buNone/>
            </a:pPr>
            <a:r>
              <a:rPr lang="en-US" sz="2400"/>
              <a:t>$ kubectl cp $HOME/config.txt &lt;pod-name&gt;:/config.txt</a:t>
            </a:r>
          </a:p>
          <a:p>
            <a:pPr marL="0" indent="0">
              <a:buNone/>
            </a:pPr>
            <a:endParaRPr lang="en-US" sz="2400"/>
          </a:p>
        </p:txBody>
      </p:sp>
    </p:spTree>
    <p:extLst>
      <p:ext uri="{BB962C8B-B14F-4D97-AF65-F5344CB8AC3E}">
        <p14:creationId xmlns:p14="http://schemas.microsoft.com/office/powerpoint/2010/main" val="440290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EC05BBD-3CAF-4BB8-831B-C9EDB978015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Health Checks</a:t>
            </a:r>
          </a:p>
        </p:txBody>
      </p:sp>
      <p:sp>
        <p:nvSpPr>
          <p:cNvPr id="3" name="Content Placeholder 2">
            <a:extLst>
              <a:ext uri="{FF2B5EF4-FFF2-40B4-BE49-F238E27FC236}">
                <a16:creationId xmlns:a16="http://schemas.microsoft.com/office/drawing/2014/main" id="{E3EA72D7-3DCB-4529-96A3-0BF21ADF09B5}"/>
              </a:ext>
            </a:extLst>
          </p:cNvPr>
          <p:cNvSpPr>
            <a:spLocks noGrp="1"/>
          </p:cNvSpPr>
          <p:nvPr>
            <p:ph idx="1"/>
          </p:nvPr>
        </p:nvSpPr>
        <p:spPr>
          <a:xfrm>
            <a:off x="1367624" y="2490436"/>
            <a:ext cx="9708995" cy="3567173"/>
          </a:xfrm>
        </p:spPr>
        <p:txBody>
          <a:bodyPr anchor="ctr">
            <a:normAutofit/>
          </a:bodyPr>
          <a:lstStyle/>
          <a:p>
            <a:pPr marL="0" indent="0">
              <a:buNone/>
            </a:pPr>
            <a:r>
              <a:rPr lang="en-US" sz="2000"/>
              <a:t>When you run your application as a container in Kubernetes, it is automatically kept alive for you using a process health check. </a:t>
            </a:r>
          </a:p>
          <a:p>
            <a:pPr marL="0" indent="0">
              <a:buNone/>
            </a:pPr>
            <a:r>
              <a:rPr lang="en-US" sz="2000"/>
              <a:t>This health check simply ensures that the main process of your application is always running. If it isn’t, Kubernetes restarts it. However, in most cases, a simple process check is insufficient. For example, if your process has deadlocked and is unable to serve requests, a process health check will still believe that your application is healthy since its process is still running. </a:t>
            </a:r>
          </a:p>
          <a:p>
            <a:pPr marL="0" indent="0">
              <a:buNone/>
            </a:pPr>
            <a:r>
              <a:rPr lang="en-US" sz="2000"/>
              <a:t>To address this, Kubernetes introduced health checks for application liveness. </a:t>
            </a:r>
          </a:p>
          <a:p>
            <a:pPr marL="0" indent="0">
              <a:buNone/>
            </a:pPr>
            <a:r>
              <a:rPr lang="en-US" sz="2000"/>
              <a:t>Liveness health checks run application-specific logic (e.g., loading a web page) to verify that the application is not just still running, but is functioning properly. Since these liveness health checks are application-specific, you have to define them in your Pod manifest.</a:t>
            </a:r>
          </a:p>
        </p:txBody>
      </p:sp>
    </p:spTree>
    <p:extLst>
      <p:ext uri="{BB962C8B-B14F-4D97-AF65-F5344CB8AC3E}">
        <p14:creationId xmlns:p14="http://schemas.microsoft.com/office/powerpoint/2010/main" val="2030546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4731E7C-CB20-4DC5-97B4-B35E21670D7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Liveness Probe</a:t>
            </a:r>
          </a:p>
        </p:txBody>
      </p:sp>
      <p:sp>
        <p:nvSpPr>
          <p:cNvPr id="3" name="Content Placeholder 2">
            <a:extLst>
              <a:ext uri="{FF2B5EF4-FFF2-40B4-BE49-F238E27FC236}">
                <a16:creationId xmlns:a16="http://schemas.microsoft.com/office/drawing/2014/main" id="{4338BE61-26F9-4D3A-A39D-9BD12938C28B}"/>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Once the kuard process is up and running, we need a way to confirm that it is actually healthy and shouldn’t be restarted. Liveness probes are defined per container, which means each container inside a Pod is health-checked separately.</a:t>
            </a:r>
          </a:p>
          <a:p>
            <a:pPr marL="0" indent="0">
              <a:buNone/>
            </a:pPr>
            <a:r>
              <a:rPr lang="en-US" sz="2400" dirty="0"/>
              <a:t>we add a liveness probe to our kuard container, which runs an </a:t>
            </a:r>
            <a:r>
              <a:rPr lang="en-US" sz="2400" dirty="0" err="1"/>
              <a:t>HTTPrequest</a:t>
            </a:r>
            <a:r>
              <a:rPr lang="en-US" sz="2400" dirty="0"/>
              <a:t> against the /healthy path on our container.</a:t>
            </a:r>
          </a:p>
        </p:txBody>
      </p:sp>
    </p:spTree>
    <p:extLst>
      <p:ext uri="{BB962C8B-B14F-4D97-AF65-F5344CB8AC3E}">
        <p14:creationId xmlns:p14="http://schemas.microsoft.com/office/powerpoint/2010/main" val="3401695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98DE-29A3-4461-BFAF-9D646821944A}"/>
              </a:ext>
            </a:extLst>
          </p:cNvPr>
          <p:cNvSpPr>
            <a:spLocks noGrp="1"/>
          </p:cNvSpPr>
          <p:nvPr>
            <p:ph type="title"/>
          </p:nvPr>
        </p:nvSpPr>
        <p:spPr/>
        <p:txBody>
          <a:bodyPr/>
          <a:lstStyle/>
          <a:p>
            <a:r>
              <a:rPr lang="en-US" dirty="0"/>
              <a:t>kuard-pod-</a:t>
            </a:r>
            <a:r>
              <a:rPr lang="en-US" dirty="0" err="1"/>
              <a:t>health.yaml</a:t>
            </a:r>
            <a:endParaRPr lang="en-US" dirty="0"/>
          </a:p>
        </p:txBody>
      </p:sp>
      <p:sp>
        <p:nvSpPr>
          <p:cNvPr id="3" name="Content Placeholder 2">
            <a:extLst>
              <a:ext uri="{FF2B5EF4-FFF2-40B4-BE49-F238E27FC236}">
                <a16:creationId xmlns:a16="http://schemas.microsoft.com/office/drawing/2014/main" id="{6255863A-DF2B-44A6-9FDE-F470188F3889}"/>
              </a:ext>
            </a:extLst>
          </p:cNvPr>
          <p:cNvSpPr>
            <a:spLocks noGrp="1"/>
          </p:cNvSpPr>
          <p:nvPr>
            <p:ph idx="1"/>
          </p:nvPr>
        </p:nvSpPr>
        <p:spPr>
          <a:xfrm>
            <a:off x="838200" y="1825625"/>
            <a:ext cx="10515600" cy="4873126"/>
          </a:xfrm>
        </p:spPr>
        <p:txBody>
          <a:bodyPr>
            <a:noAutofit/>
          </a:bodyPr>
          <a:lstStyle/>
          <a:p>
            <a:pPr marL="0" indent="0">
              <a:buNone/>
            </a:pPr>
            <a:r>
              <a:rPr lang="en-US" sz="800" dirty="0"/>
              <a:t>apiVersion: v1</a:t>
            </a:r>
          </a:p>
          <a:p>
            <a:pPr marL="0" indent="0">
              <a:buNone/>
            </a:pPr>
            <a:r>
              <a:rPr lang="en-US" sz="800" dirty="0"/>
              <a:t>kind: Pod </a:t>
            </a:r>
          </a:p>
          <a:p>
            <a:pPr marL="0" indent="0">
              <a:buNone/>
            </a:pPr>
            <a:r>
              <a:rPr lang="en-US" sz="800" dirty="0"/>
              <a:t>metadata: </a:t>
            </a:r>
          </a:p>
          <a:p>
            <a:pPr marL="0" indent="0">
              <a:buNone/>
            </a:pPr>
            <a:r>
              <a:rPr lang="en-US" sz="800" dirty="0"/>
              <a:t> name: kuard</a:t>
            </a:r>
          </a:p>
          <a:p>
            <a:pPr marL="0" indent="0">
              <a:buNone/>
            </a:pPr>
            <a:r>
              <a:rPr lang="en-US" sz="800" dirty="0"/>
              <a:t>spec: </a:t>
            </a:r>
          </a:p>
          <a:p>
            <a:pPr marL="0" indent="0">
              <a:buNone/>
            </a:pPr>
            <a:r>
              <a:rPr lang="en-US" sz="800" dirty="0"/>
              <a:t> containers: </a:t>
            </a:r>
          </a:p>
          <a:p>
            <a:pPr marL="0" indent="0">
              <a:buNone/>
            </a:pPr>
            <a:r>
              <a:rPr lang="en-US" sz="800" dirty="0"/>
              <a:t> - image: gcr.io/kuar-demo/kuard-amd64:blue</a:t>
            </a:r>
          </a:p>
          <a:p>
            <a:pPr marL="0" indent="0">
              <a:buNone/>
            </a:pPr>
            <a:r>
              <a:rPr lang="en-US" sz="800" dirty="0"/>
              <a:t>   name: kuard </a:t>
            </a:r>
          </a:p>
          <a:p>
            <a:pPr marL="0" indent="0">
              <a:buNone/>
            </a:pPr>
            <a:r>
              <a:rPr lang="en-US" sz="800" dirty="0"/>
              <a:t>   </a:t>
            </a:r>
            <a:r>
              <a:rPr lang="en-US" sz="800" dirty="0" err="1"/>
              <a:t>livenessProbe</a:t>
            </a:r>
            <a:r>
              <a:rPr lang="en-US" sz="800" dirty="0"/>
              <a:t>:</a:t>
            </a:r>
          </a:p>
          <a:p>
            <a:pPr marL="0" indent="0">
              <a:buNone/>
            </a:pPr>
            <a:r>
              <a:rPr lang="en-US" sz="800" dirty="0"/>
              <a:t>     httpGet:</a:t>
            </a:r>
          </a:p>
          <a:p>
            <a:pPr marL="0" indent="0">
              <a:buNone/>
            </a:pPr>
            <a:r>
              <a:rPr lang="en-US" sz="800" dirty="0"/>
              <a:t>      path: /healthy</a:t>
            </a:r>
          </a:p>
          <a:p>
            <a:pPr marL="0" indent="0">
              <a:buNone/>
            </a:pPr>
            <a:r>
              <a:rPr lang="en-US" sz="800" dirty="0"/>
              <a:t>      port: 8080</a:t>
            </a:r>
          </a:p>
          <a:p>
            <a:pPr marL="0" indent="0">
              <a:buNone/>
            </a:pPr>
            <a:r>
              <a:rPr lang="en-US" sz="800" dirty="0"/>
              <a:t>     initialDelaySeconds: 5</a:t>
            </a:r>
          </a:p>
          <a:p>
            <a:pPr marL="0" indent="0">
              <a:buNone/>
            </a:pPr>
            <a:r>
              <a:rPr lang="en-US" sz="800" dirty="0"/>
              <a:t>     </a:t>
            </a:r>
            <a:r>
              <a:rPr lang="en-US" sz="800" dirty="0" err="1"/>
              <a:t>timeoutSeconds</a:t>
            </a:r>
            <a:r>
              <a:rPr lang="en-US" sz="800" dirty="0"/>
              <a:t>: 1</a:t>
            </a:r>
          </a:p>
          <a:p>
            <a:pPr marL="0" indent="0">
              <a:buNone/>
            </a:pPr>
            <a:r>
              <a:rPr lang="en-US" sz="800" dirty="0"/>
              <a:t>     </a:t>
            </a:r>
            <a:r>
              <a:rPr lang="en-US" sz="800" dirty="0" err="1"/>
              <a:t>periodSeconds</a:t>
            </a:r>
            <a:r>
              <a:rPr lang="en-US" sz="800" dirty="0"/>
              <a:t>: 10</a:t>
            </a:r>
          </a:p>
          <a:p>
            <a:pPr marL="0" indent="0">
              <a:buNone/>
            </a:pPr>
            <a:r>
              <a:rPr lang="en-US" sz="800" dirty="0"/>
              <a:t>     </a:t>
            </a:r>
            <a:r>
              <a:rPr lang="en-US" sz="800" dirty="0" err="1"/>
              <a:t>failureThreshold</a:t>
            </a:r>
            <a:r>
              <a:rPr lang="en-US" sz="800" dirty="0"/>
              <a:t>: 3</a:t>
            </a:r>
          </a:p>
          <a:p>
            <a:pPr marL="0" indent="0">
              <a:buNone/>
            </a:pPr>
            <a:r>
              <a:rPr lang="en-US" sz="800" dirty="0"/>
              <a:t>   ports: </a:t>
            </a:r>
          </a:p>
          <a:p>
            <a:pPr marL="0" indent="0">
              <a:buNone/>
            </a:pPr>
            <a:r>
              <a:rPr lang="en-US" sz="800" dirty="0"/>
              <a:t>    - containerPort: 8080 </a:t>
            </a:r>
          </a:p>
          <a:p>
            <a:pPr marL="0" indent="0">
              <a:buNone/>
            </a:pPr>
            <a:r>
              <a:rPr lang="en-US" sz="800" dirty="0"/>
              <a:t>	  name: http </a:t>
            </a:r>
          </a:p>
          <a:p>
            <a:pPr marL="0" indent="0">
              <a:buNone/>
            </a:pPr>
            <a:r>
              <a:rPr lang="en-US" sz="800" dirty="0"/>
              <a:t>	  protocol: TCP</a:t>
            </a:r>
          </a:p>
        </p:txBody>
      </p:sp>
    </p:spTree>
    <p:extLst>
      <p:ext uri="{BB962C8B-B14F-4D97-AF65-F5344CB8AC3E}">
        <p14:creationId xmlns:p14="http://schemas.microsoft.com/office/powerpoint/2010/main" val="113079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B50C7-962E-4334-86AA-4D93D21C2632}"/>
              </a:ext>
            </a:extLst>
          </p:cNvPr>
          <p:cNvSpPr>
            <a:spLocks noGrp="1"/>
          </p:cNvSpPr>
          <p:nvPr>
            <p:ph idx="1"/>
          </p:nvPr>
        </p:nvSpPr>
        <p:spPr>
          <a:xfrm>
            <a:off x="482885" y="380144"/>
            <a:ext cx="10870915" cy="5796819"/>
          </a:xfrm>
        </p:spPr>
        <p:txBody>
          <a:bodyPr/>
          <a:lstStyle/>
          <a:p>
            <a:pPr marL="0" indent="0">
              <a:buNone/>
            </a:pPr>
            <a:r>
              <a:rPr lang="en-US" dirty="0"/>
              <a:t>The preceding Pod manifest uses an httpGet probe to perform an HTTP GET request against the /healthy endpoint on port 8080 of the kuard container. The probe sets an initialDelaySeconds of 5, and thus will not be called until 5 seconds after all the containers in the Pod are created. The probe must respond within the 1-second time‐out, and the HTTP status code must be equal to or greater than 200 and less than 400to be considered successful. Kubernetes will call the probe every 10 seconds. If more than three consecutive probes fail, the container will fail and restart. </a:t>
            </a:r>
          </a:p>
          <a:p>
            <a:pPr marL="0" indent="0">
              <a:buNone/>
            </a:pPr>
            <a:r>
              <a:rPr lang="en-US" dirty="0"/>
              <a:t>Create a Pod using this manifest and then port-forward to that Pod:</a:t>
            </a:r>
          </a:p>
          <a:p>
            <a:pPr marL="0" indent="0">
              <a:buNone/>
            </a:pPr>
            <a:r>
              <a:rPr lang="en-US" dirty="0"/>
              <a:t>$ kubectl apply -f kuard-pod-health.yaml</a:t>
            </a:r>
          </a:p>
          <a:p>
            <a:pPr marL="0" indent="0">
              <a:buNone/>
            </a:pPr>
            <a:r>
              <a:rPr lang="en-US" dirty="0"/>
              <a:t>$ kubectl port-forward kuard 8080:8080</a:t>
            </a:r>
          </a:p>
          <a:p>
            <a:pPr marL="0" indent="0">
              <a:buNone/>
            </a:pPr>
            <a:endParaRPr lang="en-US" dirty="0"/>
          </a:p>
        </p:txBody>
      </p:sp>
    </p:spTree>
    <p:extLst>
      <p:ext uri="{BB962C8B-B14F-4D97-AF65-F5344CB8AC3E}">
        <p14:creationId xmlns:p14="http://schemas.microsoft.com/office/powerpoint/2010/main" val="3722509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35300" y="4597401"/>
            <a:ext cx="5372947" cy="1587500"/>
            <a:chOff x="2276475" y="3448050"/>
            <a:chExt cx="4029710" cy="1190625"/>
          </a:xfrm>
        </p:grpSpPr>
        <p:pic>
          <p:nvPicPr>
            <p:cNvPr id="3" name="object 3"/>
            <p:cNvPicPr/>
            <p:nvPr/>
          </p:nvPicPr>
          <p:blipFill>
            <a:blip r:embed="rId2" cstate="print"/>
            <a:stretch>
              <a:fillRect/>
            </a:stretch>
          </p:blipFill>
          <p:spPr>
            <a:xfrm>
              <a:off x="2276475" y="3448050"/>
              <a:ext cx="4029090" cy="1190625"/>
            </a:xfrm>
            <a:prstGeom prst="rect">
              <a:avLst/>
            </a:prstGeom>
          </p:spPr>
        </p:pic>
        <p:sp>
          <p:nvSpPr>
            <p:cNvPr id="4" name="object 4"/>
            <p:cNvSpPr/>
            <p:nvPr/>
          </p:nvSpPr>
          <p:spPr>
            <a:xfrm>
              <a:off x="2298192" y="3464682"/>
              <a:ext cx="3936365" cy="1097280"/>
            </a:xfrm>
            <a:custGeom>
              <a:avLst/>
              <a:gdLst/>
              <a:ahLst/>
              <a:cxnLst/>
              <a:rect l="l" t="t" r="r" b="b"/>
              <a:pathLst>
                <a:path w="3936365" h="1097279">
                  <a:moveTo>
                    <a:pt x="3753093" y="0"/>
                  </a:moveTo>
                  <a:lnTo>
                    <a:pt x="182879" y="0"/>
                  </a:lnTo>
                  <a:lnTo>
                    <a:pt x="134276" y="6535"/>
                  </a:lnTo>
                  <a:lnTo>
                    <a:pt x="90593" y="24976"/>
                  </a:lnTo>
                  <a:lnTo>
                    <a:pt x="53578" y="53578"/>
                  </a:lnTo>
                  <a:lnTo>
                    <a:pt x="24976" y="90593"/>
                  </a:lnTo>
                  <a:lnTo>
                    <a:pt x="6535" y="134276"/>
                  </a:lnTo>
                  <a:lnTo>
                    <a:pt x="0" y="182879"/>
                  </a:lnTo>
                  <a:lnTo>
                    <a:pt x="0" y="914387"/>
                  </a:lnTo>
                  <a:lnTo>
                    <a:pt x="6535" y="963003"/>
                  </a:lnTo>
                  <a:lnTo>
                    <a:pt x="24976" y="1006687"/>
                  </a:lnTo>
                  <a:lnTo>
                    <a:pt x="53578" y="1043697"/>
                  </a:lnTo>
                  <a:lnTo>
                    <a:pt x="90593" y="1072290"/>
                  </a:lnTo>
                  <a:lnTo>
                    <a:pt x="134276" y="1090723"/>
                  </a:lnTo>
                  <a:lnTo>
                    <a:pt x="182879" y="1097255"/>
                  </a:lnTo>
                  <a:lnTo>
                    <a:pt x="3753093" y="1097255"/>
                  </a:lnTo>
                  <a:lnTo>
                    <a:pt x="3801703" y="1090723"/>
                  </a:lnTo>
                  <a:lnTo>
                    <a:pt x="3845387" y="1072290"/>
                  </a:lnTo>
                  <a:lnTo>
                    <a:pt x="3882401" y="1043697"/>
                  </a:lnTo>
                  <a:lnTo>
                    <a:pt x="3911000" y="1006687"/>
                  </a:lnTo>
                  <a:lnTo>
                    <a:pt x="3929439" y="963003"/>
                  </a:lnTo>
                  <a:lnTo>
                    <a:pt x="3935973" y="914387"/>
                  </a:lnTo>
                  <a:lnTo>
                    <a:pt x="3935973" y="182879"/>
                  </a:lnTo>
                  <a:lnTo>
                    <a:pt x="3929439" y="134276"/>
                  </a:lnTo>
                  <a:lnTo>
                    <a:pt x="3911000" y="90593"/>
                  </a:lnTo>
                  <a:lnTo>
                    <a:pt x="3882401" y="53578"/>
                  </a:lnTo>
                  <a:lnTo>
                    <a:pt x="3845387" y="24976"/>
                  </a:lnTo>
                  <a:lnTo>
                    <a:pt x="3801703" y="6535"/>
                  </a:lnTo>
                  <a:lnTo>
                    <a:pt x="3753093" y="0"/>
                  </a:lnTo>
                  <a:close/>
                </a:path>
              </a:pathLst>
            </a:custGeom>
            <a:solidFill>
              <a:srgbClr val="FFFFFF"/>
            </a:solidFill>
          </p:spPr>
          <p:txBody>
            <a:bodyPr wrap="square" lIns="0" tIns="0" rIns="0" bIns="0" rtlCol="0"/>
            <a:lstStyle/>
            <a:p>
              <a:endParaRPr sz="2400"/>
            </a:p>
          </p:txBody>
        </p:sp>
        <p:sp>
          <p:nvSpPr>
            <p:cNvPr id="5" name="object 5"/>
            <p:cNvSpPr/>
            <p:nvPr/>
          </p:nvSpPr>
          <p:spPr>
            <a:xfrm>
              <a:off x="2298192" y="3464682"/>
              <a:ext cx="3936365" cy="1097280"/>
            </a:xfrm>
            <a:custGeom>
              <a:avLst/>
              <a:gdLst/>
              <a:ahLst/>
              <a:cxnLst/>
              <a:rect l="l" t="t" r="r" b="b"/>
              <a:pathLst>
                <a:path w="3936365" h="1097279">
                  <a:moveTo>
                    <a:pt x="0" y="182879"/>
                  </a:moveTo>
                  <a:lnTo>
                    <a:pt x="6535" y="134276"/>
                  </a:lnTo>
                  <a:lnTo>
                    <a:pt x="24976" y="90593"/>
                  </a:lnTo>
                  <a:lnTo>
                    <a:pt x="53578" y="53578"/>
                  </a:lnTo>
                  <a:lnTo>
                    <a:pt x="90593" y="24976"/>
                  </a:lnTo>
                  <a:lnTo>
                    <a:pt x="134276" y="6535"/>
                  </a:lnTo>
                  <a:lnTo>
                    <a:pt x="182879" y="0"/>
                  </a:lnTo>
                  <a:lnTo>
                    <a:pt x="3753093" y="0"/>
                  </a:lnTo>
                  <a:lnTo>
                    <a:pt x="3801703" y="6535"/>
                  </a:lnTo>
                  <a:lnTo>
                    <a:pt x="3845387" y="24976"/>
                  </a:lnTo>
                  <a:lnTo>
                    <a:pt x="3882401" y="53578"/>
                  </a:lnTo>
                  <a:lnTo>
                    <a:pt x="3911000" y="90593"/>
                  </a:lnTo>
                  <a:lnTo>
                    <a:pt x="3929439" y="134276"/>
                  </a:lnTo>
                  <a:lnTo>
                    <a:pt x="3935973" y="182879"/>
                  </a:lnTo>
                  <a:lnTo>
                    <a:pt x="3935973" y="914387"/>
                  </a:lnTo>
                  <a:lnTo>
                    <a:pt x="3929439" y="963003"/>
                  </a:lnTo>
                  <a:lnTo>
                    <a:pt x="3911000" y="1006687"/>
                  </a:lnTo>
                  <a:lnTo>
                    <a:pt x="3882401" y="1043697"/>
                  </a:lnTo>
                  <a:lnTo>
                    <a:pt x="3845387" y="1072290"/>
                  </a:lnTo>
                  <a:lnTo>
                    <a:pt x="3801703" y="1090723"/>
                  </a:lnTo>
                  <a:lnTo>
                    <a:pt x="3753093" y="1097255"/>
                  </a:lnTo>
                  <a:lnTo>
                    <a:pt x="182879" y="1097255"/>
                  </a:lnTo>
                  <a:lnTo>
                    <a:pt x="134276" y="1090723"/>
                  </a:lnTo>
                  <a:lnTo>
                    <a:pt x="90593" y="1072290"/>
                  </a:lnTo>
                  <a:lnTo>
                    <a:pt x="53578" y="1043697"/>
                  </a:lnTo>
                  <a:lnTo>
                    <a:pt x="24976" y="1006687"/>
                  </a:lnTo>
                  <a:lnTo>
                    <a:pt x="6535" y="963003"/>
                  </a:lnTo>
                  <a:lnTo>
                    <a:pt x="0" y="914387"/>
                  </a:lnTo>
                  <a:lnTo>
                    <a:pt x="0" y="182879"/>
                  </a:lnTo>
                  <a:close/>
                </a:path>
              </a:pathLst>
            </a:custGeom>
            <a:ln w="12700">
              <a:solidFill>
                <a:srgbClr val="AF5C04"/>
              </a:solidFill>
            </a:ln>
          </p:spPr>
          <p:txBody>
            <a:bodyPr wrap="square" lIns="0" tIns="0" rIns="0" bIns="0" rtlCol="0"/>
            <a:lstStyle/>
            <a:p>
              <a:endParaRPr sz="2400"/>
            </a:p>
          </p:txBody>
        </p:sp>
      </p:grpSp>
      <p:sp>
        <p:nvSpPr>
          <p:cNvPr id="6" name="object 6"/>
          <p:cNvSpPr txBox="1">
            <a:spLocks noGrp="1"/>
          </p:cNvSpPr>
          <p:nvPr>
            <p:ph type="title"/>
          </p:nvPr>
        </p:nvSpPr>
        <p:spPr>
          <a:xfrm>
            <a:off x="341207" y="194393"/>
            <a:ext cx="8237714" cy="699336"/>
          </a:xfrm>
          <a:prstGeom prst="rect">
            <a:avLst/>
          </a:prstGeom>
        </p:spPr>
        <p:txBody>
          <a:bodyPr vert="horz" wrap="square" lIns="0" tIns="22013" rIns="0" bIns="0" rtlCol="0" anchor="ctr">
            <a:spAutoFit/>
          </a:bodyPr>
          <a:lstStyle/>
          <a:p>
            <a:pPr marL="16933">
              <a:lnSpc>
                <a:spcPct val="100000"/>
              </a:lnSpc>
              <a:spcBef>
                <a:spcPts val="173"/>
              </a:spcBef>
            </a:pPr>
            <a:r>
              <a:rPr spc="7" dirty="0"/>
              <a:t>Working</a:t>
            </a:r>
            <a:r>
              <a:rPr dirty="0"/>
              <a:t> </a:t>
            </a:r>
            <a:r>
              <a:rPr spc="13" dirty="0"/>
              <a:t>of</a:t>
            </a:r>
            <a:r>
              <a:rPr spc="-13" dirty="0"/>
              <a:t> </a:t>
            </a:r>
            <a:r>
              <a:rPr spc="20" dirty="0"/>
              <a:t>Kubernetes</a:t>
            </a:r>
          </a:p>
        </p:txBody>
      </p:sp>
      <p:sp>
        <p:nvSpPr>
          <p:cNvPr id="7" name="object 7"/>
          <p:cNvSpPr txBox="1"/>
          <p:nvPr/>
        </p:nvSpPr>
        <p:spPr>
          <a:xfrm>
            <a:off x="3473542" y="4772743"/>
            <a:ext cx="4441613" cy="848950"/>
          </a:xfrm>
          <a:prstGeom prst="rect">
            <a:avLst/>
          </a:prstGeom>
        </p:spPr>
        <p:txBody>
          <a:bodyPr vert="horz" wrap="square" lIns="0" tIns="17780" rIns="0" bIns="0" rtlCol="0">
            <a:spAutoFit/>
          </a:bodyPr>
          <a:lstStyle/>
          <a:p>
            <a:pPr marL="16933" marR="6773" indent="25399" algn="just">
              <a:lnSpc>
                <a:spcPct val="99800"/>
              </a:lnSpc>
              <a:spcBef>
                <a:spcPts val="140"/>
              </a:spcBef>
            </a:pPr>
            <a:r>
              <a:rPr b="1" spc="40" dirty="0">
                <a:latin typeface="Calibri"/>
                <a:cs typeface="Calibri"/>
              </a:rPr>
              <a:t>P</a:t>
            </a:r>
            <a:r>
              <a:rPr b="1" spc="27" dirty="0">
                <a:latin typeface="Calibri"/>
                <a:cs typeface="Calibri"/>
              </a:rPr>
              <a:t>od</a:t>
            </a:r>
            <a:r>
              <a:rPr b="1" dirty="0">
                <a:latin typeface="Calibri"/>
                <a:cs typeface="Calibri"/>
              </a:rPr>
              <a:t>s</a:t>
            </a:r>
            <a:r>
              <a:rPr spc="-173" dirty="0">
                <a:latin typeface="Times New Roman"/>
                <a:cs typeface="Times New Roman"/>
              </a:rPr>
              <a:t> </a:t>
            </a:r>
            <a:r>
              <a:rPr spc="33" dirty="0">
                <a:latin typeface="Calibri"/>
                <a:cs typeface="Calibri"/>
              </a:rPr>
              <a:t>ca</a:t>
            </a:r>
            <a:r>
              <a:rPr dirty="0">
                <a:latin typeface="Calibri"/>
                <a:cs typeface="Calibri"/>
              </a:rPr>
              <a:t>n</a:t>
            </a:r>
            <a:r>
              <a:rPr spc="-193" dirty="0">
                <a:latin typeface="Times New Roman"/>
                <a:cs typeface="Times New Roman"/>
              </a:rPr>
              <a:t> </a:t>
            </a:r>
            <a:r>
              <a:rPr spc="-47" dirty="0">
                <a:latin typeface="Calibri"/>
                <a:cs typeface="Calibri"/>
              </a:rPr>
              <a:t>h</a:t>
            </a:r>
            <a:r>
              <a:rPr spc="33" dirty="0">
                <a:latin typeface="Calibri"/>
                <a:cs typeface="Calibri"/>
              </a:rPr>
              <a:t>a</a:t>
            </a:r>
            <a:r>
              <a:rPr spc="-13" dirty="0">
                <a:latin typeface="Calibri"/>
                <a:cs typeface="Calibri"/>
              </a:rPr>
              <a:t>v</a:t>
            </a:r>
            <a:r>
              <a:rPr dirty="0">
                <a:latin typeface="Calibri"/>
                <a:cs typeface="Calibri"/>
              </a:rPr>
              <a:t>e</a:t>
            </a:r>
            <a:r>
              <a:rPr spc="-47" dirty="0">
                <a:latin typeface="Times New Roman"/>
                <a:cs typeface="Times New Roman"/>
              </a:rPr>
              <a:t> </a:t>
            </a:r>
            <a:r>
              <a:rPr spc="47" dirty="0">
                <a:latin typeface="Calibri"/>
                <a:cs typeface="Calibri"/>
              </a:rPr>
              <a:t>o</a:t>
            </a:r>
            <a:r>
              <a:rPr spc="-47" dirty="0">
                <a:latin typeface="Calibri"/>
                <a:cs typeface="Calibri"/>
              </a:rPr>
              <a:t>n</a:t>
            </a:r>
            <a:r>
              <a:rPr dirty="0">
                <a:latin typeface="Calibri"/>
                <a:cs typeface="Calibri"/>
              </a:rPr>
              <a:t>e</a:t>
            </a:r>
            <a:r>
              <a:rPr spc="-47" dirty="0">
                <a:latin typeface="Times New Roman"/>
                <a:cs typeface="Times New Roman"/>
              </a:rPr>
              <a:t> </a:t>
            </a:r>
            <a:r>
              <a:rPr spc="47" dirty="0">
                <a:latin typeface="Calibri"/>
                <a:cs typeface="Calibri"/>
              </a:rPr>
              <a:t>o</a:t>
            </a:r>
            <a:r>
              <a:rPr dirty="0">
                <a:latin typeface="Calibri"/>
                <a:cs typeface="Calibri"/>
              </a:rPr>
              <a:t>r</a:t>
            </a:r>
            <a:r>
              <a:rPr spc="-73" dirty="0">
                <a:latin typeface="Times New Roman"/>
                <a:cs typeface="Times New Roman"/>
              </a:rPr>
              <a:t> </a:t>
            </a:r>
            <a:r>
              <a:rPr spc="-47" dirty="0">
                <a:latin typeface="Calibri"/>
                <a:cs typeface="Calibri"/>
              </a:rPr>
              <a:t>m</a:t>
            </a:r>
            <a:r>
              <a:rPr spc="47" dirty="0">
                <a:latin typeface="Calibri"/>
                <a:cs typeface="Calibri"/>
              </a:rPr>
              <a:t>o</a:t>
            </a:r>
            <a:r>
              <a:rPr spc="-27" dirty="0">
                <a:latin typeface="Calibri"/>
                <a:cs typeface="Calibri"/>
              </a:rPr>
              <a:t>r</a:t>
            </a:r>
            <a:r>
              <a:rPr dirty="0">
                <a:latin typeface="Calibri"/>
                <a:cs typeface="Calibri"/>
              </a:rPr>
              <a:t>e</a:t>
            </a:r>
            <a:r>
              <a:rPr spc="-47" dirty="0">
                <a:latin typeface="Times New Roman"/>
                <a:cs typeface="Times New Roman"/>
              </a:rPr>
              <a:t> </a:t>
            </a:r>
            <a:r>
              <a:rPr spc="40" dirty="0">
                <a:latin typeface="Calibri"/>
                <a:cs typeface="Calibri"/>
              </a:rPr>
              <a:t>c</a:t>
            </a:r>
            <a:r>
              <a:rPr spc="47" dirty="0">
                <a:latin typeface="Calibri"/>
                <a:cs typeface="Calibri"/>
              </a:rPr>
              <a:t>o</a:t>
            </a:r>
            <a:r>
              <a:rPr spc="-47" dirty="0">
                <a:latin typeface="Calibri"/>
                <a:cs typeface="Calibri"/>
              </a:rPr>
              <a:t>n</a:t>
            </a:r>
            <a:r>
              <a:rPr dirty="0">
                <a:latin typeface="Calibri"/>
                <a:cs typeface="Calibri"/>
              </a:rPr>
              <a:t>t</a:t>
            </a:r>
            <a:r>
              <a:rPr spc="33" dirty="0">
                <a:latin typeface="Calibri"/>
                <a:cs typeface="Calibri"/>
              </a:rPr>
              <a:t>a</a:t>
            </a:r>
            <a:r>
              <a:rPr spc="-13" dirty="0">
                <a:latin typeface="Calibri"/>
                <a:cs typeface="Calibri"/>
              </a:rPr>
              <a:t>i</a:t>
            </a:r>
            <a:r>
              <a:rPr spc="-47" dirty="0">
                <a:latin typeface="Calibri"/>
                <a:cs typeface="Calibri"/>
              </a:rPr>
              <a:t>n</a:t>
            </a:r>
            <a:r>
              <a:rPr dirty="0">
                <a:latin typeface="Calibri"/>
                <a:cs typeface="Calibri"/>
              </a:rPr>
              <a:t>e</a:t>
            </a:r>
            <a:r>
              <a:rPr spc="-27" dirty="0">
                <a:latin typeface="Calibri"/>
                <a:cs typeface="Calibri"/>
              </a:rPr>
              <a:t>r</a:t>
            </a:r>
            <a:r>
              <a:rPr dirty="0">
                <a:latin typeface="Calibri"/>
                <a:cs typeface="Calibri"/>
              </a:rPr>
              <a:t>s</a:t>
            </a:r>
            <a:r>
              <a:rPr spc="-53" dirty="0">
                <a:latin typeface="Times New Roman"/>
                <a:cs typeface="Times New Roman"/>
              </a:rPr>
              <a:t> </a:t>
            </a:r>
            <a:r>
              <a:rPr spc="33" dirty="0">
                <a:latin typeface="Calibri"/>
                <a:cs typeface="Calibri"/>
              </a:rPr>
              <a:t>c</a:t>
            </a:r>
            <a:r>
              <a:rPr spc="47" dirty="0">
                <a:latin typeface="Calibri"/>
                <a:cs typeface="Calibri"/>
              </a:rPr>
              <a:t>o</a:t>
            </a:r>
            <a:r>
              <a:rPr spc="-47" dirty="0">
                <a:latin typeface="Calibri"/>
                <a:cs typeface="Calibri"/>
              </a:rPr>
              <a:t>up</a:t>
            </a:r>
            <a:r>
              <a:rPr spc="-13" dirty="0">
                <a:latin typeface="Calibri"/>
                <a:cs typeface="Calibri"/>
              </a:rPr>
              <a:t>l</a:t>
            </a:r>
            <a:r>
              <a:rPr dirty="0">
                <a:latin typeface="Calibri"/>
                <a:cs typeface="Calibri"/>
              </a:rPr>
              <a:t>ed </a:t>
            </a:r>
            <a:r>
              <a:rPr dirty="0">
                <a:latin typeface="Times New Roman"/>
                <a:cs typeface="Times New Roman"/>
              </a:rPr>
              <a:t> </a:t>
            </a:r>
            <a:r>
              <a:rPr spc="-33" dirty="0">
                <a:latin typeface="Calibri"/>
                <a:cs typeface="Calibri"/>
              </a:rPr>
              <a:t>together. </a:t>
            </a:r>
            <a:r>
              <a:rPr spc="-7" dirty="0">
                <a:latin typeface="Calibri"/>
                <a:cs typeface="Calibri"/>
              </a:rPr>
              <a:t>They </a:t>
            </a:r>
            <a:r>
              <a:rPr dirty="0">
                <a:latin typeface="Calibri"/>
                <a:cs typeface="Calibri"/>
              </a:rPr>
              <a:t>are </a:t>
            </a:r>
            <a:r>
              <a:rPr spc="-20" dirty="0">
                <a:latin typeface="Calibri"/>
                <a:cs typeface="Calibri"/>
              </a:rPr>
              <a:t>the </a:t>
            </a:r>
            <a:r>
              <a:rPr spc="-7" dirty="0">
                <a:latin typeface="Calibri"/>
                <a:cs typeface="Calibri"/>
              </a:rPr>
              <a:t>basic </a:t>
            </a:r>
            <a:r>
              <a:rPr spc="-33" dirty="0">
                <a:latin typeface="Calibri"/>
                <a:cs typeface="Calibri"/>
              </a:rPr>
              <a:t>unit </a:t>
            </a:r>
            <a:r>
              <a:rPr spc="20" dirty="0">
                <a:latin typeface="Calibri"/>
                <a:cs typeface="Calibri"/>
              </a:rPr>
              <a:t>of </a:t>
            </a:r>
            <a:r>
              <a:rPr spc="-20" dirty="0">
                <a:latin typeface="Calibri"/>
                <a:cs typeface="Calibri"/>
              </a:rPr>
              <a:t>Kubernetes. </a:t>
            </a:r>
            <a:r>
              <a:rPr spc="-13" dirty="0">
                <a:latin typeface="Calibri"/>
                <a:cs typeface="Calibri"/>
              </a:rPr>
              <a:t> </a:t>
            </a:r>
            <a:r>
              <a:rPr spc="-93" dirty="0">
                <a:latin typeface="Calibri"/>
                <a:cs typeface="Calibri"/>
              </a:rPr>
              <a:t>To</a:t>
            </a:r>
            <a:r>
              <a:rPr spc="47" dirty="0">
                <a:latin typeface="Calibri"/>
                <a:cs typeface="Calibri"/>
              </a:rPr>
              <a:t> </a:t>
            </a:r>
            <a:r>
              <a:rPr spc="-7" dirty="0">
                <a:latin typeface="Calibri"/>
                <a:cs typeface="Calibri"/>
              </a:rPr>
              <a:t>increase</a:t>
            </a:r>
            <a:r>
              <a:rPr dirty="0">
                <a:latin typeface="Calibri"/>
                <a:cs typeface="Calibri"/>
              </a:rPr>
              <a:t> </a:t>
            </a:r>
            <a:r>
              <a:rPr spc="-27" dirty="0">
                <a:latin typeface="Calibri"/>
                <a:cs typeface="Calibri"/>
              </a:rPr>
              <a:t>high</a:t>
            </a:r>
            <a:r>
              <a:rPr spc="47" dirty="0">
                <a:latin typeface="Calibri"/>
                <a:cs typeface="Calibri"/>
              </a:rPr>
              <a:t> </a:t>
            </a:r>
            <a:r>
              <a:rPr spc="-13" dirty="0">
                <a:latin typeface="Calibri"/>
                <a:cs typeface="Calibri"/>
              </a:rPr>
              <a:t>availability,</a:t>
            </a:r>
            <a:r>
              <a:rPr spc="47" dirty="0">
                <a:latin typeface="Calibri"/>
                <a:cs typeface="Calibri"/>
              </a:rPr>
              <a:t> </a:t>
            </a:r>
            <a:r>
              <a:rPr dirty="0">
                <a:latin typeface="Calibri"/>
                <a:cs typeface="Calibri"/>
              </a:rPr>
              <a:t>we</a:t>
            </a:r>
            <a:r>
              <a:rPr spc="-100" dirty="0">
                <a:latin typeface="Calibri"/>
                <a:cs typeface="Calibri"/>
              </a:rPr>
              <a:t> </a:t>
            </a:r>
            <a:r>
              <a:rPr spc="7" dirty="0">
                <a:latin typeface="Calibri"/>
                <a:cs typeface="Calibri"/>
              </a:rPr>
              <a:t>always</a:t>
            </a:r>
            <a:r>
              <a:rPr spc="-113" dirty="0">
                <a:latin typeface="Calibri"/>
                <a:cs typeface="Calibri"/>
              </a:rPr>
              <a:t> </a:t>
            </a:r>
            <a:r>
              <a:rPr spc="-7" dirty="0">
                <a:latin typeface="Calibri"/>
                <a:cs typeface="Calibri"/>
              </a:rPr>
              <a:t>prefer</a:t>
            </a:r>
            <a:endParaRPr>
              <a:latin typeface="Calibri"/>
              <a:cs typeface="Calibri"/>
            </a:endParaRPr>
          </a:p>
        </p:txBody>
      </p:sp>
      <p:sp>
        <p:nvSpPr>
          <p:cNvPr id="8" name="object 8"/>
          <p:cNvSpPr txBox="1"/>
          <p:nvPr/>
        </p:nvSpPr>
        <p:spPr>
          <a:xfrm>
            <a:off x="4655834" y="5599847"/>
            <a:ext cx="2069253" cy="294097"/>
          </a:xfrm>
          <a:prstGeom prst="rect">
            <a:avLst/>
          </a:prstGeom>
        </p:spPr>
        <p:txBody>
          <a:bodyPr vert="horz" wrap="square" lIns="0" tIns="16933" rIns="0" bIns="0" rtlCol="0">
            <a:spAutoFit/>
          </a:bodyPr>
          <a:lstStyle/>
          <a:p>
            <a:pPr marL="16933">
              <a:spcBef>
                <a:spcPts val="133"/>
              </a:spcBef>
            </a:pPr>
            <a:r>
              <a:rPr spc="-13" dirty="0">
                <a:latin typeface="Calibri"/>
                <a:cs typeface="Calibri"/>
              </a:rPr>
              <a:t>pods</a:t>
            </a:r>
            <a:r>
              <a:rPr spc="-33" dirty="0">
                <a:latin typeface="Calibri"/>
                <a:cs typeface="Calibri"/>
              </a:rPr>
              <a:t> </a:t>
            </a:r>
            <a:r>
              <a:rPr dirty="0">
                <a:latin typeface="Calibri"/>
                <a:cs typeface="Calibri"/>
              </a:rPr>
              <a:t>to</a:t>
            </a:r>
            <a:r>
              <a:rPr spc="33" dirty="0">
                <a:latin typeface="Calibri"/>
                <a:cs typeface="Calibri"/>
              </a:rPr>
              <a:t> </a:t>
            </a:r>
            <a:r>
              <a:rPr spc="-27" dirty="0">
                <a:latin typeface="Calibri"/>
                <a:cs typeface="Calibri"/>
              </a:rPr>
              <a:t>be</a:t>
            </a:r>
            <a:r>
              <a:rPr spc="-20" dirty="0">
                <a:latin typeface="Calibri"/>
                <a:cs typeface="Calibri"/>
              </a:rPr>
              <a:t> </a:t>
            </a:r>
            <a:r>
              <a:rPr spc="-7" dirty="0">
                <a:latin typeface="Calibri"/>
                <a:cs typeface="Calibri"/>
              </a:rPr>
              <a:t>in</a:t>
            </a:r>
            <a:r>
              <a:rPr spc="33" dirty="0">
                <a:latin typeface="Calibri"/>
                <a:cs typeface="Calibri"/>
              </a:rPr>
              <a:t> </a:t>
            </a:r>
            <a:r>
              <a:rPr spc="-7" dirty="0">
                <a:latin typeface="Calibri"/>
                <a:cs typeface="Calibri"/>
              </a:rPr>
              <a:t>replicas.</a:t>
            </a:r>
            <a:endParaRPr>
              <a:latin typeface="Calibri"/>
              <a:cs typeface="Calibri"/>
            </a:endParaRPr>
          </a:p>
        </p:txBody>
      </p:sp>
      <p:grpSp>
        <p:nvGrpSpPr>
          <p:cNvPr id="9" name="object 9"/>
          <p:cNvGrpSpPr/>
          <p:nvPr/>
        </p:nvGrpSpPr>
        <p:grpSpPr>
          <a:xfrm>
            <a:off x="10261620" y="1612901"/>
            <a:ext cx="965200" cy="1206500"/>
            <a:chOff x="7696215" y="1209675"/>
            <a:chExt cx="723900" cy="904875"/>
          </a:xfrm>
        </p:grpSpPr>
        <p:pic>
          <p:nvPicPr>
            <p:cNvPr id="10" name="object 10"/>
            <p:cNvPicPr/>
            <p:nvPr/>
          </p:nvPicPr>
          <p:blipFill>
            <a:blip r:embed="rId3" cstate="print"/>
            <a:stretch>
              <a:fillRect/>
            </a:stretch>
          </p:blipFill>
          <p:spPr>
            <a:xfrm>
              <a:off x="7696215" y="1209675"/>
              <a:ext cx="723900" cy="904875"/>
            </a:xfrm>
            <a:prstGeom prst="rect">
              <a:avLst/>
            </a:prstGeom>
          </p:spPr>
        </p:pic>
        <p:sp>
          <p:nvSpPr>
            <p:cNvPr id="11" name="object 11"/>
            <p:cNvSpPr/>
            <p:nvPr/>
          </p:nvSpPr>
          <p:spPr>
            <a:xfrm>
              <a:off x="7712720" y="1231757"/>
              <a:ext cx="636270" cy="805180"/>
            </a:xfrm>
            <a:custGeom>
              <a:avLst/>
              <a:gdLst/>
              <a:ahLst/>
              <a:cxnLst/>
              <a:rect l="l" t="t" r="r" b="b"/>
              <a:pathLst>
                <a:path w="636270" h="805180">
                  <a:moveTo>
                    <a:pt x="318119" y="0"/>
                  </a:moveTo>
                  <a:lnTo>
                    <a:pt x="254026" y="2725"/>
                  </a:lnTo>
                  <a:lnTo>
                    <a:pt x="194321" y="10543"/>
                  </a:lnTo>
                  <a:lnTo>
                    <a:pt x="140285" y="22912"/>
                  </a:lnTo>
                  <a:lnTo>
                    <a:pt x="93200" y="39292"/>
                  </a:lnTo>
                  <a:lnTo>
                    <a:pt x="54347" y="59142"/>
                  </a:lnTo>
                  <a:lnTo>
                    <a:pt x="6465" y="107092"/>
                  </a:lnTo>
                  <a:lnTo>
                    <a:pt x="0" y="134111"/>
                  </a:lnTo>
                  <a:lnTo>
                    <a:pt x="0" y="670834"/>
                  </a:lnTo>
                  <a:lnTo>
                    <a:pt x="25008" y="723093"/>
                  </a:lnTo>
                  <a:lnTo>
                    <a:pt x="93200" y="765760"/>
                  </a:lnTo>
                  <a:lnTo>
                    <a:pt x="140285" y="782149"/>
                  </a:lnTo>
                  <a:lnTo>
                    <a:pt x="194321" y="794522"/>
                  </a:lnTo>
                  <a:lnTo>
                    <a:pt x="254026" y="802341"/>
                  </a:lnTo>
                  <a:lnTo>
                    <a:pt x="318119" y="805068"/>
                  </a:lnTo>
                  <a:lnTo>
                    <a:pt x="382217" y="802341"/>
                  </a:lnTo>
                  <a:lnTo>
                    <a:pt x="441916" y="794522"/>
                  </a:lnTo>
                  <a:lnTo>
                    <a:pt x="495938" y="782149"/>
                  </a:lnTo>
                  <a:lnTo>
                    <a:pt x="543004" y="765760"/>
                  </a:lnTo>
                  <a:lnTo>
                    <a:pt x="581837" y="745895"/>
                  </a:lnTo>
                  <a:lnTo>
                    <a:pt x="629687" y="697893"/>
                  </a:lnTo>
                  <a:lnTo>
                    <a:pt x="636148" y="670834"/>
                  </a:lnTo>
                  <a:lnTo>
                    <a:pt x="636148" y="134111"/>
                  </a:lnTo>
                  <a:lnTo>
                    <a:pt x="611157" y="81923"/>
                  </a:lnTo>
                  <a:lnTo>
                    <a:pt x="543004" y="39292"/>
                  </a:lnTo>
                  <a:lnTo>
                    <a:pt x="495938" y="22912"/>
                  </a:lnTo>
                  <a:lnTo>
                    <a:pt x="441916" y="10543"/>
                  </a:lnTo>
                  <a:lnTo>
                    <a:pt x="382217" y="2725"/>
                  </a:lnTo>
                  <a:lnTo>
                    <a:pt x="318119" y="0"/>
                  </a:lnTo>
                  <a:close/>
                </a:path>
              </a:pathLst>
            </a:custGeom>
            <a:solidFill>
              <a:srgbClr val="1B577B"/>
            </a:solidFill>
          </p:spPr>
          <p:txBody>
            <a:bodyPr wrap="square" lIns="0" tIns="0" rIns="0" bIns="0" rtlCol="0"/>
            <a:lstStyle/>
            <a:p>
              <a:endParaRPr sz="2400"/>
            </a:p>
          </p:txBody>
        </p:sp>
        <p:sp>
          <p:nvSpPr>
            <p:cNvPr id="12" name="object 12"/>
            <p:cNvSpPr/>
            <p:nvPr/>
          </p:nvSpPr>
          <p:spPr>
            <a:xfrm>
              <a:off x="7712720" y="1231757"/>
              <a:ext cx="636270" cy="805180"/>
            </a:xfrm>
            <a:custGeom>
              <a:avLst/>
              <a:gdLst/>
              <a:ahLst/>
              <a:cxnLst/>
              <a:rect l="l" t="t" r="r" b="b"/>
              <a:pathLst>
                <a:path w="636270" h="805180">
                  <a:moveTo>
                    <a:pt x="636148" y="134111"/>
                  </a:moveTo>
                  <a:lnTo>
                    <a:pt x="611157" y="186389"/>
                  </a:lnTo>
                  <a:lnTo>
                    <a:pt x="543004" y="229064"/>
                  </a:lnTo>
                  <a:lnTo>
                    <a:pt x="495938" y="245455"/>
                  </a:lnTo>
                  <a:lnTo>
                    <a:pt x="441916" y="257830"/>
                  </a:lnTo>
                  <a:lnTo>
                    <a:pt x="382217" y="265650"/>
                  </a:lnTo>
                  <a:lnTo>
                    <a:pt x="318119" y="268376"/>
                  </a:lnTo>
                  <a:lnTo>
                    <a:pt x="254026" y="265650"/>
                  </a:lnTo>
                  <a:lnTo>
                    <a:pt x="194321" y="257830"/>
                  </a:lnTo>
                  <a:lnTo>
                    <a:pt x="140285" y="245455"/>
                  </a:lnTo>
                  <a:lnTo>
                    <a:pt x="93200" y="229064"/>
                  </a:lnTo>
                  <a:lnTo>
                    <a:pt x="54347" y="209196"/>
                  </a:lnTo>
                  <a:lnTo>
                    <a:pt x="6465" y="161181"/>
                  </a:lnTo>
                  <a:lnTo>
                    <a:pt x="0" y="134111"/>
                  </a:lnTo>
                </a:path>
                <a:path w="636270" h="805180">
                  <a:moveTo>
                    <a:pt x="0" y="134111"/>
                  </a:moveTo>
                  <a:lnTo>
                    <a:pt x="25008" y="81923"/>
                  </a:lnTo>
                  <a:lnTo>
                    <a:pt x="93200" y="39292"/>
                  </a:lnTo>
                  <a:lnTo>
                    <a:pt x="140285" y="22912"/>
                  </a:lnTo>
                  <a:lnTo>
                    <a:pt x="194321" y="10543"/>
                  </a:lnTo>
                  <a:lnTo>
                    <a:pt x="254026" y="2725"/>
                  </a:lnTo>
                  <a:lnTo>
                    <a:pt x="318119" y="0"/>
                  </a:lnTo>
                  <a:lnTo>
                    <a:pt x="382217" y="2725"/>
                  </a:lnTo>
                  <a:lnTo>
                    <a:pt x="441916" y="10543"/>
                  </a:lnTo>
                  <a:lnTo>
                    <a:pt x="495938" y="22912"/>
                  </a:lnTo>
                  <a:lnTo>
                    <a:pt x="543004" y="39292"/>
                  </a:lnTo>
                  <a:lnTo>
                    <a:pt x="581837" y="59142"/>
                  </a:lnTo>
                  <a:lnTo>
                    <a:pt x="629687" y="107092"/>
                  </a:lnTo>
                  <a:lnTo>
                    <a:pt x="636148" y="134111"/>
                  </a:lnTo>
                  <a:lnTo>
                    <a:pt x="636148" y="670834"/>
                  </a:lnTo>
                  <a:lnTo>
                    <a:pt x="611157" y="723093"/>
                  </a:lnTo>
                  <a:lnTo>
                    <a:pt x="543004" y="765760"/>
                  </a:lnTo>
                  <a:lnTo>
                    <a:pt x="495938" y="782149"/>
                  </a:lnTo>
                  <a:lnTo>
                    <a:pt x="441916" y="794522"/>
                  </a:lnTo>
                  <a:lnTo>
                    <a:pt x="382217" y="802341"/>
                  </a:lnTo>
                  <a:lnTo>
                    <a:pt x="318119" y="805068"/>
                  </a:lnTo>
                  <a:lnTo>
                    <a:pt x="254026" y="802341"/>
                  </a:lnTo>
                  <a:lnTo>
                    <a:pt x="194321" y="794522"/>
                  </a:lnTo>
                  <a:lnTo>
                    <a:pt x="140285" y="782149"/>
                  </a:lnTo>
                  <a:lnTo>
                    <a:pt x="93200" y="765760"/>
                  </a:lnTo>
                  <a:lnTo>
                    <a:pt x="54347" y="745895"/>
                  </a:lnTo>
                  <a:lnTo>
                    <a:pt x="6465" y="697893"/>
                  </a:lnTo>
                  <a:lnTo>
                    <a:pt x="0" y="670834"/>
                  </a:lnTo>
                  <a:lnTo>
                    <a:pt x="0" y="134111"/>
                  </a:lnTo>
                  <a:close/>
                </a:path>
              </a:pathLst>
            </a:custGeom>
            <a:ln w="12700">
              <a:solidFill>
                <a:srgbClr val="FFFFFF"/>
              </a:solidFill>
            </a:ln>
          </p:spPr>
          <p:txBody>
            <a:bodyPr wrap="square" lIns="0" tIns="0" rIns="0" bIns="0" rtlCol="0"/>
            <a:lstStyle/>
            <a:p>
              <a:endParaRPr sz="2400"/>
            </a:p>
          </p:txBody>
        </p:sp>
      </p:grpSp>
      <p:grpSp>
        <p:nvGrpSpPr>
          <p:cNvPr id="13" name="object 13"/>
          <p:cNvGrpSpPr/>
          <p:nvPr/>
        </p:nvGrpSpPr>
        <p:grpSpPr>
          <a:xfrm>
            <a:off x="10261620" y="3111500"/>
            <a:ext cx="965200" cy="1193800"/>
            <a:chOff x="7696215" y="2333625"/>
            <a:chExt cx="723900" cy="895350"/>
          </a:xfrm>
        </p:grpSpPr>
        <p:pic>
          <p:nvPicPr>
            <p:cNvPr id="14" name="object 14"/>
            <p:cNvPicPr/>
            <p:nvPr/>
          </p:nvPicPr>
          <p:blipFill>
            <a:blip r:embed="rId4" cstate="print"/>
            <a:stretch>
              <a:fillRect/>
            </a:stretch>
          </p:blipFill>
          <p:spPr>
            <a:xfrm>
              <a:off x="7696215" y="2333625"/>
              <a:ext cx="723900" cy="895350"/>
            </a:xfrm>
            <a:prstGeom prst="rect">
              <a:avLst/>
            </a:prstGeom>
          </p:spPr>
        </p:pic>
        <p:sp>
          <p:nvSpPr>
            <p:cNvPr id="15" name="object 15"/>
            <p:cNvSpPr/>
            <p:nvPr/>
          </p:nvSpPr>
          <p:spPr>
            <a:xfrm>
              <a:off x="7712720" y="2348234"/>
              <a:ext cx="636270" cy="805180"/>
            </a:xfrm>
            <a:custGeom>
              <a:avLst/>
              <a:gdLst/>
              <a:ahLst/>
              <a:cxnLst/>
              <a:rect l="l" t="t" r="r" b="b"/>
              <a:pathLst>
                <a:path w="636270" h="805180">
                  <a:moveTo>
                    <a:pt x="318119" y="0"/>
                  </a:moveTo>
                  <a:lnTo>
                    <a:pt x="254026" y="2725"/>
                  </a:lnTo>
                  <a:lnTo>
                    <a:pt x="194321" y="10542"/>
                  </a:lnTo>
                  <a:lnTo>
                    <a:pt x="140285" y="22910"/>
                  </a:lnTo>
                  <a:lnTo>
                    <a:pt x="93200" y="39289"/>
                  </a:lnTo>
                  <a:lnTo>
                    <a:pt x="54347" y="59138"/>
                  </a:lnTo>
                  <a:lnTo>
                    <a:pt x="6465" y="107090"/>
                  </a:lnTo>
                  <a:lnTo>
                    <a:pt x="0" y="134111"/>
                  </a:lnTo>
                  <a:lnTo>
                    <a:pt x="0" y="670940"/>
                  </a:lnTo>
                  <a:lnTo>
                    <a:pt x="25008" y="723128"/>
                  </a:lnTo>
                  <a:lnTo>
                    <a:pt x="93200" y="765759"/>
                  </a:lnTo>
                  <a:lnTo>
                    <a:pt x="140285" y="782139"/>
                  </a:lnTo>
                  <a:lnTo>
                    <a:pt x="194321" y="794508"/>
                  </a:lnTo>
                  <a:lnTo>
                    <a:pt x="254026" y="802326"/>
                  </a:lnTo>
                  <a:lnTo>
                    <a:pt x="318119" y="805052"/>
                  </a:lnTo>
                  <a:lnTo>
                    <a:pt x="382217" y="802326"/>
                  </a:lnTo>
                  <a:lnTo>
                    <a:pt x="441916" y="794508"/>
                  </a:lnTo>
                  <a:lnTo>
                    <a:pt x="495938" y="782139"/>
                  </a:lnTo>
                  <a:lnTo>
                    <a:pt x="543004" y="765759"/>
                  </a:lnTo>
                  <a:lnTo>
                    <a:pt x="581837" y="745908"/>
                  </a:lnTo>
                  <a:lnTo>
                    <a:pt x="629687" y="697959"/>
                  </a:lnTo>
                  <a:lnTo>
                    <a:pt x="636148" y="670940"/>
                  </a:lnTo>
                  <a:lnTo>
                    <a:pt x="636148" y="134111"/>
                  </a:lnTo>
                  <a:lnTo>
                    <a:pt x="611157" y="81919"/>
                  </a:lnTo>
                  <a:lnTo>
                    <a:pt x="543004" y="39289"/>
                  </a:lnTo>
                  <a:lnTo>
                    <a:pt x="495938" y="22910"/>
                  </a:lnTo>
                  <a:lnTo>
                    <a:pt x="441916" y="10542"/>
                  </a:lnTo>
                  <a:lnTo>
                    <a:pt x="382217" y="2725"/>
                  </a:lnTo>
                  <a:lnTo>
                    <a:pt x="318119" y="0"/>
                  </a:lnTo>
                  <a:close/>
                </a:path>
              </a:pathLst>
            </a:custGeom>
            <a:solidFill>
              <a:srgbClr val="1B577B"/>
            </a:solidFill>
          </p:spPr>
          <p:txBody>
            <a:bodyPr wrap="square" lIns="0" tIns="0" rIns="0" bIns="0" rtlCol="0"/>
            <a:lstStyle/>
            <a:p>
              <a:endParaRPr sz="2400"/>
            </a:p>
          </p:txBody>
        </p:sp>
        <p:sp>
          <p:nvSpPr>
            <p:cNvPr id="16" name="object 16"/>
            <p:cNvSpPr/>
            <p:nvPr/>
          </p:nvSpPr>
          <p:spPr>
            <a:xfrm>
              <a:off x="7712720" y="2348234"/>
              <a:ext cx="636270" cy="805180"/>
            </a:xfrm>
            <a:custGeom>
              <a:avLst/>
              <a:gdLst/>
              <a:ahLst/>
              <a:cxnLst/>
              <a:rect l="l" t="t" r="r" b="b"/>
              <a:pathLst>
                <a:path w="636270" h="805180">
                  <a:moveTo>
                    <a:pt x="636148" y="134111"/>
                  </a:moveTo>
                  <a:lnTo>
                    <a:pt x="611157" y="186373"/>
                  </a:lnTo>
                  <a:lnTo>
                    <a:pt x="543004" y="229038"/>
                  </a:lnTo>
                  <a:lnTo>
                    <a:pt x="495938" y="245426"/>
                  </a:lnTo>
                  <a:lnTo>
                    <a:pt x="441916" y="257798"/>
                  </a:lnTo>
                  <a:lnTo>
                    <a:pt x="382217" y="265617"/>
                  </a:lnTo>
                  <a:lnTo>
                    <a:pt x="318119" y="268342"/>
                  </a:lnTo>
                  <a:lnTo>
                    <a:pt x="254026" y="265617"/>
                  </a:lnTo>
                  <a:lnTo>
                    <a:pt x="194321" y="257798"/>
                  </a:lnTo>
                  <a:lnTo>
                    <a:pt x="140285" y="245426"/>
                  </a:lnTo>
                  <a:lnTo>
                    <a:pt x="93200" y="229038"/>
                  </a:lnTo>
                  <a:lnTo>
                    <a:pt x="54347" y="209175"/>
                  </a:lnTo>
                  <a:lnTo>
                    <a:pt x="6465" y="161172"/>
                  </a:lnTo>
                  <a:lnTo>
                    <a:pt x="0" y="134111"/>
                  </a:lnTo>
                </a:path>
                <a:path w="636270" h="805180">
                  <a:moveTo>
                    <a:pt x="0" y="134111"/>
                  </a:moveTo>
                  <a:lnTo>
                    <a:pt x="25008" y="81919"/>
                  </a:lnTo>
                  <a:lnTo>
                    <a:pt x="93200" y="39289"/>
                  </a:lnTo>
                  <a:lnTo>
                    <a:pt x="140285" y="22910"/>
                  </a:lnTo>
                  <a:lnTo>
                    <a:pt x="194321" y="10542"/>
                  </a:lnTo>
                  <a:lnTo>
                    <a:pt x="254026" y="2725"/>
                  </a:lnTo>
                  <a:lnTo>
                    <a:pt x="318119" y="0"/>
                  </a:lnTo>
                  <a:lnTo>
                    <a:pt x="382217" y="2725"/>
                  </a:lnTo>
                  <a:lnTo>
                    <a:pt x="441916" y="10542"/>
                  </a:lnTo>
                  <a:lnTo>
                    <a:pt x="495938" y="22910"/>
                  </a:lnTo>
                  <a:lnTo>
                    <a:pt x="543004" y="39289"/>
                  </a:lnTo>
                  <a:lnTo>
                    <a:pt x="581837" y="59138"/>
                  </a:lnTo>
                  <a:lnTo>
                    <a:pt x="629687" y="107090"/>
                  </a:lnTo>
                  <a:lnTo>
                    <a:pt x="636148" y="134111"/>
                  </a:lnTo>
                  <a:lnTo>
                    <a:pt x="636148" y="670940"/>
                  </a:lnTo>
                  <a:lnTo>
                    <a:pt x="611157" y="723128"/>
                  </a:lnTo>
                  <a:lnTo>
                    <a:pt x="543004" y="765759"/>
                  </a:lnTo>
                  <a:lnTo>
                    <a:pt x="495938" y="782139"/>
                  </a:lnTo>
                  <a:lnTo>
                    <a:pt x="441916" y="794508"/>
                  </a:lnTo>
                  <a:lnTo>
                    <a:pt x="382217" y="802326"/>
                  </a:lnTo>
                  <a:lnTo>
                    <a:pt x="318119" y="805052"/>
                  </a:lnTo>
                  <a:lnTo>
                    <a:pt x="254026" y="802326"/>
                  </a:lnTo>
                  <a:lnTo>
                    <a:pt x="194321" y="794508"/>
                  </a:lnTo>
                  <a:lnTo>
                    <a:pt x="140285" y="782139"/>
                  </a:lnTo>
                  <a:lnTo>
                    <a:pt x="93200" y="765759"/>
                  </a:lnTo>
                  <a:lnTo>
                    <a:pt x="54347" y="745908"/>
                  </a:lnTo>
                  <a:lnTo>
                    <a:pt x="6465" y="697959"/>
                  </a:lnTo>
                  <a:lnTo>
                    <a:pt x="0" y="670940"/>
                  </a:lnTo>
                  <a:lnTo>
                    <a:pt x="0" y="134111"/>
                  </a:lnTo>
                  <a:close/>
                </a:path>
              </a:pathLst>
            </a:custGeom>
            <a:ln w="12700">
              <a:solidFill>
                <a:srgbClr val="FFFFFF"/>
              </a:solidFill>
            </a:ln>
          </p:spPr>
          <p:txBody>
            <a:bodyPr wrap="square" lIns="0" tIns="0" rIns="0" bIns="0" rtlCol="0"/>
            <a:lstStyle/>
            <a:p>
              <a:endParaRPr sz="2400"/>
            </a:p>
          </p:txBody>
        </p:sp>
      </p:grpSp>
      <p:grpSp>
        <p:nvGrpSpPr>
          <p:cNvPr id="17" name="object 17"/>
          <p:cNvGrpSpPr/>
          <p:nvPr/>
        </p:nvGrpSpPr>
        <p:grpSpPr>
          <a:xfrm>
            <a:off x="10261620" y="4597400"/>
            <a:ext cx="965200" cy="1193800"/>
            <a:chOff x="7696215" y="3448050"/>
            <a:chExt cx="723900" cy="895350"/>
          </a:xfrm>
        </p:grpSpPr>
        <p:pic>
          <p:nvPicPr>
            <p:cNvPr id="18" name="object 18"/>
            <p:cNvPicPr/>
            <p:nvPr/>
          </p:nvPicPr>
          <p:blipFill>
            <a:blip r:embed="rId5" cstate="print"/>
            <a:stretch>
              <a:fillRect/>
            </a:stretch>
          </p:blipFill>
          <p:spPr>
            <a:xfrm>
              <a:off x="7696215" y="3448050"/>
              <a:ext cx="723900" cy="895350"/>
            </a:xfrm>
            <a:prstGeom prst="rect">
              <a:avLst/>
            </a:prstGeom>
          </p:spPr>
        </p:pic>
        <p:sp>
          <p:nvSpPr>
            <p:cNvPr id="19" name="object 19"/>
            <p:cNvSpPr/>
            <p:nvPr/>
          </p:nvSpPr>
          <p:spPr>
            <a:xfrm>
              <a:off x="7712720" y="3464682"/>
              <a:ext cx="636270" cy="805180"/>
            </a:xfrm>
            <a:custGeom>
              <a:avLst/>
              <a:gdLst/>
              <a:ahLst/>
              <a:cxnLst/>
              <a:rect l="l" t="t" r="r" b="b"/>
              <a:pathLst>
                <a:path w="636270" h="805179">
                  <a:moveTo>
                    <a:pt x="318119" y="0"/>
                  </a:moveTo>
                  <a:lnTo>
                    <a:pt x="254026" y="2726"/>
                  </a:lnTo>
                  <a:lnTo>
                    <a:pt x="194321" y="10546"/>
                  </a:lnTo>
                  <a:lnTo>
                    <a:pt x="140285" y="22920"/>
                  </a:lnTo>
                  <a:lnTo>
                    <a:pt x="93200" y="39310"/>
                  </a:lnTo>
                  <a:lnTo>
                    <a:pt x="54347" y="59176"/>
                  </a:lnTo>
                  <a:lnTo>
                    <a:pt x="6465" y="107181"/>
                  </a:lnTo>
                  <a:lnTo>
                    <a:pt x="0" y="134243"/>
                  </a:lnTo>
                  <a:lnTo>
                    <a:pt x="0" y="670928"/>
                  </a:lnTo>
                  <a:lnTo>
                    <a:pt x="25008" y="723158"/>
                  </a:lnTo>
                  <a:lnTo>
                    <a:pt x="93200" y="765811"/>
                  </a:lnTo>
                  <a:lnTo>
                    <a:pt x="140285" y="782196"/>
                  </a:lnTo>
                  <a:lnTo>
                    <a:pt x="194321" y="794568"/>
                  </a:lnTo>
                  <a:lnTo>
                    <a:pt x="254026" y="802387"/>
                  </a:lnTo>
                  <a:lnTo>
                    <a:pt x="318119" y="805113"/>
                  </a:lnTo>
                  <a:lnTo>
                    <a:pt x="382217" y="802387"/>
                  </a:lnTo>
                  <a:lnTo>
                    <a:pt x="441916" y="794568"/>
                  </a:lnTo>
                  <a:lnTo>
                    <a:pt x="495938" y="782196"/>
                  </a:lnTo>
                  <a:lnTo>
                    <a:pt x="543004" y="765811"/>
                  </a:lnTo>
                  <a:lnTo>
                    <a:pt x="581837" y="745951"/>
                  </a:lnTo>
                  <a:lnTo>
                    <a:pt x="629687" y="697971"/>
                  </a:lnTo>
                  <a:lnTo>
                    <a:pt x="636148" y="670928"/>
                  </a:lnTo>
                  <a:lnTo>
                    <a:pt x="636148" y="134243"/>
                  </a:lnTo>
                  <a:lnTo>
                    <a:pt x="611157" y="81979"/>
                  </a:lnTo>
                  <a:lnTo>
                    <a:pt x="543004" y="39310"/>
                  </a:lnTo>
                  <a:lnTo>
                    <a:pt x="495938" y="22920"/>
                  </a:lnTo>
                  <a:lnTo>
                    <a:pt x="441916" y="10546"/>
                  </a:lnTo>
                  <a:lnTo>
                    <a:pt x="382217" y="2726"/>
                  </a:lnTo>
                  <a:lnTo>
                    <a:pt x="318119" y="0"/>
                  </a:lnTo>
                  <a:close/>
                </a:path>
              </a:pathLst>
            </a:custGeom>
            <a:solidFill>
              <a:srgbClr val="1B577B"/>
            </a:solidFill>
          </p:spPr>
          <p:txBody>
            <a:bodyPr wrap="square" lIns="0" tIns="0" rIns="0" bIns="0" rtlCol="0"/>
            <a:lstStyle/>
            <a:p>
              <a:endParaRPr sz="2400"/>
            </a:p>
          </p:txBody>
        </p:sp>
        <p:sp>
          <p:nvSpPr>
            <p:cNvPr id="20" name="object 20"/>
            <p:cNvSpPr/>
            <p:nvPr/>
          </p:nvSpPr>
          <p:spPr>
            <a:xfrm>
              <a:off x="7712720" y="3464682"/>
              <a:ext cx="636270" cy="805180"/>
            </a:xfrm>
            <a:custGeom>
              <a:avLst/>
              <a:gdLst/>
              <a:ahLst/>
              <a:cxnLst/>
              <a:rect l="l" t="t" r="r" b="b"/>
              <a:pathLst>
                <a:path w="636270" h="805179">
                  <a:moveTo>
                    <a:pt x="636148" y="134243"/>
                  </a:moveTo>
                  <a:lnTo>
                    <a:pt x="611157" y="186435"/>
                  </a:lnTo>
                  <a:lnTo>
                    <a:pt x="543004" y="229065"/>
                  </a:lnTo>
                  <a:lnTo>
                    <a:pt x="495938" y="245444"/>
                  </a:lnTo>
                  <a:lnTo>
                    <a:pt x="441916" y="257812"/>
                  </a:lnTo>
                  <a:lnTo>
                    <a:pt x="382217" y="265629"/>
                  </a:lnTo>
                  <a:lnTo>
                    <a:pt x="318119" y="268355"/>
                  </a:lnTo>
                  <a:lnTo>
                    <a:pt x="254026" y="265629"/>
                  </a:lnTo>
                  <a:lnTo>
                    <a:pt x="194321" y="257812"/>
                  </a:lnTo>
                  <a:lnTo>
                    <a:pt x="140285" y="245444"/>
                  </a:lnTo>
                  <a:lnTo>
                    <a:pt x="93200" y="229065"/>
                  </a:lnTo>
                  <a:lnTo>
                    <a:pt x="54347" y="209216"/>
                  </a:lnTo>
                  <a:lnTo>
                    <a:pt x="6465" y="161264"/>
                  </a:lnTo>
                  <a:lnTo>
                    <a:pt x="0" y="134243"/>
                  </a:lnTo>
                </a:path>
                <a:path w="636270" h="805179">
                  <a:moveTo>
                    <a:pt x="0" y="134243"/>
                  </a:moveTo>
                  <a:lnTo>
                    <a:pt x="25008" y="81979"/>
                  </a:lnTo>
                  <a:lnTo>
                    <a:pt x="93200" y="39310"/>
                  </a:lnTo>
                  <a:lnTo>
                    <a:pt x="140285" y="22920"/>
                  </a:lnTo>
                  <a:lnTo>
                    <a:pt x="194321" y="10546"/>
                  </a:lnTo>
                  <a:lnTo>
                    <a:pt x="254026" y="2726"/>
                  </a:lnTo>
                  <a:lnTo>
                    <a:pt x="318119" y="0"/>
                  </a:lnTo>
                  <a:lnTo>
                    <a:pt x="382217" y="2726"/>
                  </a:lnTo>
                  <a:lnTo>
                    <a:pt x="441916" y="10546"/>
                  </a:lnTo>
                  <a:lnTo>
                    <a:pt x="495938" y="22920"/>
                  </a:lnTo>
                  <a:lnTo>
                    <a:pt x="543004" y="39310"/>
                  </a:lnTo>
                  <a:lnTo>
                    <a:pt x="581837" y="59176"/>
                  </a:lnTo>
                  <a:lnTo>
                    <a:pt x="629687" y="107181"/>
                  </a:lnTo>
                  <a:lnTo>
                    <a:pt x="636148" y="134243"/>
                  </a:lnTo>
                  <a:lnTo>
                    <a:pt x="636148" y="670928"/>
                  </a:lnTo>
                  <a:lnTo>
                    <a:pt x="611157" y="723158"/>
                  </a:lnTo>
                  <a:lnTo>
                    <a:pt x="543004" y="765811"/>
                  </a:lnTo>
                  <a:lnTo>
                    <a:pt x="495938" y="782196"/>
                  </a:lnTo>
                  <a:lnTo>
                    <a:pt x="441916" y="794568"/>
                  </a:lnTo>
                  <a:lnTo>
                    <a:pt x="382217" y="802387"/>
                  </a:lnTo>
                  <a:lnTo>
                    <a:pt x="318119" y="805113"/>
                  </a:lnTo>
                  <a:lnTo>
                    <a:pt x="254026" y="802387"/>
                  </a:lnTo>
                  <a:lnTo>
                    <a:pt x="194321" y="794568"/>
                  </a:lnTo>
                  <a:lnTo>
                    <a:pt x="140285" y="782196"/>
                  </a:lnTo>
                  <a:lnTo>
                    <a:pt x="93200" y="765811"/>
                  </a:lnTo>
                  <a:lnTo>
                    <a:pt x="54347" y="745951"/>
                  </a:lnTo>
                  <a:lnTo>
                    <a:pt x="6465" y="697971"/>
                  </a:lnTo>
                  <a:lnTo>
                    <a:pt x="0" y="670928"/>
                  </a:lnTo>
                  <a:lnTo>
                    <a:pt x="0" y="134243"/>
                  </a:lnTo>
                  <a:close/>
                </a:path>
              </a:pathLst>
            </a:custGeom>
            <a:ln w="12700">
              <a:solidFill>
                <a:srgbClr val="FFFFFF"/>
              </a:solidFill>
            </a:ln>
          </p:spPr>
          <p:txBody>
            <a:bodyPr wrap="square" lIns="0" tIns="0" rIns="0" bIns="0" rtlCol="0"/>
            <a:lstStyle/>
            <a:p>
              <a:endParaRPr sz="2400"/>
            </a:p>
          </p:txBody>
        </p:sp>
      </p:grpSp>
      <p:sp>
        <p:nvSpPr>
          <p:cNvPr id="21" name="object 21"/>
          <p:cNvSpPr txBox="1"/>
          <p:nvPr/>
        </p:nvSpPr>
        <p:spPr>
          <a:xfrm>
            <a:off x="10330189" y="2752087"/>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7"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0" dirty="0">
                <a:latin typeface="Calibri"/>
                <a:cs typeface="Calibri"/>
              </a:rPr>
              <a:t>e</a:t>
            </a:r>
            <a:r>
              <a:rPr sz="1067" spc="27" dirty="0">
                <a:latin typeface="Calibri"/>
                <a:cs typeface="Calibri"/>
              </a:rPr>
              <a:t>p</a:t>
            </a:r>
            <a:r>
              <a:rPr sz="1067" spc="47" dirty="0">
                <a:latin typeface="Calibri"/>
                <a:cs typeface="Calibri"/>
              </a:rPr>
              <a:t>li</a:t>
            </a:r>
            <a:r>
              <a:rPr sz="1067" spc="40" dirty="0">
                <a:latin typeface="Calibri"/>
                <a:cs typeface="Calibri"/>
              </a:rPr>
              <a:t>c</a:t>
            </a:r>
            <a:r>
              <a:rPr sz="1067" spc="13" dirty="0">
                <a:latin typeface="Calibri"/>
                <a:cs typeface="Calibri"/>
              </a:rPr>
              <a:t>a</a:t>
            </a:r>
            <a:r>
              <a:rPr sz="1067" spc="-100" dirty="0">
                <a:latin typeface="Times New Roman"/>
                <a:cs typeface="Times New Roman"/>
              </a:rPr>
              <a:t> </a:t>
            </a:r>
            <a:r>
              <a:rPr sz="1067" spc="13" dirty="0">
                <a:latin typeface="Calibri"/>
                <a:cs typeface="Calibri"/>
              </a:rPr>
              <a:t>1</a:t>
            </a:r>
            <a:endParaRPr sz="1067">
              <a:latin typeface="Calibri"/>
              <a:cs typeface="Calibri"/>
            </a:endParaRPr>
          </a:p>
        </p:txBody>
      </p:sp>
      <p:sp>
        <p:nvSpPr>
          <p:cNvPr id="22" name="object 22"/>
          <p:cNvSpPr txBox="1"/>
          <p:nvPr/>
        </p:nvSpPr>
        <p:spPr>
          <a:xfrm>
            <a:off x="10330189" y="4281258"/>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0"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2</a:t>
            </a:r>
            <a:endParaRPr sz="1067">
              <a:latin typeface="Calibri"/>
              <a:cs typeface="Calibri"/>
            </a:endParaRPr>
          </a:p>
        </p:txBody>
      </p:sp>
      <p:sp>
        <p:nvSpPr>
          <p:cNvPr id="23" name="object 23"/>
          <p:cNvSpPr txBox="1"/>
          <p:nvPr/>
        </p:nvSpPr>
        <p:spPr>
          <a:xfrm>
            <a:off x="10330189" y="5772573"/>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0"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3</a:t>
            </a:r>
            <a:endParaRPr sz="1067">
              <a:latin typeface="Calibri"/>
              <a:cs typeface="Calibri"/>
            </a:endParaRPr>
          </a:p>
        </p:txBody>
      </p:sp>
      <p:pic>
        <p:nvPicPr>
          <p:cNvPr id="24" name="object 24"/>
          <p:cNvPicPr/>
          <p:nvPr/>
        </p:nvPicPr>
        <p:blipFill>
          <a:blip r:embed="rId6" cstate="print"/>
          <a:stretch>
            <a:fillRect/>
          </a:stretch>
        </p:blipFill>
        <p:spPr>
          <a:xfrm>
            <a:off x="827734" y="3185347"/>
            <a:ext cx="1147959" cy="1166180"/>
          </a:xfrm>
          <a:prstGeom prst="rect">
            <a:avLst/>
          </a:prstGeom>
        </p:spPr>
      </p:pic>
      <p:sp>
        <p:nvSpPr>
          <p:cNvPr id="25" name="object 25"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207" y="194393"/>
            <a:ext cx="7888393" cy="699336"/>
          </a:xfrm>
          <a:prstGeom prst="rect">
            <a:avLst/>
          </a:prstGeom>
        </p:spPr>
        <p:txBody>
          <a:bodyPr vert="horz" wrap="square" lIns="0" tIns="22013" rIns="0" bIns="0" rtlCol="0" anchor="ctr">
            <a:spAutoFit/>
          </a:bodyPr>
          <a:lstStyle/>
          <a:p>
            <a:pPr marL="16933">
              <a:lnSpc>
                <a:spcPct val="100000"/>
              </a:lnSpc>
              <a:spcBef>
                <a:spcPts val="173"/>
              </a:spcBef>
            </a:pPr>
            <a:r>
              <a:rPr spc="7" dirty="0"/>
              <a:t>Working</a:t>
            </a:r>
            <a:r>
              <a:rPr dirty="0"/>
              <a:t> </a:t>
            </a:r>
            <a:r>
              <a:rPr spc="13" dirty="0"/>
              <a:t>of</a:t>
            </a:r>
            <a:r>
              <a:rPr spc="-13" dirty="0"/>
              <a:t> </a:t>
            </a:r>
            <a:r>
              <a:rPr spc="20" dirty="0"/>
              <a:t>Kubernetes</a:t>
            </a:r>
          </a:p>
        </p:txBody>
      </p:sp>
      <p:pic>
        <p:nvPicPr>
          <p:cNvPr id="3" name="object 3"/>
          <p:cNvPicPr/>
          <p:nvPr/>
        </p:nvPicPr>
        <p:blipFill>
          <a:blip r:embed="rId2" cstate="print"/>
          <a:stretch>
            <a:fillRect/>
          </a:stretch>
        </p:blipFill>
        <p:spPr>
          <a:xfrm>
            <a:off x="827734" y="3185347"/>
            <a:ext cx="1147959" cy="1166180"/>
          </a:xfrm>
          <a:prstGeom prst="rect">
            <a:avLst/>
          </a:prstGeom>
        </p:spPr>
      </p:pic>
      <p:grpSp>
        <p:nvGrpSpPr>
          <p:cNvPr id="4" name="object 4"/>
          <p:cNvGrpSpPr/>
          <p:nvPr/>
        </p:nvGrpSpPr>
        <p:grpSpPr>
          <a:xfrm>
            <a:off x="10261620" y="1612901"/>
            <a:ext cx="965200" cy="4178300"/>
            <a:chOff x="7696215" y="1209675"/>
            <a:chExt cx="723900" cy="3133725"/>
          </a:xfrm>
        </p:grpSpPr>
        <p:pic>
          <p:nvPicPr>
            <p:cNvPr id="5" name="object 5"/>
            <p:cNvPicPr/>
            <p:nvPr/>
          </p:nvPicPr>
          <p:blipFill>
            <a:blip r:embed="rId3" cstate="print"/>
            <a:stretch>
              <a:fillRect/>
            </a:stretch>
          </p:blipFill>
          <p:spPr>
            <a:xfrm>
              <a:off x="7696215" y="1209675"/>
              <a:ext cx="723900" cy="904875"/>
            </a:xfrm>
            <a:prstGeom prst="rect">
              <a:avLst/>
            </a:prstGeom>
          </p:spPr>
        </p:pic>
        <p:sp>
          <p:nvSpPr>
            <p:cNvPr id="6" name="object 6"/>
            <p:cNvSpPr/>
            <p:nvPr/>
          </p:nvSpPr>
          <p:spPr>
            <a:xfrm>
              <a:off x="7712720" y="1231757"/>
              <a:ext cx="636270" cy="805180"/>
            </a:xfrm>
            <a:custGeom>
              <a:avLst/>
              <a:gdLst/>
              <a:ahLst/>
              <a:cxnLst/>
              <a:rect l="l" t="t" r="r" b="b"/>
              <a:pathLst>
                <a:path w="636270" h="805180">
                  <a:moveTo>
                    <a:pt x="318119" y="0"/>
                  </a:moveTo>
                  <a:lnTo>
                    <a:pt x="254026" y="2725"/>
                  </a:lnTo>
                  <a:lnTo>
                    <a:pt x="194321" y="10543"/>
                  </a:lnTo>
                  <a:lnTo>
                    <a:pt x="140285" y="22912"/>
                  </a:lnTo>
                  <a:lnTo>
                    <a:pt x="93200" y="39292"/>
                  </a:lnTo>
                  <a:lnTo>
                    <a:pt x="54347" y="59142"/>
                  </a:lnTo>
                  <a:lnTo>
                    <a:pt x="6465" y="107092"/>
                  </a:lnTo>
                  <a:lnTo>
                    <a:pt x="0" y="134111"/>
                  </a:lnTo>
                  <a:lnTo>
                    <a:pt x="0" y="670834"/>
                  </a:lnTo>
                  <a:lnTo>
                    <a:pt x="25008" y="723093"/>
                  </a:lnTo>
                  <a:lnTo>
                    <a:pt x="93200" y="765760"/>
                  </a:lnTo>
                  <a:lnTo>
                    <a:pt x="140285" y="782149"/>
                  </a:lnTo>
                  <a:lnTo>
                    <a:pt x="194321" y="794522"/>
                  </a:lnTo>
                  <a:lnTo>
                    <a:pt x="254026" y="802341"/>
                  </a:lnTo>
                  <a:lnTo>
                    <a:pt x="318119" y="805068"/>
                  </a:lnTo>
                  <a:lnTo>
                    <a:pt x="382217" y="802341"/>
                  </a:lnTo>
                  <a:lnTo>
                    <a:pt x="441916" y="794522"/>
                  </a:lnTo>
                  <a:lnTo>
                    <a:pt x="495938" y="782149"/>
                  </a:lnTo>
                  <a:lnTo>
                    <a:pt x="543004" y="765760"/>
                  </a:lnTo>
                  <a:lnTo>
                    <a:pt x="581837" y="745895"/>
                  </a:lnTo>
                  <a:lnTo>
                    <a:pt x="629687" y="697893"/>
                  </a:lnTo>
                  <a:lnTo>
                    <a:pt x="636148" y="670834"/>
                  </a:lnTo>
                  <a:lnTo>
                    <a:pt x="636148" y="134111"/>
                  </a:lnTo>
                  <a:lnTo>
                    <a:pt x="611157" y="81923"/>
                  </a:lnTo>
                  <a:lnTo>
                    <a:pt x="543004" y="39292"/>
                  </a:lnTo>
                  <a:lnTo>
                    <a:pt x="495938" y="22912"/>
                  </a:lnTo>
                  <a:lnTo>
                    <a:pt x="441916" y="10543"/>
                  </a:lnTo>
                  <a:lnTo>
                    <a:pt x="382217" y="2725"/>
                  </a:lnTo>
                  <a:lnTo>
                    <a:pt x="318119" y="0"/>
                  </a:lnTo>
                  <a:close/>
                </a:path>
              </a:pathLst>
            </a:custGeom>
            <a:solidFill>
              <a:srgbClr val="1B577B"/>
            </a:solidFill>
          </p:spPr>
          <p:txBody>
            <a:bodyPr wrap="square" lIns="0" tIns="0" rIns="0" bIns="0" rtlCol="0"/>
            <a:lstStyle/>
            <a:p>
              <a:endParaRPr sz="2400"/>
            </a:p>
          </p:txBody>
        </p:sp>
        <p:sp>
          <p:nvSpPr>
            <p:cNvPr id="7" name="object 7"/>
            <p:cNvSpPr/>
            <p:nvPr/>
          </p:nvSpPr>
          <p:spPr>
            <a:xfrm>
              <a:off x="7712720" y="1231757"/>
              <a:ext cx="636270" cy="805180"/>
            </a:xfrm>
            <a:custGeom>
              <a:avLst/>
              <a:gdLst/>
              <a:ahLst/>
              <a:cxnLst/>
              <a:rect l="l" t="t" r="r" b="b"/>
              <a:pathLst>
                <a:path w="636270" h="805180">
                  <a:moveTo>
                    <a:pt x="636148" y="134111"/>
                  </a:moveTo>
                  <a:lnTo>
                    <a:pt x="611157" y="186389"/>
                  </a:lnTo>
                  <a:lnTo>
                    <a:pt x="543004" y="229064"/>
                  </a:lnTo>
                  <a:lnTo>
                    <a:pt x="495938" y="245455"/>
                  </a:lnTo>
                  <a:lnTo>
                    <a:pt x="441916" y="257830"/>
                  </a:lnTo>
                  <a:lnTo>
                    <a:pt x="382217" y="265650"/>
                  </a:lnTo>
                  <a:lnTo>
                    <a:pt x="318119" y="268376"/>
                  </a:lnTo>
                  <a:lnTo>
                    <a:pt x="254026" y="265650"/>
                  </a:lnTo>
                  <a:lnTo>
                    <a:pt x="194321" y="257830"/>
                  </a:lnTo>
                  <a:lnTo>
                    <a:pt x="140285" y="245455"/>
                  </a:lnTo>
                  <a:lnTo>
                    <a:pt x="93200" y="229064"/>
                  </a:lnTo>
                  <a:lnTo>
                    <a:pt x="54347" y="209196"/>
                  </a:lnTo>
                  <a:lnTo>
                    <a:pt x="6465" y="161181"/>
                  </a:lnTo>
                  <a:lnTo>
                    <a:pt x="0" y="134111"/>
                  </a:lnTo>
                </a:path>
                <a:path w="636270" h="805180">
                  <a:moveTo>
                    <a:pt x="0" y="134111"/>
                  </a:moveTo>
                  <a:lnTo>
                    <a:pt x="25008" y="81923"/>
                  </a:lnTo>
                  <a:lnTo>
                    <a:pt x="93200" y="39292"/>
                  </a:lnTo>
                  <a:lnTo>
                    <a:pt x="140285" y="22912"/>
                  </a:lnTo>
                  <a:lnTo>
                    <a:pt x="194321" y="10543"/>
                  </a:lnTo>
                  <a:lnTo>
                    <a:pt x="254026" y="2725"/>
                  </a:lnTo>
                  <a:lnTo>
                    <a:pt x="318119" y="0"/>
                  </a:lnTo>
                  <a:lnTo>
                    <a:pt x="382217" y="2725"/>
                  </a:lnTo>
                  <a:lnTo>
                    <a:pt x="441916" y="10543"/>
                  </a:lnTo>
                  <a:lnTo>
                    <a:pt x="495938" y="22912"/>
                  </a:lnTo>
                  <a:lnTo>
                    <a:pt x="543004" y="39292"/>
                  </a:lnTo>
                  <a:lnTo>
                    <a:pt x="581837" y="59142"/>
                  </a:lnTo>
                  <a:lnTo>
                    <a:pt x="629687" y="107092"/>
                  </a:lnTo>
                  <a:lnTo>
                    <a:pt x="636148" y="134111"/>
                  </a:lnTo>
                  <a:lnTo>
                    <a:pt x="636148" y="670834"/>
                  </a:lnTo>
                  <a:lnTo>
                    <a:pt x="611157" y="723093"/>
                  </a:lnTo>
                  <a:lnTo>
                    <a:pt x="543004" y="765760"/>
                  </a:lnTo>
                  <a:lnTo>
                    <a:pt x="495938" y="782149"/>
                  </a:lnTo>
                  <a:lnTo>
                    <a:pt x="441916" y="794522"/>
                  </a:lnTo>
                  <a:lnTo>
                    <a:pt x="382217" y="802341"/>
                  </a:lnTo>
                  <a:lnTo>
                    <a:pt x="318119" y="805068"/>
                  </a:lnTo>
                  <a:lnTo>
                    <a:pt x="254026" y="802341"/>
                  </a:lnTo>
                  <a:lnTo>
                    <a:pt x="194321" y="794522"/>
                  </a:lnTo>
                  <a:lnTo>
                    <a:pt x="140285" y="782149"/>
                  </a:lnTo>
                  <a:lnTo>
                    <a:pt x="93200" y="765760"/>
                  </a:lnTo>
                  <a:lnTo>
                    <a:pt x="54347" y="745895"/>
                  </a:lnTo>
                  <a:lnTo>
                    <a:pt x="6465" y="697893"/>
                  </a:lnTo>
                  <a:lnTo>
                    <a:pt x="0" y="670834"/>
                  </a:lnTo>
                  <a:lnTo>
                    <a:pt x="0" y="134111"/>
                  </a:lnTo>
                  <a:close/>
                </a:path>
              </a:pathLst>
            </a:custGeom>
            <a:ln w="12700">
              <a:solidFill>
                <a:srgbClr val="FFFFFF"/>
              </a:solidFill>
            </a:ln>
          </p:spPr>
          <p:txBody>
            <a:bodyPr wrap="square" lIns="0" tIns="0" rIns="0" bIns="0" rtlCol="0"/>
            <a:lstStyle/>
            <a:p>
              <a:endParaRPr sz="2400"/>
            </a:p>
          </p:txBody>
        </p:sp>
        <p:pic>
          <p:nvPicPr>
            <p:cNvPr id="8" name="object 8"/>
            <p:cNvPicPr/>
            <p:nvPr/>
          </p:nvPicPr>
          <p:blipFill>
            <a:blip r:embed="rId4" cstate="print"/>
            <a:stretch>
              <a:fillRect/>
            </a:stretch>
          </p:blipFill>
          <p:spPr>
            <a:xfrm>
              <a:off x="7696215" y="2333625"/>
              <a:ext cx="723900" cy="895350"/>
            </a:xfrm>
            <a:prstGeom prst="rect">
              <a:avLst/>
            </a:prstGeom>
          </p:spPr>
        </p:pic>
        <p:sp>
          <p:nvSpPr>
            <p:cNvPr id="9" name="object 9"/>
            <p:cNvSpPr/>
            <p:nvPr/>
          </p:nvSpPr>
          <p:spPr>
            <a:xfrm>
              <a:off x="7712720" y="2348234"/>
              <a:ext cx="636270" cy="805180"/>
            </a:xfrm>
            <a:custGeom>
              <a:avLst/>
              <a:gdLst/>
              <a:ahLst/>
              <a:cxnLst/>
              <a:rect l="l" t="t" r="r" b="b"/>
              <a:pathLst>
                <a:path w="636270" h="805180">
                  <a:moveTo>
                    <a:pt x="318119" y="0"/>
                  </a:moveTo>
                  <a:lnTo>
                    <a:pt x="254026" y="2725"/>
                  </a:lnTo>
                  <a:lnTo>
                    <a:pt x="194321" y="10542"/>
                  </a:lnTo>
                  <a:lnTo>
                    <a:pt x="140285" y="22910"/>
                  </a:lnTo>
                  <a:lnTo>
                    <a:pt x="93200" y="39289"/>
                  </a:lnTo>
                  <a:lnTo>
                    <a:pt x="54347" y="59138"/>
                  </a:lnTo>
                  <a:lnTo>
                    <a:pt x="6465" y="107090"/>
                  </a:lnTo>
                  <a:lnTo>
                    <a:pt x="0" y="134111"/>
                  </a:lnTo>
                  <a:lnTo>
                    <a:pt x="0" y="670940"/>
                  </a:lnTo>
                  <a:lnTo>
                    <a:pt x="25008" y="723128"/>
                  </a:lnTo>
                  <a:lnTo>
                    <a:pt x="93200" y="765759"/>
                  </a:lnTo>
                  <a:lnTo>
                    <a:pt x="140285" y="782139"/>
                  </a:lnTo>
                  <a:lnTo>
                    <a:pt x="194321" y="794508"/>
                  </a:lnTo>
                  <a:lnTo>
                    <a:pt x="254026" y="802326"/>
                  </a:lnTo>
                  <a:lnTo>
                    <a:pt x="318119" y="805052"/>
                  </a:lnTo>
                  <a:lnTo>
                    <a:pt x="382217" y="802326"/>
                  </a:lnTo>
                  <a:lnTo>
                    <a:pt x="441916" y="794508"/>
                  </a:lnTo>
                  <a:lnTo>
                    <a:pt x="495938" y="782139"/>
                  </a:lnTo>
                  <a:lnTo>
                    <a:pt x="543004" y="765759"/>
                  </a:lnTo>
                  <a:lnTo>
                    <a:pt x="581837" y="745908"/>
                  </a:lnTo>
                  <a:lnTo>
                    <a:pt x="629687" y="697959"/>
                  </a:lnTo>
                  <a:lnTo>
                    <a:pt x="636148" y="670940"/>
                  </a:lnTo>
                  <a:lnTo>
                    <a:pt x="636148" y="134111"/>
                  </a:lnTo>
                  <a:lnTo>
                    <a:pt x="611157" y="81919"/>
                  </a:lnTo>
                  <a:lnTo>
                    <a:pt x="543004" y="39289"/>
                  </a:lnTo>
                  <a:lnTo>
                    <a:pt x="495938" y="22910"/>
                  </a:lnTo>
                  <a:lnTo>
                    <a:pt x="441916" y="10542"/>
                  </a:lnTo>
                  <a:lnTo>
                    <a:pt x="382217" y="2725"/>
                  </a:lnTo>
                  <a:lnTo>
                    <a:pt x="318119" y="0"/>
                  </a:lnTo>
                  <a:close/>
                </a:path>
              </a:pathLst>
            </a:custGeom>
            <a:solidFill>
              <a:srgbClr val="1B577B"/>
            </a:solidFill>
          </p:spPr>
          <p:txBody>
            <a:bodyPr wrap="square" lIns="0" tIns="0" rIns="0" bIns="0" rtlCol="0"/>
            <a:lstStyle/>
            <a:p>
              <a:endParaRPr sz="2400"/>
            </a:p>
          </p:txBody>
        </p:sp>
        <p:sp>
          <p:nvSpPr>
            <p:cNvPr id="10" name="object 10"/>
            <p:cNvSpPr/>
            <p:nvPr/>
          </p:nvSpPr>
          <p:spPr>
            <a:xfrm>
              <a:off x="7712720" y="2348234"/>
              <a:ext cx="636270" cy="805180"/>
            </a:xfrm>
            <a:custGeom>
              <a:avLst/>
              <a:gdLst/>
              <a:ahLst/>
              <a:cxnLst/>
              <a:rect l="l" t="t" r="r" b="b"/>
              <a:pathLst>
                <a:path w="636270" h="805180">
                  <a:moveTo>
                    <a:pt x="636148" y="134111"/>
                  </a:moveTo>
                  <a:lnTo>
                    <a:pt x="611157" y="186373"/>
                  </a:lnTo>
                  <a:lnTo>
                    <a:pt x="543004" y="229038"/>
                  </a:lnTo>
                  <a:lnTo>
                    <a:pt x="495938" y="245426"/>
                  </a:lnTo>
                  <a:lnTo>
                    <a:pt x="441916" y="257798"/>
                  </a:lnTo>
                  <a:lnTo>
                    <a:pt x="382217" y="265617"/>
                  </a:lnTo>
                  <a:lnTo>
                    <a:pt x="318119" y="268342"/>
                  </a:lnTo>
                  <a:lnTo>
                    <a:pt x="254026" y="265617"/>
                  </a:lnTo>
                  <a:lnTo>
                    <a:pt x="194321" y="257798"/>
                  </a:lnTo>
                  <a:lnTo>
                    <a:pt x="140285" y="245426"/>
                  </a:lnTo>
                  <a:lnTo>
                    <a:pt x="93200" y="229038"/>
                  </a:lnTo>
                  <a:lnTo>
                    <a:pt x="54347" y="209175"/>
                  </a:lnTo>
                  <a:lnTo>
                    <a:pt x="6465" y="161172"/>
                  </a:lnTo>
                  <a:lnTo>
                    <a:pt x="0" y="134111"/>
                  </a:lnTo>
                </a:path>
                <a:path w="636270" h="805180">
                  <a:moveTo>
                    <a:pt x="0" y="134111"/>
                  </a:moveTo>
                  <a:lnTo>
                    <a:pt x="25008" y="81919"/>
                  </a:lnTo>
                  <a:lnTo>
                    <a:pt x="93200" y="39289"/>
                  </a:lnTo>
                  <a:lnTo>
                    <a:pt x="140285" y="22910"/>
                  </a:lnTo>
                  <a:lnTo>
                    <a:pt x="194321" y="10542"/>
                  </a:lnTo>
                  <a:lnTo>
                    <a:pt x="254026" y="2725"/>
                  </a:lnTo>
                  <a:lnTo>
                    <a:pt x="318119" y="0"/>
                  </a:lnTo>
                  <a:lnTo>
                    <a:pt x="382217" y="2725"/>
                  </a:lnTo>
                  <a:lnTo>
                    <a:pt x="441916" y="10542"/>
                  </a:lnTo>
                  <a:lnTo>
                    <a:pt x="495938" y="22910"/>
                  </a:lnTo>
                  <a:lnTo>
                    <a:pt x="543004" y="39289"/>
                  </a:lnTo>
                  <a:lnTo>
                    <a:pt x="581837" y="59138"/>
                  </a:lnTo>
                  <a:lnTo>
                    <a:pt x="629687" y="107090"/>
                  </a:lnTo>
                  <a:lnTo>
                    <a:pt x="636148" y="134111"/>
                  </a:lnTo>
                  <a:lnTo>
                    <a:pt x="636148" y="670940"/>
                  </a:lnTo>
                  <a:lnTo>
                    <a:pt x="611157" y="723128"/>
                  </a:lnTo>
                  <a:lnTo>
                    <a:pt x="543004" y="765759"/>
                  </a:lnTo>
                  <a:lnTo>
                    <a:pt x="495938" y="782139"/>
                  </a:lnTo>
                  <a:lnTo>
                    <a:pt x="441916" y="794508"/>
                  </a:lnTo>
                  <a:lnTo>
                    <a:pt x="382217" y="802326"/>
                  </a:lnTo>
                  <a:lnTo>
                    <a:pt x="318119" y="805052"/>
                  </a:lnTo>
                  <a:lnTo>
                    <a:pt x="254026" y="802326"/>
                  </a:lnTo>
                  <a:lnTo>
                    <a:pt x="194321" y="794508"/>
                  </a:lnTo>
                  <a:lnTo>
                    <a:pt x="140285" y="782139"/>
                  </a:lnTo>
                  <a:lnTo>
                    <a:pt x="93200" y="765759"/>
                  </a:lnTo>
                  <a:lnTo>
                    <a:pt x="54347" y="745908"/>
                  </a:lnTo>
                  <a:lnTo>
                    <a:pt x="6465" y="697959"/>
                  </a:lnTo>
                  <a:lnTo>
                    <a:pt x="0" y="670940"/>
                  </a:lnTo>
                  <a:lnTo>
                    <a:pt x="0" y="134111"/>
                  </a:lnTo>
                  <a:close/>
                </a:path>
              </a:pathLst>
            </a:custGeom>
            <a:ln w="12700">
              <a:solidFill>
                <a:srgbClr val="FFFFFF"/>
              </a:solidFill>
            </a:ln>
          </p:spPr>
          <p:txBody>
            <a:bodyPr wrap="square" lIns="0" tIns="0" rIns="0" bIns="0" rtlCol="0"/>
            <a:lstStyle/>
            <a:p>
              <a:endParaRPr sz="2400"/>
            </a:p>
          </p:txBody>
        </p:sp>
        <p:pic>
          <p:nvPicPr>
            <p:cNvPr id="11" name="object 11"/>
            <p:cNvPicPr/>
            <p:nvPr/>
          </p:nvPicPr>
          <p:blipFill>
            <a:blip r:embed="rId5" cstate="print"/>
            <a:stretch>
              <a:fillRect/>
            </a:stretch>
          </p:blipFill>
          <p:spPr>
            <a:xfrm>
              <a:off x="7696215" y="3448050"/>
              <a:ext cx="723900" cy="895350"/>
            </a:xfrm>
            <a:prstGeom prst="rect">
              <a:avLst/>
            </a:prstGeom>
          </p:spPr>
        </p:pic>
        <p:sp>
          <p:nvSpPr>
            <p:cNvPr id="12" name="object 12"/>
            <p:cNvSpPr/>
            <p:nvPr/>
          </p:nvSpPr>
          <p:spPr>
            <a:xfrm>
              <a:off x="7712720" y="3464682"/>
              <a:ext cx="636270" cy="805180"/>
            </a:xfrm>
            <a:custGeom>
              <a:avLst/>
              <a:gdLst/>
              <a:ahLst/>
              <a:cxnLst/>
              <a:rect l="l" t="t" r="r" b="b"/>
              <a:pathLst>
                <a:path w="636270" h="805179">
                  <a:moveTo>
                    <a:pt x="318119" y="0"/>
                  </a:moveTo>
                  <a:lnTo>
                    <a:pt x="254026" y="2726"/>
                  </a:lnTo>
                  <a:lnTo>
                    <a:pt x="194321" y="10546"/>
                  </a:lnTo>
                  <a:lnTo>
                    <a:pt x="140285" y="22920"/>
                  </a:lnTo>
                  <a:lnTo>
                    <a:pt x="93200" y="39310"/>
                  </a:lnTo>
                  <a:lnTo>
                    <a:pt x="54347" y="59176"/>
                  </a:lnTo>
                  <a:lnTo>
                    <a:pt x="6465" y="107181"/>
                  </a:lnTo>
                  <a:lnTo>
                    <a:pt x="0" y="134243"/>
                  </a:lnTo>
                  <a:lnTo>
                    <a:pt x="0" y="670928"/>
                  </a:lnTo>
                  <a:lnTo>
                    <a:pt x="25008" y="723158"/>
                  </a:lnTo>
                  <a:lnTo>
                    <a:pt x="93200" y="765811"/>
                  </a:lnTo>
                  <a:lnTo>
                    <a:pt x="140285" y="782196"/>
                  </a:lnTo>
                  <a:lnTo>
                    <a:pt x="194321" y="794568"/>
                  </a:lnTo>
                  <a:lnTo>
                    <a:pt x="254026" y="802387"/>
                  </a:lnTo>
                  <a:lnTo>
                    <a:pt x="318119" y="805113"/>
                  </a:lnTo>
                  <a:lnTo>
                    <a:pt x="382217" y="802387"/>
                  </a:lnTo>
                  <a:lnTo>
                    <a:pt x="441916" y="794568"/>
                  </a:lnTo>
                  <a:lnTo>
                    <a:pt x="495938" y="782196"/>
                  </a:lnTo>
                  <a:lnTo>
                    <a:pt x="543004" y="765811"/>
                  </a:lnTo>
                  <a:lnTo>
                    <a:pt x="581837" y="745951"/>
                  </a:lnTo>
                  <a:lnTo>
                    <a:pt x="629687" y="697971"/>
                  </a:lnTo>
                  <a:lnTo>
                    <a:pt x="636148" y="670928"/>
                  </a:lnTo>
                  <a:lnTo>
                    <a:pt x="636148" y="134243"/>
                  </a:lnTo>
                  <a:lnTo>
                    <a:pt x="611157" y="81979"/>
                  </a:lnTo>
                  <a:lnTo>
                    <a:pt x="543004" y="39310"/>
                  </a:lnTo>
                  <a:lnTo>
                    <a:pt x="495938" y="22920"/>
                  </a:lnTo>
                  <a:lnTo>
                    <a:pt x="441916" y="10546"/>
                  </a:lnTo>
                  <a:lnTo>
                    <a:pt x="382217" y="2726"/>
                  </a:lnTo>
                  <a:lnTo>
                    <a:pt x="318119" y="0"/>
                  </a:lnTo>
                  <a:close/>
                </a:path>
              </a:pathLst>
            </a:custGeom>
            <a:solidFill>
              <a:srgbClr val="1B577B"/>
            </a:solidFill>
          </p:spPr>
          <p:txBody>
            <a:bodyPr wrap="square" lIns="0" tIns="0" rIns="0" bIns="0" rtlCol="0"/>
            <a:lstStyle/>
            <a:p>
              <a:endParaRPr sz="2400"/>
            </a:p>
          </p:txBody>
        </p:sp>
        <p:sp>
          <p:nvSpPr>
            <p:cNvPr id="13" name="object 13"/>
            <p:cNvSpPr/>
            <p:nvPr/>
          </p:nvSpPr>
          <p:spPr>
            <a:xfrm>
              <a:off x="7712720" y="3464682"/>
              <a:ext cx="636270" cy="805180"/>
            </a:xfrm>
            <a:custGeom>
              <a:avLst/>
              <a:gdLst/>
              <a:ahLst/>
              <a:cxnLst/>
              <a:rect l="l" t="t" r="r" b="b"/>
              <a:pathLst>
                <a:path w="636270" h="805179">
                  <a:moveTo>
                    <a:pt x="636148" y="134243"/>
                  </a:moveTo>
                  <a:lnTo>
                    <a:pt x="611157" y="186435"/>
                  </a:lnTo>
                  <a:lnTo>
                    <a:pt x="543004" y="229065"/>
                  </a:lnTo>
                  <a:lnTo>
                    <a:pt x="495938" y="245444"/>
                  </a:lnTo>
                  <a:lnTo>
                    <a:pt x="441916" y="257812"/>
                  </a:lnTo>
                  <a:lnTo>
                    <a:pt x="382217" y="265629"/>
                  </a:lnTo>
                  <a:lnTo>
                    <a:pt x="318119" y="268355"/>
                  </a:lnTo>
                  <a:lnTo>
                    <a:pt x="254026" y="265629"/>
                  </a:lnTo>
                  <a:lnTo>
                    <a:pt x="194321" y="257812"/>
                  </a:lnTo>
                  <a:lnTo>
                    <a:pt x="140285" y="245444"/>
                  </a:lnTo>
                  <a:lnTo>
                    <a:pt x="93200" y="229065"/>
                  </a:lnTo>
                  <a:lnTo>
                    <a:pt x="54347" y="209216"/>
                  </a:lnTo>
                  <a:lnTo>
                    <a:pt x="6465" y="161264"/>
                  </a:lnTo>
                  <a:lnTo>
                    <a:pt x="0" y="134243"/>
                  </a:lnTo>
                </a:path>
                <a:path w="636270" h="805179">
                  <a:moveTo>
                    <a:pt x="0" y="134243"/>
                  </a:moveTo>
                  <a:lnTo>
                    <a:pt x="25008" y="81979"/>
                  </a:lnTo>
                  <a:lnTo>
                    <a:pt x="93200" y="39310"/>
                  </a:lnTo>
                  <a:lnTo>
                    <a:pt x="140285" y="22920"/>
                  </a:lnTo>
                  <a:lnTo>
                    <a:pt x="194321" y="10546"/>
                  </a:lnTo>
                  <a:lnTo>
                    <a:pt x="254026" y="2726"/>
                  </a:lnTo>
                  <a:lnTo>
                    <a:pt x="318119" y="0"/>
                  </a:lnTo>
                  <a:lnTo>
                    <a:pt x="382217" y="2726"/>
                  </a:lnTo>
                  <a:lnTo>
                    <a:pt x="441916" y="10546"/>
                  </a:lnTo>
                  <a:lnTo>
                    <a:pt x="495938" y="22920"/>
                  </a:lnTo>
                  <a:lnTo>
                    <a:pt x="543004" y="39310"/>
                  </a:lnTo>
                  <a:lnTo>
                    <a:pt x="581837" y="59176"/>
                  </a:lnTo>
                  <a:lnTo>
                    <a:pt x="629687" y="107181"/>
                  </a:lnTo>
                  <a:lnTo>
                    <a:pt x="636148" y="134243"/>
                  </a:lnTo>
                  <a:lnTo>
                    <a:pt x="636148" y="670928"/>
                  </a:lnTo>
                  <a:lnTo>
                    <a:pt x="611157" y="723158"/>
                  </a:lnTo>
                  <a:lnTo>
                    <a:pt x="543004" y="765811"/>
                  </a:lnTo>
                  <a:lnTo>
                    <a:pt x="495938" y="782196"/>
                  </a:lnTo>
                  <a:lnTo>
                    <a:pt x="441916" y="794568"/>
                  </a:lnTo>
                  <a:lnTo>
                    <a:pt x="382217" y="802387"/>
                  </a:lnTo>
                  <a:lnTo>
                    <a:pt x="318119" y="805113"/>
                  </a:lnTo>
                  <a:lnTo>
                    <a:pt x="254026" y="802387"/>
                  </a:lnTo>
                  <a:lnTo>
                    <a:pt x="194321" y="794568"/>
                  </a:lnTo>
                  <a:lnTo>
                    <a:pt x="140285" y="782196"/>
                  </a:lnTo>
                  <a:lnTo>
                    <a:pt x="93200" y="765811"/>
                  </a:lnTo>
                  <a:lnTo>
                    <a:pt x="54347" y="745951"/>
                  </a:lnTo>
                  <a:lnTo>
                    <a:pt x="6465" y="697971"/>
                  </a:lnTo>
                  <a:lnTo>
                    <a:pt x="0" y="670928"/>
                  </a:lnTo>
                  <a:lnTo>
                    <a:pt x="0" y="134243"/>
                  </a:lnTo>
                  <a:close/>
                </a:path>
              </a:pathLst>
            </a:custGeom>
            <a:ln w="12700">
              <a:solidFill>
                <a:srgbClr val="FFFFFF"/>
              </a:solidFill>
            </a:ln>
          </p:spPr>
          <p:txBody>
            <a:bodyPr wrap="square" lIns="0" tIns="0" rIns="0" bIns="0" rtlCol="0"/>
            <a:lstStyle/>
            <a:p>
              <a:endParaRPr sz="2400"/>
            </a:p>
          </p:txBody>
        </p:sp>
      </p:grpSp>
      <p:sp>
        <p:nvSpPr>
          <p:cNvPr id="14" name="object 14"/>
          <p:cNvSpPr txBox="1"/>
          <p:nvPr/>
        </p:nvSpPr>
        <p:spPr>
          <a:xfrm>
            <a:off x="10330189" y="2752087"/>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7"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0" dirty="0">
                <a:latin typeface="Calibri"/>
                <a:cs typeface="Calibri"/>
              </a:rPr>
              <a:t>e</a:t>
            </a:r>
            <a:r>
              <a:rPr sz="1067" spc="27" dirty="0">
                <a:latin typeface="Calibri"/>
                <a:cs typeface="Calibri"/>
              </a:rPr>
              <a:t>p</a:t>
            </a:r>
            <a:r>
              <a:rPr sz="1067" spc="47" dirty="0">
                <a:latin typeface="Calibri"/>
                <a:cs typeface="Calibri"/>
              </a:rPr>
              <a:t>li</a:t>
            </a:r>
            <a:r>
              <a:rPr sz="1067" spc="40" dirty="0">
                <a:latin typeface="Calibri"/>
                <a:cs typeface="Calibri"/>
              </a:rPr>
              <a:t>c</a:t>
            </a:r>
            <a:r>
              <a:rPr sz="1067" spc="13" dirty="0">
                <a:latin typeface="Calibri"/>
                <a:cs typeface="Calibri"/>
              </a:rPr>
              <a:t>a</a:t>
            </a:r>
            <a:r>
              <a:rPr sz="1067" spc="-100" dirty="0">
                <a:latin typeface="Times New Roman"/>
                <a:cs typeface="Times New Roman"/>
              </a:rPr>
              <a:t> </a:t>
            </a:r>
            <a:r>
              <a:rPr sz="1067" spc="13" dirty="0">
                <a:latin typeface="Calibri"/>
                <a:cs typeface="Calibri"/>
              </a:rPr>
              <a:t>1</a:t>
            </a:r>
            <a:endParaRPr sz="1067">
              <a:latin typeface="Calibri"/>
              <a:cs typeface="Calibri"/>
            </a:endParaRPr>
          </a:p>
        </p:txBody>
      </p:sp>
      <p:sp>
        <p:nvSpPr>
          <p:cNvPr id="15" name="object 15"/>
          <p:cNvSpPr txBox="1"/>
          <p:nvPr/>
        </p:nvSpPr>
        <p:spPr>
          <a:xfrm>
            <a:off x="10330189" y="4281258"/>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0"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2</a:t>
            </a:r>
            <a:endParaRPr sz="1067">
              <a:latin typeface="Calibri"/>
              <a:cs typeface="Calibri"/>
            </a:endParaRPr>
          </a:p>
        </p:txBody>
      </p:sp>
      <p:sp>
        <p:nvSpPr>
          <p:cNvPr id="16" name="object 16"/>
          <p:cNvSpPr txBox="1"/>
          <p:nvPr/>
        </p:nvSpPr>
        <p:spPr>
          <a:xfrm>
            <a:off x="10330189" y="5772573"/>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0"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3</a:t>
            </a:r>
            <a:endParaRPr sz="1067">
              <a:latin typeface="Calibri"/>
              <a:cs typeface="Calibri"/>
            </a:endParaRPr>
          </a:p>
        </p:txBody>
      </p:sp>
      <p:grpSp>
        <p:nvGrpSpPr>
          <p:cNvPr id="17" name="object 17"/>
          <p:cNvGrpSpPr/>
          <p:nvPr/>
        </p:nvGrpSpPr>
        <p:grpSpPr>
          <a:xfrm>
            <a:off x="5880120" y="3492500"/>
            <a:ext cx="1981200" cy="711200"/>
            <a:chOff x="4410090" y="2619375"/>
            <a:chExt cx="1485900" cy="533400"/>
          </a:xfrm>
        </p:grpSpPr>
        <p:pic>
          <p:nvPicPr>
            <p:cNvPr id="18" name="object 18"/>
            <p:cNvPicPr/>
            <p:nvPr/>
          </p:nvPicPr>
          <p:blipFill>
            <a:blip r:embed="rId6" cstate="print"/>
            <a:stretch>
              <a:fillRect/>
            </a:stretch>
          </p:blipFill>
          <p:spPr>
            <a:xfrm>
              <a:off x="4410090" y="2619375"/>
              <a:ext cx="1485900" cy="514350"/>
            </a:xfrm>
            <a:prstGeom prst="rect">
              <a:avLst/>
            </a:prstGeom>
          </p:spPr>
        </p:pic>
        <p:pic>
          <p:nvPicPr>
            <p:cNvPr id="19" name="object 19"/>
            <p:cNvPicPr/>
            <p:nvPr/>
          </p:nvPicPr>
          <p:blipFill>
            <a:blip r:embed="rId7" cstate="print"/>
            <a:stretch>
              <a:fillRect/>
            </a:stretch>
          </p:blipFill>
          <p:spPr>
            <a:xfrm>
              <a:off x="4733940" y="2657475"/>
              <a:ext cx="876300" cy="495300"/>
            </a:xfrm>
            <a:prstGeom prst="rect">
              <a:avLst/>
            </a:prstGeom>
          </p:spPr>
        </p:pic>
        <p:sp>
          <p:nvSpPr>
            <p:cNvPr id="20" name="object 20"/>
            <p:cNvSpPr/>
            <p:nvPr/>
          </p:nvSpPr>
          <p:spPr>
            <a:xfrm>
              <a:off x="4426701" y="2630887"/>
              <a:ext cx="1403985" cy="437515"/>
            </a:xfrm>
            <a:custGeom>
              <a:avLst/>
              <a:gdLst/>
              <a:ahLst/>
              <a:cxnLst/>
              <a:rect l="l" t="t" r="r" b="b"/>
              <a:pathLst>
                <a:path w="1403985" h="437514">
                  <a:moveTo>
                    <a:pt x="1403866" y="0"/>
                  </a:moveTo>
                  <a:lnTo>
                    <a:pt x="0" y="0"/>
                  </a:lnTo>
                  <a:lnTo>
                    <a:pt x="0" y="436924"/>
                  </a:lnTo>
                  <a:lnTo>
                    <a:pt x="1403866" y="436924"/>
                  </a:lnTo>
                  <a:lnTo>
                    <a:pt x="1403866" y="0"/>
                  </a:lnTo>
                  <a:close/>
                </a:path>
              </a:pathLst>
            </a:custGeom>
            <a:solidFill>
              <a:srgbClr val="1B577B"/>
            </a:solidFill>
          </p:spPr>
          <p:txBody>
            <a:bodyPr wrap="square" lIns="0" tIns="0" rIns="0" bIns="0" rtlCol="0"/>
            <a:lstStyle/>
            <a:p>
              <a:endParaRPr sz="2400"/>
            </a:p>
          </p:txBody>
        </p:sp>
      </p:grpSp>
      <p:sp>
        <p:nvSpPr>
          <p:cNvPr id="21" name="object 21"/>
          <p:cNvSpPr txBox="1"/>
          <p:nvPr/>
        </p:nvSpPr>
        <p:spPr>
          <a:xfrm>
            <a:off x="5902269" y="3507850"/>
            <a:ext cx="1871980" cy="426613"/>
          </a:xfrm>
          <a:prstGeom prst="rect">
            <a:avLst/>
          </a:prstGeom>
        </p:spPr>
        <p:txBody>
          <a:bodyPr vert="horz" wrap="square" lIns="0" tIns="148167" rIns="0" bIns="0" rtlCol="0">
            <a:spAutoFit/>
          </a:bodyPr>
          <a:lstStyle/>
          <a:p>
            <a:pPr marL="610430">
              <a:spcBef>
                <a:spcPts val="1167"/>
              </a:spcBef>
            </a:pPr>
            <a:r>
              <a:rPr spc="-13" dirty="0">
                <a:solidFill>
                  <a:srgbClr val="FFFFFF"/>
                </a:solidFill>
                <a:latin typeface="Calibri"/>
                <a:cs typeface="Calibri"/>
              </a:rPr>
              <a:t>Service</a:t>
            </a:r>
            <a:endParaRPr>
              <a:latin typeface="Calibri"/>
              <a:cs typeface="Calibri"/>
            </a:endParaRPr>
          </a:p>
        </p:txBody>
      </p:sp>
      <p:grpSp>
        <p:nvGrpSpPr>
          <p:cNvPr id="22" name="object 22"/>
          <p:cNvGrpSpPr/>
          <p:nvPr/>
        </p:nvGrpSpPr>
        <p:grpSpPr>
          <a:xfrm>
            <a:off x="7988279" y="2146300"/>
            <a:ext cx="2363047" cy="3429000"/>
            <a:chOff x="5991209" y="1609725"/>
            <a:chExt cx="1772285" cy="2571750"/>
          </a:xfrm>
        </p:grpSpPr>
        <p:pic>
          <p:nvPicPr>
            <p:cNvPr id="23" name="object 23"/>
            <p:cNvPicPr/>
            <p:nvPr/>
          </p:nvPicPr>
          <p:blipFill>
            <a:blip r:embed="rId8" cstate="print"/>
            <a:stretch>
              <a:fillRect/>
            </a:stretch>
          </p:blipFill>
          <p:spPr>
            <a:xfrm>
              <a:off x="5991209" y="1609725"/>
              <a:ext cx="1714500" cy="1047750"/>
            </a:xfrm>
            <a:prstGeom prst="rect">
              <a:avLst/>
            </a:prstGeom>
          </p:spPr>
        </p:pic>
        <p:sp>
          <p:nvSpPr>
            <p:cNvPr id="24" name="object 24"/>
            <p:cNvSpPr/>
            <p:nvPr/>
          </p:nvSpPr>
          <p:spPr>
            <a:xfrm>
              <a:off x="6027938" y="1738243"/>
              <a:ext cx="1501775" cy="825500"/>
            </a:xfrm>
            <a:custGeom>
              <a:avLst/>
              <a:gdLst/>
              <a:ahLst/>
              <a:cxnLst/>
              <a:rect l="l" t="t" r="r" b="b"/>
              <a:pathLst>
                <a:path w="1501775" h="825500">
                  <a:moveTo>
                    <a:pt x="1419311" y="28434"/>
                  </a:moveTo>
                  <a:lnTo>
                    <a:pt x="0" y="799978"/>
                  </a:lnTo>
                  <a:lnTo>
                    <a:pt x="13716" y="825124"/>
                  </a:lnTo>
                  <a:lnTo>
                    <a:pt x="1432985" y="53537"/>
                  </a:lnTo>
                  <a:lnTo>
                    <a:pt x="1419311" y="28434"/>
                  </a:lnTo>
                  <a:close/>
                </a:path>
                <a:path w="1501775" h="825500">
                  <a:moveTo>
                    <a:pt x="1486444" y="21579"/>
                  </a:moveTo>
                  <a:lnTo>
                    <a:pt x="1431919" y="21579"/>
                  </a:lnTo>
                  <a:lnTo>
                    <a:pt x="1445514" y="46725"/>
                  </a:lnTo>
                  <a:lnTo>
                    <a:pt x="1432985" y="53537"/>
                  </a:lnTo>
                  <a:lnTo>
                    <a:pt x="1446641" y="78607"/>
                  </a:lnTo>
                  <a:lnTo>
                    <a:pt x="1486444" y="21579"/>
                  </a:lnTo>
                  <a:close/>
                </a:path>
                <a:path w="1501775" h="825500">
                  <a:moveTo>
                    <a:pt x="1431919" y="21579"/>
                  </a:moveTo>
                  <a:lnTo>
                    <a:pt x="1419311" y="28434"/>
                  </a:lnTo>
                  <a:lnTo>
                    <a:pt x="1432985" y="53537"/>
                  </a:lnTo>
                  <a:lnTo>
                    <a:pt x="1445514" y="46725"/>
                  </a:lnTo>
                  <a:lnTo>
                    <a:pt x="1431919" y="21579"/>
                  </a:lnTo>
                  <a:close/>
                </a:path>
                <a:path w="1501775" h="825500">
                  <a:moveTo>
                    <a:pt x="1501505" y="0"/>
                  </a:moveTo>
                  <a:lnTo>
                    <a:pt x="1405615" y="3291"/>
                  </a:lnTo>
                  <a:lnTo>
                    <a:pt x="1419311" y="28434"/>
                  </a:lnTo>
                  <a:lnTo>
                    <a:pt x="1431919" y="21579"/>
                  </a:lnTo>
                  <a:lnTo>
                    <a:pt x="1486444" y="21579"/>
                  </a:lnTo>
                  <a:lnTo>
                    <a:pt x="1501505" y="0"/>
                  </a:lnTo>
                  <a:close/>
                </a:path>
              </a:pathLst>
            </a:custGeom>
            <a:solidFill>
              <a:srgbClr val="F07F09"/>
            </a:solidFill>
          </p:spPr>
          <p:txBody>
            <a:bodyPr wrap="square" lIns="0" tIns="0" rIns="0" bIns="0" rtlCol="0"/>
            <a:lstStyle/>
            <a:p>
              <a:endParaRPr sz="2400"/>
            </a:p>
          </p:txBody>
        </p:sp>
        <p:pic>
          <p:nvPicPr>
            <p:cNvPr id="25" name="object 25"/>
            <p:cNvPicPr/>
            <p:nvPr/>
          </p:nvPicPr>
          <p:blipFill>
            <a:blip r:embed="rId9" cstate="print"/>
            <a:stretch>
              <a:fillRect/>
            </a:stretch>
          </p:blipFill>
          <p:spPr>
            <a:xfrm>
              <a:off x="6019800" y="2724150"/>
              <a:ext cx="1743075" cy="304800"/>
            </a:xfrm>
            <a:prstGeom prst="rect">
              <a:avLst/>
            </a:prstGeom>
          </p:spPr>
        </p:pic>
        <p:sp>
          <p:nvSpPr>
            <p:cNvPr id="26" name="object 26"/>
            <p:cNvSpPr/>
            <p:nvPr/>
          </p:nvSpPr>
          <p:spPr>
            <a:xfrm>
              <a:off x="6063630" y="2806445"/>
              <a:ext cx="1517650" cy="85725"/>
            </a:xfrm>
            <a:custGeom>
              <a:avLst/>
              <a:gdLst/>
              <a:ahLst/>
              <a:cxnLst/>
              <a:rect l="l" t="t" r="r" b="b"/>
              <a:pathLst>
                <a:path w="1517650" h="85725">
                  <a:moveTo>
                    <a:pt x="1431919" y="0"/>
                  </a:moveTo>
                  <a:lnTo>
                    <a:pt x="1431919" y="85725"/>
                  </a:lnTo>
                  <a:lnTo>
                    <a:pt x="1489139" y="57150"/>
                  </a:lnTo>
                  <a:lnTo>
                    <a:pt x="1446276" y="57150"/>
                  </a:lnTo>
                  <a:lnTo>
                    <a:pt x="1446276" y="28575"/>
                  </a:lnTo>
                  <a:lnTo>
                    <a:pt x="1488980" y="28575"/>
                  </a:lnTo>
                  <a:lnTo>
                    <a:pt x="1431919" y="0"/>
                  </a:lnTo>
                  <a:close/>
                </a:path>
                <a:path w="1517650" h="85725">
                  <a:moveTo>
                    <a:pt x="1431919" y="28575"/>
                  </a:moveTo>
                  <a:lnTo>
                    <a:pt x="0" y="28575"/>
                  </a:lnTo>
                  <a:lnTo>
                    <a:pt x="0" y="57150"/>
                  </a:lnTo>
                  <a:lnTo>
                    <a:pt x="1431919" y="57150"/>
                  </a:lnTo>
                  <a:lnTo>
                    <a:pt x="1431919" y="28575"/>
                  </a:lnTo>
                  <a:close/>
                </a:path>
                <a:path w="1517650" h="85725">
                  <a:moveTo>
                    <a:pt x="1488980" y="28575"/>
                  </a:moveTo>
                  <a:lnTo>
                    <a:pt x="1446276" y="28575"/>
                  </a:lnTo>
                  <a:lnTo>
                    <a:pt x="1446276" y="57150"/>
                  </a:lnTo>
                  <a:lnTo>
                    <a:pt x="1489139" y="57150"/>
                  </a:lnTo>
                  <a:lnTo>
                    <a:pt x="1517629" y="42921"/>
                  </a:lnTo>
                  <a:lnTo>
                    <a:pt x="1488980" y="28575"/>
                  </a:lnTo>
                  <a:close/>
                </a:path>
              </a:pathLst>
            </a:custGeom>
            <a:solidFill>
              <a:srgbClr val="F07F09"/>
            </a:solidFill>
          </p:spPr>
          <p:txBody>
            <a:bodyPr wrap="square" lIns="0" tIns="0" rIns="0" bIns="0" rtlCol="0"/>
            <a:lstStyle/>
            <a:p>
              <a:endParaRPr sz="2400"/>
            </a:p>
          </p:txBody>
        </p:sp>
        <p:pic>
          <p:nvPicPr>
            <p:cNvPr id="27" name="object 27"/>
            <p:cNvPicPr/>
            <p:nvPr/>
          </p:nvPicPr>
          <p:blipFill>
            <a:blip r:embed="rId10" cstate="print"/>
            <a:stretch>
              <a:fillRect/>
            </a:stretch>
          </p:blipFill>
          <p:spPr>
            <a:xfrm>
              <a:off x="5991209" y="3095625"/>
              <a:ext cx="1714500" cy="1085850"/>
            </a:xfrm>
            <a:prstGeom prst="rect">
              <a:avLst/>
            </a:prstGeom>
          </p:spPr>
        </p:pic>
        <p:sp>
          <p:nvSpPr>
            <p:cNvPr id="28" name="object 28"/>
            <p:cNvSpPr/>
            <p:nvPr/>
          </p:nvSpPr>
          <p:spPr>
            <a:xfrm>
              <a:off x="6027664" y="3135498"/>
              <a:ext cx="1501775" cy="870585"/>
            </a:xfrm>
            <a:custGeom>
              <a:avLst/>
              <a:gdLst/>
              <a:ahLst/>
              <a:cxnLst/>
              <a:rect l="l" t="t" r="r" b="b"/>
              <a:pathLst>
                <a:path w="1501775" h="870585">
                  <a:moveTo>
                    <a:pt x="1420273" y="839682"/>
                  </a:moveTo>
                  <a:lnTo>
                    <a:pt x="1406042" y="864476"/>
                  </a:lnTo>
                  <a:lnTo>
                    <a:pt x="1501780" y="869966"/>
                  </a:lnTo>
                  <a:lnTo>
                    <a:pt x="1486394" y="846819"/>
                  </a:lnTo>
                  <a:lnTo>
                    <a:pt x="1432712" y="846819"/>
                  </a:lnTo>
                  <a:lnTo>
                    <a:pt x="1420273" y="839682"/>
                  </a:lnTo>
                  <a:close/>
                </a:path>
                <a:path w="1501775" h="870585">
                  <a:moveTo>
                    <a:pt x="1434501" y="814895"/>
                  </a:moveTo>
                  <a:lnTo>
                    <a:pt x="1420273" y="839682"/>
                  </a:lnTo>
                  <a:lnTo>
                    <a:pt x="1432712" y="846819"/>
                  </a:lnTo>
                  <a:lnTo>
                    <a:pt x="1446916" y="822018"/>
                  </a:lnTo>
                  <a:lnTo>
                    <a:pt x="1434501" y="814895"/>
                  </a:lnTo>
                  <a:close/>
                </a:path>
                <a:path w="1501775" h="870585">
                  <a:moveTo>
                    <a:pt x="1448714" y="790133"/>
                  </a:moveTo>
                  <a:lnTo>
                    <a:pt x="1434501" y="814895"/>
                  </a:lnTo>
                  <a:lnTo>
                    <a:pt x="1446916" y="822018"/>
                  </a:lnTo>
                  <a:lnTo>
                    <a:pt x="1432712" y="846819"/>
                  </a:lnTo>
                  <a:lnTo>
                    <a:pt x="1486394" y="846819"/>
                  </a:lnTo>
                  <a:lnTo>
                    <a:pt x="1448714" y="790133"/>
                  </a:lnTo>
                  <a:close/>
                </a:path>
                <a:path w="1501775" h="870585">
                  <a:moveTo>
                    <a:pt x="14234" y="0"/>
                  </a:moveTo>
                  <a:lnTo>
                    <a:pt x="0" y="24765"/>
                  </a:lnTo>
                  <a:lnTo>
                    <a:pt x="1420273" y="839682"/>
                  </a:lnTo>
                  <a:lnTo>
                    <a:pt x="1434501" y="814895"/>
                  </a:lnTo>
                  <a:lnTo>
                    <a:pt x="14234" y="0"/>
                  </a:lnTo>
                  <a:close/>
                </a:path>
              </a:pathLst>
            </a:custGeom>
            <a:solidFill>
              <a:srgbClr val="F07F09"/>
            </a:solidFill>
          </p:spPr>
          <p:txBody>
            <a:bodyPr wrap="square" lIns="0" tIns="0" rIns="0" bIns="0" rtlCol="0"/>
            <a:lstStyle/>
            <a:p>
              <a:endParaRPr sz="2400"/>
            </a:p>
          </p:txBody>
        </p:sp>
      </p:grpSp>
      <p:grpSp>
        <p:nvGrpSpPr>
          <p:cNvPr id="29" name="object 29"/>
          <p:cNvGrpSpPr/>
          <p:nvPr/>
        </p:nvGrpSpPr>
        <p:grpSpPr>
          <a:xfrm>
            <a:off x="2476500" y="3733800"/>
            <a:ext cx="3098800" cy="203200"/>
            <a:chOff x="1857375" y="2800350"/>
            <a:chExt cx="2324100" cy="152400"/>
          </a:xfrm>
        </p:grpSpPr>
        <p:pic>
          <p:nvPicPr>
            <p:cNvPr id="30" name="object 30"/>
            <p:cNvPicPr/>
            <p:nvPr/>
          </p:nvPicPr>
          <p:blipFill>
            <a:blip r:embed="rId11" cstate="print"/>
            <a:stretch>
              <a:fillRect/>
            </a:stretch>
          </p:blipFill>
          <p:spPr>
            <a:xfrm>
              <a:off x="1857375" y="2800350"/>
              <a:ext cx="2324100" cy="152400"/>
            </a:xfrm>
            <a:prstGeom prst="rect">
              <a:avLst/>
            </a:prstGeom>
          </p:spPr>
        </p:pic>
        <p:sp>
          <p:nvSpPr>
            <p:cNvPr id="31" name="object 31"/>
            <p:cNvSpPr/>
            <p:nvPr/>
          </p:nvSpPr>
          <p:spPr>
            <a:xfrm>
              <a:off x="1873377" y="2806445"/>
              <a:ext cx="2244725" cy="85725"/>
            </a:xfrm>
            <a:custGeom>
              <a:avLst/>
              <a:gdLst/>
              <a:ahLst/>
              <a:cxnLst/>
              <a:rect l="l" t="t" r="r" b="b"/>
              <a:pathLst>
                <a:path w="2244725" h="85725">
                  <a:moveTo>
                    <a:pt x="2158608" y="0"/>
                  </a:moveTo>
                  <a:lnTo>
                    <a:pt x="2158608" y="85725"/>
                  </a:lnTo>
                  <a:lnTo>
                    <a:pt x="2215848" y="57150"/>
                  </a:lnTo>
                  <a:lnTo>
                    <a:pt x="2172843" y="57150"/>
                  </a:lnTo>
                  <a:lnTo>
                    <a:pt x="2172843" y="28575"/>
                  </a:lnTo>
                  <a:lnTo>
                    <a:pt x="2215689" y="28575"/>
                  </a:lnTo>
                  <a:lnTo>
                    <a:pt x="2158608" y="0"/>
                  </a:lnTo>
                  <a:close/>
                </a:path>
                <a:path w="2244725" h="85725">
                  <a:moveTo>
                    <a:pt x="2158608" y="28575"/>
                  </a:moveTo>
                  <a:lnTo>
                    <a:pt x="0" y="28575"/>
                  </a:lnTo>
                  <a:lnTo>
                    <a:pt x="0" y="57150"/>
                  </a:lnTo>
                  <a:lnTo>
                    <a:pt x="2158608" y="57150"/>
                  </a:lnTo>
                  <a:lnTo>
                    <a:pt x="2158608" y="28575"/>
                  </a:lnTo>
                  <a:close/>
                </a:path>
                <a:path w="2244725" h="85725">
                  <a:moveTo>
                    <a:pt x="2215689" y="28575"/>
                  </a:moveTo>
                  <a:lnTo>
                    <a:pt x="2172843" y="28575"/>
                  </a:lnTo>
                  <a:lnTo>
                    <a:pt x="2172843" y="57150"/>
                  </a:lnTo>
                  <a:lnTo>
                    <a:pt x="2215848" y="57150"/>
                  </a:lnTo>
                  <a:lnTo>
                    <a:pt x="2244349" y="42921"/>
                  </a:lnTo>
                  <a:lnTo>
                    <a:pt x="2215689" y="28575"/>
                  </a:lnTo>
                  <a:close/>
                </a:path>
              </a:pathLst>
            </a:custGeom>
            <a:solidFill>
              <a:srgbClr val="F07F09"/>
            </a:solidFill>
          </p:spPr>
          <p:txBody>
            <a:bodyPr wrap="square" lIns="0" tIns="0" rIns="0" bIns="0" rtlCol="0"/>
            <a:lstStyle/>
            <a:p>
              <a:endParaRPr sz="2400"/>
            </a:p>
          </p:txBody>
        </p:sp>
      </p:grpSp>
      <p:grpSp>
        <p:nvGrpSpPr>
          <p:cNvPr id="32" name="object 32"/>
          <p:cNvGrpSpPr/>
          <p:nvPr/>
        </p:nvGrpSpPr>
        <p:grpSpPr>
          <a:xfrm>
            <a:off x="1841501" y="1308101"/>
            <a:ext cx="5372100" cy="1587500"/>
            <a:chOff x="1381125" y="981075"/>
            <a:chExt cx="4029075" cy="1190625"/>
          </a:xfrm>
        </p:grpSpPr>
        <p:pic>
          <p:nvPicPr>
            <p:cNvPr id="33" name="object 33"/>
            <p:cNvPicPr/>
            <p:nvPr/>
          </p:nvPicPr>
          <p:blipFill>
            <a:blip r:embed="rId12" cstate="print"/>
            <a:stretch>
              <a:fillRect/>
            </a:stretch>
          </p:blipFill>
          <p:spPr>
            <a:xfrm>
              <a:off x="1381125" y="981075"/>
              <a:ext cx="4029075" cy="1190625"/>
            </a:xfrm>
            <a:prstGeom prst="rect">
              <a:avLst/>
            </a:prstGeom>
          </p:spPr>
        </p:pic>
        <p:sp>
          <p:nvSpPr>
            <p:cNvPr id="34" name="object 34"/>
            <p:cNvSpPr/>
            <p:nvPr/>
          </p:nvSpPr>
          <p:spPr>
            <a:xfrm>
              <a:off x="1403735" y="1003676"/>
              <a:ext cx="3936365" cy="1097280"/>
            </a:xfrm>
            <a:custGeom>
              <a:avLst/>
              <a:gdLst/>
              <a:ahLst/>
              <a:cxnLst/>
              <a:rect l="l" t="t" r="r" b="b"/>
              <a:pathLst>
                <a:path w="3936365" h="1097280">
                  <a:moveTo>
                    <a:pt x="3752962" y="0"/>
                  </a:moveTo>
                  <a:lnTo>
                    <a:pt x="182879" y="0"/>
                  </a:lnTo>
                  <a:lnTo>
                    <a:pt x="134276" y="6536"/>
                  </a:lnTo>
                  <a:lnTo>
                    <a:pt x="90593" y="24980"/>
                  </a:lnTo>
                  <a:lnTo>
                    <a:pt x="53578" y="53583"/>
                  </a:lnTo>
                  <a:lnTo>
                    <a:pt x="24976" y="90600"/>
                  </a:lnTo>
                  <a:lnTo>
                    <a:pt x="6535" y="134281"/>
                  </a:lnTo>
                  <a:lnTo>
                    <a:pt x="0" y="182879"/>
                  </a:lnTo>
                  <a:lnTo>
                    <a:pt x="0" y="914278"/>
                  </a:lnTo>
                  <a:lnTo>
                    <a:pt x="6535" y="962929"/>
                  </a:lnTo>
                  <a:lnTo>
                    <a:pt x="24976" y="1006625"/>
                  </a:lnTo>
                  <a:lnTo>
                    <a:pt x="53578" y="1043631"/>
                  </a:lnTo>
                  <a:lnTo>
                    <a:pt x="90593" y="1072211"/>
                  </a:lnTo>
                  <a:lnTo>
                    <a:pt x="134276" y="1090632"/>
                  </a:lnTo>
                  <a:lnTo>
                    <a:pt x="182879" y="1097158"/>
                  </a:lnTo>
                  <a:lnTo>
                    <a:pt x="3752962" y="1097158"/>
                  </a:lnTo>
                  <a:lnTo>
                    <a:pt x="3801614" y="1090632"/>
                  </a:lnTo>
                  <a:lnTo>
                    <a:pt x="3845310" y="1072211"/>
                  </a:lnTo>
                  <a:lnTo>
                    <a:pt x="3882315" y="1043631"/>
                  </a:lnTo>
                  <a:lnTo>
                    <a:pt x="3910896" y="1006625"/>
                  </a:lnTo>
                  <a:lnTo>
                    <a:pt x="3929317" y="962929"/>
                  </a:lnTo>
                  <a:lnTo>
                    <a:pt x="3935842" y="914278"/>
                  </a:lnTo>
                  <a:lnTo>
                    <a:pt x="3935842" y="182879"/>
                  </a:lnTo>
                  <a:lnTo>
                    <a:pt x="3929317" y="134281"/>
                  </a:lnTo>
                  <a:lnTo>
                    <a:pt x="3910896" y="90600"/>
                  </a:lnTo>
                  <a:lnTo>
                    <a:pt x="3882315" y="53583"/>
                  </a:lnTo>
                  <a:lnTo>
                    <a:pt x="3845310" y="24980"/>
                  </a:lnTo>
                  <a:lnTo>
                    <a:pt x="3801614" y="6536"/>
                  </a:lnTo>
                  <a:lnTo>
                    <a:pt x="3752962" y="0"/>
                  </a:lnTo>
                  <a:close/>
                </a:path>
              </a:pathLst>
            </a:custGeom>
            <a:solidFill>
              <a:srgbClr val="FFFFFF"/>
            </a:solidFill>
          </p:spPr>
          <p:txBody>
            <a:bodyPr wrap="square" lIns="0" tIns="0" rIns="0" bIns="0" rtlCol="0"/>
            <a:lstStyle/>
            <a:p>
              <a:endParaRPr sz="2400"/>
            </a:p>
          </p:txBody>
        </p:sp>
        <p:sp>
          <p:nvSpPr>
            <p:cNvPr id="35" name="object 35"/>
            <p:cNvSpPr/>
            <p:nvPr/>
          </p:nvSpPr>
          <p:spPr>
            <a:xfrm>
              <a:off x="1403735" y="1003676"/>
              <a:ext cx="3936365" cy="1097280"/>
            </a:xfrm>
            <a:custGeom>
              <a:avLst/>
              <a:gdLst/>
              <a:ahLst/>
              <a:cxnLst/>
              <a:rect l="l" t="t" r="r" b="b"/>
              <a:pathLst>
                <a:path w="3936365" h="1097280">
                  <a:moveTo>
                    <a:pt x="0" y="182879"/>
                  </a:moveTo>
                  <a:lnTo>
                    <a:pt x="6535" y="134281"/>
                  </a:lnTo>
                  <a:lnTo>
                    <a:pt x="24976" y="90600"/>
                  </a:lnTo>
                  <a:lnTo>
                    <a:pt x="53578" y="53583"/>
                  </a:lnTo>
                  <a:lnTo>
                    <a:pt x="90593" y="24980"/>
                  </a:lnTo>
                  <a:lnTo>
                    <a:pt x="134276" y="6536"/>
                  </a:lnTo>
                  <a:lnTo>
                    <a:pt x="182879" y="0"/>
                  </a:lnTo>
                  <a:lnTo>
                    <a:pt x="3752962" y="0"/>
                  </a:lnTo>
                  <a:lnTo>
                    <a:pt x="3801614" y="6536"/>
                  </a:lnTo>
                  <a:lnTo>
                    <a:pt x="3845310" y="24980"/>
                  </a:lnTo>
                  <a:lnTo>
                    <a:pt x="3882315" y="53583"/>
                  </a:lnTo>
                  <a:lnTo>
                    <a:pt x="3910896" y="90600"/>
                  </a:lnTo>
                  <a:lnTo>
                    <a:pt x="3929317" y="134281"/>
                  </a:lnTo>
                  <a:lnTo>
                    <a:pt x="3935842" y="182879"/>
                  </a:lnTo>
                  <a:lnTo>
                    <a:pt x="3935842" y="914278"/>
                  </a:lnTo>
                  <a:lnTo>
                    <a:pt x="3929317" y="962929"/>
                  </a:lnTo>
                  <a:lnTo>
                    <a:pt x="3910896" y="1006625"/>
                  </a:lnTo>
                  <a:lnTo>
                    <a:pt x="3882315" y="1043631"/>
                  </a:lnTo>
                  <a:lnTo>
                    <a:pt x="3845310" y="1072211"/>
                  </a:lnTo>
                  <a:lnTo>
                    <a:pt x="3801614" y="1090632"/>
                  </a:lnTo>
                  <a:lnTo>
                    <a:pt x="3752962" y="1097158"/>
                  </a:lnTo>
                  <a:lnTo>
                    <a:pt x="182879" y="1097158"/>
                  </a:lnTo>
                  <a:lnTo>
                    <a:pt x="134276" y="1090632"/>
                  </a:lnTo>
                  <a:lnTo>
                    <a:pt x="90593" y="1072211"/>
                  </a:lnTo>
                  <a:lnTo>
                    <a:pt x="53578" y="1043631"/>
                  </a:lnTo>
                  <a:lnTo>
                    <a:pt x="24976" y="1006625"/>
                  </a:lnTo>
                  <a:lnTo>
                    <a:pt x="6535" y="962929"/>
                  </a:lnTo>
                  <a:lnTo>
                    <a:pt x="0" y="914278"/>
                  </a:lnTo>
                  <a:lnTo>
                    <a:pt x="0" y="182879"/>
                  </a:lnTo>
                  <a:close/>
                </a:path>
              </a:pathLst>
            </a:custGeom>
            <a:ln w="12700">
              <a:solidFill>
                <a:srgbClr val="AF5C04"/>
              </a:solidFill>
            </a:ln>
          </p:spPr>
          <p:txBody>
            <a:bodyPr wrap="square" lIns="0" tIns="0" rIns="0" bIns="0" rtlCol="0"/>
            <a:lstStyle/>
            <a:p>
              <a:endParaRPr sz="2400"/>
            </a:p>
          </p:txBody>
        </p:sp>
      </p:grpSp>
      <p:sp>
        <p:nvSpPr>
          <p:cNvPr id="36" name="object 36"/>
          <p:cNvSpPr txBox="1"/>
          <p:nvPr/>
        </p:nvSpPr>
        <p:spPr>
          <a:xfrm>
            <a:off x="2420622" y="1643460"/>
            <a:ext cx="4105487" cy="848950"/>
          </a:xfrm>
          <a:prstGeom prst="rect">
            <a:avLst/>
          </a:prstGeom>
        </p:spPr>
        <p:txBody>
          <a:bodyPr vert="horz" wrap="square" lIns="0" tIns="17780" rIns="0" bIns="0" rtlCol="0">
            <a:spAutoFit/>
          </a:bodyPr>
          <a:lstStyle/>
          <a:p>
            <a:pPr marL="16933" marR="6773" algn="ctr">
              <a:lnSpc>
                <a:spcPct val="99700"/>
              </a:lnSpc>
              <a:spcBef>
                <a:spcPts val="140"/>
              </a:spcBef>
            </a:pPr>
            <a:r>
              <a:rPr b="1" spc="40" dirty="0">
                <a:latin typeface="Calibri"/>
                <a:cs typeface="Calibri"/>
              </a:rPr>
              <a:t>S</a:t>
            </a:r>
            <a:r>
              <a:rPr b="1" spc="-13" dirty="0">
                <a:latin typeface="Calibri"/>
                <a:cs typeface="Calibri"/>
              </a:rPr>
              <a:t>e</a:t>
            </a:r>
            <a:r>
              <a:rPr b="1" spc="-47" dirty="0">
                <a:latin typeface="Calibri"/>
                <a:cs typeface="Calibri"/>
              </a:rPr>
              <a:t>r</a:t>
            </a:r>
            <a:r>
              <a:rPr b="1" spc="40" dirty="0">
                <a:latin typeface="Calibri"/>
                <a:cs typeface="Calibri"/>
              </a:rPr>
              <a:t>v</a:t>
            </a:r>
            <a:r>
              <a:rPr b="1" spc="-47" dirty="0">
                <a:latin typeface="Calibri"/>
                <a:cs typeface="Calibri"/>
              </a:rPr>
              <a:t>i</a:t>
            </a:r>
            <a:r>
              <a:rPr b="1" spc="40" dirty="0">
                <a:latin typeface="Calibri"/>
                <a:cs typeface="Calibri"/>
              </a:rPr>
              <a:t>c</a:t>
            </a:r>
            <a:r>
              <a:rPr b="1" spc="-13" dirty="0">
                <a:latin typeface="Calibri"/>
                <a:cs typeface="Calibri"/>
              </a:rPr>
              <a:t>e</a:t>
            </a:r>
            <a:r>
              <a:rPr b="1" dirty="0">
                <a:latin typeface="Calibri"/>
                <a:cs typeface="Calibri"/>
              </a:rPr>
              <a:t>s</a:t>
            </a:r>
            <a:r>
              <a:rPr spc="-60" dirty="0">
                <a:latin typeface="Times New Roman"/>
                <a:cs typeface="Times New Roman"/>
              </a:rPr>
              <a:t> </a:t>
            </a:r>
            <a:r>
              <a:rPr spc="33" dirty="0">
                <a:latin typeface="Calibri"/>
                <a:cs typeface="Calibri"/>
              </a:rPr>
              <a:t>a</a:t>
            </a:r>
            <a:r>
              <a:rPr spc="-33" dirty="0">
                <a:latin typeface="Calibri"/>
                <a:cs typeface="Calibri"/>
              </a:rPr>
              <a:t>r</a:t>
            </a:r>
            <a:r>
              <a:rPr dirty="0">
                <a:latin typeface="Calibri"/>
                <a:cs typeface="Calibri"/>
              </a:rPr>
              <a:t>e</a:t>
            </a:r>
            <a:r>
              <a:rPr spc="-152" dirty="0">
                <a:latin typeface="Times New Roman"/>
                <a:cs typeface="Times New Roman"/>
              </a:rPr>
              <a:t> </a:t>
            </a:r>
            <a:r>
              <a:rPr spc="-53" dirty="0">
                <a:latin typeface="Calibri"/>
                <a:cs typeface="Calibri"/>
              </a:rPr>
              <a:t>u</a:t>
            </a:r>
            <a:r>
              <a:rPr spc="-7" dirty="0">
                <a:latin typeface="Calibri"/>
                <a:cs typeface="Calibri"/>
              </a:rPr>
              <a:t>se</a:t>
            </a:r>
            <a:r>
              <a:rPr dirty="0">
                <a:latin typeface="Calibri"/>
                <a:cs typeface="Calibri"/>
              </a:rPr>
              <a:t>d</a:t>
            </a:r>
            <a:r>
              <a:rPr spc="-7" dirty="0">
                <a:latin typeface="Times New Roman"/>
                <a:cs typeface="Times New Roman"/>
              </a:rPr>
              <a:t> </a:t>
            </a:r>
            <a:r>
              <a:rPr dirty="0">
                <a:latin typeface="Calibri"/>
                <a:cs typeface="Calibri"/>
              </a:rPr>
              <a:t>to</a:t>
            </a:r>
            <a:r>
              <a:rPr spc="-7" dirty="0">
                <a:latin typeface="Times New Roman"/>
                <a:cs typeface="Times New Roman"/>
              </a:rPr>
              <a:t> </a:t>
            </a:r>
            <a:r>
              <a:rPr spc="-20" dirty="0">
                <a:latin typeface="Calibri"/>
                <a:cs typeface="Calibri"/>
              </a:rPr>
              <a:t>l</a:t>
            </a:r>
            <a:r>
              <a:rPr spc="47" dirty="0">
                <a:latin typeface="Calibri"/>
                <a:cs typeface="Calibri"/>
              </a:rPr>
              <a:t>o</a:t>
            </a:r>
            <a:r>
              <a:rPr spc="33" dirty="0">
                <a:latin typeface="Calibri"/>
                <a:cs typeface="Calibri"/>
              </a:rPr>
              <a:t>a</a:t>
            </a:r>
            <a:r>
              <a:rPr dirty="0">
                <a:latin typeface="Calibri"/>
                <a:cs typeface="Calibri"/>
              </a:rPr>
              <a:t>d</a:t>
            </a:r>
            <a:r>
              <a:rPr spc="-100" dirty="0">
                <a:latin typeface="Times New Roman"/>
                <a:cs typeface="Times New Roman"/>
              </a:rPr>
              <a:t> </a:t>
            </a:r>
            <a:r>
              <a:rPr spc="-53" dirty="0">
                <a:latin typeface="Calibri"/>
                <a:cs typeface="Calibri"/>
              </a:rPr>
              <a:t>b</a:t>
            </a:r>
            <a:r>
              <a:rPr spc="33" dirty="0">
                <a:latin typeface="Calibri"/>
                <a:cs typeface="Calibri"/>
              </a:rPr>
              <a:t>a</a:t>
            </a:r>
            <a:r>
              <a:rPr spc="-20" dirty="0">
                <a:latin typeface="Calibri"/>
                <a:cs typeface="Calibri"/>
              </a:rPr>
              <a:t>l</a:t>
            </a:r>
            <a:r>
              <a:rPr spc="33" dirty="0">
                <a:latin typeface="Calibri"/>
                <a:cs typeface="Calibri"/>
              </a:rPr>
              <a:t>a</a:t>
            </a:r>
            <a:r>
              <a:rPr spc="-53" dirty="0">
                <a:latin typeface="Calibri"/>
                <a:cs typeface="Calibri"/>
              </a:rPr>
              <a:t>n</a:t>
            </a:r>
            <a:r>
              <a:rPr spc="33" dirty="0">
                <a:latin typeface="Calibri"/>
                <a:cs typeface="Calibri"/>
              </a:rPr>
              <a:t>c</a:t>
            </a:r>
            <a:r>
              <a:rPr dirty="0">
                <a:latin typeface="Calibri"/>
                <a:cs typeface="Calibri"/>
              </a:rPr>
              <a:t>e</a:t>
            </a:r>
            <a:r>
              <a:rPr spc="-47" dirty="0">
                <a:latin typeface="Times New Roman"/>
                <a:cs typeface="Times New Roman"/>
              </a:rPr>
              <a:t> </a:t>
            </a:r>
            <a:r>
              <a:rPr dirty="0">
                <a:latin typeface="Calibri"/>
                <a:cs typeface="Calibri"/>
              </a:rPr>
              <a:t>t</a:t>
            </a:r>
            <a:r>
              <a:rPr spc="-53" dirty="0">
                <a:latin typeface="Calibri"/>
                <a:cs typeface="Calibri"/>
              </a:rPr>
              <a:t>h</a:t>
            </a:r>
            <a:r>
              <a:rPr dirty="0">
                <a:latin typeface="Calibri"/>
                <a:cs typeface="Calibri"/>
              </a:rPr>
              <a:t>e</a:t>
            </a:r>
            <a:r>
              <a:rPr spc="-47" dirty="0">
                <a:latin typeface="Times New Roman"/>
                <a:cs typeface="Times New Roman"/>
              </a:rPr>
              <a:t> </a:t>
            </a:r>
            <a:r>
              <a:rPr dirty="0">
                <a:latin typeface="Calibri"/>
                <a:cs typeface="Calibri"/>
              </a:rPr>
              <a:t>t</a:t>
            </a:r>
            <a:r>
              <a:rPr spc="-40" dirty="0">
                <a:latin typeface="Calibri"/>
                <a:cs typeface="Calibri"/>
              </a:rPr>
              <a:t>r</a:t>
            </a:r>
            <a:r>
              <a:rPr spc="33" dirty="0">
                <a:latin typeface="Calibri"/>
                <a:cs typeface="Calibri"/>
              </a:rPr>
              <a:t>a</a:t>
            </a:r>
            <a:r>
              <a:rPr spc="47" dirty="0">
                <a:latin typeface="Calibri"/>
                <a:cs typeface="Calibri"/>
              </a:rPr>
              <a:t>ff</a:t>
            </a:r>
            <a:r>
              <a:rPr spc="-20" dirty="0">
                <a:latin typeface="Calibri"/>
                <a:cs typeface="Calibri"/>
              </a:rPr>
              <a:t>i</a:t>
            </a:r>
            <a:r>
              <a:rPr dirty="0">
                <a:latin typeface="Calibri"/>
                <a:cs typeface="Calibri"/>
              </a:rPr>
              <a:t>c </a:t>
            </a:r>
            <a:r>
              <a:rPr dirty="0">
                <a:latin typeface="Times New Roman"/>
                <a:cs typeface="Times New Roman"/>
              </a:rPr>
              <a:t> </a:t>
            </a:r>
            <a:r>
              <a:rPr spc="33" dirty="0">
                <a:latin typeface="Calibri"/>
                <a:cs typeface="Calibri"/>
              </a:rPr>
              <a:t>a</a:t>
            </a:r>
            <a:r>
              <a:rPr spc="-47" dirty="0">
                <a:latin typeface="Calibri"/>
                <a:cs typeface="Calibri"/>
              </a:rPr>
              <a:t>m</a:t>
            </a:r>
            <a:r>
              <a:rPr spc="47" dirty="0">
                <a:latin typeface="Calibri"/>
                <a:cs typeface="Calibri"/>
              </a:rPr>
              <a:t>o</a:t>
            </a:r>
            <a:r>
              <a:rPr spc="-53" dirty="0">
                <a:latin typeface="Calibri"/>
                <a:cs typeface="Calibri"/>
              </a:rPr>
              <a:t>n</a:t>
            </a:r>
            <a:r>
              <a:rPr dirty="0">
                <a:latin typeface="Calibri"/>
                <a:cs typeface="Calibri"/>
              </a:rPr>
              <a:t>g</a:t>
            </a:r>
            <a:r>
              <a:rPr spc="-100" dirty="0">
                <a:latin typeface="Times New Roman"/>
                <a:cs typeface="Times New Roman"/>
              </a:rPr>
              <a:t> </a:t>
            </a:r>
            <a:r>
              <a:rPr dirty="0">
                <a:latin typeface="Calibri"/>
                <a:cs typeface="Calibri"/>
              </a:rPr>
              <a:t>t</a:t>
            </a:r>
            <a:r>
              <a:rPr spc="-53" dirty="0">
                <a:latin typeface="Calibri"/>
                <a:cs typeface="Calibri"/>
              </a:rPr>
              <a:t>h</a:t>
            </a:r>
            <a:r>
              <a:rPr dirty="0">
                <a:latin typeface="Calibri"/>
                <a:cs typeface="Calibri"/>
              </a:rPr>
              <a:t>e</a:t>
            </a:r>
            <a:r>
              <a:rPr spc="47" dirty="0">
                <a:latin typeface="Times New Roman"/>
                <a:cs typeface="Times New Roman"/>
              </a:rPr>
              <a:t> </a:t>
            </a:r>
            <a:r>
              <a:rPr spc="-53" dirty="0">
                <a:latin typeface="Calibri"/>
                <a:cs typeface="Calibri"/>
              </a:rPr>
              <a:t>p</a:t>
            </a:r>
            <a:r>
              <a:rPr spc="47" dirty="0">
                <a:latin typeface="Calibri"/>
                <a:cs typeface="Calibri"/>
              </a:rPr>
              <a:t>o</a:t>
            </a:r>
            <a:r>
              <a:rPr spc="-53" dirty="0">
                <a:latin typeface="Calibri"/>
                <a:cs typeface="Calibri"/>
              </a:rPr>
              <a:t>d</a:t>
            </a:r>
            <a:r>
              <a:rPr spc="-7" dirty="0">
                <a:latin typeface="Calibri"/>
                <a:cs typeface="Calibri"/>
              </a:rPr>
              <a:t>s</a:t>
            </a:r>
            <a:r>
              <a:rPr dirty="0">
                <a:latin typeface="Calibri"/>
                <a:cs typeface="Calibri"/>
              </a:rPr>
              <a:t>.</a:t>
            </a:r>
            <a:r>
              <a:rPr spc="-13" dirty="0">
                <a:latin typeface="Times New Roman"/>
                <a:cs typeface="Times New Roman"/>
              </a:rPr>
              <a:t> </a:t>
            </a:r>
            <a:r>
              <a:rPr spc="40" dirty="0">
                <a:latin typeface="Calibri"/>
                <a:cs typeface="Calibri"/>
              </a:rPr>
              <a:t>I</a:t>
            </a:r>
            <a:r>
              <a:rPr dirty="0">
                <a:latin typeface="Calibri"/>
                <a:cs typeface="Calibri"/>
              </a:rPr>
              <a:t>t</a:t>
            </a:r>
            <a:r>
              <a:rPr spc="-160" dirty="0">
                <a:latin typeface="Times New Roman"/>
                <a:cs typeface="Times New Roman"/>
              </a:rPr>
              <a:t> </a:t>
            </a:r>
            <a:r>
              <a:rPr spc="47" dirty="0">
                <a:latin typeface="Calibri"/>
                <a:cs typeface="Calibri"/>
              </a:rPr>
              <a:t>fo</a:t>
            </a:r>
            <a:r>
              <a:rPr spc="-20" dirty="0">
                <a:latin typeface="Calibri"/>
                <a:cs typeface="Calibri"/>
              </a:rPr>
              <a:t>ll</a:t>
            </a:r>
            <a:r>
              <a:rPr spc="47" dirty="0">
                <a:latin typeface="Calibri"/>
                <a:cs typeface="Calibri"/>
              </a:rPr>
              <a:t>o</a:t>
            </a:r>
            <a:r>
              <a:rPr spc="7" dirty="0">
                <a:latin typeface="Calibri"/>
                <a:cs typeface="Calibri"/>
              </a:rPr>
              <a:t>w</a:t>
            </a:r>
            <a:r>
              <a:rPr dirty="0">
                <a:latin typeface="Calibri"/>
                <a:cs typeface="Calibri"/>
              </a:rPr>
              <a:t>s</a:t>
            </a:r>
            <a:r>
              <a:rPr spc="-160" dirty="0">
                <a:latin typeface="Times New Roman"/>
                <a:cs typeface="Times New Roman"/>
              </a:rPr>
              <a:t> </a:t>
            </a:r>
            <a:r>
              <a:rPr spc="-33" dirty="0">
                <a:latin typeface="Calibri"/>
                <a:cs typeface="Calibri"/>
              </a:rPr>
              <a:t>r</a:t>
            </a:r>
            <a:r>
              <a:rPr spc="47" dirty="0">
                <a:latin typeface="Calibri"/>
                <a:cs typeface="Calibri"/>
              </a:rPr>
              <a:t>o</a:t>
            </a:r>
            <a:r>
              <a:rPr spc="-53" dirty="0">
                <a:latin typeface="Calibri"/>
                <a:cs typeface="Calibri"/>
              </a:rPr>
              <a:t>un</a:t>
            </a:r>
            <a:r>
              <a:rPr spc="-13" dirty="0">
                <a:latin typeface="Calibri"/>
                <a:cs typeface="Calibri"/>
              </a:rPr>
              <a:t>d</a:t>
            </a:r>
            <a:r>
              <a:rPr spc="47" dirty="0">
                <a:latin typeface="Calibri"/>
                <a:cs typeface="Calibri"/>
              </a:rPr>
              <a:t>-</a:t>
            </a:r>
            <a:r>
              <a:rPr spc="-33" dirty="0">
                <a:latin typeface="Calibri"/>
                <a:cs typeface="Calibri"/>
              </a:rPr>
              <a:t>r</a:t>
            </a:r>
            <a:r>
              <a:rPr spc="47" dirty="0">
                <a:latin typeface="Calibri"/>
                <a:cs typeface="Calibri"/>
              </a:rPr>
              <a:t>o</a:t>
            </a:r>
            <a:r>
              <a:rPr spc="-53" dirty="0">
                <a:latin typeface="Calibri"/>
                <a:cs typeface="Calibri"/>
              </a:rPr>
              <a:t>b</a:t>
            </a:r>
            <a:r>
              <a:rPr spc="-20" dirty="0">
                <a:latin typeface="Calibri"/>
                <a:cs typeface="Calibri"/>
              </a:rPr>
              <a:t>i</a:t>
            </a:r>
            <a:r>
              <a:rPr dirty="0">
                <a:latin typeface="Calibri"/>
                <a:cs typeface="Calibri"/>
              </a:rPr>
              <a:t>n </a:t>
            </a:r>
            <a:r>
              <a:rPr dirty="0">
                <a:latin typeface="Times New Roman"/>
                <a:cs typeface="Times New Roman"/>
              </a:rPr>
              <a:t> </a:t>
            </a:r>
            <a:r>
              <a:rPr spc="-20" dirty="0">
                <a:latin typeface="Calibri"/>
                <a:cs typeface="Calibri"/>
              </a:rPr>
              <a:t>distribution</a:t>
            </a:r>
            <a:r>
              <a:rPr spc="133" dirty="0">
                <a:latin typeface="Calibri"/>
                <a:cs typeface="Calibri"/>
              </a:rPr>
              <a:t> </a:t>
            </a:r>
            <a:r>
              <a:rPr spc="-7" dirty="0">
                <a:latin typeface="Calibri"/>
                <a:cs typeface="Calibri"/>
              </a:rPr>
              <a:t>among</a:t>
            </a:r>
            <a:r>
              <a:rPr spc="33" dirty="0">
                <a:latin typeface="Calibri"/>
                <a:cs typeface="Calibri"/>
              </a:rPr>
              <a:t> </a:t>
            </a:r>
            <a:r>
              <a:rPr spc="-20" dirty="0">
                <a:latin typeface="Calibri"/>
                <a:cs typeface="Calibri"/>
              </a:rPr>
              <a:t>the</a:t>
            </a:r>
            <a:r>
              <a:rPr spc="-7" dirty="0">
                <a:latin typeface="Calibri"/>
                <a:cs typeface="Calibri"/>
              </a:rPr>
              <a:t> </a:t>
            </a:r>
            <a:r>
              <a:rPr spc="-13" dirty="0">
                <a:latin typeface="Calibri"/>
                <a:cs typeface="Calibri"/>
              </a:rPr>
              <a:t>healthy</a:t>
            </a:r>
            <a:r>
              <a:rPr spc="67" dirty="0">
                <a:latin typeface="Calibri"/>
                <a:cs typeface="Calibri"/>
              </a:rPr>
              <a:t> </a:t>
            </a:r>
            <a:r>
              <a:rPr spc="-13" dirty="0">
                <a:latin typeface="Calibri"/>
                <a:cs typeface="Calibri"/>
              </a:rPr>
              <a:t>pods.</a:t>
            </a:r>
            <a:endParaRPr>
              <a:latin typeface="Calibri"/>
              <a:cs typeface="Calibri"/>
            </a:endParaRPr>
          </a:p>
        </p:txBody>
      </p:sp>
      <p:sp>
        <p:nvSpPr>
          <p:cNvPr id="37" name="object 37"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6500" y="1181079"/>
            <a:ext cx="10083800" cy="5436447"/>
            <a:chOff x="904875" y="885809"/>
            <a:chExt cx="7562850" cy="4077335"/>
          </a:xfrm>
        </p:grpSpPr>
        <p:pic>
          <p:nvPicPr>
            <p:cNvPr id="3" name="object 3"/>
            <p:cNvPicPr/>
            <p:nvPr/>
          </p:nvPicPr>
          <p:blipFill>
            <a:blip r:embed="rId2" cstate="print"/>
            <a:stretch>
              <a:fillRect/>
            </a:stretch>
          </p:blipFill>
          <p:spPr>
            <a:xfrm>
              <a:off x="904875" y="3438525"/>
              <a:ext cx="4067190" cy="1524000"/>
            </a:xfrm>
            <a:prstGeom prst="rect">
              <a:avLst/>
            </a:prstGeom>
          </p:spPr>
        </p:pic>
        <p:sp>
          <p:nvSpPr>
            <p:cNvPr id="4" name="object 4"/>
            <p:cNvSpPr/>
            <p:nvPr/>
          </p:nvSpPr>
          <p:spPr>
            <a:xfrm>
              <a:off x="926281" y="3460110"/>
              <a:ext cx="3973195" cy="1430655"/>
            </a:xfrm>
            <a:custGeom>
              <a:avLst/>
              <a:gdLst/>
              <a:ahLst/>
              <a:cxnLst/>
              <a:rect l="l" t="t" r="r" b="b"/>
              <a:pathLst>
                <a:path w="3973195" h="1430654">
                  <a:moveTo>
                    <a:pt x="3734507" y="0"/>
                  </a:moveTo>
                  <a:lnTo>
                    <a:pt x="238411" y="0"/>
                  </a:lnTo>
                  <a:lnTo>
                    <a:pt x="190363" y="4846"/>
                  </a:lnTo>
                  <a:lnTo>
                    <a:pt x="145611" y="18745"/>
                  </a:lnTo>
                  <a:lnTo>
                    <a:pt x="105113" y="40734"/>
                  </a:lnTo>
                  <a:lnTo>
                    <a:pt x="69829" y="69852"/>
                  </a:lnTo>
                  <a:lnTo>
                    <a:pt x="40717" y="105138"/>
                  </a:lnTo>
                  <a:lnTo>
                    <a:pt x="18735" y="145630"/>
                  </a:lnTo>
                  <a:lnTo>
                    <a:pt x="4843" y="190367"/>
                  </a:lnTo>
                  <a:lnTo>
                    <a:pt x="0" y="238387"/>
                  </a:lnTo>
                  <a:lnTo>
                    <a:pt x="0" y="1192066"/>
                  </a:lnTo>
                  <a:lnTo>
                    <a:pt x="4843" y="1240114"/>
                  </a:lnTo>
                  <a:lnTo>
                    <a:pt x="18735" y="1284866"/>
                  </a:lnTo>
                  <a:lnTo>
                    <a:pt x="40717" y="1325364"/>
                  </a:lnTo>
                  <a:lnTo>
                    <a:pt x="69829" y="1360647"/>
                  </a:lnTo>
                  <a:lnTo>
                    <a:pt x="105113" y="1389759"/>
                  </a:lnTo>
                  <a:lnTo>
                    <a:pt x="145611" y="1411741"/>
                  </a:lnTo>
                  <a:lnTo>
                    <a:pt x="190363" y="1425632"/>
                  </a:lnTo>
                  <a:lnTo>
                    <a:pt x="238411" y="1430476"/>
                  </a:lnTo>
                  <a:lnTo>
                    <a:pt x="3734507" y="1430476"/>
                  </a:lnTo>
                  <a:lnTo>
                    <a:pt x="3782553" y="1425632"/>
                  </a:lnTo>
                  <a:lnTo>
                    <a:pt x="3827299" y="1411741"/>
                  </a:lnTo>
                  <a:lnTo>
                    <a:pt x="3867787" y="1389759"/>
                  </a:lnTo>
                  <a:lnTo>
                    <a:pt x="3903061" y="1360647"/>
                  </a:lnTo>
                  <a:lnTo>
                    <a:pt x="3932162" y="1325364"/>
                  </a:lnTo>
                  <a:lnTo>
                    <a:pt x="3954134" y="1284866"/>
                  </a:lnTo>
                  <a:lnTo>
                    <a:pt x="3968019" y="1240114"/>
                  </a:lnTo>
                  <a:lnTo>
                    <a:pt x="3972860" y="1192066"/>
                  </a:lnTo>
                  <a:lnTo>
                    <a:pt x="3972860" y="238387"/>
                  </a:lnTo>
                  <a:lnTo>
                    <a:pt x="3968019" y="190367"/>
                  </a:lnTo>
                  <a:lnTo>
                    <a:pt x="3954134" y="145630"/>
                  </a:lnTo>
                  <a:lnTo>
                    <a:pt x="3932162" y="105138"/>
                  </a:lnTo>
                  <a:lnTo>
                    <a:pt x="3903061" y="69852"/>
                  </a:lnTo>
                  <a:lnTo>
                    <a:pt x="3867787" y="40734"/>
                  </a:lnTo>
                  <a:lnTo>
                    <a:pt x="3827299" y="18745"/>
                  </a:lnTo>
                  <a:lnTo>
                    <a:pt x="3782553" y="4846"/>
                  </a:lnTo>
                  <a:lnTo>
                    <a:pt x="3734507" y="0"/>
                  </a:lnTo>
                  <a:close/>
                </a:path>
              </a:pathLst>
            </a:custGeom>
            <a:solidFill>
              <a:srgbClr val="FFFFFF"/>
            </a:solidFill>
          </p:spPr>
          <p:txBody>
            <a:bodyPr wrap="square" lIns="0" tIns="0" rIns="0" bIns="0" rtlCol="0"/>
            <a:lstStyle/>
            <a:p>
              <a:endParaRPr sz="2400"/>
            </a:p>
          </p:txBody>
        </p:sp>
        <p:sp>
          <p:nvSpPr>
            <p:cNvPr id="5" name="object 5"/>
            <p:cNvSpPr/>
            <p:nvPr/>
          </p:nvSpPr>
          <p:spPr>
            <a:xfrm>
              <a:off x="926281" y="3460110"/>
              <a:ext cx="3973195" cy="1430655"/>
            </a:xfrm>
            <a:custGeom>
              <a:avLst/>
              <a:gdLst/>
              <a:ahLst/>
              <a:cxnLst/>
              <a:rect l="l" t="t" r="r" b="b"/>
              <a:pathLst>
                <a:path w="3973195" h="1430654">
                  <a:moveTo>
                    <a:pt x="0" y="238387"/>
                  </a:moveTo>
                  <a:lnTo>
                    <a:pt x="4843" y="190367"/>
                  </a:lnTo>
                  <a:lnTo>
                    <a:pt x="18735" y="145630"/>
                  </a:lnTo>
                  <a:lnTo>
                    <a:pt x="40717" y="105138"/>
                  </a:lnTo>
                  <a:lnTo>
                    <a:pt x="69829" y="69852"/>
                  </a:lnTo>
                  <a:lnTo>
                    <a:pt x="105113" y="40734"/>
                  </a:lnTo>
                  <a:lnTo>
                    <a:pt x="145611" y="18745"/>
                  </a:lnTo>
                  <a:lnTo>
                    <a:pt x="190363" y="4846"/>
                  </a:lnTo>
                  <a:lnTo>
                    <a:pt x="238411" y="0"/>
                  </a:lnTo>
                  <a:lnTo>
                    <a:pt x="3734507" y="0"/>
                  </a:lnTo>
                  <a:lnTo>
                    <a:pt x="3782553" y="4846"/>
                  </a:lnTo>
                  <a:lnTo>
                    <a:pt x="3827299" y="18745"/>
                  </a:lnTo>
                  <a:lnTo>
                    <a:pt x="3867787" y="40734"/>
                  </a:lnTo>
                  <a:lnTo>
                    <a:pt x="3903061" y="69852"/>
                  </a:lnTo>
                  <a:lnTo>
                    <a:pt x="3932162" y="105138"/>
                  </a:lnTo>
                  <a:lnTo>
                    <a:pt x="3954134" y="145630"/>
                  </a:lnTo>
                  <a:lnTo>
                    <a:pt x="3968019" y="190367"/>
                  </a:lnTo>
                  <a:lnTo>
                    <a:pt x="3972860" y="238387"/>
                  </a:lnTo>
                  <a:lnTo>
                    <a:pt x="3972860" y="1192066"/>
                  </a:lnTo>
                  <a:lnTo>
                    <a:pt x="3968019" y="1240114"/>
                  </a:lnTo>
                  <a:lnTo>
                    <a:pt x="3954134" y="1284866"/>
                  </a:lnTo>
                  <a:lnTo>
                    <a:pt x="3932162" y="1325364"/>
                  </a:lnTo>
                  <a:lnTo>
                    <a:pt x="3903061" y="1360647"/>
                  </a:lnTo>
                  <a:lnTo>
                    <a:pt x="3867787" y="1389759"/>
                  </a:lnTo>
                  <a:lnTo>
                    <a:pt x="3827299" y="1411741"/>
                  </a:lnTo>
                  <a:lnTo>
                    <a:pt x="3782553" y="1425632"/>
                  </a:lnTo>
                  <a:lnTo>
                    <a:pt x="3734507" y="1430476"/>
                  </a:lnTo>
                  <a:lnTo>
                    <a:pt x="238411" y="1430476"/>
                  </a:lnTo>
                  <a:lnTo>
                    <a:pt x="190363" y="1425632"/>
                  </a:lnTo>
                  <a:lnTo>
                    <a:pt x="145611" y="1411741"/>
                  </a:lnTo>
                  <a:lnTo>
                    <a:pt x="105113" y="1389759"/>
                  </a:lnTo>
                  <a:lnTo>
                    <a:pt x="69829" y="1360647"/>
                  </a:lnTo>
                  <a:lnTo>
                    <a:pt x="40717" y="1325364"/>
                  </a:lnTo>
                  <a:lnTo>
                    <a:pt x="18735" y="1284866"/>
                  </a:lnTo>
                  <a:lnTo>
                    <a:pt x="4843" y="1240114"/>
                  </a:lnTo>
                  <a:lnTo>
                    <a:pt x="0" y="1192066"/>
                  </a:lnTo>
                  <a:lnTo>
                    <a:pt x="0" y="238387"/>
                  </a:lnTo>
                  <a:close/>
                </a:path>
              </a:pathLst>
            </a:custGeom>
            <a:ln w="12700">
              <a:solidFill>
                <a:srgbClr val="AF5C04"/>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8010525" y="885809"/>
              <a:ext cx="457200" cy="542925"/>
            </a:xfrm>
            <a:prstGeom prst="rect">
              <a:avLst/>
            </a:prstGeom>
          </p:spPr>
        </p:pic>
        <p:sp>
          <p:nvSpPr>
            <p:cNvPr id="7" name="object 7"/>
            <p:cNvSpPr/>
            <p:nvPr/>
          </p:nvSpPr>
          <p:spPr>
            <a:xfrm>
              <a:off x="8029833" y="901811"/>
              <a:ext cx="359410" cy="454659"/>
            </a:xfrm>
            <a:custGeom>
              <a:avLst/>
              <a:gdLst/>
              <a:ahLst/>
              <a:cxnLst/>
              <a:rect l="l" t="t" r="r" b="b"/>
              <a:pathLst>
                <a:path w="359409" h="454659">
                  <a:moveTo>
                    <a:pt x="179588" y="0"/>
                  </a:moveTo>
                  <a:lnTo>
                    <a:pt x="109672" y="5955"/>
                  </a:lnTo>
                  <a:lnTo>
                    <a:pt x="52589" y="22200"/>
                  </a:lnTo>
                  <a:lnTo>
                    <a:pt x="14108" y="46304"/>
                  </a:lnTo>
                  <a:lnTo>
                    <a:pt x="0" y="75834"/>
                  </a:lnTo>
                  <a:lnTo>
                    <a:pt x="0" y="378713"/>
                  </a:lnTo>
                  <a:lnTo>
                    <a:pt x="14108" y="408173"/>
                  </a:lnTo>
                  <a:lnTo>
                    <a:pt x="52589" y="432240"/>
                  </a:lnTo>
                  <a:lnTo>
                    <a:pt x="109672" y="448472"/>
                  </a:lnTo>
                  <a:lnTo>
                    <a:pt x="179588" y="454426"/>
                  </a:lnTo>
                  <a:lnTo>
                    <a:pt x="249486" y="448472"/>
                  </a:lnTo>
                  <a:lnTo>
                    <a:pt x="306560" y="432240"/>
                  </a:lnTo>
                  <a:lnTo>
                    <a:pt x="345037" y="408173"/>
                  </a:lnTo>
                  <a:lnTo>
                    <a:pt x="359145" y="378713"/>
                  </a:lnTo>
                  <a:lnTo>
                    <a:pt x="359145" y="75834"/>
                  </a:lnTo>
                  <a:lnTo>
                    <a:pt x="345037" y="46304"/>
                  </a:lnTo>
                  <a:lnTo>
                    <a:pt x="306560" y="22200"/>
                  </a:lnTo>
                  <a:lnTo>
                    <a:pt x="249486" y="5955"/>
                  </a:lnTo>
                  <a:lnTo>
                    <a:pt x="179588" y="0"/>
                  </a:lnTo>
                  <a:close/>
                </a:path>
              </a:pathLst>
            </a:custGeom>
            <a:solidFill>
              <a:srgbClr val="1B577B"/>
            </a:solidFill>
          </p:spPr>
          <p:txBody>
            <a:bodyPr wrap="square" lIns="0" tIns="0" rIns="0" bIns="0" rtlCol="0"/>
            <a:lstStyle/>
            <a:p>
              <a:endParaRPr sz="2400"/>
            </a:p>
          </p:txBody>
        </p:sp>
        <p:sp>
          <p:nvSpPr>
            <p:cNvPr id="8" name="object 8"/>
            <p:cNvSpPr/>
            <p:nvPr/>
          </p:nvSpPr>
          <p:spPr>
            <a:xfrm>
              <a:off x="8029833" y="901811"/>
              <a:ext cx="359410" cy="454659"/>
            </a:xfrm>
            <a:custGeom>
              <a:avLst/>
              <a:gdLst/>
              <a:ahLst/>
              <a:cxnLst/>
              <a:rect l="l" t="t" r="r" b="b"/>
              <a:pathLst>
                <a:path w="359409" h="454659">
                  <a:moveTo>
                    <a:pt x="359145" y="75834"/>
                  </a:moveTo>
                  <a:lnTo>
                    <a:pt x="345037" y="105288"/>
                  </a:lnTo>
                  <a:lnTo>
                    <a:pt x="306560" y="129345"/>
                  </a:lnTo>
                  <a:lnTo>
                    <a:pt x="249486" y="145567"/>
                  </a:lnTo>
                  <a:lnTo>
                    <a:pt x="179588" y="151516"/>
                  </a:lnTo>
                  <a:lnTo>
                    <a:pt x="109672" y="145567"/>
                  </a:lnTo>
                  <a:lnTo>
                    <a:pt x="52589" y="129345"/>
                  </a:lnTo>
                  <a:lnTo>
                    <a:pt x="14108" y="105288"/>
                  </a:lnTo>
                  <a:lnTo>
                    <a:pt x="0" y="75834"/>
                  </a:lnTo>
                </a:path>
                <a:path w="359409" h="454659">
                  <a:moveTo>
                    <a:pt x="0" y="75834"/>
                  </a:moveTo>
                  <a:lnTo>
                    <a:pt x="14108" y="46304"/>
                  </a:lnTo>
                  <a:lnTo>
                    <a:pt x="52589" y="22200"/>
                  </a:lnTo>
                  <a:lnTo>
                    <a:pt x="109672" y="5955"/>
                  </a:lnTo>
                  <a:lnTo>
                    <a:pt x="179588" y="0"/>
                  </a:lnTo>
                  <a:lnTo>
                    <a:pt x="249486" y="5955"/>
                  </a:lnTo>
                  <a:lnTo>
                    <a:pt x="306560" y="22200"/>
                  </a:lnTo>
                  <a:lnTo>
                    <a:pt x="345037" y="46304"/>
                  </a:lnTo>
                  <a:lnTo>
                    <a:pt x="359145" y="75834"/>
                  </a:lnTo>
                  <a:lnTo>
                    <a:pt x="359145" y="378713"/>
                  </a:lnTo>
                  <a:lnTo>
                    <a:pt x="345037" y="408173"/>
                  </a:lnTo>
                  <a:lnTo>
                    <a:pt x="306560" y="432240"/>
                  </a:lnTo>
                  <a:lnTo>
                    <a:pt x="249486" y="448472"/>
                  </a:lnTo>
                  <a:lnTo>
                    <a:pt x="179588" y="454426"/>
                  </a:lnTo>
                  <a:lnTo>
                    <a:pt x="109672" y="448472"/>
                  </a:lnTo>
                  <a:lnTo>
                    <a:pt x="52589" y="432240"/>
                  </a:lnTo>
                  <a:lnTo>
                    <a:pt x="14108" y="408173"/>
                  </a:lnTo>
                  <a:lnTo>
                    <a:pt x="0" y="378713"/>
                  </a:lnTo>
                  <a:lnTo>
                    <a:pt x="0" y="75834"/>
                  </a:lnTo>
                  <a:close/>
                </a:path>
              </a:pathLst>
            </a:custGeom>
            <a:ln w="12700">
              <a:solidFill>
                <a:srgbClr val="FFFFFF"/>
              </a:solidFill>
            </a:ln>
          </p:spPr>
          <p:txBody>
            <a:bodyPr wrap="square" lIns="0" tIns="0" rIns="0" bIns="0" rtlCol="0"/>
            <a:lstStyle/>
            <a:p>
              <a:endParaRPr sz="2400"/>
            </a:p>
          </p:txBody>
        </p:sp>
        <p:pic>
          <p:nvPicPr>
            <p:cNvPr id="9" name="object 9"/>
            <p:cNvPicPr/>
            <p:nvPr/>
          </p:nvPicPr>
          <p:blipFill>
            <a:blip r:embed="rId4" cstate="print"/>
            <a:stretch>
              <a:fillRect/>
            </a:stretch>
          </p:blipFill>
          <p:spPr>
            <a:xfrm>
              <a:off x="8010525" y="1524000"/>
              <a:ext cx="457200" cy="542925"/>
            </a:xfrm>
            <a:prstGeom prst="rect">
              <a:avLst/>
            </a:prstGeom>
          </p:spPr>
        </p:pic>
        <p:sp>
          <p:nvSpPr>
            <p:cNvPr id="10" name="object 10"/>
            <p:cNvSpPr/>
            <p:nvPr/>
          </p:nvSpPr>
          <p:spPr>
            <a:xfrm>
              <a:off x="8029833" y="1541769"/>
              <a:ext cx="359410" cy="454659"/>
            </a:xfrm>
            <a:custGeom>
              <a:avLst/>
              <a:gdLst/>
              <a:ahLst/>
              <a:cxnLst/>
              <a:rect l="l" t="t" r="r" b="b"/>
              <a:pathLst>
                <a:path w="359409" h="454660">
                  <a:moveTo>
                    <a:pt x="179588" y="0"/>
                  </a:moveTo>
                  <a:lnTo>
                    <a:pt x="109672" y="5953"/>
                  </a:lnTo>
                  <a:lnTo>
                    <a:pt x="52589" y="22185"/>
                  </a:lnTo>
                  <a:lnTo>
                    <a:pt x="14108" y="46252"/>
                  </a:lnTo>
                  <a:lnTo>
                    <a:pt x="0" y="75712"/>
                  </a:lnTo>
                  <a:lnTo>
                    <a:pt x="0" y="378713"/>
                  </a:lnTo>
                  <a:lnTo>
                    <a:pt x="14108" y="408173"/>
                  </a:lnTo>
                  <a:lnTo>
                    <a:pt x="52589" y="432240"/>
                  </a:lnTo>
                  <a:lnTo>
                    <a:pt x="109672" y="448472"/>
                  </a:lnTo>
                  <a:lnTo>
                    <a:pt x="179588" y="454426"/>
                  </a:lnTo>
                  <a:lnTo>
                    <a:pt x="249486" y="448472"/>
                  </a:lnTo>
                  <a:lnTo>
                    <a:pt x="306560" y="432240"/>
                  </a:lnTo>
                  <a:lnTo>
                    <a:pt x="345037" y="408173"/>
                  </a:lnTo>
                  <a:lnTo>
                    <a:pt x="359145" y="378713"/>
                  </a:lnTo>
                  <a:lnTo>
                    <a:pt x="359145" y="75712"/>
                  </a:lnTo>
                  <a:lnTo>
                    <a:pt x="345037" y="46252"/>
                  </a:lnTo>
                  <a:lnTo>
                    <a:pt x="306560" y="22185"/>
                  </a:lnTo>
                  <a:lnTo>
                    <a:pt x="249486" y="5953"/>
                  </a:lnTo>
                  <a:lnTo>
                    <a:pt x="179588" y="0"/>
                  </a:lnTo>
                  <a:close/>
                </a:path>
              </a:pathLst>
            </a:custGeom>
            <a:solidFill>
              <a:srgbClr val="1B577B"/>
            </a:solidFill>
          </p:spPr>
          <p:txBody>
            <a:bodyPr wrap="square" lIns="0" tIns="0" rIns="0" bIns="0" rtlCol="0"/>
            <a:lstStyle/>
            <a:p>
              <a:endParaRPr sz="2400"/>
            </a:p>
          </p:txBody>
        </p:sp>
        <p:sp>
          <p:nvSpPr>
            <p:cNvPr id="11" name="object 11"/>
            <p:cNvSpPr/>
            <p:nvPr/>
          </p:nvSpPr>
          <p:spPr>
            <a:xfrm>
              <a:off x="8029833" y="1541769"/>
              <a:ext cx="359410" cy="454659"/>
            </a:xfrm>
            <a:custGeom>
              <a:avLst/>
              <a:gdLst/>
              <a:ahLst/>
              <a:cxnLst/>
              <a:rect l="l" t="t" r="r" b="b"/>
              <a:pathLst>
                <a:path w="359409" h="454660">
                  <a:moveTo>
                    <a:pt x="359145" y="75712"/>
                  </a:moveTo>
                  <a:lnTo>
                    <a:pt x="345037" y="105237"/>
                  </a:lnTo>
                  <a:lnTo>
                    <a:pt x="306560" y="129330"/>
                  </a:lnTo>
                  <a:lnTo>
                    <a:pt x="249486" y="145565"/>
                  </a:lnTo>
                  <a:lnTo>
                    <a:pt x="179588" y="151516"/>
                  </a:lnTo>
                  <a:lnTo>
                    <a:pt x="109672" y="145565"/>
                  </a:lnTo>
                  <a:lnTo>
                    <a:pt x="52589" y="129330"/>
                  </a:lnTo>
                  <a:lnTo>
                    <a:pt x="14108" y="105237"/>
                  </a:lnTo>
                  <a:lnTo>
                    <a:pt x="0" y="75712"/>
                  </a:lnTo>
                </a:path>
                <a:path w="359409" h="454660">
                  <a:moveTo>
                    <a:pt x="0" y="75712"/>
                  </a:moveTo>
                  <a:lnTo>
                    <a:pt x="14108" y="46252"/>
                  </a:lnTo>
                  <a:lnTo>
                    <a:pt x="52589" y="22185"/>
                  </a:lnTo>
                  <a:lnTo>
                    <a:pt x="109672" y="5953"/>
                  </a:lnTo>
                  <a:lnTo>
                    <a:pt x="179588" y="0"/>
                  </a:lnTo>
                  <a:lnTo>
                    <a:pt x="249486" y="5953"/>
                  </a:lnTo>
                  <a:lnTo>
                    <a:pt x="306560" y="22185"/>
                  </a:lnTo>
                  <a:lnTo>
                    <a:pt x="345037" y="46252"/>
                  </a:lnTo>
                  <a:lnTo>
                    <a:pt x="359145" y="75712"/>
                  </a:lnTo>
                  <a:lnTo>
                    <a:pt x="359145" y="378713"/>
                  </a:lnTo>
                  <a:lnTo>
                    <a:pt x="345037" y="408173"/>
                  </a:lnTo>
                  <a:lnTo>
                    <a:pt x="306560" y="432240"/>
                  </a:lnTo>
                  <a:lnTo>
                    <a:pt x="249486" y="448472"/>
                  </a:lnTo>
                  <a:lnTo>
                    <a:pt x="179588" y="454426"/>
                  </a:lnTo>
                  <a:lnTo>
                    <a:pt x="109672" y="448472"/>
                  </a:lnTo>
                  <a:lnTo>
                    <a:pt x="52589" y="432240"/>
                  </a:lnTo>
                  <a:lnTo>
                    <a:pt x="14108" y="408173"/>
                  </a:lnTo>
                  <a:lnTo>
                    <a:pt x="0" y="378713"/>
                  </a:lnTo>
                  <a:lnTo>
                    <a:pt x="0" y="75712"/>
                  </a:lnTo>
                  <a:close/>
                </a:path>
              </a:pathLst>
            </a:custGeom>
            <a:ln w="12700">
              <a:solidFill>
                <a:srgbClr val="FFFFFF"/>
              </a:solidFill>
            </a:ln>
          </p:spPr>
          <p:txBody>
            <a:bodyPr wrap="square" lIns="0" tIns="0" rIns="0" bIns="0" rtlCol="0"/>
            <a:lstStyle/>
            <a:p>
              <a:endParaRPr sz="2400"/>
            </a:p>
          </p:txBody>
        </p:sp>
        <p:pic>
          <p:nvPicPr>
            <p:cNvPr id="12" name="object 12"/>
            <p:cNvPicPr/>
            <p:nvPr/>
          </p:nvPicPr>
          <p:blipFill>
            <a:blip r:embed="rId5" cstate="print"/>
            <a:stretch>
              <a:fillRect/>
            </a:stretch>
          </p:blipFill>
          <p:spPr>
            <a:xfrm>
              <a:off x="8010525" y="2162175"/>
              <a:ext cx="457200" cy="552450"/>
            </a:xfrm>
            <a:prstGeom prst="rect">
              <a:avLst/>
            </a:prstGeom>
          </p:spPr>
        </p:pic>
        <p:sp>
          <p:nvSpPr>
            <p:cNvPr id="13" name="object 13"/>
            <p:cNvSpPr/>
            <p:nvPr/>
          </p:nvSpPr>
          <p:spPr>
            <a:xfrm>
              <a:off x="8030474" y="2181737"/>
              <a:ext cx="359410" cy="454659"/>
            </a:xfrm>
            <a:custGeom>
              <a:avLst/>
              <a:gdLst/>
              <a:ahLst/>
              <a:cxnLst/>
              <a:rect l="l" t="t" r="r" b="b"/>
              <a:pathLst>
                <a:path w="359409" h="454660">
                  <a:moveTo>
                    <a:pt x="179435" y="0"/>
                  </a:moveTo>
                  <a:lnTo>
                    <a:pt x="109607" y="5951"/>
                  </a:lnTo>
                  <a:lnTo>
                    <a:pt x="52570" y="22176"/>
                  </a:lnTo>
                  <a:lnTo>
                    <a:pt x="14106" y="46236"/>
                  </a:lnTo>
                  <a:lnTo>
                    <a:pt x="0" y="75687"/>
                  </a:lnTo>
                  <a:lnTo>
                    <a:pt x="0" y="378713"/>
                  </a:lnTo>
                  <a:lnTo>
                    <a:pt x="14106" y="408165"/>
                  </a:lnTo>
                  <a:lnTo>
                    <a:pt x="52570" y="432225"/>
                  </a:lnTo>
                  <a:lnTo>
                    <a:pt x="109607" y="448450"/>
                  </a:lnTo>
                  <a:lnTo>
                    <a:pt x="179435" y="454401"/>
                  </a:lnTo>
                  <a:lnTo>
                    <a:pt x="249338" y="448450"/>
                  </a:lnTo>
                  <a:lnTo>
                    <a:pt x="306423" y="432225"/>
                  </a:lnTo>
                  <a:lnTo>
                    <a:pt x="344910" y="408165"/>
                  </a:lnTo>
                  <a:lnTo>
                    <a:pt x="359023" y="378713"/>
                  </a:lnTo>
                  <a:lnTo>
                    <a:pt x="359023" y="75687"/>
                  </a:lnTo>
                  <a:lnTo>
                    <a:pt x="344910" y="46236"/>
                  </a:lnTo>
                  <a:lnTo>
                    <a:pt x="306423" y="22176"/>
                  </a:lnTo>
                  <a:lnTo>
                    <a:pt x="249338" y="5951"/>
                  </a:lnTo>
                  <a:lnTo>
                    <a:pt x="179435" y="0"/>
                  </a:lnTo>
                  <a:close/>
                </a:path>
              </a:pathLst>
            </a:custGeom>
            <a:solidFill>
              <a:srgbClr val="1B577B"/>
            </a:solidFill>
          </p:spPr>
          <p:txBody>
            <a:bodyPr wrap="square" lIns="0" tIns="0" rIns="0" bIns="0" rtlCol="0"/>
            <a:lstStyle/>
            <a:p>
              <a:endParaRPr sz="2400"/>
            </a:p>
          </p:txBody>
        </p:sp>
        <p:sp>
          <p:nvSpPr>
            <p:cNvPr id="14" name="object 14"/>
            <p:cNvSpPr/>
            <p:nvPr/>
          </p:nvSpPr>
          <p:spPr>
            <a:xfrm>
              <a:off x="8030474" y="2181737"/>
              <a:ext cx="359410" cy="454659"/>
            </a:xfrm>
            <a:custGeom>
              <a:avLst/>
              <a:gdLst/>
              <a:ahLst/>
              <a:cxnLst/>
              <a:rect l="l" t="t" r="r" b="b"/>
              <a:pathLst>
                <a:path w="359409" h="454660">
                  <a:moveTo>
                    <a:pt x="359023" y="75687"/>
                  </a:moveTo>
                  <a:lnTo>
                    <a:pt x="344910" y="105139"/>
                  </a:lnTo>
                  <a:lnTo>
                    <a:pt x="306423" y="129199"/>
                  </a:lnTo>
                  <a:lnTo>
                    <a:pt x="249338" y="145424"/>
                  </a:lnTo>
                  <a:lnTo>
                    <a:pt x="179435" y="151375"/>
                  </a:lnTo>
                  <a:lnTo>
                    <a:pt x="109607" y="145424"/>
                  </a:lnTo>
                  <a:lnTo>
                    <a:pt x="52570" y="129199"/>
                  </a:lnTo>
                  <a:lnTo>
                    <a:pt x="14106" y="105139"/>
                  </a:lnTo>
                  <a:lnTo>
                    <a:pt x="0" y="75687"/>
                  </a:lnTo>
                </a:path>
                <a:path w="359409" h="454660">
                  <a:moveTo>
                    <a:pt x="0" y="75687"/>
                  </a:moveTo>
                  <a:lnTo>
                    <a:pt x="14106" y="46236"/>
                  </a:lnTo>
                  <a:lnTo>
                    <a:pt x="52570" y="22176"/>
                  </a:lnTo>
                  <a:lnTo>
                    <a:pt x="109607" y="5951"/>
                  </a:lnTo>
                  <a:lnTo>
                    <a:pt x="179435" y="0"/>
                  </a:lnTo>
                  <a:lnTo>
                    <a:pt x="249338" y="5951"/>
                  </a:lnTo>
                  <a:lnTo>
                    <a:pt x="306423" y="22176"/>
                  </a:lnTo>
                  <a:lnTo>
                    <a:pt x="344910" y="46236"/>
                  </a:lnTo>
                  <a:lnTo>
                    <a:pt x="359023" y="75687"/>
                  </a:lnTo>
                  <a:lnTo>
                    <a:pt x="359023" y="378713"/>
                  </a:lnTo>
                  <a:lnTo>
                    <a:pt x="344910" y="408165"/>
                  </a:lnTo>
                  <a:lnTo>
                    <a:pt x="306423" y="432225"/>
                  </a:lnTo>
                  <a:lnTo>
                    <a:pt x="249338" y="448450"/>
                  </a:lnTo>
                  <a:lnTo>
                    <a:pt x="179435" y="454401"/>
                  </a:lnTo>
                  <a:lnTo>
                    <a:pt x="109607" y="448450"/>
                  </a:lnTo>
                  <a:lnTo>
                    <a:pt x="52570" y="432225"/>
                  </a:lnTo>
                  <a:lnTo>
                    <a:pt x="14106" y="408165"/>
                  </a:lnTo>
                  <a:lnTo>
                    <a:pt x="0" y="378713"/>
                  </a:lnTo>
                  <a:lnTo>
                    <a:pt x="0" y="75687"/>
                  </a:lnTo>
                  <a:close/>
                </a:path>
              </a:pathLst>
            </a:custGeom>
            <a:ln w="12700">
              <a:solidFill>
                <a:srgbClr val="FFFFFF"/>
              </a:solidFill>
            </a:ln>
          </p:spPr>
          <p:txBody>
            <a:bodyPr wrap="square" lIns="0" tIns="0" rIns="0" bIns="0" rtlCol="0"/>
            <a:lstStyle/>
            <a:p>
              <a:endParaRPr sz="2400"/>
            </a:p>
          </p:txBody>
        </p:sp>
      </p:grpSp>
      <p:sp>
        <p:nvSpPr>
          <p:cNvPr id="15" name="object 15"/>
          <p:cNvSpPr txBox="1">
            <a:spLocks noGrp="1"/>
          </p:cNvSpPr>
          <p:nvPr>
            <p:ph type="title"/>
          </p:nvPr>
        </p:nvSpPr>
        <p:spPr>
          <a:xfrm>
            <a:off x="341207" y="194393"/>
            <a:ext cx="6852079" cy="699336"/>
          </a:xfrm>
          <a:prstGeom prst="rect">
            <a:avLst/>
          </a:prstGeom>
        </p:spPr>
        <p:txBody>
          <a:bodyPr vert="horz" wrap="square" lIns="0" tIns="22013" rIns="0" bIns="0" rtlCol="0" anchor="ctr">
            <a:spAutoFit/>
          </a:bodyPr>
          <a:lstStyle/>
          <a:p>
            <a:pPr marL="16933">
              <a:lnSpc>
                <a:spcPct val="100000"/>
              </a:lnSpc>
              <a:spcBef>
                <a:spcPts val="173"/>
              </a:spcBef>
            </a:pPr>
            <a:r>
              <a:rPr spc="7" dirty="0"/>
              <a:t>Working</a:t>
            </a:r>
            <a:r>
              <a:rPr dirty="0"/>
              <a:t> </a:t>
            </a:r>
            <a:r>
              <a:rPr spc="13" dirty="0"/>
              <a:t>of</a:t>
            </a:r>
            <a:r>
              <a:rPr spc="-13" dirty="0"/>
              <a:t> </a:t>
            </a:r>
            <a:r>
              <a:rPr spc="20" dirty="0"/>
              <a:t>Kubernetes</a:t>
            </a:r>
          </a:p>
        </p:txBody>
      </p:sp>
      <p:pic>
        <p:nvPicPr>
          <p:cNvPr id="16" name="object 16"/>
          <p:cNvPicPr/>
          <p:nvPr/>
        </p:nvPicPr>
        <p:blipFill>
          <a:blip r:embed="rId6" cstate="print"/>
          <a:stretch>
            <a:fillRect/>
          </a:stretch>
        </p:blipFill>
        <p:spPr>
          <a:xfrm>
            <a:off x="859551" y="3199234"/>
            <a:ext cx="1147959" cy="1166180"/>
          </a:xfrm>
          <a:prstGeom prst="rect">
            <a:avLst/>
          </a:prstGeom>
        </p:spPr>
      </p:pic>
      <p:sp>
        <p:nvSpPr>
          <p:cNvPr id="17" name="object 17"/>
          <p:cNvSpPr txBox="1"/>
          <p:nvPr/>
        </p:nvSpPr>
        <p:spPr>
          <a:xfrm>
            <a:off x="10578262" y="1796285"/>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0"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1</a:t>
            </a:r>
            <a:endParaRPr sz="1067">
              <a:latin typeface="Calibri"/>
              <a:cs typeface="Calibri"/>
            </a:endParaRPr>
          </a:p>
        </p:txBody>
      </p:sp>
      <p:sp>
        <p:nvSpPr>
          <p:cNvPr id="18" name="object 18"/>
          <p:cNvSpPr txBox="1"/>
          <p:nvPr/>
        </p:nvSpPr>
        <p:spPr>
          <a:xfrm>
            <a:off x="10578262" y="2669955"/>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7"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0" dirty="0">
                <a:latin typeface="Calibri"/>
                <a:cs typeface="Calibri"/>
              </a:rPr>
              <a:t>e</a:t>
            </a:r>
            <a:r>
              <a:rPr sz="1067" spc="27" dirty="0">
                <a:latin typeface="Calibri"/>
                <a:cs typeface="Calibri"/>
              </a:rPr>
              <a:t>p</a:t>
            </a:r>
            <a:r>
              <a:rPr sz="1067" spc="47" dirty="0">
                <a:latin typeface="Calibri"/>
                <a:cs typeface="Calibri"/>
              </a:rPr>
              <a:t>li</a:t>
            </a:r>
            <a:r>
              <a:rPr sz="1067" spc="40" dirty="0">
                <a:latin typeface="Calibri"/>
                <a:cs typeface="Calibri"/>
              </a:rPr>
              <a:t>c</a:t>
            </a:r>
            <a:r>
              <a:rPr sz="1067" spc="13" dirty="0">
                <a:latin typeface="Calibri"/>
                <a:cs typeface="Calibri"/>
              </a:rPr>
              <a:t>a</a:t>
            </a:r>
            <a:r>
              <a:rPr sz="1067" spc="-100" dirty="0">
                <a:latin typeface="Times New Roman"/>
                <a:cs typeface="Times New Roman"/>
              </a:rPr>
              <a:t> </a:t>
            </a:r>
            <a:r>
              <a:rPr sz="1067" spc="13" dirty="0">
                <a:latin typeface="Calibri"/>
                <a:cs typeface="Calibri"/>
              </a:rPr>
              <a:t>2</a:t>
            </a:r>
            <a:endParaRPr sz="1067">
              <a:latin typeface="Calibri"/>
              <a:cs typeface="Calibri"/>
            </a:endParaRPr>
          </a:p>
        </p:txBody>
      </p:sp>
      <p:sp>
        <p:nvSpPr>
          <p:cNvPr id="19" name="object 19"/>
          <p:cNvSpPr txBox="1"/>
          <p:nvPr/>
        </p:nvSpPr>
        <p:spPr>
          <a:xfrm>
            <a:off x="10578262" y="3511961"/>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0"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3</a:t>
            </a:r>
            <a:endParaRPr sz="1067">
              <a:latin typeface="Calibri"/>
              <a:cs typeface="Calibri"/>
            </a:endParaRPr>
          </a:p>
        </p:txBody>
      </p:sp>
      <p:grpSp>
        <p:nvGrpSpPr>
          <p:cNvPr id="20" name="object 20"/>
          <p:cNvGrpSpPr/>
          <p:nvPr/>
        </p:nvGrpSpPr>
        <p:grpSpPr>
          <a:xfrm>
            <a:off x="8191500" y="2184400"/>
            <a:ext cx="1193800" cy="660400"/>
            <a:chOff x="6143625" y="1638300"/>
            <a:chExt cx="895350" cy="495300"/>
          </a:xfrm>
        </p:grpSpPr>
        <p:pic>
          <p:nvPicPr>
            <p:cNvPr id="21" name="object 21"/>
            <p:cNvPicPr/>
            <p:nvPr/>
          </p:nvPicPr>
          <p:blipFill>
            <a:blip r:embed="rId7" cstate="print"/>
            <a:stretch>
              <a:fillRect/>
            </a:stretch>
          </p:blipFill>
          <p:spPr>
            <a:xfrm>
              <a:off x="6143625" y="1685925"/>
              <a:ext cx="876300" cy="333375"/>
            </a:xfrm>
            <a:prstGeom prst="rect">
              <a:avLst/>
            </a:prstGeom>
          </p:spPr>
        </p:pic>
        <p:pic>
          <p:nvPicPr>
            <p:cNvPr id="22" name="object 22"/>
            <p:cNvPicPr/>
            <p:nvPr/>
          </p:nvPicPr>
          <p:blipFill>
            <a:blip r:embed="rId8" cstate="print"/>
            <a:stretch>
              <a:fillRect/>
            </a:stretch>
          </p:blipFill>
          <p:spPr>
            <a:xfrm>
              <a:off x="6162659" y="1638300"/>
              <a:ext cx="876300" cy="495300"/>
            </a:xfrm>
            <a:prstGeom prst="rect">
              <a:avLst/>
            </a:prstGeom>
          </p:spPr>
        </p:pic>
        <p:sp>
          <p:nvSpPr>
            <p:cNvPr id="23" name="object 23"/>
            <p:cNvSpPr/>
            <p:nvPr/>
          </p:nvSpPr>
          <p:spPr>
            <a:xfrm>
              <a:off x="6154155" y="1701289"/>
              <a:ext cx="792480" cy="247015"/>
            </a:xfrm>
            <a:custGeom>
              <a:avLst/>
              <a:gdLst/>
              <a:ahLst/>
              <a:cxnLst/>
              <a:rect l="l" t="t" r="r" b="b"/>
              <a:pathLst>
                <a:path w="792479" h="247014">
                  <a:moveTo>
                    <a:pt x="792455" y="0"/>
                  </a:moveTo>
                  <a:lnTo>
                    <a:pt x="0" y="0"/>
                  </a:lnTo>
                  <a:lnTo>
                    <a:pt x="0" y="246626"/>
                  </a:lnTo>
                  <a:lnTo>
                    <a:pt x="792455" y="246626"/>
                  </a:lnTo>
                  <a:lnTo>
                    <a:pt x="792455" y="0"/>
                  </a:lnTo>
                  <a:close/>
                </a:path>
              </a:pathLst>
            </a:custGeom>
            <a:solidFill>
              <a:srgbClr val="1B577B"/>
            </a:solidFill>
          </p:spPr>
          <p:txBody>
            <a:bodyPr wrap="square" lIns="0" tIns="0" rIns="0" bIns="0" rtlCol="0"/>
            <a:lstStyle/>
            <a:p>
              <a:endParaRPr sz="2400"/>
            </a:p>
          </p:txBody>
        </p:sp>
      </p:grpSp>
      <p:sp>
        <p:nvSpPr>
          <p:cNvPr id="24" name="object 24"/>
          <p:cNvSpPr txBox="1"/>
          <p:nvPr/>
        </p:nvSpPr>
        <p:spPr>
          <a:xfrm>
            <a:off x="8396400" y="2270332"/>
            <a:ext cx="694267" cy="294097"/>
          </a:xfrm>
          <a:prstGeom prst="rect">
            <a:avLst/>
          </a:prstGeom>
        </p:spPr>
        <p:txBody>
          <a:bodyPr vert="horz" wrap="square" lIns="0" tIns="16933" rIns="0" bIns="0" rtlCol="0">
            <a:spAutoFit/>
          </a:bodyPr>
          <a:lstStyle/>
          <a:p>
            <a:pPr marL="16933">
              <a:spcBef>
                <a:spcPts val="133"/>
              </a:spcBef>
            </a:pPr>
            <a:r>
              <a:rPr spc="-13" dirty="0">
                <a:solidFill>
                  <a:srgbClr val="FFFFFF"/>
                </a:solidFill>
                <a:latin typeface="Calibri"/>
                <a:cs typeface="Calibri"/>
              </a:rPr>
              <a:t>Service</a:t>
            </a:r>
            <a:endParaRPr>
              <a:latin typeface="Calibri"/>
              <a:cs typeface="Calibri"/>
            </a:endParaRPr>
          </a:p>
        </p:txBody>
      </p:sp>
      <p:grpSp>
        <p:nvGrpSpPr>
          <p:cNvPr id="25" name="object 25"/>
          <p:cNvGrpSpPr/>
          <p:nvPr/>
        </p:nvGrpSpPr>
        <p:grpSpPr>
          <a:xfrm>
            <a:off x="9347200" y="1422379"/>
            <a:ext cx="1905000" cy="4852247"/>
            <a:chOff x="7010400" y="1066784"/>
            <a:chExt cx="1428750" cy="3639185"/>
          </a:xfrm>
        </p:grpSpPr>
        <p:pic>
          <p:nvPicPr>
            <p:cNvPr id="26" name="object 26"/>
            <p:cNvPicPr/>
            <p:nvPr/>
          </p:nvPicPr>
          <p:blipFill>
            <a:blip r:embed="rId9" cstate="print"/>
            <a:stretch>
              <a:fillRect/>
            </a:stretch>
          </p:blipFill>
          <p:spPr>
            <a:xfrm>
              <a:off x="7019940" y="1066784"/>
              <a:ext cx="1066800" cy="695325"/>
            </a:xfrm>
            <a:prstGeom prst="rect">
              <a:avLst/>
            </a:prstGeom>
          </p:spPr>
        </p:pic>
        <p:sp>
          <p:nvSpPr>
            <p:cNvPr id="27" name="object 27"/>
            <p:cNvSpPr/>
            <p:nvPr/>
          </p:nvSpPr>
          <p:spPr>
            <a:xfrm>
              <a:off x="7055114" y="1197467"/>
              <a:ext cx="850900" cy="471805"/>
            </a:xfrm>
            <a:custGeom>
              <a:avLst/>
              <a:gdLst/>
              <a:ahLst/>
              <a:cxnLst/>
              <a:rect l="l" t="t" r="r" b="b"/>
              <a:pathLst>
                <a:path w="850900" h="471805">
                  <a:moveTo>
                    <a:pt x="768318" y="28463"/>
                  </a:moveTo>
                  <a:lnTo>
                    <a:pt x="0" y="446044"/>
                  </a:lnTo>
                  <a:lnTo>
                    <a:pt x="13594" y="471190"/>
                  </a:lnTo>
                  <a:lnTo>
                    <a:pt x="781935" y="53461"/>
                  </a:lnTo>
                  <a:lnTo>
                    <a:pt x="768318" y="28463"/>
                  </a:lnTo>
                  <a:close/>
                </a:path>
                <a:path w="850900" h="471805">
                  <a:moveTo>
                    <a:pt x="835436" y="21610"/>
                  </a:moveTo>
                  <a:lnTo>
                    <a:pt x="780928" y="21610"/>
                  </a:lnTo>
                  <a:lnTo>
                    <a:pt x="794491" y="46634"/>
                  </a:lnTo>
                  <a:lnTo>
                    <a:pt x="781935" y="53461"/>
                  </a:lnTo>
                  <a:lnTo>
                    <a:pt x="795649" y="78638"/>
                  </a:lnTo>
                  <a:lnTo>
                    <a:pt x="835436" y="21610"/>
                  </a:lnTo>
                  <a:close/>
                </a:path>
                <a:path w="850900" h="471805">
                  <a:moveTo>
                    <a:pt x="780928" y="21610"/>
                  </a:moveTo>
                  <a:lnTo>
                    <a:pt x="768318" y="28463"/>
                  </a:lnTo>
                  <a:lnTo>
                    <a:pt x="781935" y="53461"/>
                  </a:lnTo>
                  <a:lnTo>
                    <a:pt x="794491" y="46634"/>
                  </a:lnTo>
                  <a:lnTo>
                    <a:pt x="780928" y="21610"/>
                  </a:lnTo>
                  <a:close/>
                </a:path>
                <a:path w="850900" h="471805">
                  <a:moveTo>
                    <a:pt x="850513" y="0"/>
                  </a:moveTo>
                  <a:lnTo>
                    <a:pt x="754623" y="3322"/>
                  </a:lnTo>
                  <a:lnTo>
                    <a:pt x="768318" y="28463"/>
                  </a:lnTo>
                  <a:lnTo>
                    <a:pt x="780928" y="21610"/>
                  </a:lnTo>
                  <a:lnTo>
                    <a:pt x="835436" y="21610"/>
                  </a:lnTo>
                  <a:lnTo>
                    <a:pt x="850513" y="0"/>
                  </a:lnTo>
                  <a:close/>
                </a:path>
              </a:pathLst>
            </a:custGeom>
            <a:solidFill>
              <a:srgbClr val="F07F09"/>
            </a:solidFill>
          </p:spPr>
          <p:txBody>
            <a:bodyPr wrap="square" lIns="0" tIns="0" rIns="0" bIns="0" rtlCol="0"/>
            <a:lstStyle/>
            <a:p>
              <a:endParaRPr sz="2400"/>
            </a:p>
          </p:txBody>
        </p:sp>
        <p:pic>
          <p:nvPicPr>
            <p:cNvPr id="28" name="object 28"/>
            <p:cNvPicPr/>
            <p:nvPr/>
          </p:nvPicPr>
          <p:blipFill>
            <a:blip r:embed="rId10" cstate="print"/>
            <a:stretch>
              <a:fillRect/>
            </a:stretch>
          </p:blipFill>
          <p:spPr>
            <a:xfrm>
              <a:off x="7038990" y="1695450"/>
              <a:ext cx="1076325" cy="304800"/>
            </a:xfrm>
            <a:prstGeom prst="rect">
              <a:avLst/>
            </a:prstGeom>
          </p:spPr>
        </p:pic>
        <p:sp>
          <p:nvSpPr>
            <p:cNvPr id="29" name="object 29"/>
            <p:cNvSpPr/>
            <p:nvPr/>
          </p:nvSpPr>
          <p:spPr>
            <a:xfrm>
              <a:off x="7078096" y="1781799"/>
              <a:ext cx="857250" cy="86360"/>
            </a:xfrm>
            <a:custGeom>
              <a:avLst/>
              <a:gdLst/>
              <a:ahLst/>
              <a:cxnLst/>
              <a:rect l="l" t="t" r="r" b="b"/>
              <a:pathLst>
                <a:path w="857250" h="86360">
                  <a:moveTo>
                    <a:pt x="771022" y="0"/>
                  </a:moveTo>
                  <a:lnTo>
                    <a:pt x="771022" y="85740"/>
                  </a:lnTo>
                  <a:lnTo>
                    <a:pt x="828050" y="57165"/>
                  </a:lnTo>
                  <a:lnTo>
                    <a:pt x="785372" y="57165"/>
                  </a:lnTo>
                  <a:lnTo>
                    <a:pt x="785372" y="28590"/>
                  </a:lnTo>
                  <a:lnTo>
                    <a:pt x="828284" y="28590"/>
                  </a:lnTo>
                  <a:lnTo>
                    <a:pt x="771022" y="0"/>
                  </a:lnTo>
                  <a:close/>
                </a:path>
                <a:path w="857250" h="86360">
                  <a:moveTo>
                    <a:pt x="771022" y="28590"/>
                  </a:moveTo>
                  <a:lnTo>
                    <a:pt x="0" y="28590"/>
                  </a:lnTo>
                  <a:lnTo>
                    <a:pt x="0" y="57165"/>
                  </a:lnTo>
                  <a:lnTo>
                    <a:pt x="771022" y="57165"/>
                  </a:lnTo>
                  <a:lnTo>
                    <a:pt x="771022" y="28590"/>
                  </a:lnTo>
                  <a:close/>
                </a:path>
                <a:path w="857250" h="86360">
                  <a:moveTo>
                    <a:pt x="828284" y="28590"/>
                  </a:moveTo>
                  <a:lnTo>
                    <a:pt x="785372" y="28590"/>
                  </a:lnTo>
                  <a:lnTo>
                    <a:pt x="785372" y="57165"/>
                  </a:lnTo>
                  <a:lnTo>
                    <a:pt x="828050" y="57165"/>
                  </a:lnTo>
                  <a:lnTo>
                    <a:pt x="856731" y="42793"/>
                  </a:lnTo>
                  <a:lnTo>
                    <a:pt x="828284" y="28590"/>
                  </a:lnTo>
                  <a:close/>
                </a:path>
              </a:pathLst>
            </a:custGeom>
            <a:solidFill>
              <a:srgbClr val="F07F09"/>
            </a:solidFill>
          </p:spPr>
          <p:txBody>
            <a:bodyPr wrap="square" lIns="0" tIns="0" rIns="0" bIns="0" rtlCol="0"/>
            <a:lstStyle/>
            <a:p>
              <a:endParaRPr sz="2400"/>
            </a:p>
          </p:txBody>
        </p:sp>
        <p:pic>
          <p:nvPicPr>
            <p:cNvPr id="30" name="object 30"/>
            <p:cNvPicPr/>
            <p:nvPr/>
          </p:nvPicPr>
          <p:blipFill>
            <a:blip r:embed="rId11" cstate="print"/>
            <a:stretch>
              <a:fillRect/>
            </a:stretch>
          </p:blipFill>
          <p:spPr>
            <a:xfrm>
              <a:off x="7010400" y="1943100"/>
              <a:ext cx="1076325" cy="714375"/>
            </a:xfrm>
            <a:prstGeom prst="rect">
              <a:avLst/>
            </a:prstGeom>
          </p:spPr>
        </p:pic>
        <p:sp>
          <p:nvSpPr>
            <p:cNvPr id="31" name="object 31"/>
            <p:cNvSpPr/>
            <p:nvPr/>
          </p:nvSpPr>
          <p:spPr>
            <a:xfrm>
              <a:off x="7054718" y="1980803"/>
              <a:ext cx="851535" cy="496570"/>
            </a:xfrm>
            <a:custGeom>
              <a:avLst/>
              <a:gdLst/>
              <a:ahLst/>
              <a:cxnLst/>
              <a:rect l="l" t="t" r="r" b="b"/>
              <a:pathLst>
                <a:path w="851534" h="496569">
                  <a:moveTo>
                    <a:pt x="769413" y="466105"/>
                  </a:moveTo>
                  <a:lnTo>
                    <a:pt x="755142" y="490993"/>
                  </a:lnTo>
                  <a:lnTo>
                    <a:pt x="850910" y="496458"/>
                  </a:lnTo>
                  <a:lnTo>
                    <a:pt x="835461" y="473217"/>
                  </a:lnTo>
                  <a:lnTo>
                    <a:pt x="781812" y="473217"/>
                  </a:lnTo>
                  <a:lnTo>
                    <a:pt x="769413" y="466105"/>
                  </a:lnTo>
                  <a:close/>
                </a:path>
                <a:path w="851534" h="496569">
                  <a:moveTo>
                    <a:pt x="783623" y="441326"/>
                  </a:moveTo>
                  <a:lnTo>
                    <a:pt x="769413" y="466105"/>
                  </a:lnTo>
                  <a:lnTo>
                    <a:pt x="781812" y="473217"/>
                  </a:lnTo>
                  <a:lnTo>
                    <a:pt x="796046" y="448452"/>
                  </a:lnTo>
                  <a:lnTo>
                    <a:pt x="783623" y="441326"/>
                  </a:lnTo>
                  <a:close/>
                </a:path>
                <a:path w="851534" h="496569">
                  <a:moveTo>
                    <a:pt x="797814" y="416579"/>
                  </a:moveTo>
                  <a:lnTo>
                    <a:pt x="783623" y="441326"/>
                  </a:lnTo>
                  <a:lnTo>
                    <a:pt x="796046" y="448452"/>
                  </a:lnTo>
                  <a:lnTo>
                    <a:pt x="781812" y="473217"/>
                  </a:lnTo>
                  <a:lnTo>
                    <a:pt x="835461" y="473217"/>
                  </a:lnTo>
                  <a:lnTo>
                    <a:pt x="797814" y="416579"/>
                  </a:lnTo>
                  <a:close/>
                </a:path>
                <a:path w="851534" h="496569">
                  <a:moveTo>
                    <a:pt x="14234" y="0"/>
                  </a:moveTo>
                  <a:lnTo>
                    <a:pt x="0" y="24780"/>
                  </a:lnTo>
                  <a:lnTo>
                    <a:pt x="769413" y="466105"/>
                  </a:lnTo>
                  <a:lnTo>
                    <a:pt x="783623" y="441326"/>
                  </a:lnTo>
                  <a:lnTo>
                    <a:pt x="14234" y="0"/>
                  </a:lnTo>
                  <a:close/>
                </a:path>
              </a:pathLst>
            </a:custGeom>
            <a:solidFill>
              <a:srgbClr val="F07F09"/>
            </a:solidFill>
          </p:spPr>
          <p:txBody>
            <a:bodyPr wrap="square" lIns="0" tIns="0" rIns="0" bIns="0" rtlCol="0"/>
            <a:lstStyle/>
            <a:p>
              <a:endParaRPr sz="2400"/>
            </a:p>
          </p:txBody>
        </p:sp>
        <p:pic>
          <p:nvPicPr>
            <p:cNvPr id="32" name="object 32"/>
            <p:cNvPicPr/>
            <p:nvPr/>
          </p:nvPicPr>
          <p:blipFill>
            <a:blip r:embed="rId12" cstate="print"/>
            <a:stretch>
              <a:fillRect/>
            </a:stretch>
          </p:blipFill>
          <p:spPr>
            <a:xfrm>
              <a:off x="7991475" y="2895600"/>
              <a:ext cx="447675" cy="542925"/>
            </a:xfrm>
            <a:prstGeom prst="rect">
              <a:avLst/>
            </a:prstGeom>
          </p:spPr>
        </p:pic>
        <p:sp>
          <p:nvSpPr>
            <p:cNvPr id="33" name="object 33"/>
            <p:cNvSpPr/>
            <p:nvPr/>
          </p:nvSpPr>
          <p:spPr>
            <a:xfrm>
              <a:off x="8009016" y="2913888"/>
              <a:ext cx="359410" cy="454659"/>
            </a:xfrm>
            <a:custGeom>
              <a:avLst/>
              <a:gdLst/>
              <a:ahLst/>
              <a:cxnLst/>
              <a:rect l="l" t="t" r="r" b="b"/>
              <a:pathLst>
                <a:path w="359409" h="454660">
                  <a:moveTo>
                    <a:pt x="179557" y="0"/>
                  </a:moveTo>
                  <a:lnTo>
                    <a:pt x="109659" y="5951"/>
                  </a:lnTo>
                  <a:lnTo>
                    <a:pt x="52585" y="22176"/>
                  </a:lnTo>
                  <a:lnTo>
                    <a:pt x="14108" y="46236"/>
                  </a:lnTo>
                  <a:lnTo>
                    <a:pt x="0" y="75687"/>
                  </a:lnTo>
                  <a:lnTo>
                    <a:pt x="0" y="378713"/>
                  </a:lnTo>
                  <a:lnTo>
                    <a:pt x="14108" y="408165"/>
                  </a:lnTo>
                  <a:lnTo>
                    <a:pt x="52585" y="432225"/>
                  </a:lnTo>
                  <a:lnTo>
                    <a:pt x="109659" y="448450"/>
                  </a:lnTo>
                  <a:lnTo>
                    <a:pt x="179557" y="454401"/>
                  </a:lnTo>
                  <a:lnTo>
                    <a:pt x="249460" y="448450"/>
                  </a:lnTo>
                  <a:lnTo>
                    <a:pt x="306544" y="432225"/>
                  </a:lnTo>
                  <a:lnTo>
                    <a:pt x="345032" y="408165"/>
                  </a:lnTo>
                  <a:lnTo>
                    <a:pt x="359145" y="378713"/>
                  </a:lnTo>
                  <a:lnTo>
                    <a:pt x="359145" y="75687"/>
                  </a:lnTo>
                  <a:lnTo>
                    <a:pt x="345032" y="46236"/>
                  </a:lnTo>
                  <a:lnTo>
                    <a:pt x="306544" y="22176"/>
                  </a:lnTo>
                  <a:lnTo>
                    <a:pt x="249460" y="5951"/>
                  </a:lnTo>
                  <a:lnTo>
                    <a:pt x="179557" y="0"/>
                  </a:lnTo>
                  <a:close/>
                </a:path>
              </a:pathLst>
            </a:custGeom>
            <a:solidFill>
              <a:srgbClr val="5F4778"/>
            </a:solidFill>
          </p:spPr>
          <p:txBody>
            <a:bodyPr wrap="square" lIns="0" tIns="0" rIns="0" bIns="0" rtlCol="0"/>
            <a:lstStyle/>
            <a:p>
              <a:endParaRPr sz="2400"/>
            </a:p>
          </p:txBody>
        </p:sp>
        <p:sp>
          <p:nvSpPr>
            <p:cNvPr id="34" name="object 34"/>
            <p:cNvSpPr/>
            <p:nvPr/>
          </p:nvSpPr>
          <p:spPr>
            <a:xfrm>
              <a:off x="8009016" y="2913888"/>
              <a:ext cx="359410" cy="454659"/>
            </a:xfrm>
            <a:custGeom>
              <a:avLst/>
              <a:gdLst/>
              <a:ahLst/>
              <a:cxnLst/>
              <a:rect l="l" t="t" r="r" b="b"/>
              <a:pathLst>
                <a:path w="359409" h="454660">
                  <a:moveTo>
                    <a:pt x="359145" y="75687"/>
                  </a:moveTo>
                  <a:lnTo>
                    <a:pt x="345032" y="105215"/>
                  </a:lnTo>
                  <a:lnTo>
                    <a:pt x="306544" y="129313"/>
                  </a:lnTo>
                  <a:lnTo>
                    <a:pt x="249460" y="145553"/>
                  </a:lnTo>
                  <a:lnTo>
                    <a:pt x="179557" y="151506"/>
                  </a:lnTo>
                  <a:lnTo>
                    <a:pt x="109659" y="145553"/>
                  </a:lnTo>
                  <a:lnTo>
                    <a:pt x="52585" y="129313"/>
                  </a:lnTo>
                  <a:lnTo>
                    <a:pt x="14108" y="105215"/>
                  </a:lnTo>
                  <a:lnTo>
                    <a:pt x="0" y="75687"/>
                  </a:lnTo>
                </a:path>
                <a:path w="359409" h="454660">
                  <a:moveTo>
                    <a:pt x="0" y="75687"/>
                  </a:moveTo>
                  <a:lnTo>
                    <a:pt x="14108" y="46236"/>
                  </a:lnTo>
                  <a:lnTo>
                    <a:pt x="52585" y="22176"/>
                  </a:lnTo>
                  <a:lnTo>
                    <a:pt x="109659" y="5951"/>
                  </a:lnTo>
                  <a:lnTo>
                    <a:pt x="179557" y="0"/>
                  </a:lnTo>
                  <a:lnTo>
                    <a:pt x="249460" y="5951"/>
                  </a:lnTo>
                  <a:lnTo>
                    <a:pt x="306544" y="22176"/>
                  </a:lnTo>
                  <a:lnTo>
                    <a:pt x="345032" y="46236"/>
                  </a:lnTo>
                  <a:lnTo>
                    <a:pt x="359145" y="75687"/>
                  </a:lnTo>
                  <a:lnTo>
                    <a:pt x="359145" y="378713"/>
                  </a:lnTo>
                  <a:lnTo>
                    <a:pt x="345032" y="408165"/>
                  </a:lnTo>
                  <a:lnTo>
                    <a:pt x="306544" y="432225"/>
                  </a:lnTo>
                  <a:lnTo>
                    <a:pt x="249460" y="448450"/>
                  </a:lnTo>
                  <a:lnTo>
                    <a:pt x="179557" y="454401"/>
                  </a:lnTo>
                  <a:lnTo>
                    <a:pt x="109659" y="448450"/>
                  </a:lnTo>
                  <a:lnTo>
                    <a:pt x="52585" y="432225"/>
                  </a:lnTo>
                  <a:lnTo>
                    <a:pt x="14108" y="408165"/>
                  </a:lnTo>
                  <a:lnTo>
                    <a:pt x="0" y="378713"/>
                  </a:lnTo>
                  <a:lnTo>
                    <a:pt x="0" y="75687"/>
                  </a:lnTo>
                  <a:close/>
                </a:path>
              </a:pathLst>
            </a:custGeom>
            <a:ln w="12700">
              <a:solidFill>
                <a:srgbClr val="FFFFFF"/>
              </a:solidFill>
            </a:ln>
          </p:spPr>
          <p:txBody>
            <a:bodyPr wrap="square" lIns="0" tIns="0" rIns="0" bIns="0" rtlCol="0"/>
            <a:lstStyle/>
            <a:p>
              <a:endParaRPr sz="2400"/>
            </a:p>
          </p:txBody>
        </p:sp>
        <p:pic>
          <p:nvPicPr>
            <p:cNvPr id="35" name="object 35"/>
            <p:cNvPicPr/>
            <p:nvPr/>
          </p:nvPicPr>
          <p:blipFill>
            <a:blip r:embed="rId13" cstate="print"/>
            <a:stretch>
              <a:fillRect/>
            </a:stretch>
          </p:blipFill>
          <p:spPr>
            <a:xfrm>
              <a:off x="7991475" y="3524250"/>
              <a:ext cx="447675" cy="552450"/>
            </a:xfrm>
            <a:prstGeom prst="rect">
              <a:avLst/>
            </a:prstGeom>
          </p:spPr>
        </p:pic>
        <p:sp>
          <p:nvSpPr>
            <p:cNvPr id="36" name="object 36"/>
            <p:cNvSpPr/>
            <p:nvPr/>
          </p:nvSpPr>
          <p:spPr>
            <a:xfrm>
              <a:off x="8009016" y="3544062"/>
              <a:ext cx="359410" cy="454659"/>
            </a:xfrm>
            <a:custGeom>
              <a:avLst/>
              <a:gdLst/>
              <a:ahLst/>
              <a:cxnLst/>
              <a:rect l="l" t="t" r="r" b="b"/>
              <a:pathLst>
                <a:path w="359409" h="454660">
                  <a:moveTo>
                    <a:pt x="179557" y="0"/>
                  </a:moveTo>
                  <a:lnTo>
                    <a:pt x="109659" y="5953"/>
                  </a:lnTo>
                  <a:lnTo>
                    <a:pt x="52585" y="22193"/>
                  </a:lnTo>
                  <a:lnTo>
                    <a:pt x="14108" y="46291"/>
                  </a:lnTo>
                  <a:lnTo>
                    <a:pt x="0" y="75818"/>
                  </a:lnTo>
                  <a:lnTo>
                    <a:pt x="0" y="378738"/>
                  </a:lnTo>
                  <a:lnTo>
                    <a:pt x="14108" y="408216"/>
                  </a:lnTo>
                  <a:lnTo>
                    <a:pt x="52585" y="432289"/>
                  </a:lnTo>
                  <a:lnTo>
                    <a:pt x="109659" y="448520"/>
                  </a:lnTo>
                  <a:lnTo>
                    <a:pt x="179557" y="454472"/>
                  </a:lnTo>
                  <a:lnTo>
                    <a:pt x="249460" y="448520"/>
                  </a:lnTo>
                  <a:lnTo>
                    <a:pt x="306544" y="432289"/>
                  </a:lnTo>
                  <a:lnTo>
                    <a:pt x="345032" y="408216"/>
                  </a:lnTo>
                  <a:lnTo>
                    <a:pt x="359145" y="378738"/>
                  </a:lnTo>
                  <a:lnTo>
                    <a:pt x="359145" y="75818"/>
                  </a:lnTo>
                  <a:lnTo>
                    <a:pt x="345032" y="46291"/>
                  </a:lnTo>
                  <a:lnTo>
                    <a:pt x="306544" y="22193"/>
                  </a:lnTo>
                  <a:lnTo>
                    <a:pt x="249460" y="5953"/>
                  </a:lnTo>
                  <a:lnTo>
                    <a:pt x="179557" y="0"/>
                  </a:lnTo>
                  <a:close/>
                </a:path>
              </a:pathLst>
            </a:custGeom>
            <a:solidFill>
              <a:srgbClr val="5F4778"/>
            </a:solidFill>
          </p:spPr>
          <p:txBody>
            <a:bodyPr wrap="square" lIns="0" tIns="0" rIns="0" bIns="0" rtlCol="0"/>
            <a:lstStyle/>
            <a:p>
              <a:endParaRPr sz="2400"/>
            </a:p>
          </p:txBody>
        </p:sp>
        <p:sp>
          <p:nvSpPr>
            <p:cNvPr id="37" name="object 37"/>
            <p:cNvSpPr/>
            <p:nvPr/>
          </p:nvSpPr>
          <p:spPr>
            <a:xfrm>
              <a:off x="8009016" y="3544062"/>
              <a:ext cx="359410" cy="454659"/>
            </a:xfrm>
            <a:custGeom>
              <a:avLst/>
              <a:gdLst/>
              <a:ahLst/>
              <a:cxnLst/>
              <a:rect l="l" t="t" r="r" b="b"/>
              <a:pathLst>
                <a:path w="359409" h="454660">
                  <a:moveTo>
                    <a:pt x="359145" y="75818"/>
                  </a:moveTo>
                  <a:lnTo>
                    <a:pt x="345032" y="105270"/>
                  </a:lnTo>
                  <a:lnTo>
                    <a:pt x="306544" y="129330"/>
                  </a:lnTo>
                  <a:lnTo>
                    <a:pt x="249460" y="145555"/>
                  </a:lnTo>
                  <a:lnTo>
                    <a:pt x="179557" y="151506"/>
                  </a:lnTo>
                  <a:lnTo>
                    <a:pt x="109659" y="145555"/>
                  </a:lnTo>
                  <a:lnTo>
                    <a:pt x="52585" y="129330"/>
                  </a:lnTo>
                  <a:lnTo>
                    <a:pt x="14108" y="105270"/>
                  </a:lnTo>
                  <a:lnTo>
                    <a:pt x="0" y="75818"/>
                  </a:lnTo>
                </a:path>
                <a:path w="359409" h="454660">
                  <a:moveTo>
                    <a:pt x="0" y="75818"/>
                  </a:moveTo>
                  <a:lnTo>
                    <a:pt x="14108" y="46291"/>
                  </a:lnTo>
                  <a:lnTo>
                    <a:pt x="52585" y="22193"/>
                  </a:lnTo>
                  <a:lnTo>
                    <a:pt x="109659" y="5953"/>
                  </a:lnTo>
                  <a:lnTo>
                    <a:pt x="179557" y="0"/>
                  </a:lnTo>
                  <a:lnTo>
                    <a:pt x="249460" y="5953"/>
                  </a:lnTo>
                  <a:lnTo>
                    <a:pt x="306544" y="22193"/>
                  </a:lnTo>
                  <a:lnTo>
                    <a:pt x="345032" y="46291"/>
                  </a:lnTo>
                  <a:lnTo>
                    <a:pt x="359145" y="75818"/>
                  </a:lnTo>
                  <a:lnTo>
                    <a:pt x="359145" y="378738"/>
                  </a:lnTo>
                  <a:lnTo>
                    <a:pt x="345032" y="408216"/>
                  </a:lnTo>
                  <a:lnTo>
                    <a:pt x="306544" y="432289"/>
                  </a:lnTo>
                  <a:lnTo>
                    <a:pt x="249460" y="448520"/>
                  </a:lnTo>
                  <a:lnTo>
                    <a:pt x="179557" y="454472"/>
                  </a:lnTo>
                  <a:lnTo>
                    <a:pt x="109659" y="448520"/>
                  </a:lnTo>
                  <a:lnTo>
                    <a:pt x="52585" y="432289"/>
                  </a:lnTo>
                  <a:lnTo>
                    <a:pt x="14108" y="408216"/>
                  </a:lnTo>
                  <a:lnTo>
                    <a:pt x="0" y="378738"/>
                  </a:lnTo>
                  <a:lnTo>
                    <a:pt x="0" y="75818"/>
                  </a:lnTo>
                  <a:close/>
                </a:path>
              </a:pathLst>
            </a:custGeom>
            <a:ln w="12700">
              <a:solidFill>
                <a:srgbClr val="FFFFFF"/>
              </a:solidFill>
            </a:ln>
          </p:spPr>
          <p:txBody>
            <a:bodyPr wrap="square" lIns="0" tIns="0" rIns="0" bIns="0" rtlCol="0"/>
            <a:lstStyle/>
            <a:p>
              <a:endParaRPr sz="2400"/>
            </a:p>
          </p:txBody>
        </p:sp>
        <p:pic>
          <p:nvPicPr>
            <p:cNvPr id="38" name="object 38"/>
            <p:cNvPicPr/>
            <p:nvPr/>
          </p:nvPicPr>
          <p:blipFill>
            <a:blip r:embed="rId14" cstate="print"/>
            <a:stretch>
              <a:fillRect/>
            </a:stretch>
          </p:blipFill>
          <p:spPr>
            <a:xfrm>
              <a:off x="7991475" y="4152900"/>
              <a:ext cx="447675" cy="552450"/>
            </a:xfrm>
            <a:prstGeom prst="rect">
              <a:avLst/>
            </a:prstGeom>
          </p:spPr>
        </p:pic>
        <p:sp>
          <p:nvSpPr>
            <p:cNvPr id="39" name="object 39"/>
            <p:cNvSpPr/>
            <p:nvPr/>
          </p:nvSpPr>
          <p:spPr>
            <a:xfrm>
              <a:off x="8009016" y="4174318"/>
              <a:ext cx="359410" cy="454659"/>
            </a:xfrm>
            <a:custGeom>
              <a:avLst/>
              <a:gdLst/>
              <a:ahLst/>
              <a:cxnLst/>
              <a:rect l="l" t="t" r="r" b="b"/>
              <a:pathLst>
                <a:path w="359409" h="454660">
                  <a:moveTo>
                    <a:pt x="179557" y="0"/>
                  </a:moveTo>
                  <a:lnTo>
                    <a:pt x="109659" y="5952"/>
                  </a:lnTo>
                  <a:lnTo>
                    <a:pt x="52585" y="22184"/>
                  </a:lnTo>
                  <a:lnTo>
                    <a:pt x="14108" y="46261"/>
                  </a:lnTo>
                  <a:lnTo>
                    <a:pt x="0" y="75748"/>
                  </a:lnTo>
                  <a:lnTo>
                    <a:pt x="0" y="378701"/>
                  </a:lnTo>
                  <a:lnTo>
                    <a:pt x="14108" y="408188"/>
                  </a:lnTo>
                  <a:lnTo>
                    <a:pt x="52585" y="432266"/>
                  </a:lnTo>
                  <a:lnTo>
                    <a:pt x="109659" y="448498"/>
                  </a:lnTo>
                  <a:lnTo>
                    <a:pt x="179557" y="454450"/>
                  </a:lnTo>
                  <a:lnTo>
                    <a:pt x="249460" y="448498"/>
                  </a:lnTo>
                  <a:lnTo>
                    <a:pt x="306544" y="432266"/>
                  </a:lnTo>
                  <a:lnTo>
                    <a:pt x="345032" y="408188"/>
                  </a:lnTo>
                  <a:lnTo>
                    <a:pt x="359145" y="378701"/>
                  </a:lnTo>
                  <a:lnTo>
                    <a:pt x="359145" y="75748"/>
                  </a:lnTo>
                  <a:lnTo>
                    <a:pt x="345032" y="46261"/>
                  </a:lnTo>
                  <a:lnTo>
                    <a:pt x="306544" y="22184"/>
                  </a:lnTo>
                  <a:lnTo>
                    <a:pt x="249460" y="5952"/>
                  </a:lnTo>
                  <a:lnTo>
                    <a:pt x="179557" y="0"/>
                  </a:lnTo>
                  <a:close/>
                </a:path>
              </a:pathLst>
            </a:custGeom>
            <a:solidFill>
              <a:srgbClr val="5F4778"/>
            </a:solidFill>
          </p:spPr>
          <p:txBody>
            <a:bodyPr wrap="square" lIns="0" tIns="0" rIns="0" bIns="0" rtlCol="0"/>
            <a:lstStyle/>
            <a:p>
              <a:endParaRPr sz="2400"/>
            </a:p>
          </p:txBody>
        </p:sp>
        <p:sp>
          <p:nvSpPr>
            <p:cNvPr id="40" name="object 40"/>
            <p:cNvSpPr/>
            <p:nvPr/>
          </p:nvSpPr>
          <p:spPr>
            <a:xfrm>
              <a:off x="8009016" y="4174318"/>
              <a:ext cx="359410" cy="454659"/>
            </a:xfrm>
            <a:custGeom>
              <a:avLst/>
              <a:gdLst/>
              <a:ahLst/>
              <a:cxnLst/>
              <a:rect l="l" t="t" r="r" b="b"/>
              <a:pathLst>
                <a:path w="359409" h="454660">
                  <a:moveTo>
                    <a:pt x="359145" y="75748"/>
                  </a:moveTo>
                  <a:lnTo>
                    <a:pt x="345032" y="105234"/>
                  </a:lnTo>
                  <a:lnTo>
                    <a:pt x="306544" y="129310"/>
                  </a:lnTo>
                  <a:lnTo>
                    <a:pt x="249460" y="145542"/>
                  </a:lnTo>
                  <a:lnTo>
                    <a:pt x="179557" y="151494"/>
                  </a:lnTo>
                  <a:lnTo>
                    <a:pt x="109659" y="145542"/>
                  </a:lnTo>
                  <a:lnTo>
                    <a:pt x="52585" y="129310"/>
                  </a:lnTo>
                  <a:lnTo>
                    <a:pt x="14108" y="105234"/>
                  </a:lnTo>
                  <a:lnTo>
                    <a:pt x="0" y="75748"/>
                  </a:lnTo>
                </a:path>
                <a:path w="359409" h="454660">
                  <a:moveTo>
                    <a:pt x="0" y="75748"/>
                  </a:moveTo>
                  <a:lnTo>
                    <a:pt x="14108" y="46261"/>
                  </a:lnTo>
                  <a:lnTo>
                    <a:pt x="52585" y="22184"/>
                  </a:lnTo>
                  <a:lnTo>
                    <a:pt x="109659" y="5952"/>
                  </a:lnTo>
                  <a:lnTo>
                    <a:pt x="179557" y="0"/>
                  </a:lnTo>
                  <a:lnTo>
                    <a:pt x="249460" y="5952"/>
                  </a:lnTo>
                  <a:lnTo>
                    <a:pt x="306544" y="22184"/>
                  </a:lnTo>
                  <a:lnTo>
                    <a:pt x="345032" y="46261"/>
                  </a:lnTo>
                  <a:lnTo>
                    <a:pt x="359145" y="75748"/>
                  </a:lnTo>
                  <a:lnTo>
                    <a:pt x="359145" y="378701"/>
                  </a:lnTo>
                  <a:lnTo>
                    <a:pt x="345032" y="408188"/>
                  </a:lnTo>
                  <a:lnTo>
                    <a:pt x="306544" y="432266"/>
                  </a:lnTo>
                  <a:lnTo>
                    <a:pt x="249460" y="448498"/>
                  </a:lnTo>
                  <a:lnTo>
                    <a:pt x="179557" y="454450"/>
                  </a:lnTo>
                  <a:lnTo>
                    <a:pt x="109659" y="448498"/>
                  </a:lnTo>
                  <a:lnTo>
                    <a:pt x="52585" y="432266"/>
                  </a:lnTo>
                  <a:lnTo>
                    <a:pt x="14108" y="408188"/>
                  </a:lnTo>
                  <a:lnTo>
                    <a:pt x="0" y="378701"/>
                  </a:lnTo>
                  <a:lnTo>
                    <a:pt x="0" y="75748"/>
                  </a:lnTo>
                  <a:close/>
                </a:path>
              </a:pathLst>
            </a:custGeom>
            <a:ln w="12700">
              <a:solidFill>
                <a:srgbClr val="FFFFFF"/>
              </a:solidFill>
            </a:ln>
          </p:spPr>
          <p:txBody>
            <a:bodyPr wrap="square" lIns="0" tIns="0" rIns="0" bIns="0" rtlCol="0"/>
            <a:lstStyle/>
            <a:p>
              <a:endParaRPr sz="2400"/>
            </a:p>
          </p:txBody>
        </p:sp>
      </p:grpSp>
      <p:sp>
        <p:nvSpPr>
          <p:cNvPr id="41" name="object 41"/>
          <p:cNvSpPr txBox="1"/>
          <p:nvPr/>
        </p:nvSpPr>
        <p:spPr>
          <a:xfrm>
            <a:off x="10528817" y="4527549"/>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7"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0" dirty="0">
                <a:latin typeface="Calibri"/>
                <a:cs typeface="Calibri"/>
              </a:rPr>
              <a:t>e</a:t>
            </a:r>
            <a:r>
              <a:rPr sz="1067" spc="27" dirty="0">
                <a:latin typeface="Calibri"/>
                <a:cs typeface="Calibri"/>
              </a:rPr>
              <a:t>p</a:t>
            </a:r>
            <a:r>
              <a:rPr sz="1067" spc="47" dirty="0">
                <a:latin typeface="Calibri"/>
                <a:cs typeface="Calibri"/>
              </a:rPr>
              <a:t>li</a:t>
            </a:r>
            <a:r>
              <a:rPr sz="1067" spc="40" dirty="0">
                <a:latin typeface="Calibri"/>
                <a:cs typeface="Calibri"/>
              </a:rPr>
              <a:t>c</a:t>
            </a:r>
            <a:r>
              <a:rPr sz="1067" spc="13" dirty="0">
                <a:latin typeface="Calibri"/>
                <a:cs typeface="Calibri"/>
              </a:rPr>
              <a:t>a</a:t>
            </a:r>
            <a:r>
              <a:rPr sz="1067" spc="-100" dirty="0">
                <a:latin typeface="Times New Roman"/>
                <a:cs typeface="Times New Roman"/>
              </a:rPr>
              <a:t> </a:t>
            </a:r>
            <a:r>
              <a:rPr sz="1067" spc="13" dirty="0">
                <a:latin typeface="Calibri"/>
                <a:cs typeface="Calibri"/>
              </a:rPr>
              <a:t>1</a:t>
            </a:r>
            <a:endParaRPr sz="1067">
              <a:latin typeface="Calibri"/>
              <a:cs typeface="Calibri"/>
            </a:endParaRPr>
          </a:p>
        </p:txBody>
      </p:sp>
      <p:sp>
        <p:nvSpPr>
          <p:cNvPr id="42" name="object 42"/>
          <p:cNvSpPr txBox="1"/>
          <p:nvPr/>
        </p:nvSpPr>
        <p:spPr>
          <a:xfrm>
            <a:off x="10528816" y="5358981"/>
            <a:ext cx="904240"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7"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7" dirty="0">
                <a:latin typeface="Calibri"/>
                <a:cs typeface="Calibri"/>
              </a:rPr>
              <a:t>e</a:t>
            </a:r>
            <a:r>
              <a:rPr sz="1067" spc="33" dirty="0">
                <a:latin typeface="Calibri"/>
                <a:cs typeface="Calibri"/>
              </a:rPr>
              <a:t>p</a:t>
            </a:r>
            <a:r>
              <a:rPr sz="1067" spc="53" dirty="0">
                <a:latin typeface="Calibri"/>
                <a:cs typeface="Calibri"/>
              </a:rPr>
              <a:t>li</a:t>
            </a:r>
            <a:r>
              <a:rPr sz="1067" spc="47" dirty="0">
                <a:latin typeface="Calibri"/>
                <a:cs typeface="Calibri"/>
              </a:rPr>
              <a:t>c</a:t>
            </a:r>
            <a:r>
              <a:rPr sz="1067" spc="13" dirty="0">
                <a:latin typeface="Calibri"/>
                <a:cs typeface="Calibri"/>
              </a:rPr>
              <a:t>a</a:t>
            </a:r>
            <a:r>
              <a:rPr sz="1067" spc="-93" dirty="0">
                <a:latin typeface="Times New Roman"/>
                <a:cs typeface="Times New Roman"/>
              </a:rPr>
              <a:t> </a:t>
            </a:r>
            <a:r>
              <a:rPr sz="1067" spc="13" dirty="0">
                <a:latin typeface="Calibri"/>
                <a:cs typeface="Calibri"/>
              </a:rPr>
              <a:t>2</a:t>
            </a:r>
            <a:endParaRPr sz="1067">
              <a:latin typeface="Calibri"/>
              <a:cs typeface="Calibri"/>
            </a:endParaRPr>
          </a:p>
        </p:txBody>
      </p:sp>
      <p:sp>
        <p:nvSpPr>
          <p:cNvPr id="43" name="object 43"/>
          <p:cNvSpPr txBox="1"/>
          <p:nvPr/>
        </p:nvSpPr>
        <p:spPr>
          <a:xfrm>
            <a:off x="10541850" y="6189979"/>
            <a:ext cx="905087" cy="185586"/>
          </a:xfrm>
          <a:prstGeom prst="rect">
            <a:avLst/>
          </a:prstGeom>
        </p:spPr>
        <p:txBody>
          <a:bodyPr vert="horz" wrap="square" lIns="0" tIns="21167" rIns="0" bIns="0" rtlCol="0">
            <a:spAutoFit/>
          </a:bodyPr>
          <a:lstStyle/>
          <a:p>
            <a:pPr marL="16933">
              <a:spcBef>
                <a:spcPts val="167"/>
              </a:spcBef>
            </a:pPr>
            <a:r>
              <a:rPr sz="1067" spc="40" dirty="0">
                <a:latin typeface="Calibri"/>
                <a:cs typeface="Calibri"/>
              </a:rPr>
              <a:t>P</a:t>
            </a:r>
            <a:r>
              <a:rPr sz="1067" spc="27" dirty="0">
                <a:latin typeface="Calibri"/>
                <a:cs typeface="Calibri"/>
              </a:rPr>
              <a:t>o</a:t>
            </a:r>
            <a:r>
              <a:rPr sz="1067" spc="13" dirty="0">
                <a:latin typeface="Calibri"/>
                <a:cs typeface="Calibri"/>
              </a:rPr>
              <a:t>d</a:t>
            </a:r>
            <a:r>
              <a:rPr sz="1067" spc="-47" dirty="0">
                <a:latin typeface="Times New Roman"/>
                <a:cs typeface="Times New Roman"/>
              </a:rPr>
              <a:t> </a:t>
            </a:r>
            <a:r>
              <a:rPr sz="1067" spc="13" dirty="0">
                <a:latin typeface="Calibri"/>
                <a:cs typeface="Calibri"/>
              </a:rPr>
              <a:t>–</a:t>
            </a:r>
            <a:r>
              <a:rPr sz="1067" spc="-93" dirty="0">
                <a:latin typeface="Calibri"/>
                <a:cs typeface="Calibri"/>
              </a:rPr>
              <a:t> </a:t>
            </a:r>
            <a:r>
              <a:rPr sz="1067" spc="13" dirty="0">
                <a:latin typeface="Calibri"/>
                <a:cs typeface="Calibri"/>
              </a:rPr>
              <a:t>R</a:t>
            </a:r>
            <a:r>
              <a:rPr sz="1067" spc="60" dirty="0">
                <a:latin typeface="Calibri"/>
                <a:cs typeface="Calibri"/>
              </a:rPr>
              <a:t>e</a:t>
            </a:r>
            <a:r>
              <a:rPr sz="1067" spc="27" dirty="0">
                <a:latin typeface="Calibri"/>
                <a:cs typeface="Calibri"/>
              </a:rPr>
              <a:t>p</a:t>
            </a:r>
            <a:r>
              <a:rPr sz="1067" spc="47" dirty="0">
                <a:latin typeface="Calibri"/>
                <a:cs typeface="Calibri"/>
              </a:rPr>
              <a:t>li</a:t>
            </a:r>
            <a:r>
              <a:rPr sz="1067" spc="40" dirty="0">
                <a:latin typeface="Calibri"/>
                <a:cs typeface="Calibri"/>
              </a:rPr>
              <a:t>c</a:t>
            </a:r>
            <a:r>
              <a:rPr sz="1067" spc="13" dirty="0">
                <a:latin typeface="Calibri"/>
                <a:cs typeface="Calibri"/>
              </a:rPr>
              <a:t>a</a:t>
            </a:r>
            <a:r>
              <a:rPr sz="1067" spc="-100" dirty="0">
                <a:latin typeface="Times New Roman"/>
                <a:cs typeface="Times New Roman"/>
              </a:rPr>
              <a:t> </a:t>
            </a:r>
            <a:r>
              <a:rPr sz="1067" spc="13" dirty="0">
                <a:latin typeface="Calibri"/>
                <a:cs typeface="Calibri"/>
              </a:rPr>
              <a:t>3</a:t>
            </a:r>
            <a:endParaRPr sz="1067">
              <a:latin typeface="Calibri"/>
              <a:cs typeface="Calibri"/>
            </a:endParaRPr>
          </a:p>
        </p:txBody>
      </p:sp>
      <p:grpSp>
        <p:nvGrpSpPr>
          <p:cNvPr id="44" name="object 44"/>
          <p:cNvGrpSpPr/>
          <p:nvPr/>
        </p:nvGrpSpPr>
        <p:grpSpPr>
          <a:xfrm>
            <a:off x="8191500" y="4851400"/>
            <a:ext cx="1193800" cy="660400"/>
            <a:chOff x="6143625" y="3638550"/>
            <a:chExt cx="895350" cy="495300"/>
          </a:xfrm>
        </p:grpSpPr>
        <p:pic>
          <p:nvPicPr>
            <p:cNvPr id="45" name="object 45"/>
            <p:cNvPicPr/>
            <p:nvPr/>
          </p:nvPicPr>
          <p:blipFill>
            <a:blip r:embed="rId15" cstate="print"/>
            <a:stretch>
              <a:fillRect/>
            </a:stretch>
          </p:blipFill>
          <p:spPr>
            <a:xfrm>
              <a:off x="6143625" y="3686175"/>
              <a:ext cx="876300" cy="333375"/>
            </a:xfrm>
            <a:prstGeom prst="rect">
              <a:avLst/>
            </a:prstGeom>
          </p:spPr>
        </p:pic>
        <p:pic>
          <p:nvPicPr>
            <p:cNvPr id="46" name="object 46"/>
            <p:cNvPicPr/>
            <p:nvPr/>
          </p:nvPicPr>
          <p:blipFill>
            <a:blip r:embed="rId16" cstate="print"/>
            <a:stretch>
              <a:fillRect/>
            </a:stretch>
          </p:blipFill>
          <p:spPr>
            <a:xfrm>
              <a:off x="6162659" y="3638550"/>
              <a:ext cx="876300" cy="495300"/>
            </a:xfrm>
            <a:prstGeom prst="rect">
              <a:avLst/>
            </a:prstGeom>
          </p:spPr>
        </p:pic>
        <p:sp>
          <p:nvSpPr>
            <p:cNvPr id="47" name="object 47"/>
            <p:cNvSpPr/>
            <p:nvPr/>
          </p:nvSpPr>
          <p:spPr>
            <a:xfrm>
              <a:off x="6154155" y="3703642"/>
              <a:ext cx="792480" cy="247015"/>
            </a:xfrm>
            <a:custGeom>
              <a:avLst/>
              <a:gdLst/>
              <a:ahLst/>
              <a:cxnLst/>
              <a:rect l="l" t="t" r="r" b="b"/>
              <a:pathLst>
                <a:path w="792479" h="247014">
                  <a:moveTo>
                    <a:pt x="792455" y="0"/>
                  </a:moveTo>
                  <a:lnTo>
                    <a:pt x="0" y="0"/>
                  </a:lnTo>
                  <a:lnTo>
                    <a:pt x="0" y="246626"/>
                  </a:lnTo>
                  <a:lnTo>
                    <a:pt x="792455" y="246626"/>
                  </a:lnTo>
                  <a:lnTo>
                    <a:pt x="792455" y="0"/>
                  </a:lnTo>
                  <a:close/>
                </a:path>
              </a:pathLst>
            </a:custGeom>
            <a:solidFill>
              <a:srgbClr val="5F4778"/>
            </a:solidFill>
          </p:spPr>
          <p:txBody>
            <a:bodyPr wrap="square" lIns="0" tIns="0" rIns="0" bIns="0" rtlCol="0"/>
            <a:lstStyle/>
            <a:p>
              <a:endParaRPr sz="2400"/>
            </a:p>
          </p:txBody>
        </p:sp>
      </p:grpSp>
      <p:sp>
        <p:nvSpPr>
          <p:cNvPr id="48" name="object 48"/>
          <p:cNvSpPr txBox="1"/>
          <p:nvPr/>
        </p:nvSpPr>
        <p:spPr>
          <a:xfrm>
            <a:off x="8205540" y="4938190"/>
            <a:ext cx="1056640" cy="300937"/>
          </a:xfrm>
          <a:prstGeom prst="rect">
            <a:avLst/>
          </a:prstGeom>
        </p:spPr>
        <p:txBody>
          <a:bodyPr vert="horz" wrap="square" lIns="0" tIns="23707" rIns="0" bIns="0" rtlCol="0">
            <a:spAutoFit/>
          </a:bodyPr>
          <a:lstStyle/>
          <a:p>
            <a:pPr marL="207428">
              <a:spcBef>
                <a:spcPts val="187"/>
              </a:spcBef>
            </a:pPr>
            <a:r>
              <a:rPr spc="-13" dirty="0">
                <a:solidFill>
                  <a:srgbClr val="FFFFFF"/>
                </a:solidFill>
                <a:latin typeface="Calibri"/>
                <a:cs typeface="Calibri"/>
              </a:rPr>
              <a:t>Service</a:t>
            </a:r>
            <a:endParaRPr>
              <a:latin typeface="Calibri"/>
              <a:cs typeface="Calibri"/>
            </a:endParaRPr>
          </a:p>
        </p:txBody>
      </p:sp>
      <p:grpSp>
        <p:nvGrpSpPr>
          <p:cNvPr id="49" name="object 49"/>
          <p:cNvGrpSpPr/>
          <p:nvPr/>
        </p:nvGrpSpPr>
        <p:grpSpPr>
          <a:xfrm>
            <a:off x="9347201" y="4102100"/>
            <a:ext cx="1474047" cy="2108200"/>
            <a:chOff x="7010400" y="3076575"/>
            <a:chExt cx="1105535" cy="1581150"/>
          </a:xfrm>
        </p:grpSpPr>
        <p:pic>
          <p:nvPicPr>
            <p:cNvPr id="50" name="object 50"/>
            <p:cNvPicPr/>
            <p:nvPr/>
          </p:nvPicPr>
          <p:blipFill>
            <a:blip r:embed="rId17" cstate="print"/>
            <a:stretch>
              <a:fillRect/>
            </a:stretch>
          </p:blipFill>
          <p:spPr>
            <a:xfrm>
              <a:off x="7019940" y="3076575"/>
              <a:ext cx="1066800" cy="685800"/>
            </a:xfrm>
            <a:prstGeom prst="rect">
              <a:avLst/>
            </a:prstGeom>
          </p:spPr>
        </p:pic>
        <p:sp>
          <p:nvSpPr>
            <p:cNvPr id="51" name="object 51"/>
            <p:cNvSpPr/>
            <p:nvPr/>
          </p:nvSpPr>
          <p:spPr>
            <a:xfrm>
              <a:off x="7055114" y="3199769"/>
              <a:ext cx="850900" cy="471170"/>
            </a:xfrm>
            <a:custGeom>
              <a:avLst/>
              <a:gdLst/>
              <a:ahLst/>
              <a:cxnLst/>
              <a:rect l="l" t="t" r="r" b="b"/>
              <a:pathLst>
                <a:path w="850900" h="471170">
                  <a:moveTo>
                    <a:pt x="768320" y="28440"/>
                  </a:moveTo>
                  <a:lnTo>
                    <a:pt x="0" y="446151"/>
                  </a:lnTo>
                  <a:lnTo>
                    <a:pt x="13594" y="471165"/>
                  </a:lnTo>
                  <a:lnTo>
                    <a:pt x="781988" y="53527"/>
                  </a:lnTo>
                  <a:lnTo>
                    <a:pt x="768320" y="28440"/>
                  </a:lnTo>
                  <a:close/>
                </a:path>
                <a:path w="850900" h="471170">
                  <a:moveTo>
                    <a:pt x="835447" y="21585"/>
                  </a:moveTo>
                  <a:lnTo>
                    <a:pt x="780928" y="21585"/>
                  </a:lnTo>
                  <a:lnTo>
                    <a:pt x="794491" y="46731"/>
                  </a:lnTo>
                  <a:lnTo>
                    <a:pt x="781988" y="53527"/>
                  </a:lnTo>
                  <a:lnTo>
                    <a:pt x="795649" y="78604"/>
                  </a:lnTo>
                  <a:lnTo>
                    <a:pt x="835447" y="21585"/>
                  </a:lnTo>
                  <a:close/>
                </a:path>
                <a:path w="850900" h="471170">
                  <a:moveTo>
                    <a:pt x="780928" y="21585"/>
                  </a:moveTo>
                  <a:lnTo>
                    <a:pt x="768320" y="28440"/>
                  </a:lnTo>
                  <a:lnTo>
                    <a:pt x="781988" y="53527"/>
                  </a:lnTo>
                  <a:lnTo>
                    <a:pt x="794491" y="46731"/>
                  </a:lnTo>
                  <a:lnTo>
                    <a:pt x="780928" y="21585"/>
                  </a:lnTo>
                  <a:close/>
                </a:path>
                <a:path w="850900" h="471170">
                  <a:moveTo>
                    <a:pt x="850513" y="0"/>
                  </a:moveTo>
                  <a:lnTo>
                    <a:pt x="754623" y="3297"/>
                  </a:lnTo>
                  <a:lnTo>
                    <a:pt x="768320" y="28440"/>
                  </a:lnTo>
                  <a:lnTo>
                    <a:pt x="780928" y="21585"/>
                  </a:lnTo>
                  <a:lnTo>
                    <a:pt x="835447" y="21585"/>
                  </a:lnTo>
                  <a:lnTo>
                    <a:pt x="850513" y="0"/>
                  </a:lnTo>
                  <a:close/>
                </a:path>
              </a:pathLst>
            </a:custGeom>
            <a:solidFill>
              <a:srgbClr val="F07F09"/>
            </a:solidFill>
          </p:spPr>
          <p:txBody>
            <a:bodyPr wrap="square" lIns="0" tIns="0" rIns="0" bIns="0" rtlCol="0"/>
            <a:lstStyle/>
            <a:p>
              <a:endParaRPr sz="2400"/>
            </a:p>
          </p:txBody>
        </p:sp>
        <p:pic>
          <p:nvPicPr>
            <p:cNvPr id="52" name="object 52"/>
            <p:cNvPicPr/>
            <p:nvPr/>
          </p:nvPicPr>
          <p:blipFill>
            <a:blip r:embed="rId18" cstate="print"/>
            <a:stretch>
              <a:fillRect/>
            </a:stretch>
          </p:blipFill>
          <p:spPr>
            <a:xfrm>
              <a:off x="7038990" y="3705225"/>
              <a:ext cx="1076325" cy="304800"/>
            </a:xfrm>
            <a:prstGeom prst="rect">
              <a:avLst/>
            </a:prstGeom>
          </p:spPr>
        </p:pic>
        <p:sp>
          <p:nvSpPr>
            <p:cNvPr id="53" name="object 53"/>
            <p:cNvSpPr/>
            <p:nvPr/>
          </p:nvSpPr>
          <p:spPr>
            <a:xfrm>
              <a:off x="7078096" y="3784091"/>
              <a:ext cx="857250" cy="85725"/>
            </a:xfrm>
            <a:custGeom>
              <a:avLst/>
              <a:gdLst/>
              <a:ahLst/>
              <a:cxnLst/>
              <a:rect l="l" t="t" r="r" b="b"/>
              <a:pathLst>
                <a:path w="857250" h="85725">
                  <a:moveTo>
                    <a:pt x="771022" y="0"/>
                  </a:moveTo>
                  <a:lnTo>
                    <a:pt x="771022" y="85725"/>
                  </a:lnTo>
                  <a:lnTo>
                    <a:pt x="828082" y="57150"/>
                  </a:lnTo>
                  <a:lnTo>
                    <a:pt x="785372" y="57150"/>
                  </a:lnTo>
                  <a:lnTo>
                    <a:pt x="785372" y="28575"/>
                  </a:lnTo>
                  <a:lnTo>
                    <a:pt x="828241" y="28575"/>
                  </a:lnTo>
                  <a:lnTo>
                    <a:pt x="771022" y="0"/>
                  </a:lnTo>
                  <a:close/>
                </a:path>
                <a:path w="857250" h="85725">
                  <a:moveTo>
                    <a:pt x="771022" y="28575"/>
                  </a:moveTo>
                  <a:lnTo>
                    <a:pt x="0" y="28575"/>
                  </a:lnTo>
                  <a:lnTo>
                    <a:pt x="0" y="57150"/>
                  </a:lnTo>
                  <a:lnTo>
                    <a:pt x="771022" y="57150"/>
                  </a:lnTo>
                  <a:lnTo>
                    <a:pt x="771022" y="28575"/>
                  </a:lnTo>
                  <a:close/>
                </a:path>
                <a:path w="857250" h="85725">
                  <a:moveTo>
                    <a:pt x="828241" y="28575"/>
                  </a:moveTo>
                  <a:lnTo>
                    <a:pt x="785372" y="28575"/>
                  </a:lnTo>
                  <a:lnTo>
                    <a:pt x="785372" y="57150"/>
                  </a:lnTo>
                  <a:lnTo>
                    <a:pt x="828082" y="57150"/>
                  </a:lnTo>
                  <a:lnTo>
                    <a:pt x="856731" y="42803"/>
                  </a:lnTo>
                  <a:lnTo>
                    <a:pt x="828241" y="28575"/>
                  </a:lnTo>
                  <a:close/>
                </a:path>
              </a:pathLst>
            </a:custGeom>
            <a:solidFill>
              <a:srgbClr val="F07F09"/>
            </a:solidFill>
          </p:spPr>
          <p:txBody>
            <a:bodyPr wrap="square" lIns="0" tIns="0" rIns="0" bIns="0" rtlCol="0"/>
            <a:lstStyle/>
            <a:p>
              <a:endParaRPr sz="2400"/>
            </a:p>
          </p:txBody>
        </p:sp>
        <p:pic>
          <p:nvPicPr>
            <p:cNvPr id="54" name="object 54"/>
            <p:cNvPicPr/>
            <p:nvPr/>
          </p:nvPicPr>
          <p:blipFill>
            <a:blip r:embed="rId19" cstate="print"/>
            <a:stretch>
              <a:fillRect/>
            </a:stretch>
          </p:blipFill>
          <p:spPr>
            <a:xfrm>
              <a:off x="7010400" y="3943350"/>
              <a:ext cx="1076325" cy="714375"/>
            </a:xfrm>
            <a:prstGeom prst="rect">
              <a:avLst/>
            </a:prstGeom>
          </p:spPr>
        </p:pic>
        <p:sp>
          <p:nvSpPr>
            <p:cNvPr id="55" name="object 55"/>
            <p:cNvSpPr/>
            <p:nvPr/>
          </p:nvSpPr>
          <p:spPr>
            <a:xfrm>
              <a:off x="7054718" y="3983080"/>
              <a:ext cx="851535" cy="496570"/>
            </a:xfrm>
            <a:custGeom>
              <a:avLst/>
              <a:gdLst/>
              <a:ahLst/>
              <a:cxnLst/>
              <a:rect l="l" t="t" r="r" b="b"/>
              <a:pathLst>
                <a:path w="851534" h="496570">
                  <a:moveTo>
                    <a:pt x="769381" y="466189"/>
                  </a:moveTo>
                  <a:lnTo>
                    <a:pt x="755142" y="491002"/>
                  </a:lnTo>
                  <a:lnTo>
                    <a:pt x="850910" y="496491"/>
                  </a:lnTo>
                  <a:lnTo>
                    <a:pt x="835501" y="473320"/>
                  </a:lnTo>
                  <a:lnTo>
                    <a:pt x="781812" y="473320"/>
                  </a:lnTo>
                  <a:lnTo>
                    <a:pt x="769381" y="466189"/>
                  </a:lnTo>
                  <a:close/>
                </a:path>
                <a:path w="851534" h="496570">
                  <a:moveTo>
                    <a:pt x="783610" y="441396"/>
                  </a:moveTo>
                  <a:lnTo>
                    <a:pt x="769381" y="466189"/>
                  </a:lnTo>
                  <a:lnTo>
                    <a:pt x="781812" y="473320"/>
                  </a:lnTo>
                  <a:lnTo>
                    <a:pt x="796046" y="448531"/>
                  </a:lnTo>
                  <a:lnTo>
                    <a:pt x="783610" y="441396"/>
                  </a:lnTo>
                  <a:close/>
                </a:path>
                <a:path w="851534" h="496570">
                  <a:moveTo>
                    <a:pt x="797814" y="416646"/>
                  </a:moveTo>
                  <a:lnTo>
                    <a:pt x="783610" y="441396"/>
                  </a:lnTo>
                  <a:lnTo>
                    <a:pt x="796046" y="448531"/>
                  </a:lnTo>
                  <a:lnTo>
                    <a:pt x="781812" y="473320"/>
                  </a:lnTo>
                  <a:lnTo>
                    <a:pt x="835501" y="473320"/>
                  </a:lnTo>
                  <a:lnTo>
                    <a:pt x="797814" y="416646"/>
                  </a:lnTo>
                  <a:close/>
                </a:path>
                <a:path w="851534" h="496570">
                  <a:moveTo>
                    <a:pt x="14234" y="0"/>
                  </a:moveTo>
                  <a:lnTo>
                    <a:pt x="0" y="24789"/>
                  </a:lnTo>
                  <a:lnTo>
                    <a:pt x="769381" y="466189"/>
                  </a:lnTo>
                  <a:lnTo>
                    <a:pt x="783610" y="441396"/>
                  </a:lnTo>
                  <a:lnTo>
                    <a:pt x="14234" y="0"/>
                  </a:lnTo>
                  <a:close/>
                </a:path>
              </a:pathLst>
            </a:custGeom>
            <a:solidFill>
              <a:srgbClr val="F07F09"/>
            </a:solidFill>
          </p:spPr>
          <p:txBody>
            <a:bodyPr wrap="square" lIns="0" tIns="0" rIns="0" bIns="0" rtlCol="0"/>
            <a:lstStyle/>
            <a:p>
              <a:endParaRPr sz="2400"/>
            </a:p>
          </p:txBody>
        </p:sp>
      </p:grpSp>
      <p:sp>
        <p:nvSpPr>
          <p:cNvPr id="56" name="object 56"/>
          <p:cNvSpPr txBox="1"/>
          <p:nvPr/>
        </p:nvSpPr>
        <p:spPr>
          <a:xfrm>
            <a:off x="7193286" y="1975270"/>
            <a:ext cx="1038860" cy="185586"/>
          </a:xfrm>
          <a:prstGeom prst="rect">
            <a:avLst/>
          </a:prstGeom>
        </p:spPr>
        <p:txBody>
          <a:bodyPr vert="horz" wrap="square" lIns="0" tIns="21167" rIns="0" bIns="0" rtlCol="0">
            <a:spAutoFit/>
          </a:bodyPr>
          <a:lstStyle/>
          <a:p>
            <a:pPr marL="16933">
              <a:spcBef>
                <a:spcPts val="167"/>
              </a:spcBef>
            </a:pPr>
            <a:r>
              <a:rPr sz="1067" b="1" dirty="0">
                <a:latin typeface="Calibri"/>
                <a:cs typeface="Calibri"/>
              </a:rPr>
              <a:t>Image</a:t>
            </a:r>
            <a:r>
              <a:rPr sz="1067" b="1" spc="-40" dirty="0">
                <a:latin typeface="Calibri"/>
                <a:cs typeface="Calibri"/>
              </a:rPr>
              <a:t> </a:t>
            </a:r>
            <a:r>
              <a:rPr sz="1067" b="1" spc="13" dirty="0">
                <a:latin typeface="Calibri"/>
                <a:cs typeface="Calibri"/>
              </a:rPr>
              <a:t>Processing</a:t>
            </a:r>
            <a:endParaRPr sz="1067">
              <a:latin typeface="Calibri"/>
              <a:cs typeface="Calibri"/>
            </a:endParaRPr>
          </a:p>
        </p:txBody>
      </p:sp>
      <p:sp>
        <p:nvSpPr>
          <p:cNvPr id="57" name="object 57"/>
          <p:cNvSpPr txBox="1"/>
          <p:nvPr/>
        </p:nvSpPr>
        <p:spPr>
          <a:xfrm>
            <a:off x="7254579" y="5296322"/>
            <a:ext cx="1026160" cy="185586"/>
          </a:xfrm>
          <a:prstGeom prst="rect">
            <a:avLst/>
          </a:prstGeom>
        </p:spPr>
        <p:txBody>
          <a:bodyPr vert="horz" wrap="square" lIns="0" tIns="21167" rIns="0" bIns="0" rtlCol="0">
            <a:spAutoFit/>
          </a:bodyPr>
          <a:lstStyle/>
          <a:p>
            <a:pPr marL="16933">
              <a:spcBef>
                <a:spcPts val="167"/>
              </a:spcBef>
            </a:pPr>
            <a:r>
              <a:rPr sz="1067" b="1" spc="60" dirty="0">
                <a:latin typeface="Calibri"/>
                <a:cs typeface="Calibri"/>
              </a:rPr>
              <a:t>V</a:t>
            </a:r>
            <a:r>
              <a:rPr sz="1067" b="1" spc="33" dirty="0">
                <a:latin typeface="Calibri"/>
                <a:cs typeface="Calibri"/>
              </a:rPr>
              <a:t>i</a:t>
            </a:r>
            <a:r>
              <a:rPr sz="1067" b="1" spc="20" dirty="0">
                <a:latin typeface="Calibri"/>
                <a:cs typeface="Calibri"/>
              </a:rPr>
              <a:t>d</a:t>
            </a:r>
            <a:r>
              <a:rPr sz="1067" b="1" spc="53" dirty="0">
                <a:latin typeface="Calibri"/>
                <a:cs typeface="Calibri"/>
              </a:rPr>
              <a:t>e</a:t>
            </a:r>
            <a:r>
              <a:rPr sz="1067" b="1" spc="13" dirty="0">
                <a:latin typeface="Calibri"/>
                <a:cs typeface="Calibri"/>
              </a:rPr>
              <a:t>o</a:t>
            </a:r>
            <a:r>
              <a:rPr sz="1067" spc="-60" dirty="0">
                <a:latin typeface="Times New Roman"/>
                <a:cs typeface="Times New Roman"/>
              </a:rPr>
              <a:t> </a:t>
            </a:r>
            <a:r>
              <a:rPr sz="1067" b="1" spc="20" dirty="0">
                <a:latin typeface="Calibri"/>
                <a:cs typeface="Calibri"/>
              </a:rPr>
              <a:t>Pro</a:t>
            </a:r>
            <a:r>
              <a:rPr sz="1067" b="1" spc="47" dirty="0">
                <a:latin typeface="Calibri"/>
                <a:cs typeface="Calibri"/>
              </a:rPr>
              <a:t>c</a:t>
            </a:r>
            <a:r>
              <a:rPr sz="1067" b="1" spc="-40" dirty="0">
                <a:latin typeface="Calibri"/>
                <a:cs typeface="Calibri"/>
              </a:rPr>
              <a:t>e</a:t>
            </a:r>
            <a:r>
              <a:rPr sz="1067" b="1" spc="-27" dirty="0">
                <a:latin typeface="Calibri"/>
                <a:cs typeface="Calibri"/>
              </a:rPr>
              <a:t>ss</a:t>
            </a:r>
            <a:r>
              <a:rPr sz="1067" b="1" spc="33" dirty="0">
                <a:latin typeface="Calibri"/>
                <a:cs typeface="Calibri"/>
              </a:rPr>
              <a:t>i</a:t>
            </a:r>
            <a:r>
              <a:rPr sz="1067" b="1" spc="20" dirty="0">
                <a:latin typeface="Calibri"/>
                <a:cs typeface="Calibri"/>
              </a:rPr>
              <a:t>n</a:t>
            </a:r>
            <a:r>
              <a:rPr sz="1067" b="1" spc="13" dirty="0">
                <a:latin typeface="Calibri"/>
                <a:cs typeface="Calibri"/>
              </a:rPr>
              <a:t>g</a:t>
            </a:r>
            <a:endParaRPr sz="1067">
              <a:latin typeface="Calibri"/>
              <a:cs typeface="Calibri"/>
            </a:endParaRPr>
          </a:p>
        </p:txBody>
      </p:sp>
      <p:grpSp>
        <p:nvGrpSpPr>
          <p:cNvPr id="58" name="object 58"/>
          <p:cNvGrpSpPr/>
          <p:nvPr/>
        </p:nvGrpSpPr>
        <p:grpSpPr>
          <a:xfrm>
            <a:off x="3454400" y="3517901"/>
            <a:ext cx="1828800" cy="673100"/>
            <a:chOff x="2590800" y="2638425"/>
            <a:chExt cx="1371600" cy="504825"/>
          </a:xfrm>
        </p:grpSpPr>
        <p:pic>
          <p:nvPicPr>
            <p:cNvPr id="59" name="object 59"/>
            <p:cNvPicPr/>
            <p:nvPr/>
          </p:nvPicPr>
          <p:blipFill>
            <a:blip r:embed="rId20" cstate="print"/>
            <a:stretch>
              <a:fillRect/>
            </a:stretch>
          </p:blipFill>
          <p:spPr>
            <a:xfrm>
              <a:off x="2590800" y="2638425"/>
              <a:ext cx="1371600" cy="466725"/>
            </a:xfrm>
            <a:prstGeom prst="rect">
              <a:avLst/>
            </a:prstGeom>
          </p:spPr>
        </p:pic>
        <p:pic>
          <p:nvPicPr>
            <p:cNvPr id="60" name="object 60"/>
            <p:cNvPicPr/>
            <p:nvPr/>
          </p:nvPicPr>
          <p:blipFill>
            <a:blip r:embed="rId21" cstate="print"/>
            <a:stretch>
              <a:fillRect/>
            </a:stretch>
          </p:blipFill>
          <p:spPr>
            <a:xfrm>
              <a:off x="2857500" y="2647950"/>
              <a:ext cx="866775" cy="495300"/>
            </a:xfrm>
            <a:prstGeom prst="rect">
              <a:avLst/>
            </a:prstGeom>
          </p:spPr>
        </p:pic>
        <p:sp>
          <p:nvSpPr>
            <p:cNvPr id="61" name="object 61"/>
            <p:cNvSpPr/>
            <p:nvPr/>
          </p:nvSpPr>
          <p:spPr>
            <a:xfrm>
              <a:off x="2613147" y="2652985"/>
              <a:ext cx="1272540" cy="377825"/>
            </a:xfrm>
            <a:custGeom>
              <a:avLst/>
              <a:gdLst/>
              <a:ahLst/>
              <a:cxnLst/>
              <a:rect l="l" t="t" r="r" b="b"/>
              <a:pathLst>
                <a:path w="1272539" h="377825">
                  <a:moveTo>
                    <a:pt x="1272158" y="0"/>
                  </a:moveTo>
                  <a:lnTo>
                    <a:pt x="0" y="0"/>
                  </a:lnTo>
                  <a:lnTo>
                    <a:pt x="0" y="377238"/>
                  </a:lnTo>
                  <a:lnTo>
                    <a:pt x="1272158" y="377238"/>
                  </a:lnTo>
                  <a:lnTo>
                    <a:pt x="1272158" y="0"/>
                  </a:lnTo>
                  <a:close/>
                </a:path>
              </a:pathLst>
            </a:custGeom>
            <a:solidFill>
              <a:srgbClr val="F07F09"/>
            </a:solidFill>
          </p:spPr>
          <p:txBody>
            <a:bodyPr wrap="square" lIns="0" tIns="0" rIns="0" bIns="0" rtlCol="0"/>
            <a:lstStyle/>
            <a:p>
              <a:endParaRPr sz="2400"/>
            </a:p>
          </p:txBody>
        </p:sp>
      </p:grpSp>
      <p:sp>
        <p:nvSpPr>
          <p:cNvPr id="62" name="object 62"/>
          <p:cNvSpPr txBox="1"/>
          <p:nvPr/>
        </p:nvSpPr>
        <p:spPr>
          <a:xfrm>
            <a:off x="3484196" y="3537314"/>
            <a:ext cx="1696720" cy="386430"/>
          </a:xfrm>
          <a:prstGeom prst="rect">
            <a:avLst/>
          </a:prstGeom>
          <a:ln w="12700">
            <a:solidFill>
              <a:srgbClr val="AF5C04"/>
            </a:solidFill>
          </a:ln>
        </p:spPr>
        <p:txBody>
          <a:bodyPr vert="horz" wrap="square" lIns="0" tIns="108373" rIns="0" bIns="0" rtlCol="0">
            <a:spAutoFit/>
          </a:bodyPr>
          <a:lstStyle/>
          <a:p>
            <a:pPr marL="519840">
              <a:spcBef>
                <a:spcPts val="853"/>
              </a:spcBef>
            </a:pPr>
            <a:r>
              <a:rPr spc="-13" dirty="0">
                <a:solidFill>
                  <a:srgbClr val="FFFFFF"/>
                </a:solidFill>
                <a:latin typeface="Calibri"/>
                <a:cs typeface="Calibri"/>
              </a:rPr>
              <a:t>Ingress</a:t>
            </a:r>
            <a:endParaRPr>
              <a:latin typeface="Calibri"/>
              <a:cs typeface="Calibri"/>
            </a:endParaRPr>
          </a:p>
        </p:txBody>
      </p:sp>
      <p:grpSp>
        <p:nvGrpSpPr>
          <p:cNvPr id="63" name="object 63"/>
          <p:cNvGrpSpPr/>
          <p:nvPr/>
        </p:nvGrpSpPr>
        <p:grpSpPr>
          <a:xfrm>
            <a:off x="5283201" y="2260601"/>
            <a:ext cx="3060700" cy="3086100"/>
            <a:chOff x="3962400" y="1695450"/>
            <a:chExt cx="2295525" cy="2314575"/>
          </a:xfrm>
        </p:grpSpPr>
        <p:pic>
          <p:nvPicPr>
            <p:cNvPr id="64" name="object 64"/>
            <p:cNvPicPr/>
            <p:nvPr/>
          </p:nvPicPr>
          <p:blipFill>
            <a:blip r:embed="rId22" cstate="print"/>
            <a:stretch>
              <a:fillRect/>
            </a:stretch>
          </p:blipFill>
          <p:spPr>
            <a:xfrm>
              <a:off x="3962400" y="1695450"/>
              <a:ext cx="2295525" cy="1152525"/>
            </a:xfrm>
            <a:prstGeom prst="rect">
              <a:avLst/>
            </a:prstGeom>
          </p:spPr>
        </p:pic>
        <p:sp>
          <p:nvSpPr>
            <p:cNvPr id="65" name="object 65"/>
            <p:cNvSpPr/>
            <p:nvPr/>
          </p:nvSpPr>
          <p:spPr>
            <a:xfrm>
              <a:off x="4005834" y="1820295"/>
              <a:ext cx="2068195" cy="934085"/>
            </a:xfrm>
            <a:custGeom>
              <a:avLst/>
              <a:gdLst/>
              <a:ahLst/>
              <a:cxnLst/>
              <a:rect l="l" t="t" r="r" b="b"/>
              <a:pathLst>
                <a:path w="2068195" h="934085">
                  <a:moveTo>
                    <a:pt x="1984034" y="26097"/>
                  </a:moveTo>
                  <a:lnTo>
                    <a:pt x="0" y="907795"/>
                  </a:lnTo>
                  <a:lnTo>
                    <a:pt x="11551" y="933821"/>
                  </a:lnTo>
                  <a:lnTo>
                    <a:pt x="1995597" y="52152"/>
                  </a:lnTo>
                  <a:lnTo>
                    <a:pt x="1984034" y="26097"/>
                  </a:lnTo>
                  <a:close/>
                </a:path>
                <a:path w="2068195" h="934085">
                  <a:moveTo>
                    <a:pt x="2055019" y="20299"/>
                  </a:moveTo>
                  <a:lnTo>
                    <a:pt x="1997080" y="20299"/>
                  </a:lnTo>
                  <a:lnTo>
                    <a:pt x="2008632" y="46360"/>
                  </a:lnTo>
                  <a:lnTo>
                    <a:pt x="1995597" y="52152"/>
                  </a:lnTo>
                  <a:lnTo>
                    <a:pt x="2007229" y="78364"/>
                  </a:lnTo>
                  <a:lnTo>
                    <a:pt x="2055019" y="20299"/>
                  </a:lnTo>
                  <a:close/>
                </a:path>
                <a:path w="2068195" h="934085">
                  <a:moveTo>
                    <a:pt x="1997080" y="20299"/>
                  </a:moveTo>
                  <a:lnTo>
                    <a:pt x="1984034" y="26097"/>
                  </a:lnTo>
                  <a:lnTo>
                    <a:pt x="1995597" y="52152"/>
                  </a:lnTo>
                  <a:lnTo>
                    <a:pt x="2008632" y="46360"/>
                  </a:lnTo>
                  <a:lnTo>
                    <a:pt x="1997080" y="20299"/>
                  </a:lnTo>
                  <a:close/>
                </a:path>
                <a:path w="2068195" h="934085">
                  <a:moveTo>
                    <a:pt x="1972452" y="0"/>
                  </a:moveTo>
                  <a:lnTo>
                    <a:pt x="1984034" y="26097"/>
                  </a:lnTo>
                  <a:lnTo>
                    <a:pt x="1997080" y="20299"/>
                  </a:lnTo>
                  <a:lnTo>
                    <a:pt x="2055019" y="20299"/>
                  </a:lnTo>
                  <a:lnTo>
                    <a:pt x="2068189" y="4297"/>
                  </a:lnTo>
                  <a:lnTo>
                    <a:pt x="1972452" y="0"/>
                  </a:lnTo>
                  <a:close/>
                </a:path>
              </a:pathLst>
            </a:custGeom>
            <a:solidFill>
              <a:srgbClr val="50771C"/>
            </a:solidFill>
          </p:spPr>
          <p:txBody>
            <a:bodyPr wrap="square" lIns="0" tIns="0" rIns="0" bIns="0" rtlCol="0"/>
            <a:lstStyle/>
            <a:p>
              <a:endParaRPr sz="2400"/>
            </a:p>
          </p:txBody>
        </p:sp>
        <p:pic>
          <p:nvPicPr>
            <p:cNvPr id="66" name="object 66"/>
            <p:cNvPicPr/>
            <p:nvPr/>
          </p:nvPicPr>
          <p:blipFill>
            <a:blip r:embed="rId23" cstate="print"/>
            <a:stretch>
              <a:fillRect/>
            </a:stretch>
          </p:blipFill>
          <p:spPr>
            <a:xfrm>
              <a:off x="3962400" y="2876550"/>
              <a:ext cx="2219325" cy="1133475"/>
            </a:xfrm>
            <a:prstGeom prst="rect">
              <a:avLst/>
            </a:prstGeom>
          </p:spPr>
        </p:pic>
        <p:sp>
          <p:nvSpPr>
            <p:cNvPr id="67" name="object 67"/>
            <p:cNvSpPr/>
            <p:nvPr/>
          </p:nvSpPr>
          <p:spPr>
            <a:xfrm>
              <a:off x="4005712" y="2919090"/>
              <a:ext cx="1994535" cy="911860"/>
            </a:xfrm>
            <a:custGeom>
              <a:avLst/>
              <a:gdLst/>
              <a:ahLst/>
              <a:cxnLst/>
              <a:rect l="l" t="t" r="r" b="b"/>
              <a:pathLst>
                <a:path w="1994535" h="911860">
                  <a:moveTo>
                    <a:pt x="1909874" y="885680"/>
                  </a:moveTo>
                  <a:lnTo>
                    <a:pt x="1898142" y="911733"/>
                  </a:lnTo>
                  <a:lnTo>
                    <a:pt x="1993910" y="907804"/>
                  </a:lnTo>
                  <a:lnTo>
                    <a:pt x="1980624" y="891540"/>
                  </a:lnTo>
                  <a:lnTo>
                    <a:pt x="1922891" y="891540"/>
                  </a:lnTo>
                  <a:lnTo>
                    <a:pt x="1909874" y="885680"/>
                  </a:lnTo>
                  <a:close/>
                </a:path>
                <a:path w="1994535" h="911860">
                  <a:moveTo>
                    <a:pt x="1921613" y="859614"/>
                  </a:moveTo>
                  <a:lnTo>
                    <a:pt x="1909874" y="885680"/>
                  </a:lnTo>
                  <a:lnTo>
                    <a:pt x="1922891" y="891540"/>
                  </a:lnTo>
                  <a:lnTo>
                    <a:pt x="1934718" y="865513"/>
                  </a:lnTo>
                  <a:lnTo>
                    <a:pt x="1921613" y="859614"/>
                  </a:lnTo>
                  <a:close/>
                </a:path>
                <a:path w="1994535" h="911860">
                  <a:moveTo>
                    <a:pt x="1933315" y="833628"/>
                  </a:moveTo>
                  <a:lnTo>
                    <a:pt x="1921613" y="859614"/>
                  </a:lnTo>
                  <a:lnTo>
                    <a:pt x="1934718" y="865513"/>
                  </a:lnTo>
                  <a:lnTo>
                    <a:pt x="1922891" y="891540"/>
                  </a:lnTo>
                  <a:lnTo>
                    <a:pt x="1980624" y="891540"/>
                  </a:lnTo>
                  <a:lnTo>
                    <a:pt x="1933315" y="833628"/>
                  </a:lnTo>
                  <a:close/>
                </a:path>
                <a:path w="1994535" h="911860">
                  <a:moveTo>
                    <a:pt x="11795" y="0"/>
                  </a:moveTo>
                  <a:lnTo>
                    <a:pt x="0" y="26039"/>
                  </a:lnTo>
                  <a:lnTo>
                    <a:pt x="1909874" y="885680"/>
                  </a:lnTo>
                  <a:lnTo>
                    <a:pt x="1921613" y="859614"/>
                  </a:lnTo>
                  <a:lnTo>
                    <a:pt x="11795" y="0"/>
                  </a:lnTo>
                  <a:close/>
                </a:path>
              </a:pathLst>
            </a:custGeom>
            <a:solidFill>
              <a:srgbClr val="50771C"/>
            </a:solidFill>
          </p:spPr>
          <p:txBody>
            <a:bodyPr wrap="square" lIns="0" tIns="0" rIns="0" bIns="0" rtlCol="0"/>
            <a:lstStyle/>
            <a:p>
              <a:endParaRPr sz="2400"/>
            </a:p>
          </p:txBody>
        </p:sp>
      </p:grpSp>
      <p:sp>
        <p:nvSpPr>
          <p:cNvPr id="68" name="object 68"/>
          <p:cNvSpPr txBox="1"/>
          <p:nvPr/>
        </p:nvSpPr>
        <p:spPr>
          <a:xfrm>
            <a:off x="6632792" y="3098712"/>
            <a:ext cx="1442720" cy="201764"/>
          </a:xfrm>
          <a:prstGeom prst="rect">
            <a:avLst/>
          </a:prstGeom>
        </p:spPr>
        <p:txBody>
          <a:bodyPr vert="horz" wrap="square" lIns="0" tIns="16933" rIns="0" bIns="0" rtlCol="0">
            <a:spAutoFit/>
          </a:bodyPr>
          <a:lstStyle/>
          <a:p>
            <a:pPr marL="16933">
              <a:spcBef>
                <a:spcPts val="133"/>
              </a:spcBef>
            </a:pPr>
            <a:r>
              <a:rPr sz="1200" spc="7" dirty="0">
                <a:latin typeface="Calibri"/>
                <a:cs typeface="Calibri"/>
              </a:rPr>
              <a:t>Intellipaat.com/image</a:t>
            </a:r>
            <a:endParaRPr sz="1200">
              <a:latin typeface="Calibri"/>
              <a:cs typeface="Calibri"/>
            </a:endParaRPr>
          </a:p>
        </p:txBody>
      </p:sp>
      <p:sp>
        <p:nvSpPr>
          <p:cNvPr id="69" name="object 69"/>
          <p:cNvSpPr txBox="1"/>
          <p:nvPr/>
        </p:nvSpPr>
        <p:spPr>
          <a:xfrm>
            <a:off x="6580802" y="4214196"/>
            <a:ext cx="1408007" cy="201764"/>
          </a:xfrm>
          <a:prstGeom prst="rect">
            <a:avLst/>
          </a:prstGeom>
        </p:spPr>
        <p:txBody>
          <a:bodyPr vert="horz" wrap="square" lIns="0" tIns="16933" rIns="0" bIns="0" rtlCol="0">
            <a:spAutoFit/>
          </a:bodyPr>
          <a:lstStyle/>
          <a:p>
            <a:pPr marL="16933">
              <a:spcBef>
                <a:spcPts val="133"/>
              </a:spcBef>
            </a:pPr>
            <a:r>
              <a:rPr sz="1200" spc="7" dirty="0">
                <a:latin typeface="Calibri"/>
                <a:cs typeface="Calibri"/>
              </a:rPr>
              <a:t>Intellipaat.com/video</a:t>
            </a:r>
            <a:endParaRPr sz="1200">
              <a:latin typeface="Calibri"/>
              <a:cs typeface="Calibri"/>
            </a:endParaRPr>
          </a:p>
        </p:txBody>
      </p:sp>
      <p:grpSp>
        <p:nvGrpSpPr>
          <p:cNvPr id="70" name="object 70"/>
          <p:cNvGrpSpPr/>
          <p:nvPr/>
        </p:nvGrpSpPr>
        <p:grpSpPr>
          <a:xfrm>
            <a:off x="2222501" y="3619500"/>
            <a:ext cx="1282700" cy="406400"/>
            <a:chOff x="1666875" y="2714625"/>
            <a:chExt cx="962025" cy="304800"/>
          </a:xfrm>
        </p:grpSpPr>
        <p:pic>
          <p:nvPicPr>
            <p:cNvPr id="71" name="object 71"/>
            <p:cNvPicPr/>
            <p:nvPr/>
          </p:nvPicPr>
          <p:blipFill>
            <a:blip r:embed="rId24" cstate="print"/>
            <a:stretch>
              <a:fillRect/>
            </a:stretch>
          </p:blipFill>
          <p:spPr>
            <a:xfrm>
              <a:off x="1666875" y="2714625"/>
              <a:ext cx="962025" cy="304800"/>
            </a:xfrm>
            <a:prstGeom prst="rect">
              <a:avLst/>
            </a:prstGeom>
          </p:spPr>
        </p:pic>
        <p:sp>
          <p:nvSpPr>
            <p:cNvPr id="72" name="object 72"/>
            <p:cNvSpPr/>
            <p:nvPr/>
          </p:nvSpPr>
          <p:spPr>
            <a:xfrm>
              <a:off x="1706249" y="2798825"/>
              <a:ext cx="745490" cy="85725"/>
            </a:xfrm>
            <a:custGeom>
              <a:avLst/>
              <a:gdLst/>
              <a:ahLst/>
              <a:cxnLst/>
              <a:rect l="l" t="t" r="r" b="b"/>
              <a:pathLst>
                <a:path w="745489" h="85725">
                  <a:moveTo>
                    <a:pt x="659760" y="0"/>
                  </a:moveTo>
                  <a:lnTo>
                    <a:pt x="659760" y="85725"/>
                  </a:lnTo>
                  <a:lnTo>
                    <a:pt x="716831" y="57150"/>
                  </a:lnTo>
                  <a:lnTo>
                    <a:pt x="673989" y="57150"/>
                  </a:lnTo>
                  <a:lnTo>
                    <a:pt x="673989" y="28575"/>
                  </a:lnTo>
                  <a:lnTo>
                    <a:pt x="716990" y="28575"/>
                  </a:lnTo>
                  <a:lnTo>
                    <a:pt x="659760" y="0"/>
                  </a:lnTo>
                  <a:close/>
                </a:path>
                <a:path w="745489" h="85725">
                  <a:moveTo>
                    <a:pt x="659760" y="28575"/>
                  </a:moveTo>
                  <a:lnTo>
                    <a:pt x="0" y="28575"/>
                  </a:lnTo>
                  <a:lnTo>
                    <a:pt x="0" y="57150"/>
                  </a:lnTo>
                  <a:lnTo>
                    <a:pt x="659760" y="57150"/>
                  </a:lnTo>
                  <a:lnTo>
                    <a:pt x="659760" y="28575"/>
                  </a:lnTo>
                  <a:close/>
                </a:path>
                <a:path w="745489" h="85725">
                  <a:moveTo>
                    <a:pt x="716990" y="28575"/>
                  </a:moveTo>
                  <a:lnTo>
                    <a:pt x="673989" y="28575"/>
                  </a:lnTo>
                  <a:lnTo>
                    <a:pt x="673989" y="57150"/>
                  </a:lnTo>
                  <a:lnTo>
                    <a:pt x="716831" y="57150"/>
                  </a:lnTo>
                  <a:lnTo>
                    <a:pt x="745485" y="42803"/>
                  </a:lnTo>
                  <a:lnTo>
                    <a:pt x="716990" y="28575"/>
                  </a:lnTo>
                  <a:close/>
                </a:path>
              </a:pathLst>
            </a:custGeom>
            <a:solidFill>
              <a:srgbClr val="F07F09"/>
            </a:solidFill>
          </p:spPr>
          <p:txBody>
            <a:bodyPr wrap="square" lIns="0" tIns="0" rIns="0" bIns="0" rtlCol="0"/>
            <a:lstStyle/>
            <a:p>
              <a:endParaRPr sz="2400"/>
            </a:p>
          </p:txBody>
        </p:sp>
      </p:grpSp>
      <p:sp>
        <p:nvSpPr>
          <p:cNvPr id="73" name="object 73"/>
          <p:cNvSpPr txBox="1"/>
          <p:nvPr/>
        </p:nvSpPr>
        <p:spPr>
          <a:xfrm>
            <a:off x="1704850" y="4867908"/>
            <a:ext cx="4417905" cy="1402948"/>
          </a:xfrm>
          <a:prstGeom prst="rect">
            <a:avLst/>
          </a:prstGeom>
        </p:spPr>
        <p:txBody>
          <a:bodyPr vert="horz" wrap="square" lIns="0" tIns="17780" rIns="0" bIns="0" rtlCol="0">
            <a:spAutoFit/>
          </a:bodyPr>
          <a:lstStyle/>
          <a:p>
            <a:pPr marL="16933" marR="6773" indent="-8466" algn="ctr">
              <a:lnSpc>
                <a:spcPct val="99700"/>
              </a:lnSpc>
              <a:spcBef>
                <a:spcPts val="140"/>
              </a:spcBef>
            </a:pPr>
            <a:r>
              <a:rPr spc="-47" dirty="0">
                <a:latin typeface="Calibri"/>
                <a:cs typeface="Calibri"/>
              </a:rPr>
              <a:t>A</a:t>
            </a:r>
            <a:r>
              <a:rPr dirty="0">
                <a:latin typeface="Calibri"/>
                <a:cs typeface="Calibri"/>
              </a:rPr>
              <a:t>n</a:t>
            </a:r>
            <a:r>
              <a:rPr dirty="0">
                <a:latin typeface="Times New Roman"/>
                <a:cs typeface="Times New Roman"/>
              </a:rPr>
              <a:t> </a:t>
            </a:r>
            <a:r>
              <a:rPr b="1" spc="13" dirty="0">
                <a:latin typeface="Calibri"/>
                <a:cs typeface="Calibri"/>
              </a:rPr>
              <a:t>I</a:t>
            </a:r>
            <a:r>
              <a:rPr b="1" spc="27" dirty="0">
                <a:latin typeface="Calibri"/>
                <a:cs typeface="Calibri"/>
              </a:rPr>
              <a:t>n</a:t>
            </a:r>
            <a:r>
              <a:rPr b="1" spc="40" dirty="0">
                <a:latin typeface="Calibri"/>
                <a:cs typeface="Calibri"/>
              </a:rPr>
              <a:t>g</a:t>
            </a:r>
            <a:r>
              <a:rPr b="1" spc="-47" dirty="0">
                <a:latin typeface="Calibri"/>
                <a:cs typeface="Calibri"/>
              </a:rPr>
              <a:t>r</a:t>
            </a:r>
            <a:r>
              <a:rPr b="1" spc="-13" dirty="0">
                <a:latin typeface="Calibri"/>
                <a:cs typeface="Calibri"/>
              </a:rPr>
              <a:t>e</a:t>
            </a:r>
            <a:r>
              <a:rPr b="1" spc="-20" dirty="0">
                <a:latin typeface="Calibri"/>
                <a:cs typeface="Calibri"/>
              </a:rPr>
              <a:t>s</a:t>
            </a:r>
            <a:r>
              <a:rPr b="1" dirty="0">
                <a:latin typeface="Calibri"/>
                <a:cs typeface="Calibri"/>
              </a:rPr>
              <a:t>s</a:t>
            </a:r>
            <a:r>
              <a:rPr spc="-167" dirty="0">
                <a:latin typeface="Times New Roman"/>
                <a:cs typeface="Times New Roman"/>
              </a:rPr>
              <a:t> </a:t>
            </a:r>
            <a:r>
              <a:rPr spc="-20" dirty="0">
                <a:latin typeface="Calibri"/>
                <a:cs typeface="Calibri"/>
              </a:rPr>
              <a:t>i</a:t>
            </a:r>
            <a:r>
              <a:rPr dirty="0">
                <a:latin typeface="Calibri"/>
                <a:cs typeface="Calibri"/>
              </a:rPr>
              <a:t>s</a:t>
            </a:r>
            <a:r>
              <a:rPr spc="-60" dirty="0">
                <a:latin typeface="Times New Roman"/>
                <a:cs typeface="Times New Roman"/>
              </a:rPr>
              <a:t> </a:t>
            </a:r>
            <a:r>
              <a:rPr spc="33" dirty="0">
                <a:latin typeface="Calibri"/>
                <a:cs typeface="Calibri"/>
              </a:rPr>
              <a:t>a</a:t>
            </a:r>
            <a:r>
              <a:rPr dirty="0">
                <a:latin typeface="Calibri"/>
                <a:cs typeface="Calibri"/>
              </a:rPr>
              <a:t>n</a:t>
            </a:r>
            <a:r>
              <a:rPr dirty="0">
                <a:latin typeface="Times New Roman"/>
                <a:cs typeface="Times New Roman"/>
              </a:rPr>
              <a:t> </a:t>
            </a:r>
            <a:r>
              <a:rPr spc="47" dirty="0">
                <a:latin typeface="Calibri"/>
                <a:cs typeface="Calibri"/>
              </a:rPr>
              <a:t>o</a:t>
            </a:r>
            <a:r>
              <a:rPr spc="-53" dirty="0">
                <a:latin typeface="Calibri"/>
                <a:cs typeface="Calibri"/>
              </a:rPr>
              <a:t>b</a:t>
            </a:r>
            <a:r>
              <a:rPr spc="-33" dirty="0">
                <a:latin typeface="Calibri"/>
                <a:cs typeface="Calibri"/>
              </a:rPr>
              <a:t>j</a:t>
            </a:r>
            <a:r>
              <a:rPr dirty="0">
                <a:latin typeface="Calibri"/>
                <a:cs typeface="Calibri"/>
              </a:rPr>
              <a:t>e</a:t>
            </a:r>
            <a:r>
              <a:rPr spc="33" dirty="0">
                <a:latin typeface="Calibri"/>
                <a:cs typeface="Calibri"/>
              </a:rPr>
              <a:t>c</a:t>
            </a:r>
            <a:r>
              <a:rPr dirty="0">
                <a:latin typeface="Calibri"/>
                <a:cs typeface="Calibri"/>
              </a:rPr>
              <a:t>t</a:t>
            </a:r>
            <a:r>
              <a:rPr spc="-53" dirty="0">
                <a:latin typeface="Times New Roman"/>
                <a:cs typeface="Times New Roman"/>
              </a:rPr>
              <a:t> </a:t>
            </a:r>
            <a:r>
              <a:rPr dirty="0">
                <a:latin typeface="Calibri"/>
                <a:cs typeface="Calibri"/>
              </a:rPr>
              <a:t>t</a:t>
            </a:r>
            <a:r>
              <a:rPr spc="-53" dirty="0">
                <a:latin typeface="Calibri"/>
                <a:cs typeface="Calibri"/>
              </a:rPr>
              <a:t>h</a:t>
            </a:r>
            <a:r>
              <a:rPr spc="33" dirty="0">
                <a:latin typeface="Calibri"/>
                <a:cs typeface="Calibri"/>
              </a:rPr>
              <a:t>a</a:t>
            </a:r>
            <a:r>
              <a:rPr dirty="0">
                <a:latin typeface="Calibri"/>
                <a:cs typeface="Calibri"/>
              </a:rPr>
              <a:t>t</a:t>
            </a:r>
            <a:r>
              <a:rPr spc="-53" dirty="0">
                <a:latin typeface="Times New Roman"/>
                <a:cs typeface="Times New Roman"/>
              </a:rPr>
              <a:t> </a:t>
            </a:r>
            <a:r>
              <a:rPr spc="33" dirty="0">
                <a:latin typeface="Calibri"/>
                <a:cs typeface="Calibri"/>
              </a:rPr>
              <a:t>a</a:t>
            </a:r>
            <a:r>
              <a:rPr spc="-20" dirty="0">
                <a:latin typeface="Calibri"/>
                <a:cs typeface="Calibri"/>
              </a:rPr>
              <a:t>ll</a:t>
            </a:r>
            <a:r>
              <a:rPr spc="47" dirty="0">
                <a:latin typeface="Calibri"/>
                <a:cs typeface="Calibri"/>
              </a:rPr>
              <a:t>o</a:t>
            </a:r>
            <a:r>
              <a:rPr spc="7" dirty="0">
                <a:latin typeface="Calibri"/>
                <a:cs typeface="Calibri"/>
              </a:rPr>
              <a:t>w</a:t>
            </a:r>
            <a:r>
              <a:rPr dirty="0">
                <a:latin typeface="Calibri"/>
                <a:cs typeface="Calibri"/>
              </a:rPr>
              <a:t>s</a:t>
            </a:r>
            <a:r>
              <a:rPr spc="-160" dirty="0">
                <a:latin typeface="Times New Roman"/>
                <a:cs typeface="Times New Roman"/>
              </a:rPr>
              <a:t> </a:t>
            </a:r>
            <a:r>
              <a:rPr spc="33" dirty="0">
                <a:latin typeface="Calibri"/>
                <a:cs typeface="Calibri"/>
              </a:rPr>
              <a:t>acc</a:t>
            </a:r>
            <a:r>
              <a:rPr dirty="0">
                <a:latin typeface="Calibri"/>
                <a:cs typeface="Calibri"/>
              </a:rPr>
              <a:t>ess</a:t>
            </a:r>
            <a:r>
              <a:rPr spc="-160" dirty="0">
                <a:latin typeface="Times New Roman"/>
                <a:cs typeface="Times New Roman"/>
              </a:rPr>
              <a:t> </a:t>
            </a:r>
            <a:r>
              <a:rPr dirty="0">
                <a:latin typeface="Calibri"/>
                <a:cs typeface="Calibri"/>
              </a:rPr>
              <a:t>to </a:t>
            </a:r>
            <a:r>
              <a:rPr dirty="0">
                <a:latin typeface="Times New Roman"/>
                <a:cs typeface="Times New Roman"/>
              </a:rPr>
              <a:t> </a:t>
            </a:r>
            <a:r>
              <a:rPr spc="-7" dirty="0">
                <a:latin typeface="Calibri"/>
                <a:cs typeface="Calibri"/>
              </a:rPr>
              <a:t>your </a:t>
            </a:r>
            <a:r>
              <a:rPr spc="-27" dirty="0">
                <a:latin typeface="Calibri"/>
                <a:cs typeface="Calibri"/>
              </a:rPr>
              <a:t>Kubernetes</a:t>
            </a:r>
            <a:r>
              <a:rPr spc="-20" dirty="0">
                <a:latin typeface="Calibri"/>
                <a:cs typeface="Calibri"/>
              </a:rPr>
              <a:t> </a:t>
            </a:r>
            <a:r>
              <a:rPr spc="-7" dirty="0">
                <a:latin typeface="Calibri"/>
                <a:cs typeface="Calibri"/>
              </a:rPr>
              <a:t>services </a:t>
            </a:r>
            <a:r>
              <a:rPr spc="13" dirty="0">
                <a:latin typeface="Calibri"/>
                <a:cs typeface="Calibri"/>
              </a:rPr>
              <a:t>from </a:t>
            </a:r>
            <a:r>
              <a:rPr spc="-13" dirty="0">
                <a:latin typeface="Calibri"/>
                <a:cs typeface="Calibri"/>
              </a:rPr>
              <a:t>outside </a:t>
            </a:r>
            <a:r>
              <a:rPr spc="-20" dirty="0">
                <a:latin typeface="Calibri"/>
                <a:cs typeface="Calibri"/>
              </a:rPr>
              <a:t>the </a:t>
            </a:r>
            <a:r>
              <a:rPr spc="-13" dirty="0">
                <a:latin typeface="Calibri"/>
                <a:cs typeface="Calibri"/>
              </a:rPr>
              <a:t> </a:t>
            </a:r>
            <a:r>
              <a:rPr spc="-27" dirty="0">
                <a:latin typeface="Calibri"/>
                <a:cs typeface="Calibri"/>
              </a:rPr>
              <a:t>Kubernetes</a:t>
            </a:r>
            <a:r>
              <a:rPr spc="200" dirty="0">
                <a:latin typeface="Calibri"/>
                <a:cs typeface="Calibri"/>
              </a:rPr>
              <a:t> </a:t>
            </a:r>
            <a:r>
              <a:rPr spc="-40" dirty="0">
                <a:latin typeface="Calibri"/>
                <a:cs typeface="Calibri"/>
              </a:rPr>
              <a:t>cluster.</a:t>
            </a:r>
            <a:r>
              <a:rPr spc="47" dirty="0">
                <a:latin typeface="Calibri"/>
                <a:cs typeface="Calibri"/>
              </a:rPr>
              <a:t> </a:t>
            </a:r>
            <a:r>
              <a:rPr spc="-13" dirty="0">
                <a:latin typeface="Calibri"/>
                <a:cs typeface="Calibri"/>
              </a:rPr>
              <a:t>You</a:t>
            </a:r>
            <a:r>
              <a:rPr spc="-152" dirty="0">
                <a:latin typeface="Calibri"/>
                <a:cs typeface="Calibri"/>
              </a:rPr>
              <a:t> </a:t>
            </a:r>
            <a:r>
              <a:rPr spc="20" dirty="0">
                <a:latin typeface="Calibri"/>
                <a:cs typeface="Calibri"/>
              </a:rPr>
              <a:t>can</a:t>
            </a:r>
            <a:r>
              <a:rPr spc="-47" dirty="0">
                <a:latin typeface="Calibri"/>
                <a:cs typeface="Calibri"/>
              </a:rPr>
              <a:t> </a:t>
            </a:r>
            <a:r>
              <a:rPr spc="-13" dirty="0">
                <a:latin typeface="Calibri"/>
                <a:cs typeface="Calibri"/>
              </a:rPr>
              <a:t>configure</a:t>
            </a:r>
            <a:r>
              <a:rPr spc="7" dirty="0">
                <a:latin typeface="Calibri"/>
                <a:cs typeface="Calibri"/>
              </a:rPr>
              <a:t> </a:t>
            </a:r>
            <a:r>
              <a:rPr spc="13" dirty="0">
                <a:latin typeface="Calibri"/>
                <a:cs typeface="Calibri"/>
              </a:rPr>
              <a:t>access</a:t>
            </a:r>
            <a:r>
              <a:rPr spc="-107" dirty="0">
                <a:latin typeface="Calibri"/>
                <a:cs typeface="Calibri"/>
              </a:rPr>
              <a:t> </a:t>
            </a:r>
            <a:r>
              <a:rPr spc="-27" dirty="0">
                <a:latin typeface="Calibri"/>
                <a:cs typeface="Calibri"/>
              </a:rPr>
              <a:t>by </a:t>
            </a:r>
            <a:r>
              <a:rPr spc="-387" dirty="0">
                <a:latin typeface="Calibri"/>
                <a:cs typeface="Calibri"/>
              </a:rPr>
              <a:t> </a:t>
            </a:r>
            <a:r>
              <a:rPr spc="33" dirty="0">
                <a:latin typeface="Calibri"/>
                <a:cs typeface="Calibri"/>
              </a:rPr>
              <a:t>c</a:t>
            </a:r>
            <a:r>
              <a:rPr spc="-33" dirty="0">
                <a:latin typeface="Calibri"/>
                <a:cs typeface="Calibri"/>
              </a:rPr>
              <a:t>r</a:t>
            </a:r>
            <a:r>
              <a:rPr dirty="0">
                <a:latin typeface="Calibri"/>
                <a:cs typeface="Calibri"/>
              </a:rPr>
              <a:t>e</a:t>
            </a:r>
            <a:r>
              <a:rPr spc="33" dirty="0">
                <a:latin typeface="Calibri"/>
                <a:cs typeface="Calibri"/>
              </a:rPr>
              <a:t>a</a:t>
            </a:r>
            <a:r>
              <a:rPr dirty="0">
                <a:latin typeface="Calibri"/>
                <a:cs typeface="Calibri"/>
              </a:rPr>
              <a:t>t</a:t>
            </a:r>
            <a:r>
              <a:rPr spc="-20" dirty="0">
                <a:latin typeface="Calibri"/>
                <a:cs typeface="Calibri"/>
              </a:rPr>
              <a:t>i</a:t>
            </a:r>
            <a:r>
              <a:rPr spc="-53" dirty="0">
                <a:latin typeface="Calibri"/>
                <a:cs typeface="Calibri"/>
              </a:rPr>
              <a:t>n</a:t>
            </a:r>
            <a:r>
              <a:rPr dirty="0">
                <a:latin typeface="Calibri"/>
                <a:cs typeface="Calibri"/>
              </a:rPr>
              <a:t>g</a:t>
            </a:r>
            <a:r>
              <a:rPr spc="-100" dirty="0">
                <a:latin typeface="Times New Roman"/>
                <a:cs typeface="Times New Roman"/>
              </a:rPr>
              <a:t> </a:t>
            </a:r>
            <a:r>
              <a:rPr dirty="0">
                <a:latin typeface="Calibri"/>
                <a:cs typeface="Calibri"/>
              </a:rPr>
              <a:t>a</a:t>
            </a:r>
            <a:r>
              <a:rPr spc="-20" dirty="0">
                <a:latin typeface="Times New Roman"/>
                <a:cs typeface="Times New Roman"/>
              </a:rPr>
              <a:t> </a:t>
            </a:r>
            <a:r>
              <a:rPr spc="33" dirty="0">
                <a:latin typeface="Calibri"/>
                <a:cs typeface="Calibri"/>
              </a:rPr>
              <a:t>c</a:t>
            </a:r>
            <a:r>
              <a:rPr spc="47" dirty="0">
                <a:latin typeface="Calibri"/>
                <a:cs typeface="Calibri"/>
              </a:rPr>
              <a:t>o</a:t>
            </a:r>
            <a:r>
              <a:rPr spc="-20" dirty="0">
                <a:latin typeface="Calibri"/>
                <a:cs typeface="Calibri"/>
              </a:rPr>
              <a:t>ll</a:t>
            </a:r>
            <a:r>
              <a:rPr dirty="0">
                <a:latin typeface="Calibri"/>
                <a:cs typeface="Calibri"/>
              </a:rPr>
              <a:t>e</a:t>
            </a:r>
            <a:r>
              <a:rPr spc="33" dirty="0">
                <a:latin typeface="Calibri"/>
                <a:cs typeface="Calibri"/>
              </a:rPr>
              <a:t>c</a:t>
            </a:r>
            <a:r>
              <a:rPr dirty="0">
                <a:latin typeface="Calibri"/>
                <a:cs typeface="Calibri"/>
              </a:rPr>
              <a:t>t</a:t>
            </a:r>
            <a:r>
              <a:rPr spc="-20" dirty="0">
                <a:latin typeface="Calibri"/>
                <a:cs typeface="Calibri"/>
              </a:rPr>
              <a:t>i</a:t>
            </a:r>
            <a:r>
              <a:rPr spc="47" dirty="0">
                <a:latin typeface="Calibri"/>
                <a:cs typeface="Calibri"/>
              </a:rPr>
              <a:t>o</a:t>
            </a:r>
            <a:r>
              <a:rPr dirty="0">
                <a:latin typeface="Calibri"/>
                <a:cs typeface="Calibri"/>
              </a:rPr>
              <a:t>n</a:t>
            </a:r>
            <a:r>
              <a:rPr spc="-200" dirty="0">
                <a:latin typeface="Times New Roman"/>
                <a:cs typeface="Times New Roman"/>
              </a:rPr>
              <a:t> </a:t>
            </a:r>
            <a:r>
              <a:rPr spc="47" dirty="0">
                <a:latin typeface="Calibri"/>
                <a:cs typeface="Calibri"/>
              </a:rPr>
              <a:t>o</a:t>
            </a:r>
            <a:r>
              <a:rPr dirty="0">
                <a:latin typeface="Calibri"/>
                <a:cs typeface="Calibri"/>
              </a:rPr>
              <a:t>f</a:t>
            </a:r>
            <a:r>
              <a:rPr spc="-107" dirty="0">
                <a:latin typeface="Times New Roman"/>
                <a:cs typeface="Times New Roman"/>
              </a:rPr>
              <a:t> </a:t>
            </a:r>
            <a:r>
              <a:rPr spc="-33" dirty="0">
                <a:latin typeface="Calibri"/>
                <a:cs typeface="Calibri"/>
              </a:rPr>
              <a:t>r</a:t>
            </a:r>
            <a:r>
              <a:rPr spc="-53" dirty="0">
                <a:latin typeface="Calibri"/>
                <a:cs typeface="Calibri"/>
              </a:rPr>
              <a:t>u</a:t>
            </a:r>
            <a:r>
              <a:rPr spc="-20" dirty="0">
                <a:latin typeface="Calibri"/>
                <a:cs typeface="Calibri"/>
              </a:rPr>
              <a:t>l</a:t>
            </a:r>
            <a:r>
              <a:rPr dirty="0">
                <a:latin typeface="Calibri"/>
                <a:cs typeface="Calibri"/>
              </a:rPr>
              <a:t>es</a:t>
            </a:r>
            <a:r>
              <a:rPr spc="47" dirty="0">
                <a:latin typeface="Times New Roman"/>
                <a:cs typeface="Times New Roman"/>
              </a:rPr>
              <a:t> </a:t>
            </a:r>
            <a:r>
              <a:rPr dirty="0">
                <a:latin typeface="Calibri"/>
                <a:cs typeface="Calibri"/>
              </a:rPr>
              <a:t>t</a:t>
            </a:r>
            <a:r>
              <a:rPr spc="-53" dirty="0">
                <a:latin typeface="Calibri"/>
                <a:cs typeface="Calibri"/>
              </a:rPr>
              <a:t>h</a:t>
            </a:r>
            <a:r>
              <a:rPr spc="33" dirty="0">
                <a:latin typeface="Calibri"/>
                <a:cs typeface="Calibri"/>
              </a:rPr>
              <a:t>a</a:t>
            </a:r>
            <a:r>
              <a:rPr dirty="0">
                <a:latin typeface="Calibri"/>
                <a:cs typeface="Calibri"/>
              </a:rPr>
              <a:t>t</a:t>
            </a:r>
            <a:r>
              <a:rPr spc="-53" dirty="0">
                <a:latin typeface="Times New Roman"/>
                <a:cs typeface="Times New Roman"/>
              </a:rPr>
              <a:t> </a:t>
            </a:r>
            <a:r>
              <a:rPr spc="-53" dirty="0">
                <a:latin typeface="Calibri"/>
                <a:cs typeface="Calibri"/>
              </a:rPr>
              <a:t>d</a:t>
            </a:r>
            <a:r>
              <a:rPr dirty="0">
                <a:latin typeface="Calibri"/>
                <a:cs typeface="Calibri"/>
              </a:rPr>
              <a:t>e</a:t>
            </a:r>
            <a:r>
              <a:rPr spc="47" dirty="0">
                <a:latin typeface="Calibri"/>
                <a:cs typeface="Calibri"/>
              </a:rPr>
              <a:t>f</a:t>
            </a:r>
            <a:r>
              <a:rPr spc="-20" dirty="0">
                <a:latin typeface="Calibri"/>
                <a:cs typeface="Calibri"/>
              </a:rPr>
              <a:t>i</a:t>
            </a:r>
            <a:r>
              <a:rPr spc="-53" dirty="0">
                <a:latin typeface="Calibri"/>
                <a:cs typeface="Calibri"/>
              </a:rPr>
              <a:t>n</a:t>
            </a:r>
            <a:r>
              <a:rPr dirty="0">
                <a:latin typeface="Calibri"/>
                <a:cs typeface="Calibri"/>
              </a:rPr>
              <a:t>e</a:t>
            </a:r>
            <a:r>
              <a:rPr spc="47" dirty="0">
                <a:latin typeface="Times New Roman"/>
                <a:cs typeface="Times New Roman"/>
              </a:rPr>
              <a:t> </a:t>
            </a:r>
            <a:r>
              <a:rPr spc="7" dirty="0">
                <a:latin typeface="Calibri"/>
                <a:cs typeface="Calibri"/>
              </a:rPr>
              <a:t>w</a:t>
            </a:r>
            <a:r>
              <a:rPr spc="-53" dirty="0">
                <a:latin typeface="Calibri"/>
                <a:cs typeface="Calibri"/>
              </a:rPr>
              <a:t>h</a:t>
            </a:r>
            <a:r>
              <a:rPr spc="-20" dirty="0">
                <a:latin typeface="Calibri"/>
                <a:cs typeface="Calibri"/>
              </a:rPr>
              <a:t>i</a:t>
            </a:r>
            <a:r>
              <a:rPr spc="33" dirty="0">
                <a:latin typeface="Calibri"/>
                <a:cs typeface="Calibri"/>
              </a:rPr>
              <a:t>c</a:t>
            </a:r>
            <a:r>
              <a:rPr dirty="0">
                <a:latin typeface="Calibri"/>
                <a:cs typeface="Calibri"/>
              </a:rPr>
              <a:t>h </a:t>
            </a:r>
            <a:r>
              <a:rPr dirty="0">
                <a:latin typeface="Times New Roman"/>
                <a:cs typeface="Times New Roman"/>
              </a:rPr>
              <a:t> </a:t>
            </a:r>
            <a:r>
              <a:rPr spc="-27" dirty="0">
                <a:latin typeface="Calibri"/>
                <a:cs typeface="Calibri"/>
              </a:rPr>
              <a:t>inbound</a:t>
            </a:r>
            <a:r>
              <a:rPr spc="133" dirty="0">
                <a:latin typeface="Calibri"/>
                <a:cs typeface="Calibri"/>
              </a:rPr>
              <a:t> </a:t>
            </a:r>
            <a:r>
              <a:rPr dirty="0">
                <a:latin typeface="Calibri"/>
                <a:cs typeface="Calibri"/>
              </a:rPr>
              <a:t>connections</a:t>
            </a:r>
            <a:r>
              <a:rPr spc="-27" dirty="0">
                <a:latin typeface="Calibri"/>
                <a:cs typeface="Calibri"/>
              </a:rPr>
              <a:t> </a:t>
            </a:r>
            <a:r>
              <a:rPr spc="7" dirty="0">
                <a:latin typeface="Calibri"/>
                <a:cs typeface="Calibri"/>
              </a:rPr>
              <a:t>reach</a:t>
            </a:r>
            <a:r>
              <a:rPr spc="-60" dirty="0">
                <a:latin typeface="Calibri"/>
                <a:cs typeface="Calibri"/>
              </a:rPr>
              <a:t> </a:t>
            </a:r>
            <a:r>
              <a:rPr spc="-7" dirty="0">
                <a:latin typeface="Calibri"/>
                <a:cs typeface="Calibri"/>
              </a:rPr>
              <a:t>which</a:t>
            </a:r>
            <a:r>
              <a:rPr spc="33" dirty="0">
                <a:latin typeface="Calibri"/>
                <a:cs typeface="Calibri"/>
              </a:rPr>
              <a:t> </a:t>
            </a:r>
            <a:r>
              <a:rPr spc="-7" dirty="0">
                <a:latin typeface="Calibri"/>
                <a:cs typeface="Calibri"/>
              </a:rPr>
              <a:t>services.</a:t>
            </a:r>
            <a:endParaRPr>
              <a:latin typeface="Calibri"/>
              <a:cs typeface="Calibri"/>
            </a:endParaRPr>
          </a:p>
        </p:txBody>
      </p:sp>
      <p:sp>
        <p:nvSpPr>
          <p:cNvPr id="74" name="object 74"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597" y="4381588"/>
            <a:ext cx="8299027" cy="832771"/>
          </a:xfrm>
          <a:prstGeom prst="rect">
            <a:avLst/>
          </a:prstGeom>
        </p:spPr>
        <p:txBody>
          <a:bodyPr vert="horz" wrap="square" lIns="0" tIns="22013" rIns="0" bIns="0" rtlCol="0" anchor="ctr">
            <a:spAutoFit/>
          </a:bodyPr>
          <a:lstStyle/>
          <a:p>
            <a:pPr marL="16933">
              <a:lnSpc>
                <a:spcPct val="100000"/>
              </a:lnSpc>
              <a:spcBef>
                <a:spcPts val="173"/>
              </a:spcBef>
            </a:pPr>
            <a:r>
              <a:rPr sz="5267" spc="-13" dirty="0">
                <a:solidFill>
                  <a:srgbClr val="7F7F7F"/>
                </a:solidFill>
                <a:latin typeface="Arial"/>
                <a:cs typeface="Arial"/>
              </a:rPr>
              <a:t>Deployments</a:t>
            </a:r>
            <a:r>
              <a:rPr sz="5267" spc="433" dirty="0">
                <a:solidFill>
                  <a:srgbClr val="7F7F7F"/>
                </a:solidFill>
                <a:latin typeface="Arial"/>
                <a:cs typeface="Arial"/>
              </a:rPr>
              <a:t> </a:t>
            </a:r>
            <a:r>
              <a:rPr sz="5267" spc="-27" dirty="0">
                <a:solidFill>
                  <a:srgbClr val="7F7F7F"/>
                </a:solidFill>
                <a:latin typeface="Arial"/>
                <a:cs typeface="Arial"/>
              </a:rPr>
              <a:t>in</a:t>
            </a:r>
            <a:r>
              <a:rPr sz="5267" spc="53" dirty="0">
                <a:solidFill>
                  <a:srgbClr val="7F7F7F"/>
                </a:solidFill>
                <a:latin typeface="Arial"/>
                <a:cs typeface="Arial"/>
              </a:rPr>
              <a:t> </a:t>
            </a:r>
            <a:r>
              <a:rPr sz="5267" spc="-13" dirty="0">
                <a:solidFill>
                  <a:srgbClr val="7F7F7F"/>
                </a:solidFill>
                <a:latin typeface="Arial"/>
                <a:cs typeface="Arial"/>
              </a:rPr>
              <a:t>Kubernetes</a:t>
            </a:r>
            <a:endParaRPr sz="5267">
              <a:latin typeface="Arial"/>
              <a:cs typeface="Arial"/>
            </a:endParaRPr>
          </a:p>
        </p:txBody>
      </p:sp>
      <p:sp>
        <p:nvSpPr>
          <p:cNvPr id="3" name="object 3"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9E0DBA9-05B7-40B1-8B42-2BD62C6D38B9}"/>
              </a:ext>
            </a:extLst>
          </p:cNvPr>
          <p:cNvSpPr>
            <a:spLocks noGrp="1"/>
          </p:cNvSpPr>
          <p:nvPr>
            <p:ph type="title"/>
          </p:nvPr>
        </p:nvSpPr>
        <p:spPr>
          <a:xfrm>
            <a:off x="958506" y="800392"/>
            <a:ext cx="10264697" cy="1212102"/>
          </a:xfrm>
        </p:spPr>
        <p:txBody>
          <a:bodyPr>
            <a:normAutofit/>
          </a:bodyPr>
          <a:lstStyle/>
          <a:p>
            <a:r>
              <a:rPr lang="en-US" sz="4000" b="1" u="sng">
                <a:solidFill>
                  <a:srgbClr val="FFFFFF"/>
                </a:solidFill>
              </a:rPr>
              <a:t>Kubernetes Control Plane </a:t>
            </a:r>
            <a:r>
              <a:rPr lang="en-US" sz="4000" b="1">
                <a:solidFill>
                  <a:srgbClr val="FFFFFF"/>
                </a:solidFill>
              </a:rPr>
              <a:t>(</a:t>
            </a:r>
            <a:r>
              <a:rPr lang="en-US" sz="4000">
                <a:solidFill>
                  <a:srgbClr val="FFFFFF"/>
                </a:solidFill>
              </a:rPr>
              <a:t>Master Node</a:t>
            </a:r>
            <a:r>
              <a:rPr lang="en-US" sz="4000" b="1">
                <a:solidFill>
                  <a:srgbClr val="FFFFFF"/>
                </a:solidFill>
              </a:rPr>
              <a:t>)</a:t>
            </a:r>
          </a:p>
        </p:txBody>
      </p:sp>
      <p:sp>
        <p:nvSpPr>
          <p:cNvPr id="4" name="Content Placeholder 3">
            <a:extLst>
              <a:ext uri="{FF2B5EF4-FFF2-40B4-BE49-F238E27FC236}">
                <a16:creationId xmlns:a16="http://schemas.microsoft.com/office/drawing/2014/main" id="{5DC6C84E-D601-4E2F-8B0B-19BF4596EBA5}"/>
              </a:ext>
            </a:extLst>
          </p:cNvPr>
          <p:cNvSpPr>
            <a:spLocks noGrp="1"/>
          </p:cNvSpPr>
          <p:nvPr>
            <p:ph idx="1"/>
          </p:nvPr>
        </p:nvSpPr>
        <p:spPr>
          <a:xfrm>
            <a:off x="1367624" y="2490436"/>
            <a:ext cx="9708995" cy="3567173"/>
          </a:xfrm>
        </p:spPr>
        <p:txBody>
          <a:bodyPr anchor="ctr">
            <a:normAutofit fontScale="92500" lnSpcReduction="20000"/>
          </a:bodyPr>
          <a:lstStyle/>
          <a:p>
            <a:endParaRPr lang="en-US" sz="2400" dirty="0"/>
          </a:p>
          <a:p>
            <a:r>
              <a:rPr lang="en-US" sz="2400" dirty="0"/>
              <a:t>The control plane is the system that maintains a record of all Kubernetes objects. It continuously manages object states, responding to changes in the cluster; it also works to make the actual state of system objects match the desired state. </a:t>
            </a:r>
          </a:p>
          <a:p>
            <a:r>
              <a:rPr lang="en-US" sz="2400" dirty="0"/>
              <a:t>The control plane components are agents with very distinct roles in the cluster's management. </a:t>
            </a:r>
          </a:p>
          <a:p>
            <a:r>
              <a:rPr lang="en-US" sz="2400" dirty="0"/>
              <a:t>The master node provides a running environment for the control plane responsible for managing the state of a Kubernetes cluster, and it is the brain behind all operations inside the cluster. </a:t>
            </a:r>
          </a:p>
          <a:p>
            <a:r>
              <a:rPr lang="en-US" sz="2400" dirty="0"/>
              <a:t>In order to communicate with the Kubernetes cluster, users send requests to the master node via a Command Line Interface (CLI) tool, a Web User-Interface (Web UI) Dashboard, or Application Programming Interface (API).</a:t>
            </a:r>
          </a:p>
          <a:p>
            <a:endParaRPr lang="en-US" sz="2400" dirty="0"/>
          </a:p>
        </p:txBody>
      </p:sp>
    </p:spTree>
    <p:extLst>
      <p:ext uri="{BB962C8B-B14F-4D97-AF65-F5344CB8AC3E}">
        <p14:creationId xmlns:p14="http://schemas.microsoft.com/office/powerpoint/2010/main" val="167355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51000" y="1219179"/>
            <a:ext cx="9169400" cy="1295400"/>
            <a:chOff x="1238250" y="914384"/>
            <a:chExt cx="6877050" cy="971550"/>
          </a:xfrm>
        </p:grpSpPr>
        <p:pic>
          <p:nvPicPr>
            <p:cNvPr id="3" name="object 3"/>
            <p:cNvPicPr/>
            <p:nvPr/>
          </p:nvPicPr>
          <p:blipFill>
            <a:blip r:embed="rId2" cstate="print"/>
            <a:stretch>
              <a:fillRect/>
            </a:stretch>
          </p:blipFill>
          <p:spPr>
            <a:xfrm>
              <a:off x="1238250" y="914384"/>
              <a:ext cx="6877050" cy="971550"/>
            </a:xfrm>
            <a:prstGeom prst="rect">
              <a:avLst/>
            </a:prstGeom>
          </p:spPr>
        </p:pic>
        <p:sp>
          <p:nvSpPr>
            <p:cNvPr id="4" name="object 4"/>
            <p:cNvSpPr/>
            <p:nvPr/>
          </p:nvSpPr>
          <p:spPr>
            <a:xfrm>
              <a:off x="1253453" y="928359"/>
              <a:ext cx="6791325" cy="883919"/>
            </a:xfrm>
            <a:custGeom>
              <a:avLst/>
              <a:gdLst/>
              <a:ahLst/>
              <a:cxnLst/>
              <a:rect l="l" t="t" r="r" b="b"/>
              <a:pathLst>
                <a:path w="6791325" h="883919">
                  <a:moveTo>
                    <a:pt x="6643914" y="0"/>
                  </a:moveTo>
                  <a:lnTo>
                    <a:pt x="147233" y="0"/>
                  </a:lnTo>
                  <a:lnTo>
                    <a:pt x="100708" y="7506"/>
                  </a:lnTo>
                  <a:lnTo>
                    <a:pt x="60292" y="28407"/>
                  </a:lnTo>
                  <a:lnTo>
                    <a:pt x="28416" y="60273"/>
                  </a:lnTo>
                  <a:lnTo>
                    <a:pt x="7509" y="100676"/>
                  </a:lnTo>
                  <a:lnTo>
                    <a:pt x="0" y="147187"/>
                  </a:lnTo>
                  <a:lnTo>
                    <a:pt x="0" y="736213"/>
                  </a:lnTo>
                  <a:lnTo>
                    <a:pt x="7509" y="782799"/>
                  </a:lnTo>
                  <a:lnTo>
                    <a:pt x="28416" y="823247"/>
                  </a:lnTo>
                  <a:lnTo>
                    <a:pt x="60292" y="855137"/>
                  </a:lnTo>
                  <a:lnTo>
                    <a:pt x="100708" y="876046"/>
                  </a:lnTo>
                  <a:lnTo>
                    <a:pt x="147233" y="883554"/>
                  </a:lnTo>
                  <a:lnTo>
                    <a:pt x="6643914" y="883554"/>
                  </a:lnTo>
                  <a:lnTo>
                    <a:pt x="6690496" y="876046"/>
                  </a:lnTo>
                  <a:lnTo>
                    <a:pt x="6730937" y="855137"/>
                  </a:lnTo>
                  <a:lnTo>
                    <a:pt x="6762817" y="823247"/>
                  </a:lnTo>
                  <a:lnTo>
                    <a:pt x="6783719" y="782799"/>
                  </a:lnTo>
                  <a:lnTo>
                    <a:pt x="6791224" y="736213"/>
                  </a:lnTo>
                  <a:lnTo>
                    <a:pt x="6791224" y="147187"/>
                  </a:lnTo>
                  <a:lnTo>
                    <a:pt x="6783719" y="100676"/>
                  </a:lnTo>
                  <a:lnTo>
                    <a:pt x="6762817" y="60273"/>
                  </a:lnTo>
                  <a:lnTo>
                    <a:pt x="6730937" y="28407"/>
                  </a:lnTo>
                  <a:lnTo>
                    <a:pt x="6690496" y="7506"/>
                  </a:lnTo>
                  <a:lnTo>
                    <a:pt x="6643914" y="0"/>
                  </a:lnTo>
                  <a:close/>
                </a:path>
              </a:pathLst>
            </a:custGeom>
            <a:solidFill>
              <a:srgbClr val="FFFFFF"/>
            </a:solidFill>
          </p:spPr>
          <p:txBody>
            <a:bodyPr wrap="square" lIns="0" tIns="0" rIns="0" bIns="0" rtlCol="0"/>
            <a:lstStyle/>
            <a:p>
              <a:endParaRPr sz="2400"/>
            </a:p>
          </p:txBody>
        </p:sp>
        <p:sp>
          <p:nvSpPr>
            <p:cNvPr id="5" name="object 5"/>
            <p:cNvSpPr/>
            <p:nvPr/>
          </p:nvSpPr>
          <p:spPr>
            <a:xfrm>
              <a:off x="1253453" y="928359"/>
              <a:ext cx="6791325" cy="883919"/>
            </a:xfrm>
            <a:custGeom>
              <a:avLst/>
              <a:gdLst/>
              <a:ahLst/>
              <a:cxnLst/>
              <a:rect l="l" t="t" r="r" b="b"/>
              <a:pathLst>
                <a:path w="6791325" h="883919">
                  <a:moveTo>
                    <a:pt x="0" y="147187"/>
                  </a:moveTo>
                  <a:lnTo>
                    <a:pt x="7509" y="100676"/>
                  </a:lnTo>
                  <a:lnTo>
                    <a:pt x="28416" y="60273"/>
                  </a:lnTo>
                  <a:lnTo>
                    <a:pt x="60292" y="28407"/>
                  </a:lnTo>
                  <a:lnTo>
                    <a:pt x="100708" y="7506"/>
                  </a:lnTo>
                  <a:lnTo>
                    <a:pt x="147233" y="0"/>
                  </a:lnTo>
                  <a:lnTo>
                    <a:pt x="6643914" y="0"/>
                  </a:lnTo>
                  <a:lnTo>
                    <a:pt x="6690496" y="7506"/>
                  </a:lnTo>
                  <a:lnTo>
                    <a:pt x="6730937" y="28407"/>
                  </a:lnTo>
                  <a:lnTo>
                    <a:pt x="6762817" y="60273"/>
                  </a:lnTo>
                  <a:lnTo>
                    <a:pt x="6783719" y="100676"/>
                  </a:lnTo>
                  <a:lnTo>
                    <a:pt x="6791224" y="147187"/>
                  </a:lnTo>
                  <a:lnTo>
                    <a:pt x="6791224" y="736213"/>
                  </a:lnTo>
                  <a:lnTo>
                    <a:pt x="6783719" y="782799"/>
                  </a:lnTo>
                  <a:lnTo>
                    <a:pt x="6762817" y="823247"/>
                  </a:lnTo>
                  <a:lnTo>
                    <a:pt x="6730937" y="855137"/>
                  </a:lnTo>
                  <a:lnTo>
                    <a:pt x="6690496" y="876046"/>
                  </a:lnTo>
                  <a:lnTo>
                    <a:pt x="6643914" y="883554"/>
                  </a:lnTo>
                  <a:lnTo>
                    <a:pt x="147233" y="883554"/>
                  </a:lnTo>
                  <a:lnTo>
                    <a:pt x="100708" y="876046"/>
                  </a:lnTo>
                  <a:lnTo>
                    <a:pt x="60292" y="855137"/>
                  </a:lnTo>
                  <a:lnTo>
                    <a:pt x="28416" y="823247"/>
                  </a:lnTo>
                  <a:lnTo>
                    <a:pt x="7509" y="782799"/>
                  </a:lnTo>
                  <a:lnTo>
                    <a:pt x="0" y="736213"/>
                  </a:lnTo>
                  <a:lnTo>
                    <a:pt x="0" y="147187"/>
                  </a:lnTo>
                  <a:close/>
                </a:path>
              </a:pathLst>
            </a:custGeom>
            <a:ln w="12700">
              <a:solidFill>
                <a:srgbClr val="AF5C04"/>
              </a:solidFill>
            </a:ln>
          </p:spPr>
          <p:txBody>
            <a:bodyPr wrap="square" lIns="0" tIns="0" rIns="0" bIns="0" rtlCol="0"/>
            <a:lstStyle/>
            <a:p>
              <a:endParaRPr sz="2400"/>
            </a:p>
          </p:txBody>
        </p:sp>
      </p:grpSp>
      <p:sp>
        <p:nvSpPr>
          <p:cNvPr id="6" name="object 6"/>
          <p:cNvSpPr txBox="1">
            <a:spLocks noGrp="1"/>
          </p:cNvSpPr>
          <p:nvPr>
            <p:ph type="title"/>
          </p:nvPr>
        </p:nvSpPr>
        <p:spPr>
          <a:xfrm>
            <a:off x="341207" y="194393"/>
            <a:ext cx="6552753" cy="699336"/>
          </a:xfrm>
          <a:prstGeom prst="rect">
            <a:avLst/>
          </a:prstGeom>
        </p:spPr>
        <p:txBody>
          <a:bodyPr vert="horz" wrap="square" lIns="0" tIns="22013" rIns="0" bIns="0" rtlCol="0" anchor="ctr">
            <a:spAutoFit/>
          </a:bodyPr>
          <a:lstStyle/>
          <a:p>
            <a:pPr marL="16933">
              <a:lnSpc>
                <a:spcPct val="100000"/>
              </a:lnSpc>
              <a:spcBef>
                <a:spcPts val="173"/>
              </a:spcBef>
            </a:pPr>
            <a:r>
              <a:rPr spc="20" dirty="0"/>
              <a:t>Deployments</a:t>
            </a:r>
            <a:r>
              <a:rPr spc="-20" dirty="0"/>
              <a:t> </a:t>
            </a:r>
            <a:r>
              <a:rPr spc="7" dirty="0"/>
              <a:t>in</a:t>
            </a:r>
            <a:r>
              <a:rPr spc="67" dirty="0"/>
              <a:t> </a:t>
            </a:r>
            <a:r>
              <a:rPr spc="20" dirty="0"/>
              <a:t>Kubernetes</a:t>
            </a:r>
          </a:p>
        </p:txBody>
      </p:sp>
      <p:sp>
        <p:nvSpPr>
          <p:cNvPr id="7" name="object 7"/>
          <p:cNvSpPr txBox="1"/>
          <p:nvPr/>
        </p:nvSpPr>
        <p:spPr>
          <a:xfrm>
            <a:off x="2320207" y="1522218"/>
            <a:ext cx="7549727" cy="555707"/>
          </a:xfrm>
          <a:prstGeom prst="rect">
            <a:avLst/>
          </a:prstGeom>
        </p:spPr>
        <p:txBody>
          <a:bodyPr vert="horz" wrap="square" lIns="0" tIns="16933" rIns="0" bIns="0" rtlCol="0">
            <a:spAutoFit/>
          </a:bodyPr>
          <a:lstStyle/>
          <a:p>
            <a:pPr algn="ctr">
              <a:lnSpc>
                <a:spcPts val="2133"/>
              </a:lnSpc>
              <a:spcBef>
                <a:spcPts val="133"/>
              </a:spcBef>
            </a:pPr>
            <a:r>
              <a:rPr spc="-13" dirty="0">
                <a:latin typeface="Calibri"/>
                <a:cs typeface="Calibri"/>
              </a:rPr>
              <a:t>Deployment</a:t>
            </a:r>
            <a:r>
              <a:rPr spc="80" dirty="0">
                <a:latin typeface="Calibri"/>
                <a:cs typeface="Calibri"/>
              </a:rPr>
              <a:t> </a:t>
            </a:r>
            <a:r>
              <a:rPr spc="-13" dirty="0">
                <a:latin typeface="Calibri"/>
                <a:cs typeface="Calibri"/>
              </a:rPr>
              <a:t>in</a:t>
            </a:r>
            <a:r>
              <a:rPr spc="47" dirty="0">
                <a:latin typeface="Calibri"/>
                <a:cs typeface="Calibri"/>
              </a:rPr>
              <a:t> </a:t>
            </a:r>
            <a:r>
              <a:rPr spc="-27" dirty="0">
                <a:latin typeface="Calibri"/>
                <a:cs typeface="Calibri"/>
              </a:rPr>
              <a:t>Kubernetes</a:t>
            </a:r>
            <a:r>
              <a:rPr spc="87" dirty="0">
                <a:latin typeface="Calibri"/>
                <a:cs typeface="Calibri"/>
              </a:rPr>
              <a:t> </a:t>
            </a:r>
            <a:r>
              <a:rPr spc="-13" dirty="0">
                <a:latin typeface="Calibri"/>
                <a:cs typeface="Calibri"/>
              </a:rPr>
              <a:t>is</a:t>
            </a:r>
            <a:r>
              <a:rPr spc="-20" dirty="0">
                <a:latin typeface="Calibri"/>
                <a:cs typeface="Calibri"/>
              </a:rPr>
              <a:t> </a:t>
            </a:r>
            <a:r>
              <a:rPr dirty="0">
                <a:latin typeface="Calibri"/>
                <a:cs typeface="Calibri"/>
              </a:rPr>
              <a:t>a</a:t>
            </a:r>
            <a:r>
              <a:rPr spc="27" dirty="0">
                <a:latin typeface="Calibri"/>
                <a:cs typeface="Calibri"/>
              </a:rPr>
              <a:t> </a:t>
            </a:r>
            <a:r>
              <a:rPr dirty="0">
                <a:latin typeface="Calibri"/>
                <a:cs typeface="Calibri"/>
              </a:rPr>
              <a:t>controller</a:t>
            </a:r>
            <a:r>
              <a:rPr spc="-33" dirty="0">
                <a:latin typeface="Calibri"/>
                <a:cs typeface="Calibri"/>
              </a:rPr>
              <a:t> </a:t>
            </a:r>
            <a:r>
              <a:rPr spc="-7" dirty="0">
                <a:latin typeface="Calibri"/>
                <a:cs typeface="Calibri"/>
              </a:rPr>
              <a:t>which</a:t>
            </a:r>
            <a:r>
              <a:rPr spc="-53" dirty="0">
                <a:latin typeface="Calibri"/>
                <a:cs typeface="Calibri"/>
              </a:rPr>
              <a:t> </a:t>
            </a:r>
            <a:r>
              <a:rPr spc="-27" dirty="0">
                <a:latin typeface="Calibri"/>
                <a:cs typeface="Calibri"/>
              </a:rPr>
              <a:t>helps</a:t>
            </a:r>
            <a:r>
              <a:rPr spc="80" dirty="0">
                <a:latin typeface="Calibri"/>
                <a:cs typeface="Calibri"/>
              </a:rPr>
              <a:t> </a:t>
            </a:r>
            <a:r>
              <a:rPr spc="-7" dirty="0">
                <a:latin typeface="Calibri"/>
                <a:cs typeface="Calibri"/>
              </a:rPr>
              <a:t>your</a:t>
            </a:r>
            <a:r>
              <a:rPr spc="60" dirty="0">
                <a:latin typeface="Calibri"/>
                <a:cs typeface="Calibri"/>
              </a:rPr>
              <a:t> </a:t>
            </a:r>
            <a:r>
              <a:rPr spc="-7" dirty="0">
                <a:latin typeface="Calibri"/>
                <a:cs typeface="Calibri"/>
              </a:rPr>
              <a:t>applications</a:t>
            </a:r>
            <a:r>
              <a:rPr spc="-13" dirty="0">
                <a:latin typeface="Calibri"/>
                <a:cs typeface="Calibri"/>
              </a:rPr>
              <a:t> </a:t>
            </a:r>
            <a:r>
              <a:rPr spc="7" dirty="0">
                <a:latin typeface="Calibri"/>
                <a:cs typeface="Calibri"/>
              </a:rPr>
              <a:t>reach</a:t>
            </a:r>
            <a:r>
              <a:rPr spc="-60" dirty="0">
                <a:latin typeface="Calibri"/>
                <a:cs typeface="Calibri"/>
              </a:rPr>
              <a:t> </a:t>
            </a:r>
            <a:r>
              <a:rPr spc="-20" dirty="0">
                <a:latin typeface="Calibri"/>
                <a:cs typeface="Calibri"/>
              </a:rPr>
              <a:t>the</a:t>
            </a:r>
            <a:endParaRPr>
              <a:latin typeface="Calibri"/>
              <a:cs typeface="Calibri"/>
            </a:endParaRPr>
          </a:p>
          <a:p>
            <a:pPr marR="5080" algn="ctr">
              <a:lnSpc>
                <a:spcPts val="2133"/>
              </a:lnSpc>
            </a:pPr>
            <a:r>
              <a:rPr spc="-13" dirty="0">
                <a:latin typeface="Calibri"/>
                <a:cs typeface="Calibri"/>
              </a:rPr>
              <a:t>desired</a:t>
            </a:r>
            <a:r>
              <a:rPr spc="47" dirty="0">
                <a:latin typeface="Calibri"/>
                <a:cs typeface="Calibri"/>
              </a:rPr>
              <a:t> </a:t>
            </a:r>
            <a:r>
              <a:rPr dirty="0">
                <a:latin typeface="Calibri"/>
                <a:cs typeface="Calibri"/>
              </a:rPr>
              <a:t>state;</a:t>
            </a:r>
            <a:r>
              <a:rPr spc="-87" dirty="0">
                <a:latin typeface="Calibri"/>
                <a:cs typeface="Calibri"/>
              </a:rPr>
              <a:t> </a:t>
            </a:r>
            <a:r>
              <a:rPr spc="-20" dirty="0">
                <a:latin typeface="Calibri"/>
                <a:cs typeface="Calibri"/>
              </a:rPr>
              <a:t>the</a:t>
            </a:r>
            <a:r>
              <a:rPr dirty="0">
                <a:latin typeface="Calibri"/>
                <a:cs typeface="Calibri"/>
              </a:rPr>
              <a:t> </a:t>
            </a:r>
            <a:r>
              <a:rPr spc="-20" dirty="0">
                <a:latin typeface="Calibri"/>
                <a:cs typeface="Calibri"/>
              </a:rPr>
              <a:t>desired</a:t>
            </a:r>
            <a:r>
              <a:rPr spc="152" dirty="0">
                <a:latin typeface="Calibri"/>
                <a:cs typeface="Calibri"/>
              </a:rPr>
              <a:t> </a:t>
            </a:r>
            <a:r>
              <a:rPr dirty="0">
                <a:latin typeface="Calibri"/>
                <a:cs typeface="Calibri"/>
              </a:rPr>
              <a:t>state</a:t>
            </a:r>
            <a:r>
              <a:rPr spc="-107" dirty="0">
                <a:latin typeface="Calibri"/>
                <a:cs typeface="Calibri"/>
              </a:rPr>
              <a:t> </a:t>
            </a:r>
            <a:r>
              <a:rPr spc="-13" dirty="0">
                <a:latin typeface="Calibri"/>
                <a:cs typeface="Calibri"/>
              </a:rPr>
              <a:t>is defined</a:t>
            </a:r>
            <a:r>
              <a:rPr spc="53" dirty="0">
                <a:latin typeface="Calibri"/>
                <a:cs typeface="Calibri"/>
              </a:rPr>
              <a:t> </a:t>
            </a:r>
            <a:r>
              <a:rPr spc="-27" dirty="0">
                <a:latin typeface="Calibri"/>
                <a:cs typeface="Calibri"/>
              </a:rPr>
              <a:t>inside</a:t>
            </a:r>
            <a:r>
              <a:rPr spc="100" dirty="0">
                <a:latin typeface="Calibri"/>
                <a:cs typeface="Calibri"/>
              </a:rPr>
              <a:t> </a:t>
            </a:r>
            <a:r>
              <a:rPr spc="-20" dirty="0">
                <a:latin typeface="Calibri"/>
                <a:cs typeface="Calibri"/>
              </a:rPr>
              <a:t>the</a:t>
            </a:r>
            <a:r>
              <a:rPr spc="100" dirty="0">
                <a:latin typeface="Calibri"/>
                <a:cs typeface="Calibri"/>
              </a:rPr>
              <a:t> </a:t>
            </a:r>
            <a:r>
              <a:rPr spc="-20" dirty="0">
                <a:latin typeface="Calibri"/>
                <a:cs typeface="Calibri"/>
              </a:rPr>
              <a:t>deployment</a:t>
            </a:r>
            <a:r>
              <a:rPr spc="87" dirty="0">
                <a:latin typeface="Calibri"/>
                <a:cs typeface="Calibri"/>
              </a:rPr>
              <a:t> </a:t>
            </a:r>
            <a:r>
              <a:rPr dirty="0">
                <a:latin typeface="Calibri"/>
                <a:cs typeface="Calibri"/>
              </a:rPr>
              <a:t>file.</a:t>
            </a:r>
            <a:endParaRPr>
              <a:latin typeface="Calibri"/>
              <a:cs typeface="Calibri"/>
            </a:endParaRPr>
          </a:p>
        </p:txBody>
      </p:sp>
      <p:grpSp>
        <p:nvGrpSpPr>
          <p:cNvPr id="8" name="object 8"/>
          <p:cNvGrpSpPr/>
          <p:nvPr/>
        </p:nvGrpSpPr>
        <p:grpSpPr>
          <a:xfrm>
            <a:off x="3238500" y="3403601"/>
            <a:ext cx="5562600" cy="2781300"/>
            <a:chOff x="2428875" y="2552700"/>
            <a:chExt cx="4171950" cy="2085975"/>
          </a:xfrm>
        </p:grpSpPr>
        <p:pic>
          <p:nvPicPr>
            <p:cNvPr id="9" name="object 9"/>
            <p:cNvPicPr/>
            <p:nvPr/>
          </p:nvPicPr>
          <p:blipFill>
            <a:blip r:embed="rId3" cstate="print"/>
            <a:stretch>
              <a:fillRect/>
            </a:stretch>
          </p:blipFill>
          <p:spPr>
            <a:xfrm>
              <a:off x="2428875" y="2552700"/>
              <a:ext cx="4171950" cy="2085975"/>
            </a:xfrm>
            <a:prstGeom prst="rect">
              <a:avLst/>
            </a:prstGeom>
          </p:spPr>
        </p:pic>
        <p:sp>
          <p:nvSpPr>
            <p:cNvPr id="10" name="object 10"/>
            <p:cNvSpPr/>
            <p:nvPr/>
          </p:nvSpPr>
          <p:spPr>
            <a:xfrm>
              <a:off x="2451603" y="2571750"/>
              <a:ext cx="4069079" cy="1993264"/>
            </a:xfrm>
            <a:custGeom>
              <a:avLst/>
              <a:gdLst/>
              <a:ahLst/>
              <a:cxnLst/>
              <a:rect l="l" t="t" r="r" b="b"/>
              <a:pathLst>
                <a:path w="4069079" h="1993264">
                  <a:moveTo>
                    <a:pt x="3736354" y="0"/>
                  </a:moveTo>
                  <a:lnTo>
                    <a:pt x="332231" y="0"/>
                  </a:lnTo>
                  <a:lnTo>
                    <a:pt x="283131" y="3601"/>
                  </a:lnTo>
                  <a:lnTo>
                    <a:pt x="236270" y="14064"/>
                  </a:lnTo>
                  <a:lnTo>
                    <a:pt x="192160" y="30874"/>
                  </a:lnTo>
                  <a:lnTo>
                    <a:pt x="151317" y="53518"/>
                  </a:lnTo>
                  <a:lnTo>
                    <a:pt x="114253" y="81482"/>
                  </a:lnTo>
                  <a:lnTo>
                    <a:pt x="81482" y="114253"/>
                  </a:lnTo>
                  <a:lnTo>
                    <a:pt x="53518" y="151317"/>
                  </a:lnTo>
                  <a:lnTo>
                    <a:pt x="30874" y="192160"/>
                  </a:lnTo>
                  <a:lnTo>
                    <a:pt x="14064" y="236270"/>
                  </a:lnTo>
                  <a:lnTo>
                    <a:pt x="3601" y="283131"/>
                  </a:lnTo>
                  <a:lnTo>
                    <a:pt x="0" y="332231"/>
                  </a:lnTo>
                  <a:lnTo>
                    <a:pt x="0" y="1660980"/>
                  </a:lnTo>
                  <a:lnTo>
                    <a:pt x="3601" y="1710072"/>
                  </a:lnTo>
                  <a:lnTo>
                    <a:pt x="14064" y="1756927"/>
                  </a:lnTo>
                  <a:lnTo>
                    <a:pt x="30874" y="1801032"/>
                  </a:lnTo>
                  <a:lnTo>
                    <a:pt x="53518" y="1841873"/>
                  </a:lnTo>
                  <a:lnTo>
                    <a:pt x="81482" y="1878935"/>
                  </a:lnTo>
                  <a:lnTo>
                    <a:pt x="114253" y="1911705"/>
                  </a:lnTo>
                  <a:lnTo>
                    <a:pt x="151317" y="1939670"/>
                  </a:lnTo>
                  <a:lnTo>
                    <a:pt x="192160" y="1962314"/>
                  </a:lnTo>
                  <a:lnTo>
                    <a:pt x="236270" y="1979125"/>
                  </a:lnTo>
                  <a:lnTo>
                    <a:pt x="283131" y="1989588"/>
                  </a:lnTo>
                  <a:lnTo>
                    <a:pt x="332231" y="1993190"/>
                  </a:lnTo>
                  <a:lnTo>
                    <a:pt x="3736354" y="1993190"/>
                  </a:lnTo>
                  <a:lnTo>
                    <a:pt x="3785456" y="1989588"/>
                  </a:lnTo>
                  <a:lnTo>
                    <a:pt x="3832319" y="1979125"/>
                  </a:lnTo>
                  <a:lnTo>
                    <a:pt x="3876429" y="1962314"/>
                  </a:lnTo>
                  <a:lnTo>
                    <a:pt x="3917272" y="1939670"/>
                  </a:lnTo>
                  <a:lnTo>
                    <a:pt x="3954336" y="1911705"/>
                  </a:lnTo>
                  <a:lnTo>
                    <a:pt x="3987106" y="1878935"/>
                  </a:lnTo>
                  <a:lnTo>
                    <a:pt x="4015069" y="1841873"/>
                  </a:lnTo>
                  <a:lnTo>
                    <a:pt x="4037713" y="1801032"/>
                  </a:lnTo>
                  <a:lnTo>
                    <a:pt x="4054522" y="1756927"/>
                  </a:lnTo>
                  <a:lnTo>
                    <a:pt x="4064984" y="1710072"/>
                  </a:lnTo>
                  <a:lnTo>
                    <a:pt x="4068586" y="1660980"/>
                  </a:lnTo>
                  <a:lnTo>
                    <a:pt x="4068586" y="332231"/>
                  </a:lnTo>
                  <a:lnTo>
                    <a:pt x="4064984" y="283131"/>
                  </a:lnTo>
                  <a:lnTo>
                    <a:pt x="4054522" y="236270"/>
                  </a:lnTo>
                  <a:lnTo>
                    <a:pt x="4037713" y="192160"/>
                  </a:lnTo>
                  <a:lnTo>
                    <a:pt x="4015069" y="151317"/>
                  </a:lnTo>
                  <a:lnTo>
                    <a:pt x="3987106" y="114253"/>
                  </a:lnTo>
                  <a:lnTo>
                    <a:pt x="3954336" y="81482"/>
                  </a:lnTo>
                  <a:lnTo>
                    <a:pt x="3917272" y="53518"/>
                  </a:lnTo>
                  <a:lnTo>
                    <a:pt x="3876429" y="30874"/>
                  </a:lnTo>
                  <a:lnTo>
                    <a:pt x="3832319" y="14064"/>
                  </a:lnTo>
                  <a:lnTo>
                    <a:pt x="3785456" y="3601"/>
                  </a:lnTo>
                  <a:lnTo>
                    <a:pt x="3736354" y="0"/>
                  </a:lnTo>
                  <a:close/>
                </a:path>
              </a:pathLst>
            </a:custGeom>
            <a:solidFill>
              <a:srgbClr val="FFFFFF"/>
            </a:solidFill>
          </p:spPr>
          <p:txBody>
            <a:bodyPr wrap="square" lIns="0" tIns="0" rIns="0" bIns="0" rtlCol="0"/>
            <a:lstStyle/>
            <a:p>
              <a:endParaRPr sz="2400"/>
            </a:p>
          </p:txBody>
        </p:sp>
        <p:sp>
          <p:nvSpPr>
            <p:cNvPr id="11" name="object 11"/>
            <p:cNvSpPr/>
            <p:nvPr/>
          </p:nvSpPr>
          <p:spPr>
            <a:xfrm>
              <a:off x="2451603" y="2571750"/>
              <a:ext cx="4069079" cy="1993264"/>
            </a:xfrm>
            <a:custGeom>
              <a:avLst/>
              <a:gdLst/>
              <a:ahLst/>
              <a:cxnLst/>
              <a:rect l="l" t="t" r="r" b="b"/>
              <a:pathLst>
                <a:path w="4069079" h="1993264">
                  <a:moveTo>
                    <a:pt x="0" y="332231"/>
                  </a:moveTo>
                  <a:lnTo>
                    <a:pt x="3601" y="283131"/>
                  </a:lnTo>
                  <a:lnTo>
                    <a:pt x="14064" y="236270"/>
                  </a:lnTo>
                  <a:lnTo>
                    <a:pt x="30874" y="192160"/>
                  </a:lnTo>
                  <a:lnTo>
                    <a:pt x="53518" y="151317"/>
                  </a:lnTo>
                  <a:lnTo>
                    <a:pt x="81482" y="114253"/>
                  </a:lnTo>
                  <a:lnTo>
                    <a:pt x="114253" y="81482"/>
                  </a:lnTo>
                  <a:lnTo>
                    <a:pt x="151317" y="53518"/>
                  </a:lnTo>
                  <a:lnTo>
                    <a:pt x="192160" y="30874"/>
                  </a:lnTo>
                  <a:lnTo>
                    <a:pt x="236270" y="14064"/>
                  </a:lnTo>
                  <a:lnTo>
                    <a:pt x="283131" y="3601"/>
                  </a:lnTo>
                  <a:lnTo>
                    <a:pt x="332231" y="0"/>
                  </a:lnTo>
                  <a:lnTo>
                    <a:pt x="3736354" y="0"/>
                  </a:lnTo>
                  <a:lnTo>
                    <a:pt x="3785456" y="3601"/>
                  </a:lnTo>
                  <a:lnTo>
                    <a:pt x="3832319" y="14064"/>
                  </a:lnTo>
                  <a:lnTo>
                    <a:pt x="3876429" y="30874"/>
                  </a:lnTo>
                  <a:lnTo>
                    <a:pt x="3917272" y="53518"/>
                  </a:lnTo>
                  <a:lnTo>
                    <a:pt x="3954336" y="81482"/>
                  </a:lnTo>
                  <a:lnTo>
                    <a:pt x="3987106" y="114253"/>
                  </a:lnTo>
                  <a:lnTo>
                    <a:pt x="4015069" y="151317"/>
                  </a:lnTo>
                  <a:lnTo>
                    <a:pt x="4037713" y="192160"/>
                  </a:lnTo>
                  <a:lnTo>
                    <a:pt x="4054522" y="236270"/>
                  </a:lnTo>
                  <a:lnTo>
                    <a:pt x="4064984" y="283131"/>
                  </a:lnTo>
                  <a:lnTo>
                    <a:pt x="4068586" y="332231"/>
                  </a:lnTo>
                  <a:lnTo>
                    <a:pt x="4068586" y="1660980"/>
                  </a:lnTo>
                  <a:lnTo>
                    <a:pt x="4064984" y="1710072"/>
                  </a:lnTo>
                  <a:lnTo>
                    <a:pt x="4054522" y="1756927"/>
                  </a:lnTo>
                  <a:lnTo>
                    <a:pt x="4037713" y="1801032"/>
                  </a:lnTo>
                  <a:lnTo>
                    <a:pt x="4015069" y="1841873"/>
                  </a:lnTo>
                  <a:lnTo>
                    <a:pt x="3987106" y="1878935"/>
                  </a:lnTo>
                  <a:lnTo>
                    <a:pt x="3954336" y="1911705"/>
                  </a:lnTo>
                  <a:lnTo>
                    <a:pt x="3917272" y="1939670"/>
                  </a:lnTo>
                  <a:lnTo>
                    <a:pt x="3876429" y="1962314"/>
                  </a:lnTo>
                  <a:lnTo>
                    <a:pt x="3832319" y="1979125"/>
                  </a:lnTo>
                  <a:lnTo>
                    <a:pt x="3785456" y="1989588"/>
                  </a:lnTo>
                  <a:lnTo>
                    <a:pt x="3736354" y="1993190"/>
                  </a:lnTo>
                  <a:lnTo>
                    <a:pt x="332231" y="1993190"/>
                  </a:lnTo>
                  <a:lnTo>
                    <a:pt x="283131" y="1989588"/>
                  </a:lnTo>
                  <a:lnTo>
                    <a:pt x="236270" y="1979125"/>
                  </a:lnTo>
                  <a:lnTo>
                    <a:pt x="192160" y="1962314"/>
                  </a:lnTo>
                  <a:lnTo>
                    <a:pt x="151317" y="1939670"/>
                  </a:lnTo>
                  <a:lnTo>
                    <a:pt x="114253" y="1911705"/>
                  </a:lnTo>
                  <a:lnTo>
                    <a:pt x="81482" y="1878935"/>
                  </a:lnTo>
                  <a:lnTo>
                    <a:pt x="53518" y="1841873"/>
                  </a:lnTo>
                  <a:lnTo>
                    <a:pt x="30874" y="1801032"/>
                  </a:lnTo>
                  <a:lnTo>
                    <a:pt x="14064" y="1756927"/>
                  </a:lnTo>
                  <a:lnTo>
                    <a:pt x="3601" y="1710072"/>
                  </a:lnTo>
                  <a:lnTo>
                    <a:pt x="0" y="1660980"/>
                  </a:lnTo>
                  <a:lnTo>
                    <a:pt x="0" y="332231"/>
                  </a:lnTo>
                  <a:close/>
                </a:path>
              </a:pathLst>
            </a:custGeom>
            <a:ln w="12700">
              <a:solidFill>
                <a:srgbClr val="AF5C04"/>
              </a:solidFill>
              <a:prstDash val="lgDash"/>
            </a:ln>
          </p:spPr>
          <p:txBody>
            <a:bodyPr wrap="square" lIns="0" tIns="0" rIns="0" bIns="0" rtlCol="0"/>
            <a:lstStyle/>
            <a:p>
              <a:endParaRPr sz="2400"/>
            </a:p>
          </p:txBody>
        </p:sp>
        <p:sp>
          <p:nvSpPr>
            <p:cNvPr id="12" name="object 12"/>
            <p:cNvSpPr/>
            <p:nvPr/>
          </p:nvSpPr>
          <p:spPr>
            <a:xfrm>
              <a:off x="2794503" y="3070098"/>
              <a:ext cx="729615" cy="996950"/>
            </a:xfrm>
            <a:custGeom>
              <a:avLst/>
              <a:gdLst/>
              <a:ahLst/>
              <a:cxnLst/>
              <a:rect l="l" t="t" r="r" b="b"/>
              <a:pathLst>
                <a:path w="729614" h="996950">
                  <a:moveTo>
                    <a:pt x="364748" y="0"/>
                  </a:moveTo>
                  <a:lnTo>
                    <a:pt x="299191" y="2673"/>
                  </a:lnTo>
                  <a:lnTo>
                    <a:pt x="237486" y="10382"/>
                  </a:lnTo>
                  <a:lnTo>
                    <a:pt x="180664" y="22657"/>
                  </a:lnTo>
                  <a:lnTo>
                    <a:pt x="129756" y="39031"/>
                  </a:lnTo>
                  <a:lnTo>
                    <a:pt x="85793" y="59035"/>
                  </a:lnTo>
                  <a:lnTo>
                    <a:pt x="49804" y="82200"/>
                  </a:lnTo>
                  <a:lnTo>
                    <a:pt x="5877" y="136143"/>
                  </a:lnTo>
                  <a:lnTo>
                    <a:pt x="0" y="165984"/>
                  </a:lnTo>
                  <a:lnTo>
                    <a:pt x="0" y="830436"/>
                  </a:lnTo>
                  <a:lnTo>
                    <a:pt x="22822" y="888396"/>
                  </a:lnTo>
                  <a:lnTo>
                    <a:pt x="85793" y="937456"/>
                  </a:lnTo>
                  <a:lnTo>
                    <a:pt x="129756" y="957475"/>
                  </a:lnTo>
                  <a:lnTo>
                    <a:pt x="180664" y="973862"/>
                  </a:lnTo>
                  <a:lnTo>
                    <a:pt x="237486" y="986148"/>
                  </a:lnTo>
                  <a:lnTo>
                    <a:pt x="299191" y="993864"/>
                  </a:lnTo>
                  <a:lnTo>
                    <a:pt x="364748" y="996540"/>
                  </a:lnTo>
                  <a:lnTo>
                    <a:pt x="430343" y="993864"/>
                  </a:lnTo>
                  <a:lnTo>
                    <a:pt x="492069" y="986148"/>
                  </a:lnTo>
                  <a:lnTo>
                    <a:pt x="548898" y="973862"/>
                  </a:lnTo>
                  <a:lnTo>
                    <a:pt x="599802" y="957475"/>
                  </a:lnTo>
                  <a:lnTo>
                    <a:pt x="643754" y="937456"/>
                  </a:lnTo>
                  <a:lnTo>
                    <a:pt x="679728" y="914273"/>
                  </a:lnTo>
                  <a:lnTo>
                    <a:pt x="723629" y="860294"/>
                  </a:lnTo>
                  <a:lnTo>
                    <a:pt x="729502" y="830436"/>
                  </a:lnTo>
                  <a:lnTo>
                    <a:pt x="729502" y="165984"/>
                  </a:lnTo>
                  <a:lnTo>
                    <a:pt x="706695" y="108059"/>
                  </a:lnTo>
                  <a:lnTo>
                    <a:pt x="643754" y="59035"/>
                  </a:lnTo>
                  <a:lnTo>
                    <a:pt x="599802" y="39031"/>
                  </a:lnTo>
                  <a:lnTo>
                    <a:pt x="548898" y="22657"/>
                  </a:lnTo>
                  <a:lnTo>
                    <a:pt x="492069" y="10382"/>
                  </a:lnTo>
                  <a:lnTo>
                    <a:pt x="430343" y="2673"/>
                  </a:lnTo>
                  <a:lnTo>
                    <a:pt x="364748" y="0"/>
                  </a:lnTo>
                  <a:close/>
                </a:path>
              </a:pathLst>
            </a:custGeom>
            <a:solidFill>
              <a:srgbClr val="1B577B"/>
            </a:solidFill>
          </p:spPr>
          <p:txBody>
            <a:bodyPr wrap="square" lIns="0" tIns="0" rIns="0" bIns="0" rtlCol="0"/>
            <a:lstStyle/>
            <a:p>
              <a:endParaRPr sz="2400"/>
            </a:p>
          </p:txBody>
        </p:sp>
        <p:sp>
          <p:nvSpPr>
            <p:cNvPr id="13" name="object 13"/>
            <p:cNvSpPr/>
            <p:nvPr/>
          </p:nvSpPr>
          <p:spPr>
            <a:xfrm>
              <a:off x="2794503" y="3070098"/>
              <a:ext cx="729615" cy="996950"/>
            </a:xfrm>
            <a:custGeom>
              <a:avLst/>
              <a:gdLst/>
              <a:ahLst/>
              <a:cxnLst/>
              <a:rect l="l" t="t" r="r" b="b"/>
              <a:pathLst>
                <a:path w="729614" h="996950">
                  <a:moveTo>
                    <a:pt x="729502" y="165984"/>
                  </a:moveTo>
                  <a:lnTo>
                    <a:pt x="706695" y="223979"/>
                  </a:lnTo>
                  <a:lnTo>
                    <a:pt x="643754" y="273043"/>
                  </a:lnTo>
                  <a:lnTo>
                    <a:pt x="599802" y="293058"/>
                  </a:lnTo>
                  <a:lnTo>
                    <a:pt x="548898" y="309438"/>
                  </a:lnTo>
                  <a:lnTo>
                    <a:pt x="492069" y="321717"/>
                  </a:lnTo>
                  <a:lnTo>
                    <a:pt x="430343" y="329427"/>
                  </a:lnTo>
                  <a:lnTo>
                    <a:pt x="364748" y="332100"/>
                  </a:lnTo>
                  <a:lnTo>
                    <a:pt x="299191" y="329427"/>
                  </a:lnTo>
                  <a:lnTo>
                    <a:pt x="237486" y="321717"/>
                  </a:lnTo>
                  <a:lnTo>
                    <a:pt x="180664" y="309438"/>
                  </a:lnTo>
                  <a:lnTo>
                    <a:pt x="129756" y="293058"/>
                  </a:lnTo>
                  <a:lnTo>
                    <a:pt x="85793" y="273043"/>
                  </a:lnTo>
                  <a:lnTo>
                    <a:pt x="49804" y="249861"/>
                  </a:lnTo>
                  <a:lnTo>
                    <a:pt x="5877" y="195864"/>
                  </a:lnTo>
                  <a:lnTo>
                    <a:pt x="0" y="165984"/>
                  </a:lnTo>
                </a:path>
                <a:path w="729614" h="996950">
                  <a:moveTo>
                    <a:pt x="0" y="165984"/>
                  </a:moveTo>
                  <a:lnTo>
                    <a:pt x="22822" y="108059"/>
                  </a:lnTo>
                  <a:lnTo>
                    <a:pt x="85793" y="59035"/>
                  </a:lnTo>
                  <a:lnTo>
                    <a:pt x="129756" y="39031"/>
                  </a:lnTo>
                  <a:lnTo>
                    <a:pt x="180664" y="22657"/>
                  </a:lnTo>
                  <a:lnTo>
                    <a:pt x="237486" y="10382"/>
                  </a:lnTo>
                  <a:lnTo>
                    <a:pt x="299191" y="2673"/>
                  </a:lnTo>
                  <a:lnTo>
                    <a:pt x="364748" y="0"/>
                  </a:lnTo>
                  <a:lnTo>
                    <a:pt x="430343" y="2673"/>
                  </a:lnTo>
                  <a:lnTo>
                    <a:pt x="492069" y="10382"/>
                  </a:lnTo>
                  <a:lnTo>
                    <a:pt x="548898" y="22657"/>
                  </a:lnTo>
                  <a:lnTo>
                    <a:pt x="599802" y="39031"/>
                  </a:lnTo>
                  <a:lnTo>
                    <a:pt x="643754" y="59035"/>
                  </a:lnTo>
                  <a:lnTo>
                    <a:pt x="679728" y="82200"/>
                  </a:lnTo>
                  <a:lnTo>
                    <a:pt x="723629" y="136143"/>
                  </a:lnTo>
                  <a:lnTo>
                    <a:pt x="729502" y="165984"/>
                  </a:lnTo>
                  <a:lnTo>
                    <a:pt x="729502" y="830436"/>
                  </a:lnTo>
                  <a:lnTo>
                    <a:pt x="706695" y="888396"/>
                  </a:lnTo>
                  <a:lnTo>
                    <a:pt x="643754" y="937456"/>
                  </a:lnTo>
                  <a:lnTo>
                    <a:pt x="599802" y="957475"/>
                  </a:lnTo>
                  <a:lnTo>
                    <a:pt x="548898" y="973862"/>
                  </a:lnTo>
                  <a:lnTo>
                    <a:pt x="492069" y="986148"/>
                  </a:lnTo>
                  <a:lnTo>
                    <a:pt x="430343" y="993864"/>
                  </a:lnTo>
                  <a:lnTo>
                    <a:pt x="364748" y="996540"/>
                  </a:lnTo>
                  <a:lnTo>
                    <a:pt x="299191" y="993864"/>
                  </a:lnTo>
                  <a:lnTo>
                    <a:pt x="237486" y="986148"/>
                  </a:lnTo>
                  <a:lnTo>
                    <a:pt x="180664" y="973862"/>
                  </a:lnTo>
                  <a:lnTo>
                    <a:pt x="129756" y="957475"/>
                  </a:lnTo>
                  <a:lnTo>
                    <a:pt x="85793" y="937456"/>
                  </a:lnTo>
                  <a:lnTo>
                    <a:pt x="49804" y="914273"/>
                  </a:lnTo>
                  <a:lnTo>
                    <a:pt x="5877" y="860294"/>
                  </a:lnTo>
                  <a:lnTo>
                    <a:pt x="0" y="830436"/>
                  </a:lnTo>
                  <a:lnTo>
                    <a:pt x="0" y="165984"/>
                  </a:lnTo>
                  <a:close/>
                </a:path>
              </a:pathLst>
            </a:custGeom>
            <a:ln w="12700">
              <a:solidFill>
                <a:srgbClr val="FFFFFF"/>
              </a:solidFill>
            </a:ln>
          </p:spPr>
          <p:txBody>
            <a:bodyPr wrap="square" lIns="0" tIns="0" rIns="0" bIns="0" rtlCol="0"/>
            <a:lstStyle/>
            <a:p>
              <a:endParaRPr sz="2400"/>
            </a:p>
          </p:txBody>
        </p:sp>
        <p:sp>
          <p:nvSpPr>
            <p:cNvPr id="14" name="object 14"/>
            <p:cNvSpPr/>
            <p:nvPr/>
          </p:nvSpPr>
          <p:spPr>
            <a:xfrm>
              <a:off x="4121139" y="3070098"/>
              <a:ext cx="729615" cy="996950"/>
            </a:xfrm>
            <a:custGeom>
              <a:avLst/>
              <a:gdLst/>
              <a:ahLst/>
              <a:cxnLst/>
              <a:rect l="l" t="t" r="r" b="b"/>
              <a:pathLst>
                <a:path w="729614" h="996950">
                  <a:moveTo>
                    <a:pt x="364754" y="0"/>
                  </a:moveTo>
                  <a:lnTo>
                    <a:pt x="299198" y="2673"/>
                  </a:lnTo>
                  <a:lnTo>
                    <a:pt x="237494" y="10382"/>
                  </a:lnTo>
                  <a:lnTo>
                    <a:pt x="180671" y="22657"/>
                  </a:lnTo>
                  <a:lnTo>
                    <a:pt x="129762" y="39031"/>
                  </a:lnTo>
                  <a:lnTo>
                    <a:pt x="85797" y="59035"/>
                  </a:lnTo>
                  <a:lnTo>
                    <a:pt x="49807" y="82200"/>
                  </a:lnTo>
                  <a:lnTo>
                    <a:pt x="5877" y="136143"/>
                  </a:lnTo>
                  <a:lnTo>
                    <a:pt x="0" y="165984"/>
                  </a:lnTo>
                  <a:lnTo>
                    <a:pt x="0" y="830436"/>
                  </a:lnTo>
                  <a:lnTo>
                    <a:pt x="22824" y="888396"/>
                  </a:lnTo>
                  <a:lnTo>
                    <a:pt x="85797" y="937456"/>
                  </a:lnTo>
                  <a:lnTo>
                    <a:pt x="129762" y="957475"/>
                  </a:lnTo>
                  <a:lnTo>
                    <a:pt x="180671" y="973862"/>
                  </a:lnTo>
                  <a:lnTo>
                    <a:pt x="237494" y="986148"/>
                  </a:lnTo>
                  <a:lnTo>
                    <a:pt x="299198" y="993864"/>
                  </a:lnTo>
                  <a:lnTo>
                    <a:pt x="364754" y="996540"/>
                  </a:lnTo>
                  <a:lnTo>
                    <a:pt x="430309" y="993864"/>
                  </a:lnTo>
                  <a:lnTo>
                    <a:pt x="492014" y="986148"/>
                  </a:lnTo>
                  <a:lnTo>
                    <a:pt x="548836" y="973862"/>
                  </a:lnTo>
                  <a:lnTo>
                    <a:pt x="599745" y="957475"/>
                  </a:lnTo>
                  <a:lnTo>
                    <a:pt x="643710" y="937456"/>
                  </a:lnTo>
                  <a:lnTo>
                    <a:pt x="679700" y="914273"/>
                  </a:lnTo>
                  <a:lnTo>
                    <a:pt x="723630" y="860294"/>
                  </a:lnTo>
                  <a:lnTo>
                    <a:pt x="729508" y="830436"/>
                  </a:lnTo>
                  <a:lnTo>
                    <a:pt x="729508" y="165984"/>
                  </a:lnTo>
                  <a:lnTo>
                    <a:pt x="706684" y="108059"/>
                  </a:lnTo>
                  <a:lnTo>
                    <a:pt x="643710" y="59035"/>
                  </a:lnTo>
                  <a:lnTo>
                    <a:pt x="599745" y="39031"/>
                  </a:lnTo>
                  <a:lnTo>
                    <a:pt x="548836" y="22657"/>
                  </a:lnTo>
                  <a:lnTo>
                    <a:pt x="492014" y="10382"/>
                  </a:lnTo>
                  <a:lnTo>
                    <a:pt x="430309" y="2673"/>
                  </a:lnTo>
                  <a:lnTo>
                    <a:pt x="364754" y="0"/>
                  </a:lnTo>
                  <a:close/>
                </a:path>
              </a:pathLst>
            </a:custGeom>
            <a:solidFill>
              <a:srgbClr val="1B577B"/>
            </a:solidFill>
          </p:spPr>
          <p:txBody>
            <a:bodyPr wrap="square" lIns="0" tIns="0" rIns="0" bIns="0" rtlCol="0"/>
            <a:lstStyle/>
            <a:p>
              <a:endParaRPr sz="2400"/>
            </a:p>
          </p:txBody>
        </p:sp>
        <p:sp>
          <p:nvSpPr>
            <p:cNvPr id="15" name="object 15"/>
            <p:cNvSpPr/>
            <p:nvPr/>
          </p:nvSpPr>
          <p:spPr>
            <a:xfrm>
              <a:off x="4121139" y="3070098"/>
              <a:ext cx="729615" cy="996950"/>
            </a:xfrm>
            <a:custGeom>
              <a:avLst/>
              <a:gdLst/>
              <a:ahLst/>
              <a:cxnLst/>
              <a:rect l="l" t="t" r="r" b="b"/>
              <a:pathLst>
                <a:path w="729614" h="996950">
                  <a:moveTo>
                    <a:pt x="729508" y="165984"/>
                  </a:moveTo>
                  <a:lnTo>
                    <a:pt x="706684" y="223979"/>
                  </a:lnTo>
                  <a:lnTo>
                    <a:pt x="643710" y="273043"/>
                  </a:lnTo>
                  <a:lnTo>
                    <a:pt x="599745" y="293058"/>
                  </a:lnTo>
                  <a:lnTo>
                    <a:pt x="548836" y="309438"/>
                  </a:lnTo>
                  <a:lnTo>
                    <a:pt x="492014" y="321717"/>
                  </a:lnTo>
                  <a:lnTo>
                    <a:pt x="430309" y="329427"/>
                  </a:lnTo>
                  <a:lnTo>
                    <a:pt x="364754" y="332100"/>
                  </a:lnTo>
                  <a:lnTo>
                    <a:pt x="299198" y="329427"/>
                  </a:lnTo>
                  <a:lnTo>
                    <a:pt x="237494" y="321717"/>
                  </a:lnTo>
                  <a:lnTo>
                    <a:pt x="180671" y="309438"/>
                  </a:lnTo>
                  <a:lnTo>
                    <a:pt x="129762" y="293058"/>
                  </a:lnTo>
                  <a:lnTo>
                    <a:pt x="85797" y="273043"/>
                  </a:lnTo>
                  <a:lnTo>
                    <a:pt x="49807" y="249861"/>
                  </a:lnTo>
                  <a:lnTo>
                    <a:pt x="5877" y="195864"/>
                  </a:lnTo>
                  <a:lnTo>
                    <a:pt x="0" y="165984"/>
                  </a:lnTo>
                </a:path>
                <a:path w="729614" h="996950">
                  <a:moveTo>
                    <a:pt x="0" y="165984"/>
                  </a:moveTo>
                  <a:lnTo>
                    <a:pt x="22824" y="108059"/>
                  </a:lnTo>
                  <a:lnTo>
                    <a:pt x="85797" y="59035"/>
                  </a:lnTo>
                  <a:lnTo>
                    <a:pt x="129762" y="39031"/>
                  </a:lnTo>
                  <a:lnTo>
                    <a:pt x="180671" y="22657"/>
                  </a:lnTo>
                  <a:lnTo>
                    <a:pt x="237494" y="10382"/>
                  </a:lnTo>
                  <a:lnTo>
                    <a:pt x="299198" y="2673"/>
                  </a:lnTo>
                  <a:lnTo>
                    <a:pt x="364754" y="0"/>
                  </a:lnTo>
                  <a:lnTo>
                    <a:pt x="430309" y="2673"/>
                  </a:lnTo>
                  <a:lnTo>
                    <a:pt x="492014" y="10382"/>
                  </a:lnTo>
                  <a:lnTo>
                    <a:pt x="548836" y="22657"/>
                  </a:lnTo>
                  <a:lnTo>
                    <a:pt x="599745" y="39031"/>
                  </a:lnTo>
                  <a:lnTo>
                    <a:pt x="643710" y="59035"/>
                  </a:lnTo>
                  <a:lnTo>
                    <a:pt x="679700" y="82200"/>
                  </a:lnTo>
                  <a:lnTo>
                    <a:pt x="723630" y="136143"/>
                  </a:lnTo>
                  <a:lnTo>
                    <a:pt x="729508" y="165984"/>
                  </a:lnTo>
                  <a:lnTo>
                    <a:pt x="729508" y="830436"/>
                  </a:lnTo>
                  <a:lnTo>
                    <a:pt x="706684" y="888396"/>
                  </a:lnTo>
                  <a:lnTo>
                    <a:pt x="643710" y="937456"/>
                  </a:lnTo>
                  <a:lnTo>
                    <a:pt x="599745" y="957475"/>
                  </a:lnTo>
                  <a:lnTo>
                    <a:pt x="548836" y="973862"/>
                  </a:lnTo>
                  <a:lnTo>
                    <a:pt x="492014" y="986148"/>
                  </a:lnTo>
                  <a:lnTo>
                    <a:pt x="430309" y="993864"/>
                  </a:lnTo>
                  <a:lnTo>
                    <a:pt x="364754" y="996540"/>
                  </a:lnTo>
                  <a:lnTo>
                    <a:pt x="299198" y="993864"/>
                  </a:lnTo>
                  <a:lnTo>
                    <a:pt x="237494" y="986148"/>
                  </a:lnTo>
                  <a:lnTo>
                    <a:pt x="180671" y="973862"/>
                  </a:lnTo>
                  <a:lnTo>
                    <a:pt x="129762" y="957475"/>
                  </a:lnTo>
                  <a:lnTo>
                    <a:pt x="85797" y="937456"/>
                  </a:lnTo>
                  <a:lnTo>
                    <a:pt x="49807" y="914273"/>
                  </a:lnTo>
                  <a:lnTo>
                    <a:pt x="5877" y="860294"/>
                  </a:lnTo>
                  <a:lnTo>
                    <a:pt x="0" y="830436"/>
                  </a:lnTo>
                  <a:lnTo>
                    <a:pt x="0" y="165984"/>
                  </a:lnTo>
                  <a:close/>
                </a:path>
              </a:pathLst>
            </a:custGeom>
            <a:ln w="12700">
              <a:solidFill>
                <a:srgbClr val="FFFFFF"/>
              </a:solidFill>
            </a:ln>
          </p:spPr>
          <p:txBody>
            <a:bodyPr wrap="square" lIns="0" tIns="0" rIns="0" bIns="0" rtlCol="0"/>
            <a:lstStyle/>
            <a:p>
              <a:endParaRPr sz="2400"/>
            </a:p>
          </p:txBody>
        </p:sp>
        <p:sp>
          <p:nvSpPr>
            <p:cNvPr id="16" name="object 16"/>
            <p:cNvSpPr/>
            <p:nvPr/>
          </p:nvSpPr>
          <p:spPr>
            <a:xfrm>
              <a:off x="5454151" y="3070098"/>
              <a:ext cx="729615" cy="996950"/>
            </a:xfrm>
            <a:custGeom>
              <a:avLst/>
              <a:gdLst/>
              <a:ahLst/>
              <a:cxnLst/>
              <a:rect l="l" t="t" r="r" b="b"/>
              <a:pathLst>
                <a:path w="729614" h="996950">
                  <a:moveTo>
                    <a:pt x="364723" y="0"/>
                  </a:moveTo>
                  <a:lnTo>
                    <a:pt x="299169" y="2673"/>
                  </a:lnTo>
                  <a:lnTo>
                    <a:pt x="237467" y="10382"/>
                  </a:lnTo>
                  <a:lnTo>
                    <a:pt x="180649" y="22657"/>
                  </a:lnTo>
                  <a:lnTo>
                    <a:pt x="129744" y="39031"/>
                  </a:lnTo>
                  <a:lnTo>
                    <a:pt x="85784" y="59035"/>
                  </a:lnTo>
                  <a:lnTo>
                    <a:pt x="49799" y="82200"/>
                  </a:lnTo>
                  <a:lnTo>
                    <a:pt x="5876" y="136143"/>
                  </a:lnTo>
                  <a:lnTo>
                    <a:pt x="0" y="165984"/>
                  </a:lnTo>
                  <a:lnTo>
                    <a:pt x="0" y="830436"/>
                  </a:lnTo>
                  <a:lnTo>
                    <a:pt x="22820" y="888396"/>
                  </a:lnTo>
                  <a:lnTo>
                    <a:pt x="85784" y="937456"/>
                  </a:lnTo>
                  <a:lnTo>
                    <a:pt x="129744" y="957475"/>
                  </a:lnTo>
                  <a:lnTo>
                    <a:pt x="180649" y="973862"/>
                  </a:lnTo>
                  <a:lnTo>
                    <a:pt x="237467" y="986148"/>
                  </a:lnTo>
                  <a:lnTo>
                    <a:pt x="299169" y="993864"/>
                  </a:lnTo>
                  <a:lnTo>
                    <a:pt x="364723" y="996540"/>
                  </a:lnTo>
                  <a:lnTo>
                    <a:pt x="430287" y="993864"/>
                  </a:lnTo>
                  <a:lnTo>
                    <a:pt x="491995" y="986148"/>
                  </a:lnTo>
                  <a:lnTo>
                    <a:pt x="548819" y="973862"/>
                  </a:lnTo>
                  <a:lnTo>
                    <a:pt x="599727" y="957475"/>
                  </a:lnTo>
                  <a:lnTo>
                    <a:pt x="643690" y="937456"/>
                  </a:lnTo>
                  <a:lnTo>
                    <a:pt x="679676" y="914273"/>
                  </a:lnTo>
                  <a:lnTo>
                    <a:pt x="723600" y="860294"/>
                  </a:lnTo>
                  <a:lnTo>
                    <a:pt x="729477" y="830436"/>
                  </a:lnTo>
                  <a:lnTo>
                    <a:pt x="729477" y="165984"/>
                  </a:lnTo>
                  <a:lnTo>
                    <a:pt x="706657" y="108059"/>
                  </a:lnTo>
                  <a:lnTo>
                    <a:pt x="643690" y="59035"/>
                  </a:lnTo>
                  <a:lnTo>
                    <a:pt x="599727" y="39031"/>
                  </a:lnTo>
                  <a:lnTo>
                    <a:pt x="548819" y="22657"/>
                  </a:lnTo>
                  <a:lnTo>
                    <a:pt x="491995" y="10382"/>
                  </a:lnTo>
                  <a:lnTo>
                    <a:pt x="430287" y="2673"/>
                  </a:lnTo>
                  <a:lnTo>
                    <a:pt x="364723" y="0"/>
                  </a:lnTo>
                  <a:close/>
                </a:path>
              </a:pathLst>
            </a:custGeom>
            <a:solidFill>
              <a:srgbClr val="1B577B"/>
            </a:solidFill>
          </p:spPr>
          <p:txBody>
            <a:bodyPr wrap="square" lIns="0" tIns="0" rIns="0" bIns="0" rtlCol="0"/>
            <a:lstStyle/>
            <a:p>
              <a:endParaRPr sz="2400"/>
            </a:p>
          </p:txBody>
        </p:sp>
        <p:sp>
          <p:nvSpPr>
            <p:cNvPr id="17" name="object 17"/>
            <p:cNvSpPr/>
            <p:nvPr/>
          </p:nvSpPr>
          <p:spPr>
            <a:xfrm>
              <a:off x="5454151" y="3070098"/>
              <a:ext cx="729615" cy="996950"/>
            </a:xfrm>
            <a:custGeom>
              <a:avLst/>
              <a:gdLst/>
              <a:ahLst/>
              <a:cxnLst/>
              <a:rect l="l" t="t" r="r" b="b"/>
              <a:pathLst>
                <a:path w="729614" h="996950">
                  <a:moveTo>
                    <a:pt x="729477" y="165984"/>
                  </a:moveTo>
                  <a:lnTo>
                    <a:pt x="706657" y="223979"/>
                  </a:lnTo>
                  <a:lnTo>
                    <a:pt x="643690" y="273043"/>
                  </a:lnTo>
                  <a:lnTo>
                    <a:pt x="599727" y="293058"/>
                  </a:lnTo>
                  <a:lnTo>
                    <a:pt x="548819" y="309438"/>
                  </a:lnTo>
                  <a:lnTo>
                    <a:pt x="491995" y="321717"/>
                  </a:lnTo>
                  <a:lnTo>
                    <a:pt x="430287" y="329427"/>
                  </a:lnTo>
                  <a:lnTo>
                    <a:pt x="364723" y="332100"/>
                  </a:lnTo>
                  <a:lnTo>
                    <a:pt x="299169" y="329427"/>
                  </a:lnTo>
                  <a:lnTo>
                    <a:pt x="237467" y="321717"/>
                  </a:lnTo>
                  <a:lnTo>
                    <a:pt x="180649" y="309438"/>
                  </a:lnTo>
                  <a:lnTo>
                    <a:pt x="129744" y="293058"/>
                  </a:lnTo>
                  <a:lnTo>
                    <a:pt x="85784" y="273043"/>
                  </a:lnTo>
                  <a:lnTo>
                    <a:pt x="49799" y="249861"/>
                  </a:lnTo>
                  <a:lnTo>
                    <a:pt x="5876" y="195864"/>
                  </a:lnTo>
                  <a:lnTo>
                    <a:pt x="0" y="165984"/>
                  </a:lnTo>
                </a:path>
                <a:path w="729614" h="996950">
                  <a:moveTo>
                    <a:pt x="0" y="165984"/>
                  </a:moveTo>
                  <a:lnTo>
                    <a:pt x="22820" y="108059"/>
                  </a:lnTo>
                  <a:lnTo>
                    <a:pt x="85784" y="59035"/>
                  </a:lnTo>
                  <a:lnTo>
                    <a:pt x="129744" y="39031"/>
                  </a:lnTo>
                  <a:lnTo>
                    <a:pt x="180649" y="22657"/>
                  </a:lnTo>
                  <a:lnTo>
                    <a:pt x="237467" y="10382"/>
                  </a:lnTo>
                  <a:lnTo>
                    <a:pt x="299169" y="2673"/>
                  </a:lnTo>
                  <a:lnTo>
                    <a:pt x="364723" y="0"/>
                  </a:lnTo>
                  <a:lnTo>
                    <a:pt x="430287" y="2673"/>
                  </a:lnTo>
                  <a:lnTo>
                    <a:pt x="491995" y="10382"/>
                  </a:lnTo>
                  <a:lnTo>
                    <a:pt x="548819" y="22657"/>
                  </a:lnTo>
                  <a:lnTo>
                    <a:pt x="599727" y="39031"/>
                  </a:lnTo>
                  <a:lnTo>
                    <a:pt x="643690" y="59035"/>
                  </a:lnTo>
                  <a:lnTo>
                    <a:pt x="679676" y="82200"/>
                  </a:lnTo>
                  <a:lnTo>
                    <a:pt x="723600" y="136143"/>
                  </a:lnTo>
                  <a:lnTo>
                    <a:pt x="729477" y="165984"/>
                  </a:lnTo>
                  <a:lnTo>
                    <a:pt x="729477" y="830436"/>
                  </a:lnTo>
                  <a:lnTo>
                    <a:pt x="706657" y="888396"/>
                  </a:lnTo>
                  <a:lnTo>
                    <a:pt x="643690" y="937456"/>
                  </a:lnTo>
                  <a:lnTo>
                    <a:pt x="599727" y="957475"/>
                  </a:lnTo>
                  <a:lnTo>
                    <a:pt x="548819" y="973862"/>
                  </a:lnTo>
                  <a:lnTo>
                    <a:pt x="491995" y="986148"/>
                  </a:lnTo>
                  <a:lnTo>
                    <a:pt x="430287" y="993864"/>
                  </a:lnTo>
                  <a:lnTo>
                    <a:pt x="364723" y="996540"/>
                  </a:lnTo>
                  <a:lnTo>
                    <a:pt x="299169" y="993864"/>
                  </a:lnTo>
                  <a:lnTo>
                    <a:pt x="237467" y="986148"/>
                  </a:lnTo>
                  <a:lnTo>
                    <a:pt x="180649" y="973862"/>
                  </a:lnTo>
                  <a:lnTo>
                    <a:pt x="129744" y="957475"/>
                  </a:lnTo>
                  <a:lnTo>
                    <a:pt x="85784" y="937456"/>
                  </a:lnTo>
                  <a:lnTo>
                    <a:pt x="49799" y="914273"/>
                  </a:lnTo>
                  <a:lnTo>
                    <a:pt x="5876" y="860294"/>
                  </a:lnTo>
                  <a:lnTo>
                    <a:pt x="0" y="830436"/>
                  </a:lnTo>
                  <a:lnTo>
                    <a:pt x="0" y="165984"/>
                  </a:lnTo>
                  <a:close/>
                </a:path>
              </a:pathLst>
            </a:custGeom>
            <a:ln w="12700">
              <a:solidFill>
                <a:srgbClr val="FFFFFF"/>
              </a:solidFill>
            </a:ln>
          </p:spPr>
          <p:txBody>
            <a:bodyPr wrap="square" lIns="0" tIns="0" rIns="0" bIns="0" rtlCol="0"/>
            <a:lstStyle/>
            <a:p>
              <a:endParaRPr sz="2400"/>
            </a:p>
          </p:txBody>
        </p:sp>
      </p:grpSp>
      <p:sp>
        <p:nvSpPr>
          <p:cNvPr id="18" name="object 18"/>
          <p:cNvSpPr txBox="1"/>
          <p:nvPr/>
        </p:nvSpPr>
        <p:spPr>
          <a:xfrm>
            <a:off x="5786632" y="5621865"/>
            <a:ext cx="414867" cy="247141"/>
          </a:xfrm>
          <a:prstGeom prst="rect">
            <a:avLst/>
          </a:prstGeom>
        </p:spPr>
        <p:txBody>
          <a:bodyPr vert="horz" wrap="square" lIns="0" tIns="21167" rIns="0" bIns="0" rtlCol="0">
            <a:spAutoFit/>
          </a:bodyPr>
          <a:lstStyle/>
          <a:p>
            <a:pPr marL="16933">
              <a:spcBef>
                <a:spcPts val="167"/>
              </a:spcBef>
            </a:pPr>
            <a:r>
              <a:rPr sz="1467" b="1" spc="7" dirty="0">
                <a:latin typeface="Calibri"/>
                <a:cs typeface="Calibri"/>
              </a:rPr>
              <a:t>Pod</a:t>
            </a:r>
            <a:r>
              <a:rPr sz="1467" b="1" spc="13" dirty="0">
                <a:latin typeface="Calibri"/>
                <a:cs typeface="Calibri"/>
              </a:rPr>
              <a:t>s</a:t>
            </a:r>
            <a:endParaRPr sz="1467">
              <a:latin typeface="Calibri"/>
              <a:cs typeface="Calibri"/>
            </a:endParaRPr>
          </a:p>
        </p:txBody>
      </p:sp>
      <p:sp>
        <p:nvSpPr>
          <p:cNvPr id="20" name="object 20"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
        <p:nvSpPr>
          <p:cNvPr id="19" name="object 19"/>
          <p:cNvSpPr txBox="1"/>
          <p:nvPr/>
        </p:nvSpPr>
        <p:spPr>
          <a:xfrm>
            <a:off x="7871466" y="2959012"/>
            <a:ext cx="1017693" cy="247141"/>
          </a:xfrm>
          <a:prstGeom prst="rect">
            <a:avLst/>
          </a:prstGeom>
        </p:spPr>
        <p:txBody>
          <a:bodyPr vert="horz" wrap="square" lIns="0" tIns="21167" rIns="0" bIns="0" rtlCol="0">
            <a:spAutoFit/>
          </a:bodyPr>
          <a:lstStyle/>
          <a:p>
            <a:pPr marL="16933">
              <a:spcBef>
                <a:spcPts val="167"/>
              </a:spcBef>
            </a:pPr>
            <a:r>
              <a:rPr sz="1467" b="1" spc="13" dirty="0">
                <a:latin typeface="Calibri"/>
                <a:cs typeface="Calibri"/>
              </a:rPr>
              <a:t>Deployment</a:t>
            </a:r>
            <a:endParaRPr sz="1467">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FBF22-6B6A-48C5-825D-5F7DE39989AD}"/>
              </a:ext>
            </a:extLst>
          </p:cNvPr>
          <p:cNvSpPr>
            <a:spLocks noGrp="1"/>
          </p:cNvSpPr>
          <p:nvPr>
            <p:ph type="title"/>
          </p:nvPr>
        </p:nvSpPr>
        <p:spPr>
          <a:xfrm>
            <a:off x="572493" y="238539"/>
            <a:ext cx="11018520" cy="1434415"/>
          </a:xfrm>
        </p:spPr>
        <p:txBody>
          <a:bodyPr anchor="b">
            <a:normAutofit/>
          </a:bodyPr>
          <a:lstStyle/>
          <a:p>
            <a:r>
              <a:rPr lang="en-US" sz="5400"/>
              <a:t>Deployments </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754CE0-F09F-48FC-8D77-10EDA6B663E2}"/>
              </a:ext>
            </a:extLst>
          </p:cNvPr>
          <p:cNvSpPr>
            <a:spLocks noGrp="1"/>
          </p:cNvSpPr>
          <p:nvPr>
            <p:ph idx="1"/>
          </p:nvPr>
        </p:nvSpPr>
        <p:spPr>
          <a:xfrm>
            <a:off x="572493" y="2071316"/>
            <a:ext cx="6713552" cy="4119172"/>
          </a:xfrm>
        </p:spPr>
        <p:txBody>
          <a:bodyPr anchor="t">
            <a:normAutofit/>
          </a:bodyPr>
          <a:lstStyle/>
          <a:p>
            <a:pPr marL="0" indent="0">
              <a:buNone/>
            </a:pPr>
            <a:r>
              <a:rPr lang="en-US" sz="2000" dirty="0"/>
              <a:t>Deployment objects provide declarative updates to Pods and ReplicaSets. The Deployment Controller is part of the master node's controller manager, and it ensures that the current state always matches the desired state. It allows for seamless application updates and downgrades through </a:t>
            </a:r>
            <a:r>
              <a:rPr lang="en-US" sz="2000" b="1" dirty="0"/>
              <a:t>rollouts </a:t>
            </a:r>
            <a:r>
              <a:rPr lang="en-US" sz="2000" dirty="0"/>
              <a:t>and </a:t>
            </a:r>
            <a:r>
              <a:rPr lang="en-US" sz="2000" b="1" dirty="0"/>
              <a:t>rollbacks</a:t>
            </a:r>
            <a:r>
              <a:rPr lang="en-US" sz="2000" dirty="0"/>
              <a:t>, and it directly manages its ReplicaSets for application scaling. </a:t>
            </a:r>
          </a:p>
          <a:p>
            <a:pPr marL="0" indent="0">
              <a:buNone/>
            </a:pPr>
            <a:r>
              <a:rPr lang="en-US" sz="2000" dirty="0"/>
              <a:t>In the following example, a new </a:t>
            </a:r>
            <a:r>
              <a:rPr lang="en-US" sz="2000" b="1" dirty="0"/>
              <a:t>Deployment </a:t>
            </a:r>
            <a:r>
              <a:rPr lang="en-US" sz="2000" dirty="0"/>
              <a:t>creates </a:t>
            </a:r>
            <a:r>
              <a:rPr lang="en-US" sz="2000" b="1" dirty="0"/>
              <a:t>ReplicaSet A </a:t>
            </a:r>
            <a:r>
              <a:rPr lang="en-US" sz="2000" dirty="0"/>
              <a:t>which then creates </a:t>
            </a:r>
            <a:r>
              <a:rPr lang="en-US" sz="2000" b="1" dirty="0"/>
              <a:t>3 Pods</a:t>
            </a:r>
            <a:r>
              <a:rPr lang="en-US" sz="2000" dirty="0"/>
              <a:t>, with each Pod Template configured to run one </a:t>
            </a:r>
            <a:r>
              <a:rPr lang="en-US" sz="2000" b="1" dirty="0"/>
              <a:t>nginx:1.7.9 </a:t>
            </a:r>
            <a:r>
              <a:rPr lang="en-US" sz="2000" dirty="0"/>
              <a:t>container image. In this case, the </a:t>
            </a:r>
            <a:r>
              <a:rPr lang="en-US" sz="2000" b="1" dirty="0"/>
              <a:t>ReplicaSet A </a:t>
            </a:r>
            <a:r>
              <a:rPr lang="en-US" sz="2000" dirty="0"/>
              <a:t>is associated with </a:t>
            </a:r>
            <a:r>
              <a:rPr lang="en-US" sz="2000" b="1" dirty="0"/>
              <a:t>nginx:1.7.9 </a:t>
            </a:r>
            <a:r>
              <a:rPr lang="en-US" sz="2000" dirty="0"/>
              <a:t>representing a state of the </a:t>
            </a:r>
            <a:r>
              <a:rPr lang="en-US" sz="2000" b="1" dirty="0"/>
              <a:t>Deployment</a:t>
            </a:r>
            <a:r>
              <a:rPr lang="en-US" sz="2000" dirty="0"/>
              <a:t>. This state is recorded as </a:t>
            </a:r>
            <a:r>
              <a:rPr lang="en-US" sz="2000" b="1" dirty="0"/>
              <a:t>Revision 1</a:t>
            </a:r>
            <a:r>
              <a:rPr lang="en-US" sz="2000" dirty="0"/>
              <a:t>. </a:t>
            </a:r>
          </a:p>
        </p:txBody>
      </p:sp>
      <p:pic>
        <p:nvPicPr>
          <p:cNvPr id="4" name="Picture 3">
            <a:extLst>
              <a:ext uri="{FF2B5EF4-FFF2-40B4-BE49-F238E27FC236}">
                <a16:creationId xmlns:a16="http://schemas.microsoft.com/office/drawing/2014/main" id="{9BF3E340-ADB2-49F1-BDCA-E820070B4FB0}"/>
              </a:ext>
            </a:extLst>
          </p:cNvPr>
          <p:cNvPicPr>
            <a:picLocks noChangeAspect="1"/>
          </p:cNvPicPr>
          <p:nvPr/>
        </p:nvPicPr>
        <p:blipFill rotWithShape="1">
          <a:blip r:embed="rId2"/>
          <a:srcRect t="1253" r="-2" b="-2"/>
          <a:stretch/>
        </p:blipFill>
        <p:spPr>
          <a:xfrm>
            <a:off x="7417942" y="2093976"/>
            <a:ext cx="4198780" cy="4096512"/>
          </a:xfrm>
          <a:prstGeom prst="rect">
            <a:avLst/>
          </a:prstGeom>
        </p:spPr>
      </p:pic>
    </p:spTree>
    <p:extLst>
      <p:ext uri="{BB962C8B-B14F-4D97-AF65-F5344CB8AC3E}">
        <p14:creationId xmlns:p14="http://schemas.microsoft.com/office/powerpoint/2010/main" val="93334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FBF22-6B6A-48C5-825D-5F7DE39989AD}"/>
              </a:ext>
            </a:extLst>
          </p:cNvPr>
          <p:cNvSpPr>
            <a:spLocks noGrp="1"/>
          </p:cNvSpPr>
          <p:nvPr>
            <p:ph type="title"/>
          </p:nvPr>
        </p:nvSpPr>
        <p:spPr>
          <a:xfrm>
            <a:off x="572493" y="238539"/>
            <a:ext cx="11018520" cy="1434415"/>
          </a:xfrm>
        </p:spPr>
        <p:txBody>
          <a:bodyPr anchor="b">
            <a:normAutofit/>
          </a:bodyPr>
          <a:lstStyle/>
          <a:p>
            <a:r>
              <a:rPr lang="en-US" sz="5400"/>
              <a:t>Deployments </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754CE0-F09F-48FC-8D77-10EDA6B663E2}"/>
              </a:ext>
            </a:extLst>
          </p:cNvPr>
          <p:cNvSpPr>
            <a:spLocks noGrp="1"/>
          </p:cNvSpPr>
          <p:nvPr>
            <p:ph idx="1"/>
          </p:nvPr>
        </p:nvSpPr>
        <p:spPr>
          <a:xfrm>
            <a:off x="572493" y="2071316"/>
            <a:ext cx="11018520" cy="4119172"/>
          </a:xfrm>
        </p:spPr>
        <p:txBody>
          <a:bodyPr anchor="t">
            <a:normAutofit fontScale="85000" lnSpcReduction="20000"/>
          </a:bodyPr>
          <a:lstStyle/>
          <a:p>
            <a:r>
              <a:rPr lang="en-US" dirty="0"/>
              <a:t>Now, in the Deployment, we change the Pods' Template, and we update the container image from </a:t>
            </a:r>
            <a:r>
              <a:rPr lang="en-US" b="1" dirty="0"/>
              <a:t>nginx:1.7.9 </a:t>
            </a:r>
            <a:r>
              <a:rPr lang="en-US" dirty="0"/>
              <a:t>to </a:t>
            </a:r>
            <a:r>
              <a:rPr lang="en-US" b="1" dirty="0"/>
              <a:t>nginx:1.9.1</a:t>
            </a:r>
            <a:r>
              <a:rPr lang="en-US" dirty="0"/>
              <a:t>. The </a:t>
            </a:r>
            <a:r>
              <a:rPr lang="en-US" b="1" dirty="0"/>
              <a:t>Deployment </a:t>
            </a:r>
            <a:r>
              <a:rPr lang="en-US" dirty="0"/>
              <a:t>triggers a new </a:t>
            </a:r>
            <a:r>
              <a:rPr lang="en-US" b="1" dirty="0"/>
              <a:t>ReplicaSet B </a:t>
            </a:r>
            <a:r>
              <a:rPr lang="en-US" dirty="0"/>
              <a:t>for the new container image versioned </a:t>
            </a:r>
            <a:r>
              <a:rPr lang="en-US" b="1" dirty="0"/>
              <a:t>1.9.1 </a:t>
            </a:r>
            <a:r>
              <a:rPr lang="en-US" dirty="0"/>
              <a:t>and this association represents a new recorded state of the </a:t>
            </a:r>
            <a:r>
              <a:rPr lang="en-US" b="1" dirty="0"/>
              <a:t>Deployment</a:t>
            </a:r>
            <a:r>
              <a:rPr lang="en-US" dirty="0"/>
              <a:t>, </a:t>
            </a:r>
            <a:r>
              <a:rPr lang="en-US" b="1" dirty="0"/>
              <a:t>Revision 2</a:t>
            </a:r>
            <a:r>
              <a:rPr lang="en-US" dirty="0"/>
              <a:t>. The seamless transition between the two ReplicaSets, from </a:t>
            </a:r>
            <a:r>
              <a:rPr lang="en-US" b="1" dirty="0"/>
              <a:t>ReplicaSet A </a:t>
            </a:r>
            <a:r>
              <a:rPr lang="en-US" dirty="0"/>
              <a:t>with 3 Pods versioned </a:t>
            </a:r>
            <a:r>
              <a:rPr lang="en-US" b="1" dirty="0"/>
              <a:t>1.7.9 </a:t>
            </a:r>
            <a:r>
              <a:rPr lang="en-US" dirty="0"/>
              <a:t>to the new </a:t>
            </a:r>
            <a:r>
              <a:rPr lang="en-US" b="1" dirty="0"/>
              <a:t>ReplicaSet B </a:t>
            </a:r>
            <a:r>
              <a:rPr lang="en-US" dirty="0"/>
              <a:t>with 3 new Pods versioned </a:t>
            </a:r>
            <a:r>
              <a:rPr lang="en-US" b="1" dirty="0"/>
              <a:t>1.9.1</a:t>
            </a:r>
            <a:r>
              <a:rPr lang="en-US" dirty="0"/>
              <a:t>, or from </a:t>
            </a:r>
            <a:r>
              <a:rPr lang="en-US" b="1" dirty="0"/>
              <a:t>Revision 1 </a:t>
            </a:r>
            <a:r>
              <a:rPr lang="en-US" dirty="0"/>
              <a:t>to </a:t>
            </a:r>
            <a:r>
              <a:rPr lang="en-US" b="1" dirty="0"/>
              <a:t>Revision 2</a:t>
            </a:r>
            <a:r>
              <a:rPr lang="en-US" dirty="0"/>
              <a:t>, is a Deployment </a:t>
            </a:r>
            <a:r>
              <a:rPr lang="en-US" b="1" dirty="0"/>
              <a:t>rolling update</a:t>
            </a:r>
            <a:r>
              <a:rPr lang="en-US" dirty="0"/>
              <a:t>. </a:t>
            </a:r>
          </a:p>
          <a:p>
            <a:r>
              <a:rPr lang="en-US" dirty="0"/>
              <a:t>A </a:t>
            </a:r>
            <a:r>
              <a:rPr lang="en-US" b="1" dirty="0"/>
              <a:t>rolling update </a:t>
            </a:r>
            <a:r>
              <a:rPr lang="en-US" dirty="0"/>
              <a:t>is triggered when we update the Pods Template for a deployment. Operations like scaling or labeling the deployment do not trigger a rolling update, thus do not change the Revision number. </a:t>
            </a:r>
          </a:p>
          <a:p>
            <a:r>
              <a:rPr lang="en-US" dirty="0"/>
              <a:t>Once the rolling update has completed, the </a:t>
            </a:r>
            <a:r>
              <a:rPr lang="en-US" b="1" dirty="0"/>
              <a:t>Deployment </a:t>
            </a:r>
            <a:r>
              <a:rPr lang="en-US" dirty="0"/>
              <a:t>will show both </a:t>
            </a:r>
            <a:r>
              <a:rPr lang="en-US" b="1" dirty="0"/>
              <a:t>ReplicaSets A </a:t>
            </a:r>
            <a:r>
              <a:rPr lang="en-US" dirty="0"/>
              <a:t>and </a:t>
            </a:r>
            <a:r>
              <a:rPr lang="en-US" b="1" dirty="0"/>
              <a:t>B</a:t>
            </a:r>
            <a:r>
              <a:rPr lang="en-US" dirty="0"/>
              <a:t>, where </a:t>
            </a:r>
            <a:r>
              <a:rPr lang="en-US" b="1" dirty="0"/>
              <a:t>A </a:t>
            </a:r>
            <a:r>
              <a:rPr lang="en-US" dirty="0"/>
              <a:t>is scaled to 0 (zero) Pods, and </a:t>
            </a:r>
            <a:r>
              <a:rPr lang="en-US" b="1" dirty="0"/>
              <a:t>B </a:t>
            </a:r>
            <a:r>
              <a:rPr lang="en-US" dirty="0"/>
              <a:t>is scaled to 3 Pods. This is how the Deployment records its prior state configuration settings, as </a:t>
            </a:r>
            <a:r>
              <a:rPr lang="en-US" b="1" dirty="0"/>
              <a:t>Revisions</a:t>
            </a:r>
            <a:r>
              <a:rPr lang="en-US" dirty="0"/>
              <a:t>. </a:t>
            </a:r>
            <a:endParaRPr lang="en-US" sz="2000" dirty="0"/>
          </a:p>
        </p:txBody>
      </p:sp>
    </p:spTree>
    <p:extLst>
      <p:ext uri="{BB962C8B-B14F-4D97-AF65-F5344CB8AC3E}">
        <p14:creationId xmlns:p14="http://schemas.microsoft.com/office/powerpoint/2010/main" val="3308794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FBF22-6B6A-48C5-825D-5F7DE39989AD}"/>
              </a:ext>
            </a:extLst>
          </p:cNvPr>
          <p:cNvSpPr>
            <a:spLocks noGrp="1"/>
          </p:cNvSpPr>
          <p:nvPr>
            <p:ph type="title"/>
          </p:nvPr>
        </p:nvSpPr>
        <p:spPr>
          <a:xfrm>
            <a:off x="572493" y="238539"/>
            <a:ext cx="11018520" cy="1434415"/>
          </a:xfrm>
        </p:spPr>
        <p:txBody>
          <a:bodyPr anchor="b">
            <a:normAutofit/>
          </a:bodyPr>
          <a:lstStyle/>
          <a:p>
            <a:r>
              <a:rPr lang="en-US" sz="5400"/>
              <a:t>Deployments </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DA3970-3795-4567-9AB8-DA957FE084D9}"/>
              </a:ext>
            </a:extLst>
          </p:cNvPr>
          <p:cNvPicPr>
            <a:picLocks noChangeAspect="1"/>
          </p:cNvPicPr>
          <p:nvPr/>
        </p:nvPicPr>
        <p:blipFill>
          <a:blip r:embed="rId2"/>
          <a:stretch>
            <a:fillRect/>
          </a:stretch>
        </p:blipFill>
        <p:spPr>
          <a:xfrm>
            <a:off x="2280862" y="1784550"/>
            <a:ext cx="6878993" cy="4988732"/>
          </a:xfrm>
          <a:prstGeom prst="rect">
            <a:avLst/>
          </a:prstGeom>
        </p:spPr>
      </p:pic>
    </p:spTree>
    <p:extLst>
      <p:ext uri="{BB962C8B-B14F-4D97-AF65-F5344CB8AC3E}">
        <p14:creationId xmlns:p14="http://schemas.microsoft.com/office/powerpoint/2010/main" val="2191114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FBF22-6B6A-48C5-825D-5F7DE39989AD}"/>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a:t>Deployments </a:t>
            </a:r>
          </a:p>
        </p:txBody>
      </p:sp>
      <p:sp>
        <p:nvSpPr>
          <p:cNvPr id="3" name="Rectangle 2">
            <a:extLst>
              <a:ext uri="{FF2B5EF4-FFF2-40B4-BE49-F238E27FC236}">
                <a16:creationId xmlns:a16="http://schemas.microsoft.com/office/drawing/2014/main" id="{2C3F27FE-E932-4664-978C-23EAF8182CEE}"/>
              </a:ext>
            </a:extLst>
          </p:cNvPr>
          <p:cNvSpPr/>
          <p:nvPr/>
        </p:nvSpPr>
        <p:spPr>
          <a:xfrm>
            <a:off x="1045029" y="2524721"/>
            <a:ext cx="4991629" cy="3677123"/>
          </a:xfrm>
          <a:prstGeom prst="rect">
            <a:avLst/>
          </a:prstGeom>
        </p:spPr>
        <p:txBody>
          <a:bodyPr vert="horz" lIns="91440" tIns="45720" rIns="91440" bIns="45720" rtlCol="0" anchor="ctr">
            <a:normAutofit/>
          </a:bodyPr>
          <a:lstStyle/>
          <a:p>
            <a:pPr>
              <a:lnSpc>
                <a:spcPct val="90000"/>
              </a:lnSpc>
              <a:spcAft>
                <a:spcPts val="600"/>
              </a:spcAft>
            </a:pPr>
            <a:r>
              <a:rPr lang="en-US" dirty="0"/>
              <a:t>Once </a:t>
            </a:r>
            <a:r>
              <a:rPr lang="en-US" b="1" dirty="0"/>
              <a:t>ReplicaSet B </a:t>
            </a:r>
            <a:r>
              <a:rPr lang="en-US" dirty="0"/>
              <a:t>and its </a:t>
            </a:r>
            <a:r>
              <a:rPr lang="en-US" b="1" dirty="0"/>
              <a:t>3 Pods </a:t>
            </a:r>
            <a:r>
              <a:rPr lang="en-US" dirty="0"/>
              <a:t>versioned </a:t>
            </a:r>
            <a:r>
              <a:rPr lang="en-US" b="1" dirty="0"/>
              <a:t>1.9.1 </a:t>
            </a:r>
            <a:r>
              <a:rPr lang="en-US" dirty="0"/>
              <a:t>are ready, the </a:t>
            </a:r>
            <a:r>
              <a:rPr lang="en-US" b="1" dirty="0"/>
              <a:t>Deployment </a:t>
            </a:r>
            <a:r>
              <a:rPr lang="en-US" dirty="0"/>
              <a:t>starts actively managing them. However, the Deployment keeps its prior configuration states saved as Revisions which play a key factor in the </a:t>
            </a:r>
            <a:r>
              <a:rPr lang="en-US" b="1" dirty="0"/>
              <a:t>rollback </a:t>
            </a:r>
            <a:r>
              <a:rPr lang="en-US" dirty="0"/>
              <a:t>capability of the Deployment - returning to a prior known configuration state. In our example, if the performance of the new </a:t>
            </a:r>
            <a:r>
              <a:rPr lang="en-US" b="1" dirty="0"/>
              <a:t>nginx:1.9.1 </a:t>
            </a:r>
            <a:r>
              <a:rPr lang="en-US" dirty="0"/>
              <a:t>is not satisfactory, the Deployment can be rolled back to a prior Revision, in this case from </a:t>
            </a:r>
            <a:r>
              <a:rPr lang="en-US" b="1" dirty="0"/>
              <a:t>Revision 2 </a:t>
            </a:r>
            <a:r>
              <a:rPr lang="en-US" dirty="0"/>
              <a:t>back to </a:t>
            </a:r>
            <a:r>
              <a:rPr lang="en-US" b="1" dirty="0"/>
              <a:t>Revision 1 </a:t>
            </a:r>
            <a:r>
              <a:rPr lang="en-US" dirty="0"/>
              <a:t>running </a:t>
            </a:r>
            <a:r>
              <a:rPr lang="en-US" b="1" dirty="0"/>
              <a:t>nginx:1.7.9</a:t>
            </a:r>
            <a:r>
              <a:rPr lang="en-US" dirty="0"/>
              <a:t>. </a:t>
            </a:r>
          </a:p>
        </p:txBody>
      </p:sp>
      <p:pic>
        <p:nvPicPr>
          <p:cNvPr id="4" name="Picture 3">
            <a:extLst>
              <a:ext uri="{FF2B5EF4-FFF2-40B4-BE49-F238E27FC236}">
                <a16:creationId xmlns:a16="http://schemas.microsoft.com/office/drawing/2014/main" id="{B67E545F-63BE-44B4-8F72-50C694AC4E40}"/>
              </a:ext>
            </a:extLst>
          </p:cNvPr>
          <p:cNvPicPr>
            <a:picLocks noChangeAspect="1"/>
          </p:cNvPicPr>
          <p:nvPr/>
        </p:nvPicPr>
        <p:blipFill rotWithShape="1">
          <a:blip r:embed="rId2"/>
          <a:srcRect l="9348" r="6509" b="3"/>
          <a:stretch/>
        </p:blipFill>
        <p:spPr>
          <a:xfrm>
            <a:off x="6788383" y="613147"/>
            <a:ext cx="4565417" cy="5593443"/>
          </a:xfrm>
          <a:prstGeom prst="rect">
            <a:avLst/>
          </a:prstGeom>
        </p:spPr>
      </p:pic>
      <p:cxnSp>
        <p:nvCxnSpPr>
          <p:cNvPr id="40" name="Straight Connector 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68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DBA9-05B7-40B1-8B42-2BD62C6D38B9}"/>
              </a:ext>
            </a:extLst>
          </p:cNvPr>
          <p:cNvSpPr>
            <a:spLocks noGrp="1"/>
          </p:cNvSpPr>
          <p:nvPr>
            <p:ph type="title"/>
          </p:nvPr>
        </p:nvSpPr>
        <p:spPr/>
        <p:txBody>
          <a:bodyPr/>
          <a:lstStyle/>
          <a:p>
            <a:r>
              <a:rPr lang="en-US" b="1" u="sng" dirty="0"/>
              <a:t>Kubernetes Control Plane </a:t>
            </a:r>
            <a:r>
              <a:rPr lang="en-US" b="1" dirty="0"/>
              <a:t>(</a:t>
            </a:r>
            <a:r>
              <a:rPr lang="en-US" dirty="0"/>
              <a:t>Master Node</a:t>
            </a:r>
            <a:r>
              <a:rPr lang="en-US" b="1" dirty="0"/>
              <a:t>)</a:t>
            </a:r>
          </a:p>
        </p:txBody>
      </p:sp>
      <p:pic>
        <p:nvPicPr>
          <p:cNvPr id="7" name="Content Placeholder 3" descr="Kubernetes control plane">
            <a:hlinkClick r:id="rId2"/>
            <a:extLst>
              <a:ext uri="{FF2B5EF4-FFF2-40B4-BE49-F238E27FC236}">
                <a16:creationId xmlns:a16="http://schemas.microsoft.com/office/drawing/2014/main" id="{E3B6FEAF-AAE8-458D-BCD8-0E9DA51FB8CC}"/>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43892" y="1469205"/>
            <a:ext cx="4705563" cy="4368711"/>
          </a:xfrm>
          <a:prstGeom prst="rect">
            <a:avLst/>
          </a:prstGeom>
          <a:noFill/>
          <a:ln>
            <a:noFill/>
          </a:ln>
        </p:spPr>
      </p:pic>
    </p:spTree>
    <p:extLst>
      <p:ext uri="{BB962C8B-B14F-4D97-AF65-F5344CB8AC3E}">
        <p14:creationId xmlns:p14="http://schemas.microsoft.com/office/powerpoint/2010/main" val="219329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F51B5F-69B3-41D6-878E-1047F9490229}"/>
              </a:ext>
            </a:extLst>
          </p:cNvPr>
          <p:cNvSpPr>
            <a:spLocks noGrp="1"/>
          </p:cNvSpPr>
          <p:nvPr>
            <p:ph type="title"/>
          </p:nvPr>
        </p:nvSpPr>
        <p:spPr>
          <a:xfrm>
            <a:off x="1038914" y="1022350"/>
            <a:ext cx="10264697" cy="1212102"/>
          </a:xfrm>
        </p:spPr>
        <p:txBody>
          <a:bodyPr>
            <a:normAutofit/>
          </a:bodyPr>
          <a:lstStyle/>
          <a:p>
            <a:r>
              <a:rPr lang="en-US" sz="4000" b="1" dirty="0">
                <a:solidFill>
                  <a:srgbClr val="FFFFFF"/>
                </a:solidFill>
              </a:rPr>
              <a:t>Kubernetes Master Node</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1C690C96-5373-4376-8500-EA77A391F332}"/>
              </a:ext>
            </a:extLst>
          </p:cNvPr>
          <p:cNvSpPr>
            <a:spLocks noGrp="1"/>
          </p:cNvSpPr>
          <p:nvPr>
            <p:ph idx="1"/>
          </p:nvPr>
        </p:nvSpPr>
        <p:spPr>
          <a:xfrm>
            <a:off x="1367624" y="2490436"/>
            <a:ext cx="9708995" cy="3567173"/>
          </a:xfrm>
        </p:spPr>
        <p:txBody>
          <a:bodyPr anchor="ctr">
            <a:normAutofit/>
          </a:bodyPr>
          <a:lstStyle/>
          <a:p>
            <a:r>
              <a:rPr lang="en-US" sz="1700" dirty="0"/>
              <a:t>It is important to keep the control plane running at all costs. Losing the control plane may introduce downtimes, causing service disruption to clients, with possible loss of business. To ensure the control plane's fault tolerance, master node replicas are added to the cluster, configured in High-Availability (HA) mode. While only one of the master node replicas actively manages the cluster, the control plane components stay in sync across the master node replicas. This type of configuration adds resiliency to the cluster's control plane, should the active master node replica fail.</a:t>
            </a:r>
          </a:p>
          <a:p>
            <a:r>
              <a:rPr lang="en-US" sz="1700" dirty="0"/>
              <a:t>To persist the Kubernetes cluster's state, all cluster configuration data is saved to </a:t>
            </a:r>
            <a:r>
              <a:rPr lang="en-US" sz="1700" u="sng" dirty="0">
                <a:hlinkClick r:id="rId2"/>
              </a:rPr>
              <a:t>etcd</a:t>
            </a:r>
            <a:r>
              <a:rPr lang="en-US" sz="1700" dirty="0"/>
              <a:t>. However, </a:t>
            </a:r>
            <a:r>
              <a:rPr lang="en-US" sz="1700" b="1" dirty="0"/>
              <a:t>etcd</a:t>
            </a:r>
            <a:r>
              <a:rPr lang="en-US" sz="1700" dirty="0"/>
              <a:t> is a distributed key-value store which only holds cluster state related data, no client workload data. etcd is configured on the master node (</a:t>
            </a:r>
            <a:r>
              <a:rPr lang="en-US" sz="1700" u="sng" dirty="0">
                <a:hlinkClick r:id="rId3"/>
              </a:rPr>
              <a:t>stacked</a:t>
            </a:r>
            <a:r>
              <a:rPr lang="en-US" sz="1700" dirty="0"/>
              <a:t>) or on its dedicated host (</a:t>
            </a:r>
            <a:r>
              <a:rPr lang="en-US" sz="1700" u="sng" dirty="0">
                <a:hlinkClick r:id="rId4"/>
              </a:rPr>
              <a:t>external</a:t>
            </a:r>
            <a:r>
              <a:rPr lang="en-US" sz="1700" dirty="0"/>
              <a:t>) to reduce the chances of data store loss by decoupling it from the control plane agents.</a:t>
            </a:r>
          </a:p>
          <a:p>
            <a:r>
              <a:rPr lang="en-US" sz="1700" dirty="0"/>
              <a:t>When stacked, HA master node replicas ensure etcd resiliency as well. </a:t>
            </a:r>
          </a:p>
        </p:txBody>
      </p:sp>
    </p:spTree>
    <p:extLst>
      <p:ext uri="{BB962C8B-B14F-4D97-AF65-F5344CB8AC3E}">
        <p14:creationId xmlns:p14="http://schemas.microsoft.com/office/powerpoint/2010/main" val="33272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Master Node Components</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424904" y="2494450"/>
            <a:ext cx="4053545" cy="3563159"/>
          </a:xfrm>
        </p:spPr>
        <p:txBody>
          <a:bodyPr>
            <a:normAutofit/>
          </a:bodyPr>
          <a:lstStyle/>
          <a:p>
            <a:r>
              <a:rPr lang="en-US" sz="2400"/>
              <a:t>A master node has the following components:</a:t>
            </a:r>
            <a:endParaRPr lang="en-US" sz="2400" dirty="0"/>
          </a:p>
          <a:p>
            <a:pPr lvl="2"/>
            <a:r>
              <a:rPr lang="en-US" sz="2400"/>
              <a:t>API server</a:t>
            </a:r>
          </a:p>
          <a:p>
            <a:pPr lvl="2"/>
            <a:r>
              <a:rPr lang="en-US" sz="2400"/>
              <a:t>Scheduler</a:t>
            </a:r>
          </a:p>
          <a:p>
            <a:pPr lvl="2"/>
            <a:r>
              <a:rPr lang="en-US" sz="2400"/>
              <a:t>Controller managers</a:t>
            </a:r>
          </a:p>
          <a:p>
            <a:pPr lvl="2"/>
            <a:r>
              <a:rPr lang="en-US" sz="2400"/>
              <a:t>etcd.</a:t>
            </a:r>
          </a:p>
          <a:p>
            <a:pPr marL="0" indent="0">
              <a:buNone/>
            </a:pPr>
            <a:endParaRPr lang="en-US" sz="2400"/>
          </a:p>
        </p:txBody>
      </p:sp>
      <p:pic>
        <p:nvPicPr>
          <p:cNvPr id="4" name="Picture 3" descr="Kubernetes Master Node">
            <a:extLst>
              <a:ext uri="{FF2B5EF4-FFF2-40B4-BE49-F238E27FC236}">
                <a16:creationId xmlns:a16="http://schemas.microsoft.com/office/drawing/2014/main" id="{C5E5D9CF-3BAF-4F60-B48C-D2D6B1591310}"/>
              </a:ext>
            </a:extLst>
          </p:cNvPr>
          <p:cNvPicPr/>
          <p:nvPr/>
        </p:nvPicPr>
        <p:blipFill rotWithShape="1">
          <a:blip r:embed="rId2" cstate="print">
            <a:extLst>
              <a:ext uri="{28A0092B-C50C-407E-A947-70E740481C1C}">
                <a14:useLocalDpi xmlns:a14="http://schemas.microsoft.com/office/drawing/2010/main" val="0"/>
              </a:ext>
            </a:extLst>
          </a:blip>
          <a:srcRect t="5266" b="3691"/>
          <a:stretch/>
        </p:blipFill>
        <p:spPr bwMode="auto">
          <a:xfrm>
            <a:off x="6098892" y="2492376"/>
            <a:ext cx="4802404" cy="3563372"/>
          </a:xfrm>
          <a:prstGeom prst="rect">
            <a:avLst/>
          </a:prstGeom>
          <a:noFill/>
        </p:spPr>
      </p:pic>
    </p:spTree>
    <p:extLst>
      <p:ext uri="{BB962C8B-B14F-4D97-AF65-F5344CB8AC3E}">
        <p14:creationId xmlns:p14="http://schemas.microsoft.com/office/powerpoint/2010/main" val="422855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43C8BE-B6AD-4190-A295-715FEE7C7D8B}"/>
              </a:ext>
            </a:extLst>
          </p:cNvPr>
          <p:cNvSpPr>
            <a:spLocks noGrp="1"/>
          </p:cNvSpPr>
          <p:nvPr>
            <p:ph type="title"/>
          </p:nvPr>
        </p:nvSpPr>
        <p:spPr>
          <a:xfrm>
            <a:off x="1047280" y="759805"/>
            <a:ext cx="10306520" cy="1325563"/>
          </a:xfrm>
        </p:spPr>
        <p:txBody>
          <a:bodyPr>
            <a:normAutofit/>
          </a:bodyPr>
          <a:lstStyle/>
          <a:p>
            <a:pPr marL="0" marR="0">
              <a:spcBef>
                <a:spcPts val="0"/>
              </a:spcBef>
            </a:pPr>
            <a:r>
              <a:rPr lang="en-US" dirty="0">
                <a:solidFill>
                  <a:srgbClr val="171C29"/>
                </a:solidFill>
                <a:latin typeface="Arial" panose="020B0604020202020204" pitchFamily="34" charset="0"/>
                <a:ea typeface="Times New Roman" panose="02020603050405020304" pitchFamily="18" charset="0"/>
              </a:rPr>
              <a:t>Master Node Components: API Server</a:t>
            </a:r>
            <a:endParaRPr lang="en-US" b="1" dirty="0">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5A62371A-9FB7-4A39-AF75-D5362A36BAA5}"/>
              </a:ext>
            </a:extLst>
          </p:cNvPr>
          <p:cNvSpPr>
            <a:spLocks noGrp="1"/>
          </p:cNvSpPr>
          <p:nvPr>
            <p:ph idx="1"/>
          </p:nvPr>
        </p:nvSpPr>
        <p:spPr>
          <a:xfrm>
            <a:off x="1424904" y="2494450"/>
            <a:ext cx="9527348" cy="4009092"/>
          </a:xfrm>
        </p:spPr>
        <p:txBody>
          <a:bodyPr>
            <a:normAutofit fontScale="77500" lnSpcReduction="20000"/>
          </a:bodyPr>
          <a:lstStyle/>
          <a:p>
            <a:r>
              <a:rPr lang="en-US" dirty="0"/>
              <a:t>All the administrative tasks are coordinated by the </a:t>
            </a:r>
            <a:r>
              <a:rPr lang="en-US" b="1" dirty="0"/>
              <a:t>kube-</a:t>
            </a:r>
            <a:r>
              <a:rPr lang="en-US" b="1" dirty="0" err="1"/>
              <a:t>apiserver</a:t>
            </a:r>
            <a:r>
              <a:rPr lang="en-US" dirty="0"/>
              <a:t>, a central control plane component running on the master node. </a:t>
            </a:r>
          </a:p>
          <a:p>
            <a:r>
              <a:rPr lang="en-US" dirty="0"/>
              <a:t>The API server intercepts RESTful calls from users, operators and external agents, then validates and processes them. During processing the API server reads the Kubernetes cluster's current state from the etcd, and after a call's execution, the resulting state of the Kubernetes cluster is saved in the distributed key-value data store for persistence. </a:t>
            </a:r>
          </a:p>
          <a:p>
            <a:r>
              <a:rPr lang="en-US" dirty="0"/>
              <a:t>The API server is the only master plane component to talk to the etcd data store, both to read and to save Kubernetes cluster state information from/to it - acting as a middle-man interface for any other control plane agent requiring to access the cluster's data store.</a:t>
            </a:r>
          </a:p>
          <a:p>
            <a:r>
              <a:rPr lang="en-US" dirty="0"/>
              <a:t>The API server is highly configurable and customizable. It also supports the addition of custom API servers, when the primary API server becomes a proxy to all secondary custom API servers and routes all incoming RESTful calls to them based on custom defined rules</a:t>
            </a:r>
          </a:p>
          <a:p>
            <a:pPr marL="0" indent="0">
              <a:buNone/>
            </a:pPr>
            <a:endParaRPr lang="en-US" sz="2400" dirty="0"/>
          </a:p>
        </p:txBody>
      </p:sp>
    </p:spTree>
    <p:extLst>
      <p:ext uri="{BB962C8B-B14F-4D97-AF65-F5344CB8AC3E}">
        <p14:creationId xmlns:p14="http://schemas.microsoft.com/office/powerpoint/2010/main" val="4061831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4856</Words>
  <Application>Microsoft Office PowerPoint</Application>
  <PresentationFormat>Widescreen</PresentationFormat>
  <Paragraphs>324</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Courier New</vt:lpstr>
      <vt:lpstr>Helvetica</vt:lpstr>
      <vt:lpstr>Times New Roman</vt:lpstr>
      <vt:lpstr>Office Theme</vt:lpstr>
      <vt:lpstr>Overview to Kubernetes(K8s)</vt:lpstr>
      <vt:lpstr>What is Kubernetes? </vt:lpstr>
      <vt:lpstr>Kubernetes Clusters</vt:lpstr>
      <vt:lpstr>Kubernetes Architecture and Concepts </vt:lpstr>
      <vt:lpstr>Kubernetes Control Plane (Master Node)</vt:lpstr>
      <vt:lpstr>Kubernetes Control Plane (Master Node)</vt:lpstr>
      <vt:lpstr>Kubernetes Master Node </vt:lpstr>
      <vt:lpstr>Master Node Components </vt:lpstr>
      <vt:lpstr>Master Node Components: API Server</vt:lpstr>
      <vt:lpstr>Master Node Components: Scheduler</vt:lpstr>
      <vt:lpstr>Master Node Components: Controller Managers</vt:lpstr>
      <vt:lpstr>Master Node Components: etcd</vt:lpstr>
      <vt:lpstr> Worker Node </vt:lpstr>
      <vt:lpstr>Worker Node Components</vt:lpstr>
      <vt:lpstr>Worker Node Components: Container Runtime</vt:lpstr>
      <vt:lpstr>Worker Node Components: kubelet</vt:lpstr>
      <vt:lpstr>Worker Node Components: kubelet</vt:lpstr>
      <vt:lpstr>Worker Node Components: kubelet</vt:lpstr>
      <vt:lpstr>Worker Node Components: kube-proxy</vt:lpstr>
      <vt:lpstr>Worker Node Components: Addons</vt:lpstr>
      <vt:lpstr>Kubernetes Installation</vt:lpstr>
      <vt:lpstr>Working of Kubernetes</vt:lpstr>
      <vt:lpstr>Namespaces</vt:lpstr>
      <vt:lpstr>Creating a Namespace</vt:lpstr>
      <vt:lpstr>Contexts</vt:lpstr>
      <vt:lpstr>Pods in Kubernetes</vt:lpstr>
      <vt:lpstr>Pods </vt:lpstr>
      <vt:lpstr>The pod</vt:lpstr>
      <vt:lpstr>The Pod Manifest</vt:lpstr>
      <vt:lpstr>The Pod Manifest</vt:lpstr>
      <vt:lpstr>Creating a Pod</vt:lpstr>
      <vt:lpstr>Creating a Pod Manifest</vt:lpstr>
      <vt:lpstr>kuard-pod.yaml</vt:lpstr>
      <vt:lpstr>Running Pods</vt:lpstr>
      <vt:lpstr>Listing Pods</vt:lpstr>
      <vt:lpstr>Pod Details</vt:lpstr>
      <vt:lpstr>Deleting a Pod</vt:lpstr>
      <vt:lpstr>Accessing Your Pod</vt:lpstr>
      <vt:lpstr>Getting More Info with Logs</vt:lpstr>
      <vt:lpstr>Running Commands in Your Container with exec</vt:lpstr>
      <vt:lpstr>Copying Files to and from Containers</vt:lpstr>
      <vt:lpstr>Health Checks</vt:lpstr>
      <vt:lpstr>Liveness Probe</vt:lpstr>
      <vt:lpstr>kuard-pod-health.yaml</vt:lpstr>
      <vt:lpstr>PowerPoint Presentation</vt:lpstr>
      <vt:lpstr>Working of Kubernetes</vt:lpstr>
      <vt:lpstr>Working of Kubernetes</vt:lpstr>
      <vt:lpstr>Working of Kubernetes</vt:lpstr>
      <vt:lpstr>Deployments in Kubernetes</vt:lpstr>
      <vt:lpstr>Deployments in Kubernetes</vt:lpstr>
      <vt:lpstr>Deployments </vt:lpstr>
      <vt:lpstr>Deployments </vt:lpstr>
      <vt:lpstr>Deployments </vt:lpstr>
      <vt:lpstr>Deployments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to Kubernetes(K8s)</dc:title>
  <dc:creator>Jha, Sourav</dc:creator>
  <cp:lastModifiedBy>Jha, Sourav</cp:lastModifiedBy>
  <cp:revision>23</cp:revision>
  <dcterms:created xsi:type="dcterms:W3CDTF">2021-04-15T07:57:27Z</dcterms:created>
  <dcterms:modified xsi:type="dcterms:W3CDTF">2021-04-24T10:59:45Z</dcterms:modified>
</cp:coreProperties>
</file>