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5e5386b9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5e5386b9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5e5386b9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5e5386b9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5e5386b9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5e5386b9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e5386b94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e5386b9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5e5386b9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5e5386b9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5e5386b94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5e5386b9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5e5386b94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5e5386b9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5e5386b9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5e5386b9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5e5386b9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5e5386b9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5e5386b9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5e5386b9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5e5386b9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5e5386b9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5e5386b9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5e5386b9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5ee0190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5ee0190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5e5386b9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5e5386b9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e5386b9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e5386b9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5e5386b9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5e5386b9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5e5386b9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5e5386b9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7298c27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7298c27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5e5386b9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5e5386b9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5e5386b9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5e5386b9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800">
                <a:latin typeface="Roboto"/>
                <a:ea typeface="Roboto"/>
                <a:cs typeface="Roboto"/>
                <a:sym typeface="Roboto"/>
              </a:rPr>
              <a:t>Logic Building in Programming</a:t>
            </a:r>
            <a:endParaRPr b="1" sz="4800">
              <a:latin typeface="Roboto"/>
              <a:ea typeface="Roboto"/>
              <a:cs typeface="Roboto"/>
              <a:sym typeface="Roboto"/>
            </a:endParaRPr>
          </a:p>
        </p:txBody>
      </p:sp>
      <p:sp>
        <p:nvSpPr>
          <p:cNvPr id="87" name="Google Shape;87;p13"/>
          <p:cNvSpPr txBox="1"/>
          <p:nvPr>
            <p:ph idx="1" type="subTitle"/>
          </p:nvPr>
        </p:nvSpPr>
        <p:spPr>
          <a:xfrm>
            <a:off x="504425" y="305897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800"/>
              <a:t>By Inderpreet Singh Walia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875" y="1243700"/>
            <a:ext cx="7688700" cy="7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73239"/>
                </a:solidFill>
                <a:highlight>
                  <a:srgbClr val="FFFFFF"/>
                </a:highlight>
                <a:latin typeface="Arial"/>
                <a:ea typeface="Arial"/>
                <a:cs typeface="Arial"/>
                <a:sym typeface="Arial"/>
              </a:rPr>
              <a:t>Disa</a:t>
            </a:r>
            <a:r>
              <a:rPr lang="en" sz="2400">
                <a:solidFill>
                  <a:srgbClr val="273239"/>
                </a:solidFill>
                <a:highlight>
                  <a:srgbClr val="FFFFFF"/>
                </a:highlight>
                <a:latin typeface="Arial"/>
                <a:ea typeface="Arial"/>
                <a:cs typeface="Arial"/>
                <a:sym typeface="Arial"/>
              </a:rPr>
              <a:t>dvantages of Flowchart</a:t>
            </a:r>
            <a:endParaRPr sz="2400">
              <a:solidFill>
                <a:srgbClr val="273239"/>
              </a:solidFill>
              <a:highlight>
                <a:srgbClr val="FFFFFF"/>
              </a:highlight>
              <a:latin typeface="Arial"/>
              <a:ea typeface="Arial"/>
              <a:cs typeface="Arial"/>
              <a:sym typeface="Arial"/>
            </a:endParaRPr>
          </a:p>
          <a:p>
            <a:pPr indent="0" lvl="0" marL="457200" rtl="0" algn="l">
              <a:lnSpc>
                <a:spcPct val="158000"/>
              </a:lnSpc>
              <a:spcBef>
                <a:spcPts val="0"/>
              </a:spcBef>
              <a:spcAft>
                <a:spcPts val="0"/>
              </a:spcAft>
              <a:buNone/>
            </a:pPr>
            <a:r>
              <a:t/>
            </a:r>
            <a:endParaRPr b="0" sz="1400">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t/>
            </a:r>
            <a:endParaRPr sz="1400"/>
          </a:p>
        </p:txBody>
      </p:sp>
      <p:sp>
        <p:nvSpPr>
          <p:cNvPr id="142" name="Google Shape;142;p22"/>
          <p:cNvSpPr txBox="1"/>
          <p:nvPr/>
        </p:nvSpPr>
        <p:spPr>
          <a:xfrm>
            <a:off x="267700" y="2098650"/>
            <a:ext cx="7880400" cy="2904600"/>
          </a:xfrm>
          <a:prstGeom prst="rect">
            <a:avLst/>
          </a:prstGeom>
          <a:noFill/>
          <a:ln>
            <a:noFill/>
          </a:ln>
        </p:spPr>
        <p:txBody>
          <a:bodyPr anchorCtr="0" anchor="t" bIns="91425" lIns="91425" spcFirstLastPara="1" rIns="91425" wrap="square" tIns="91425">
            <a:spAutoFit/>
          </a:bodyPr>
          <a:lstStyle/>
          <a:p>
            <a:pPr indent="-311150" lvl="0" marL="4572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is difficult to draw flowchart for large and complex programs.</a:t>
            </a:r>
            <a:endParaRPr sz="1300">
              <a:solidFill>
                <a:srgbClr val="273239"/>
              </a:solidFill>
              <a:highlight>
                <a:srgbClr val="FFFFFF"/>
              </a:highlight>
            </a:endParaRPr>
          </a:p>
          <a:p>
            <a:pPr indent="-311150" lvl="0" marL="4572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In this their is no standard to determine the amount of detail.</a:t>
            </a:r>
            <a:endParaRPr sz="1300">
              <a:solidFill>
                <a:srgbClr val="273239"/>
              </a:solidFill>
              <a:highlight>
                <a:srgbClr val="FFFFFF"/>
              </a:highlight>
            </a:endParaRPr>
          </a:p>
          <a:p>
            <a:pPr indent="-311150" lvl="0" marL="4572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Difficult to reproduce the flowcharts.</a:t>
            </a:r>
            <a:endParaRPr sz="1300">
              <a:solidFill>
                <a:srgbClr val="273239"/>
              </a:solidFill>
              <a:highlight>
                <a:srgbClr val="FFFFFF"/>
              </a:highlight>
            </a:endParaRPr>
          </a:p>
          <a:p>
            <a:pPr indent="-311150" lvl="0" marL="4572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is very difficult to modify the Flowchart</a:t>
            </a:r>
            <a:endParaRPr sz="1300">
              <a:solidFill>
                <a:srgbClr val="273239"/>
              </a:solidFill>
              <a:highlight>
                <a:srgbClr val="FFFFFF"/>
              </a:highlight>
            </a:endParaRPr>
          </a:p>
          <a:p>
            <a:pPr indent="0" lvl="0" marL="0" rtl="0" algn="l">
              <a:lnSpc>
                <a:spcPct val="158000"/>
              </a:lnSpc>
              <a:spcBef>
                <a:spcPts val="3600"/>
              </a:spcBef>
              <a:spcAft>
                <a:spcPts val="0"/>
              </a:spcAft>
              <a:buNone/>
            </a:pPr>
            <a:r>
              <a:t/>
            </a:r>
            <a:endParaRPr sz="1300">
              <a:solidFill>
                <a:srgbClr val="273239"/>
              </a:solidFill>
              <a:highlight>
                <a:srgbClr val="FFFFFF"/>
              </a:highlight>
            </a:endParaRPr>
          </a:p>
          <a:p>
            <a:pPr indent="0" lvl="0" marL="0" rtl="0" algn="l">
              <a:spcBef>
                <a:spcPts val="360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273239"/>
                </a:solidFill>
                <a:highlight>
                  <a:srgbClr val="FFFFFF"/>
                </a:highlight>
                <a:latin typeface="Arial"/>
                <a:ea typeface="Arial"/>
                <a:cs typeface="Arial"/>
                <a:sym typeface="Arial"/>
              </a:rPr>
              <a:t>Control Structures in Programming Languages</a:t>
            </a:r>
            <a:endParaRPr sz="24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600">
                <a:solidFill>
                  <a:srgbClr val="273239"/>
                </a:solidFill>
                <a:highlight>
                  <a:srgbClr val="FFFFFF"/>
                </a:highlight>
                <a:latin typeface="Arial"/>
                <a:ea typeface="Arial"/>
                <a:cs typeface="Arial"/>
                <a:sym typeface="Arial"/>
              </a:rPr>
              <a:t>Control Structures</a:t>
            </a:r>
            <a:r>
              <a:rPr lang="en" sz="5600">
                <a:solidFill>
                  <a:srgbClr val="273239"/>
                </a:solidFill>
                <a:highlight>
                  <a:srgbClr val="FFFFFF"/>
                </a:highlight>
                <a:latin typeface="Arial"/>
                <a:ea typeface="Arial"/>
                <a:cs typeface="Arial"/>
                <a:sym typeface="Arial"/>
              </a:rPr>
              <a:t> are just a way to specify flow of control in programs. Any algorithm or program can be more clear and understood if they use self-contained modules called as logic or control structures. It basically analyzes and chooses in which direction a program flows based on certain parameters or conditions. There are three basic types of logic, or flow of control, known as:</a:t>
            </a:r>
            <a:endParaRPr sz="5600">
              <a:solidFill>
                <a:srgbClr val="273239"/>
              </a:solidFill>
              <a:highlight>
                <a:srgbClr val="FFFFFF"/>
              </a:highlight>
              <a:latin typeface="Arial"/>
              <a:ea typeface="Arial"/>
              <a:cs typeface="Arial"/>
              <a:sym typeface="Arial"/>
            </a:endParaRPr>
          </a:p>
          <a:p>
            <a:pPr indent="-317500" lvl="0" marL="685800" rtl="0" algn="l">
              <a:lnSpc>
                <a:spcPct val="158000"/>
              </a:lnSpc>
              <a:spcBef>
                <a:spcPts val="800"/>
              </a:spcBef>
              <a:spcAft>
                <a:spcPts val="0"/>
              </a:spcAft>
              <a:buClr>
                <a:srgbClr val="273239"/>
              </a:buClr>
              <a:buSzPct val="100000"/>
              <a:buFont typeface="Arial"/>
              <a:buAutoNum type="arabicPeriod"/>
            </a:pPr>
            <a:r>
              <a:rPr lang="en" sz="5600">
                <a:solidFill>
                  <a:srgbClr val="273239"/>
                </a:solidFill>
                <a:highlight>
                  <a:srgbClr val="FFFFFF"/>
                </a:highlight>
                <a:latin typeface="Arial"/>
                <a:ea typeface="Arial"/>
                <a:cs typeface="Arial"/>
                <a:sym typeface="Arial"/>
              </a:rPr>
              <a:t>Sequence logic, or sequential flow</a:t>
            </a:r>
            <a:endParaRPr sz="5600">
              <a:solidFill>
                <a:srgbClr val="273239"/>
              </a:solidFill>
              <a:highlight>
                <a:srgbClr val="FFFFFF"/>
              </a:highlight>
              <a:latin typeface="Arial"/>
              <a:ea typeface="Arial"/>
              <a:cs typeface="Arial"/>
              <a:sym typeface="Arial"/>
            </a:endParaRPr>
          </a:p>
          <a:p>
            <a:pPr indent="-317500" lvl="0" marL="685800" rtl="0" algn="l">
              <a:lnSpc>
                <a:spcPct val="158000"/>
              </a:lnSpc>
              <a:spcBef>
                <a:spcPts val="0"/>
              </a:spcBef>
              <a:spcAft>
                <a:spcPts val="0"/>
              </a:spcAft>
              <a:buClr>
                <a:srgbClr val="273239"/>
              </a:buClr>
              <a:buSzPct val="100000"/>
              <a:buFont typeface="Arial"/>
              <a:buAutoNum type="arabicPeriod"/>
            </a:pPr>
            <a:r>
              <a:rPr lang="en" sz="5600">
                <a:solidFill>
                  <a:srgbClr val="273239"/>
                </a:solidFill>
                <a:highlight>
                  <a:srgbClr val="FFFFFF"/>
                </a:highlight>
                <a:latin typeface="Arial"/>
                <a:ea typeface="Arial"/>
                <a:cs typeface="Arial"/>
                <a:sym typeface="Arial"/>
              </a:rPr>
              <a:t>Selection logic, or conditional flow</a:t>
            </a:r>
            <a:endParaRPr sz="5600">
              <a:solidFill>
                <a:srgbClr val="273239"/>
              </a:solidFill>
              <a:highlight>
                <a:srgbClr val="FFFFFF"/>
              </a:highlight>
              <a:latin typeface="Arial"/>
              <a:ea typeface="Arial"/>
              <a:cs typeface="Arial"/>
              <a:sym typeface="Arial"/>
            </a:endParaRPr>
          </a:p>
          <a:p>
            <a:pPr indent="-317500" lvl="0" marL="685800" rtl="0" algn="l">
              <a:lnSpc>
                <a:spcPct val="158000"/>
              </a:lnSpc>
              <a:spcBef>
                <a:spcPts val="0"/>
              </a:spcBef>
              <a:spcAft>
                <a:spcPts val="0"/>
              </a:spcAft>
              <a:buClr>
                <a:srgbClr val="273239"/>
              </a:buClr>
              <a:buSzPct val="100000"/>
              <a:buFont typeface="Arial"/>
              <a:buAutoNum type="arabicPeriod"/>
            </a:pPr>
            <a:r>
              <a:rPr lang="en" sz="5600">
                <a:solidFill>
                  <a:srgbClr val="273239"/>
                </a:solidFill>
                <a:highlight>
                  <a:srgbClr val="FFFFFF"/>
                </a:highlight>
                <a:latin typeface="Arial"/>
                <a:ea typeface="Arial"/>
                <a:cs typeface="Arial"/>
                <a:sym typeface="Arial"/>
              </a:rPr>
              <a:t>Iteration logic, or repetitive flow</a:t>
            </a:r>
            <a:endParaRPr sz="5600">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1" type="body"/>
          </p:nvPr>
        </p:nvSpPr>
        <p:spPr>
          <a:xfrm>
            <a:off x="665200" y="8796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latin typeface="Arial"/>
                <a:ea typeface="Arial"/>
                <a:cs typeface="Arial"/>
                <a:sym typeface="Arial"/>
              </a:rPr>
              <a:t>1.Sequential Logic (Sequential Flow):</a:t>
            </a:r>
            <a:r>
              <a:rPr lang="en">
                <a:solidFill>
                  <a:srgbClr val="273239"/>
                </a:solidFill>
                <a:highlight>
                  <a:srgbClr val="FFFFFF"/>
                </a:highlight>
                <a:latin typeface="Arial"/>
                <a:ea typeface="Arial"/>
                <a:cs typeface="Arial"/>
                <a:sym typeface="Arial"/>
              </a:rPr>
              <a:t>Sequential logic as the name suggests follows a serial or sequential flow in which the flow depends on the series of instructions given to the computer. Unless new instructions are given, the modules are executed in the obvious sequence. The sequences may be given, by means of numbered steps explicitly.</a:t>
            </a:r>
            <a:endParaRPr b="1">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a:solidFill>
                <a:srgbClr val="27323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54" name="Google Shape;154;p24"/>
          <p:cNvPicPr preferRelativeResize="0"/>
          <p:nvPr/>
        </p:nvPicPr>
        <p:blipFill>
          <a:blip r:embed="rId3">
            <a:alphaModFix/>
          </a:blip>
          <a:stretch>
            <a:fillRect/>
          </a:stretch>
        </p:blipFill>
        <p:spPr>
          <a:xfrm>
            <a:off x="3977374" y="2111325"/>
            <a:ext cx="1064350" cy="286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idx="1" type="body"/>
          </p:nvPr>
        </p:nvSpPr>
        <p:spPr>
          <a:xfrm>
            <a:off x="665200" y="8796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latin typeface="Arial"/>
                <a:ea typeface="Arial"/>
                <a:cs typeface="Arial"/>
                <a:sym typeface="Arial"/>
              </a:rPr>
              <a:t>2</a:t>
            </a:r>
            <a:r>
              <a:rPr b="1" lang="en">
                <a:solidFill>
                  <a:srgbClr val="273239"/>
                </a:solidFill>
                <a:highlight>
                  <a:srgbClr val="FFFFFF"/>
                </a:highlight>
                <a:latin typeface="Arial"/>
                <a:ea typeface="Arial"/>
                <a:cs typeface="Arial"/>
                <a:sym typeface="Arial"/>
              </a:rPr>
              <a:t>.</a:t>
            </a:r>
            <a:r>
              <a:rPr b="1" lang="en">
                <a:solidFill>
                  <a:srgbClr val="273239"/>
                </a:solidFill>
                <a:highlight>
                  <a:srgbClr val="FFFFFF"/>
                </a:highlight>
                <a:latin typeface="Arial"/>
                <a:ea typeface="Arial"/>
                <a:cs typeface="Arial"/>
                <a:sym typeface="Arial"/>
              </a:rPr>
              <a:t>Selection Logic (Conditional Flow:</a:t>
            </a:r>
            <a:r>
              <a:rPr lang="en">
                <a:solidFill>
                  <a:srgbClr val="273239"/>
                </a:solidFill>
                <a:highlight>
                  <a:srgbClr val="FFFFFF"/>
                </a:highlight>
                <a:latin typeface="Arial"/>
                <a:ea typeface="Arial"/>
                <a:cs typeface="Arial"/>
                <a:sym typeface="Arial"/>
              </a:rPr>
              <a:t>Selection Logic simply involves a number of conditions or parameters which decides one out of several written modules. The structures which use these type of logic are known as </a:t>
            </a:r>
            <a:r>
              <a:rPr b="1" lang="en">
                <a:solidFill>
                  <a:srgbClr val="273239"/>
                </a:solidFill>
                <a:highlight>
                  <a:srgbClr val="FFFFFF"/>
                </a:highlight>
                <a:latin typeface="Arial"/>
                <a:ea typeface="Arial"/>
                <a:cs typeface="Arial"/>
                <a:sym typeface="Arial"/>
              </a:rPr>
              <a:t>Conditional Structures</a:t>
            </a:r>
            <a:r>
              <a:rPr lang="en">
                <a:solidFill>
                  <a:srgbClr val="273239"/>
                </a:solidFill>
                <a:highlight>
                  <a:srgbClr val="FFFFFF"/>
                </a:highlight>
                <a:latin typeface="Arial"/>
                <a:ea typeface="Arial"/>
                <a:cs typeface="Arial"/>
                <a:sym typeface="Arial"/>
              </a:rPr>
              <a:t>. These structures can be of three types:</a:t>
            </a:r>
            <a:endParaRPr>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a:solidFill>
                <a:srgbClr val="27323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60" name="Google Shape;160;p25"/>
          <p:cNvPicPr preferRelativeResize="0"/>
          <p:nvPr/>
        </p:nvPicPr>
        <p:blipFill>
          <a:blip r:embed="rId3">
            <a:alphaModFix/>
          </a:blip>
          <a:stretch>
            <a:fillRect/>
          </a:stretch>
        </p:blipFill>
        <p:spPr>
          <a:xfrm>
            <a:off x="2913250" y="1755075"/>
            <a:ext cx="2965050" cy="3160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99850" y="6067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400">
                <a:solidFill>
                  <a:srgbClr val="273239"/>
                </a:solidFill>
                <a:highlight>
                  <a:srgbClr val="FFFFFF"/>
                </a:highlight>
                <a:latin typeface="Arial"/>
                <a:ea typeface="Arial"/>
                <a:cs typeface="Arial"/>
                <a:sym typeface="Arial"/>
              </a:rPr>
              <a:t>2.</a:t>
            </a:r>
            <a:r>
              <a:rPr lang="en" sz="2400">
                <a:solidFill>
                  <a:srgbClr val="273239"/>
                </a:solidFill>
                <a:highlight>
                  <a:srgbClr val="FFFFFF"/>
                </a:highlight>
                <a:latin typeface="Arial"/>
                <a:ea typeface="Arial"/>
                <a:cs typeface="Arial"/>
                <a:sym typeface="Arial"/>
              </a:rPr>
              <a:t>Selection Logic Example</a:t>
            </a:r>
            <a:endParaRPr sz="2400"/>
          </a:p>
        </p:txBody>
      </p:sp>
      <p:pic>
        <p:nvPicPr>
          <p:cNvPr id="166" name="Google Shape;166;p26"/>
          <p:cNvPicPr preferRelativeResize="0"/>
          <p:nvPr/>
        </p:nvPicPr>
        <p:blipFill>
          <a:blip r:embed="rId3">
            <a:alphaModFix/>
          </a:blip>
          <a:stretch>
            <a:fillRect/>
          </a:stretch>
        </p:blipFill>
        <p:spPr>
          <a:xfrm>
            <a:off x="2090488" y="1563100"/>
            <a:ext cx="4963025" cy="3105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7650" y="579850"/>
            <a:ext cx="76887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73239"/>
                </a:solidFill>
                <a:highlight>
                  <a:srgbClr val="FFFFFF"/>
                </a:highlight>
                <a:latin typeface="Arial"/>
                <a:ea typeface="Arial"/>
                <a:cs typeface="Arial"/>
                <a:sym typeface="Arial"/>
              </a:rPr>
              <a:t>3. Iteration Logic (Repetitive Flow)</a:t>
            </a:r>
            <a:endParaRPr sz="14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b="0" lang="en" sz="1400">
                <a:solidFill>
                  <a:srgbClr val="273239"/>
                </a:solidFill>
                <a:highlight>
                  <a:srgbClr val="FFFFFF"/>
                </a:highlight>
                <a:latin typeface="Arial"/>
                <a:ea typeface="Arial"/>
                <a:cs typeface="Arial"/>
                <a:sym typeface="Arial"/>
              </a:rPr>
              <a:t>The Iteration logic employs a loop which involves a repeat statement followed by a module known as the body of a loop.</a:t>
            </a:r>
            <a:endParaRPr sz="1400"/>
          </a:p>
        </p:txBody>
      </p:sp>
      <p:pic>
        <p:nvPicPr>
          <p:cNvPr id="172" name="Google Shape;172;p27"/>
          <p:cNvPicPr preferRelativeResize="0"/>
          <p:nvPr/>
        </p:nvPicPr>
        <p:blipFill>
          <a:blip r:embed="rId3">
            <a:alphaModFix/>
          </a:blip>
          <a:stretch>
            <a:fillRect/>
          </a:stretch>
        </p:blipFill>
        <p:spPr>
          <a:xfrm>
            <a:off x="2505501" y="1522800"/>
            <a:ext cx="3426325" cy="339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569025" y="787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73239"/>
                </a:solidFill>
                <a:highlight>
                  <a:srgbClr val="FFFFFF"/>
                </a:highlight>
                <a:latin typeface="Arial"/>
                <a:ea typeface="Arial"/>
                <a:cs typeface="Arial"/>
                <a:sym typeface="Arial"/>
              </a:rPr>
              <a:t>Iteration Logic (Repetitive Flow)</a:t>
            </a:r>
            <a:endParaRPr sz="24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78" name="Google Shape;178;p28"/>
          <p:cNvSpPr txBox="1"/>
          <p:nvPr>
            <p:ph idx="1" type="body"/>
          </p:nvPr>
        </p:nvSpPr>
        <p:spPr>
          <a:xfrm>
            <a:off x="508875" y="1677850"/>
            <a:ext cx="7688700" cy="2984400"/>
          </a:xfrm>
          <a:prstGeom prst="rect">
            <a:avLst/>
          </a:prstGeom>
        </p:spPr>
        <p:txBody>
          <a:bodyPr anchorCtr="0" anchor="t" bIns="91425" lIns="91425" spcFirstLastPara="1" rIns="91425" wrap="square" tIns="91425">
            <a:normAutofit fontScale="25000" lnSpcReduction="20000"/>
          </a:bodyPr>
          <a:lstStyle/>
          <a:p>
            <a:pPr indent="-317500" lvl="0" marL="457200" marR="76200" rtl="0" algn="l">
              <a:spcBef>
                <a:spcPts val="0"/>
              </a:spcBef>
              <a:spcAft>
                <a:spcPts val="0"/>
              </a:spcAft>
              <a:buClr>
                <a:srgbClr val="231F20"/>
              </a:buClr>
              <a:buSzPct val="100000"/>
              <a:buFont typeface="Arial"/>
              <a:buChar char="●"/>
            </a:pPr>
            <a:r>
              <a:rPr b="1" lang="en" sz="5600">
                <a:solidFill>
                  <a:srgbClr val="231F20"/>
                </a:solidFill>
                <a:highlight>
                  <a:srgbClr val="FFFFFF"/>
                </a:highlight>
                <a:latin typeface="Arial"/>
                <a:ea typeface="Arial"/>
                <a:cs typeface="Arial"/>
                <a:sym typeface="Arial"/>
              </a:rPr>
              <a:t>Iteration is the process of repeating steps.</a:t>
            </a:r>
            <a:endParaRPr b="1" sz="5600">
              <a:solidFill>
                <a:srgbClr val="231F20"/>
              </a:solidFill>
              <a:highlight>
                <a:srgbClr val="FFFFFF"/>
              </a:highlight>
              <a:latin typeface="Arial"/>
              <a:ea typeface="Arial"/>
              <a:cs typeface="Arial"/>
              <a:sym typeface="Arial"/>
            </a:endParaRPr>
          </a:p>
          <a:p>
            <a:pPr indent="0" lvl="0" marL="0" rtl="0" algn="l">
              <a:spcBef>
                <a:spcPts val="1200"/>
              </a:spcBef>
              <a:spcAft>
                <a:spcPts val="0"/>
              </a:spcAft>
              <a:buNone/>
            </a:pPr>
            <a:r>
              <a:rPr lang="en" sz="5600">
                <a:solidFill>
                  <a:srgbClr val="231F20"/>
                </a:solidFill>
                <a:latin typeface="Arial"/>
                <a:ea typeface="Arial"/>
                <a:cs typeface="Arial"/>
                <a:sym typeface="Arial"/>
              </a:rPr>
              <a:t>For example, a very simple algorithm for eating breakfast cereal might consist of these steps:</a:t>
            </a:r>
            <a:endParaRPr sz="5600">
              <a:solidFill>
                <a:srgbClr val="231F20"/>
              </a:solidFill>
              <a:latin typeface="Arial"/>
              <a:ea typeface="Arial"/>
              <a:cs typeface="Arial"/>
              <a:sym typeface="Arial"/>
            </a:endParaRPr>
          </a:p>
          <a:p>
            <a:pPr indent="-317500" lvl="0" marL="800100" rtl="0" algn="l">
              <a:spcBef>
                <a:spcPts val="1200"/>
              </a:spcBef>
              <a:spcAft>
                <a:spcPts val="0"/>
              </a:spcAft>
              <a:buClr>
                <a:srgbClr val="231F20"/>
              </a:buClr>
              <a:buSzPct val="100000"/>
              <a:buFont typeface="Arial"/>
              <a:buAutoNum type="arabicPeriod"/>
            </a:pPr>
            <a:r>
              <a:rPr lang="en" sz="5600">
                <a:solidFill>
                  <a:srgbClr val="231F20"/>
                </a:solidFill>
                <a:latin typeface="Arial"/>
                <a:ea typeface="Arial"/>
                <a:cs typeface="Arial"/>
                <a:sym typeface="Arial"/>
              </a:rPr>
              <a:t>put cereal in bowl</a:t>
            </a:r>
            <a:endParaRPr sz="5600">
              <a:solidFill>
                <a:srgbClr val="231F20"/>
              </a:solidFill>
              <a:latin typeface="Arial"/>
              <a:ea typeface="Arial"/>
              <a:cs typeface="Arial"/>
              <a:sym typeface="Arial"/>
            </a:endParaRPr>
          </a:p>
          <a:p>
            <a:pPr indent="-317500" lvl="0" marL="800100" rtl="0" algn="l">
              <a:spcBef>
                <a:spcPts val="0"/>
              </a:spcBef>
              <a:spcAft>
                <a:spcPts val="0"/>
              </a:spcAft>
              <a:buClr>
                <a:srgbClr val="231F20"/>
              </a:buClr>
              <a:buSzPct val="100000"/>
              <a:buFont typeface="Arial"/>
              <a:buAutoNum type="arabicPeriod"/>
            </a:pPr>
            <a:r>
              <a:rPr lang="en" sz="5600">
                <a:solidFill>
                  <a:srgbClr val="231F20"/>
                </a:solidFill>
                <a:latin typeface="Arial"/>
                <a:ea typeface="Arial"/>
                <a:cs typeface="Arial"/>
                <a:sym typeface="Arial"/>
              </a:rPr>
              <a:t>add milk to cereal</a:t>
            </a:r>
            <a:endParaRPr sz="5600">
              <a:solidFill>
                <a:srgbClr val="231F20"/>
              </a:solidFill>
              <a:latin typeface="Arial"/>
              <a:ea typeface="Arial"/>
              <a:cs typeface="Arial"/>
              <a:sym typeface="Arial"/>
            </a:endParaRPr>
          </a:p>
          <a:p>
            <a:pPr indent="-317500" lvl="0" marL="800100" rtl="0" algn="l">
              <a:spcBef>
                <a:spcPts val="0"/>
              </a:spcBef>
              <a:spcAft>
                <a:spcPts val="0"/>
              </a:spcAft>
              <a:buClr>
                <a:srgbClr val="231F20"/>
              </a:buClr>
              <a:buSzPct val="100000"/>
              <a:buFont typeface="Arial"/>
              <a:buAutoNum type="arabicPeriod"/>
            </a:pPr>
            <a:r>
              <a:rPr lang="en" sz="5600">
                <a:solidFill>
                  <a:srgbClr val="231F20"/>
                </a:solidFill>
                <a:latin typeface="Arial"/>
                <a:ea typeface="Arial"/>
                <a:cs typeface="Arial"/>
                <a:sym typeface="Arial"/>
              </a:rPr>
              <a:t>spoon cereal and milk into mouth</a:t>
            </a:r>
            <a:endParaRPr sz="5600">
              <a:solidFill>
                <a:srgbClr val="231F20"/>
              </a:solidFill>
              <a:latin typeface="Arial"/>
              <a:ea typeface="Arial"/>
              <a:cs typeface="Arial"/>
              <a:sym typeface="Arial"/>
            </a:endParaRPr>
          </a:p>
          <a:p>
            <a:pPr indent="-317500" lvl="0" marL="800100" rtl="0" algn="l">
              <a:spcBef>
                <a:spcPts val="0"/>
              </a:spcBef>
              <a:spcAft>
                <a:spcPts val="0"/>
              </a:spcAft>
              <a:buClr>
                <a:srgbClr val="231F20"/>
              </a:buClr>
              <a:buSzPct val="100000"/>
              <a:buFont typeface="Arial"/>
              <a:buAutoNum type="arabicPeriod"/>
            </a:pPr>
            <a:r>
              <a:rPr lang="en" sz="5600">
                <a:solidFill>
                  <a:srgbClr val="231F20"/>
                </a:solidFill>
                <a:latin typeface="Arial"/>
                <a:ea typeface="Arial"/>
                <a:cs typeface="Arial"/>
                <a:sym typeface="Arial"/>
              </a:rPr>
              <a:t>repeat step 3 until all cereal and milk is eaten</a:t>
            </a:r>
            <a:endParaRPr sz="5600">
              <a:solidFill>
                <a:srgbClr val="231F20"/>
              </a:solidFill>
              <a:latin typeface="Arial"/>
              <a:ea typeface="Arial"/>
              <a:cs typeface="Arial"/>
              <a:sym typeface="Arial"/>
            </a:endParaRPr>
          </a:p>
          <a:p>
            <a:pPr indent="-317500" lvl="0" marL="800100" rtl="0" algn="l">
              <a:spcBef>
                <a:spcPts val="0"/>
              </a:spcBef>
              <a:spcAft>
                <a:spcPts val="0"/>
              </a:spcAft>
              <a:buClr>
                <a:srgbClr val="231F20"/>
              </a:buClr>
              <a:buSzPct val="100000"/>
              <a:buFont typeface="Arial"/>
              <a:buAutoNum type="arabicPeriod"/>
            </a:pPr>
            <a:r>
              <a:rPr lang="en" sz="5600">
                <a:solidFill>
                  <a:srgbClr val="231F20"/>
                </a:solidFill>
                <a:latin typeface="Arial"/>
                <a:ea typeface="Arial"/>
                <a:cs typeface="Arial"/>
                <a:sym typeface="Arial"/>
              </a:rPr>
              <a:t>rinse bowl and spoon</a:t>
            </a:r>
            <a:endParaRPr sz="5600">
              <a:solidFill>
                <a:srgbClr val="231F20"/>
              </a:solidFill>
              <a:latin typeface="Arial"/>
              <a:ea typeface="Arial"/>
              <a:cs typeface="Arial"/>
              <a:sym typeface="Arial"/>
            </a:endParaRPr>
          </a:p>
          <a:p>
            <a:pPr indent="0" lvl="0" marL="0" rtl="0" algn="l">
              <a:spcBef>
                <a:spcPts val="3000"/>
              </a:spcBef>
              <a:spcAft>
                <a:spcPts val="0"/>
              </a:spcAft>
              <a:buNone/>
            </a:pPr>
            <a:r>
              <a:rPr lang="en" sz="5600">
                <a:solidFill>
                  <a:srgbClr val="231F20"/>
                </a:solidFill>
                <a:latin typeface="Arial"/>
                <a:ea typeface="Arial"/>
                <a:cs typeface="Arial"/>
                <a:sym typeface="Arial"/>
              </a:rPr>
              <a:t>The algorithm will repeat steps 3 and 4 until all the cereal and milk has been eaten.</a:t>
            </a:r>
            <a:endParaRPr sz="5600">
              <a:solidFill>
                <a:srgbClr val="231F20"/>
              </a:solidFill>
              <a:latin typeface="Arial"/>
              <a:ea typeface="Arial"/>
              <a:cs typeface="Arial"/>
              <a:sym typeface="Arial"/>
            </a:endParaRPr>
          </a:p>
          <a:p>
            <a:pPr indent="-240506" lvl="0" marL="457200" marR="76200" rtl="0" algn="l">
              <a:spcBef>
                <a:spcPts val="1200"/>
              </a:spcBef>
              <a:spcAft>
                <a:spcPts val="0"/>
              </a:spcAft>
              <a:buClr>
                <a:srgbClr val="231F20"/>
              </a:buClr>
              <a:buSzPct val="100000"/>
              <a:buFont typeface="Arial"/>
              <a:buChar char="●"/>
            </a:pPr>
            <a:r>
              <a:t/>
            </a:r>
            <a:endParaRPr b="1" sz="750">
              <a:solidFill>
                <a:srgbClr val="231F20"/>
              </a:solidFill>
              <a:highlight>
                <a:srgbClr val="F1F1F1"/>
              </a:highlight>
              <a:latin typeface="Arial"/>
              <a:ea typeface="Arial"/>
              <a:cs typeface="Arial"/>
              <a:sym typeface="Arial"/>
            </a:endParaRPr>
          </a:p>
          <a:p>
            <a:pPr indent="0" lvl="0" marL="152400" marR="76200" rtl="0" algn="l">
              <a:spcBef>
                <a:spcPts val="1200"/>
              </a:spcBef>
              <a:spcAft>
                <a:spcPts val="0"/>
              </a:spcAft>
              <a:buNone/>
            </a:pPr>
            <a:r>
              <a:t/>
            </a:r>
            <a:endParaRPr b="1" sz="750">
              <a:solidFill>
                <a:srgbClr val="231F20"/>
              </a:solidFill>
              <a:highlight>
                <a:srgbClr val="F1F1F1"/>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en" sz="2650">
                <a:solidFill>
                  <a:srgbClr val="25265E"/>
                </a:solidFill>
                <a:highlight>
                  <a:srgbClr val="FFFFFF"/>
                </a:highlight>
                <a:latin typeface="Arial"/>
                <a:ea typeface="Arial"/>
                <a:cs typeface="Arial"/>
                <a:sym typeface="Arial"/>
              </a:rPr>
              <a:t>Examples of flowcharts in programming</a:t>
            </a:r>
            <a:endParaRPr sz="2650">
              <a:solidFill>
                <a:srgbClr val="25265E"/>
              </a:solidFill>
              <a:highlight>
                <a:srgbClr val="FFFFFF"/>
              </a:highlight>
              <a:latin typeface="Arial"/>
              <a:ea typeface="Arial"/>
              <a:cs typeface="Arial"/>
              <a:sym typeface="Arial"/>
            </a:endParaRPr>
          </a:p>
          <a:p>
            <a:pPr indent="0" lvl="0" marL="0" rtl="0" algn="l">
              <a:lnSpc>
                <a:spcPct val="115000"/>
              </a:lnSpc>
              <a:spcBef>
                <a:spcPts val="90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84" name="Google Shape;184;p29"/>
          <p:cNvSpPr txBox="1"/>
          <p:nvPr>
            <p:ph idx="1" type="body"/>
          </p:nvPr>
        </p:nvSpPr>
        <p:spPr>
          <a:xfrm>
            <a:off x="729450" y="2078875"/>
            <a:ext cx="7688700" cy="2261100"/>
          </a:xfrm>
          <a:prstGeom prst="rect">
            <a:avLst/>
          </a:prstGeom>
          <a:solidFill>
            <a:srgbClr val="FFFFFF"/>
          </a:solidFill>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550">
                <a:solidFill>
                  <a:srgbClr val="273239"/>
                </a:solidFill>
                <a:highlight>
                  <a:srgbClr val="FFFFFF"/>
                </a:highlight>
                <a:latin typeface="Arial"/>
                <a:ea typeface="Arial"/>
                <a:cs typeface="Arial"/>
                <a:sym typeface="Arial"/>
              </a:rPr>
              <a:t>Q.1  Add two numbers entered by the user.</a:t>
            </a:r>
            <a:endParaRPr sz="2550">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lang="en" sz="2550">
                <a:solidFill>
                  <a:srgbClr val="273239"/>
                </a:solidFill>
                <a:highlight>
                  <a:srgbClr val="FFFFFF"/>
                </a:highlight>
                <a:latin typeface="Arial"/>
                <a:ea typeface="Arial"/>
                <a:cs typeface="Arial"/>
                <a:sym typeface="Arial"/>
              </a:rPr>
              <a:t>Q 2. Find the largest among three different numbers entered by the user.</a:t>
            </a:r>
            <a:endParaRPr sz="2550">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lang="en" sz="2550">
                <a:solidFill>
                  <a:srgbClr val="273239"/>
                </a:solidFill>
                <a:highlight>
                  <a:srgbClr val="FFFFFF"/>
                </a:highlight>
                <a:latin typeface="Arial"/>
                <a:ea typeface="Arial"/>
                <a:cs typeface="Arial"/>
                <a:sym typeface="Arial"/>
              </a:rPr>
              <a:t>Q 3. Find all the roots of a quadratic equation ax2+bx+c=0</a:t>
            </a:r>
            <a:endParaRPr sz="2550">
              <a:solidFill>
                <a:srgbClr val="000000"/>
              </a:solidFill>
              <a:highlight>
                <a:srgbClr val="F9FAFC"/>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highlight>
                <a:srgbClr val="F9FAFC"/>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350">
              <a:solidFill>
                <a:srgbClr val="000000"/>
              </a:solidFill>
              <a:highlight>
                <a:srgbClr val="F9FAFC"/>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643800" y="729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Q1. </a:t>
            </a:r>
            <a:r>
              <a:rPr lang="en" sz="2400">
                <a:solidFill>
                  <a:srgbClr val="273239"/>
                </a:solidFill>
                <a:highlight>
                  <a:srgbClr val="FFFFFF"/>
                </a:highlight>
                <a:latin typeface="Arial"/>
                <a:ea typeface="Arial"/>
                <a:cs typeface="Arial"/>
                <a:sym typeface="Arial"/>
              </a:rPr>
              <a:t> Add two numbers entered by the user.</a:t>
            </a:r>
            <a:endParaRPr sz="2400"/>
          </a:p>
        </p:txBody>
      </p:sp>
      <p:sp>
        <p:nvSpPr>
          <p:cNvPr id="190" name="Google Shape;190;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0"/>
          <p:cNvPicPr preferRelativeResize="0"/>
          <p:nvPr/>
        </p:nvPicPr>
        <p:blipFill>
          <a:blip r:embed="rId3">
            <a:alphaModFix/>
          </a:blip>
          <a:stretch>
            <a:fillRect/>
          </a:stretch>
        </p:blipFill>
        <p:spPr>
          <a:xfrm>
            <a:off x="785800" y="1425550"/>
            <a:ext cx="7576024" cy="34783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643800" y="729750"/>
            <a:ext cx="8093400" cy="5352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t>Q</a:t>
            </a:r>
            <a:r>
              <a:rPr lang="en" sz="1800">
                <a:solidFill>
                  <a:srgbClr val="000000"/>
                </a:solidFill>
                <a:highlight>
                  <a:srgbClr val="F9FAFC"/>
                </a:highlight>
                <a:latin typeface="Arial"/>
                <a:ea typeface="Arial"/>
                <a:cs typeface="Arial"/>
                <a:sym typeface="Arial"/>
              </a:rPr>
              <a:t>2. Find the largest among three different numbers entered by the user.</a:t>
            </a:r>
            <a:endParaRPr sz="1800">
              <a:solidFill>
                <a:srgbClr val="000000"/>
              </a:solidFill>
              <a:highlight>
                <a:srgbClr val="F9FAFC"/>
              </a:highlight>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sz="2400">
              <a:solidFill>
                <a:srgbClr val="273239"/>
              </a:solidFill>
              <a:highlight>
                <a:srgbClr val="FFFFFF"/>
              </a:highlight>
              <a:latin typeface="Arial"/>
              <a:ea typeface="Arial"/>
              <a:cs typeface="Arial"/>
              <a:sym typeface="Arial"/>
            </a:endParaRPr>
          </a:p>
        </p:txBody>
      </p:sp>
      <p:pic>
        <p:nvPicPr>
          <p:cNvPr id="197" name="Google Shape;197;p31"/>
          <p:cNvPicPr preferRelativeResize="0"/>
          <p:nvPr/>
        </p:nvPicPr>
        <p:blipFill>
          <a:blip r:embed="rId3">
            <a:alphaModFix/>
          </a:blip>
          <a:stretch>
            <a:fillRect/>
          </a:stretch>
        </p:blipFill>
        <p:spPr>
          <a:xfrm>
            <a:off x="1960150" y="1193713"/>
            <a:ext cx="5460699" cy="3838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65225" y="6226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650">
                <a:solidFill>
                  <a:srgbClr val="273239"/>
                </a:solidFill>
                <a:highlight>
                  <a:srgbClr val="FFFFFF"/>
                </a:highlight>
                <a:latin typeface="Arial"/>
                <a:ea typeface="Arial"/>
                <a:cs typeface="Arial"/>
                <a:sym typeface="Arial"/>
              </a:rPr>
              <a:t>An introduction to Flowcharts</a:t>
            </a:r>
            <a:endParaRPr sz="2650">
              <a:solidFill>
                <a:srgbClr val="273239"/>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7650" y="1532800"/>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solidFill>
                  <a:srgbClr val="273239"/>
                </a:solidFill>
                <a:highlight>
                  <a:srgbClr val="FFFFFF"/>
                </a:highlight>
                <a:latin typeface="Arial"/>
                <a:ea typeface="Arial"/>
                <a:cs typeface="Arial"/>
                <a:sym typeface="Arial"/>
              </a:rPr>
              <a:t>Flowchart is a graphical representation of an algorithm. Programmers often use it as a program-planning tool to solve a problem. It makes use of symbols which are connected among them to indicate the flow of information and processing. </a:t>
            </a:r>
            <a:endParaRPr sz="1400">
              <a:solidFill>
                <a:srgbClr val="273239"/>
              </a:solidFill>
              <a:highlight>
                <a:srgbClr val="FFFFFF"/>
              </a:highlight>
              <a:latin typeface="Arial"/>
              <a:ea typeface="Arial"/>
              <a:cs typeface="Arial"/>
              <a:sym typeface="Arial"/>
            </a:endParaRPr>
          </a:p>
          <a:p>
            <a:pPr indent="-317500" lvl="0" marL="457200" rtl="0" algn="l">
              <a:spcBef>
                <a:spcPts val="0"/>
              </a:spcBef>
              <a:spcAft>
                <a:spcPts val="0"/>
              </a:spcAft>
              <a:buSzPts val="1400"/>
              <a:buChar char="●"/>
            </a:pPr>
            <a:r>
              <a:rPr lang="en" sz="1400">
                <a:solidFill>
                  <a:srgbClr val="273239"/>
                </a:solidFill>
                <a:highlight>
                  <a:srgbClr val="FFFFFF"/>
                </a:highlight>
                <a:latin typeface="Arial"/>
                <a:ea typeface="Arial"/>
                <a:cs typeface="Arial"/>
                <a:sym typeface="Arial"/>
              </a:rPr>
              <a:t>The process of drawing a flowchart for an algorithm is known as “flowcharting”. </a:t>
            </a:r>
            <a:endParaRPr sz="1400">
              <a:solidFill>
                <a:srgbClr val="273239"/>
              </a:solidFill>
              <a:highlight>
                <a:srgbClr val="FFFFFF"/>
              </a:highlight>
              <a:latin typeface="Arial"/>
              <a:ea typeface="Arial"/>
              <a:cs typeface="Arial"/>
              <a:sym typeface="Arial"/>
            </a:endParaRPr>
          </a:p>
          <a:p>
            <a:pPr indent="0" lvl="0" marL="457200" rtl="0" algn="l">
              <a:spcBef>
                <a:spcPts val="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643800" y="729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Q</a:t>
            </a:r>
            <a:r>
              <a:rPr lang="en" sz="1800">
                <a:solidFill>
                  <a:srgbClr val="000000"/>
                </a:solidFill>
                <a:highlight>
                  <a:srgbClr val="F9FAFC"/>
                </a:highlight>
                <a:latin typeface="Arial"/>
                <a:ea typeface="Arial"/>
                <a:cs typeface="Arial"/>
                <a:sym typeface="Arial"/>
              </a:rPr>
              <a:t>3. Find all the roots of a quadratic equation ax2+bx+c=0</a:t>
            </a:r>
            <a:endParaRPr sz="1800">
              <a:solidFill>
                <a:srgbClr val="000000"/>
              </a:solidFill>
              <a:highlight>
                <a:srgbClr val="F9FAFC"/>
              </a:highlight>
              <a:latin typeface="Arial"/>
              <a:ea typeface="Arial"/>
              <a:cs typeface="Arial"/>
              <a:sym typeface="Arial"/>
            </a:endParaRPr>
          </a:p>
          <a:p>
            <a:pPr indent="0" lvl="0" marL="0" rtl="0" algn="l">
              <a:lnSpc>
                <a:spcPct val="115000"/>
              </a:lnSpc>
              <a:spcBef>
                <a:spcPts val="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sz="2400">
              <a:solidFill>
                <a:srgbClr val="273239"/>
              </a:solidFill>
              <a:highlight>
                <a:srgbClr val="FFFFFF"/>
              </a:highlight>
              <a:latin typeface="Arial"/>
              <a:ea typeface="Arial"/>
              <a:cs typeface="Arial"/>
              <a:sym typeface="Arial"/>
            </a:endParaRPr>
          </a:p>
        </p:txBody>
      </p:sp>
      <p:pic>
        <p:nvPicPr>
          <p:cNvPr id="203" name="Google Shape;203;p32"/>
          <p:cNvPicPr preferRelativeResize="0"/>
          <p:nvPr/>
        </p:nvPicPr>
        <p:blipFill>
          <a:blip r:embed="rId3">
            <a:alphaModFix/>
          </a:blip>
          <a:stretch>
            <a:fillRect/>
          </a:stretch>
        </p:blipFill>
        <p:spPr>
          <a:xfrm>
            <a:off x="2224200" y="1189975"/>
            <a:ext cx="4364535" cy="38785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Homework Question</a:t>
            </a:r>
            <a:endParaRPr/>
          </a:p>
        </p:txBody>
      </p:sp>
      <p:sp>
        <p:nvSpPr>
          <p:cNvPr id="209" name="Google Shape;209;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b="1" lang="en" sz="1400"/>
              <a:t>Draw a flowchart to print the first 5 common multiples of 3 and 5	</a:t>
            </a:r>
            <a:endParaRPr b="1" sz="1400"/>
          </a:p>
          <a:p>
            <a:pPr indent="0" lvl="0" marL="457200" rtl="0" algn="l">
              <a:spcBef>
                <a:spcPts val="1200"/>
              </a:spcBef>
              <a:spcAft>
                <a:spcPts val="0"/>
              </a:spcAft>
              <a:buNone/>
            </a:pPr>
            <a:r>
              <a:rPr b="1" lang="en" sz="1400"/>
              <a:t>For Example—--&gt;15,30,45,60,75</a:t>
            </a:r>
            <a:endParaRPr b="1" sz="1400"/>
          </a:p>
          <a:p>
            <a:pPr indent="0" lvl="0" marL="457200" rtl="0" algn="l">
              <a:spcBef>
                <a:spcPts val="1200"/>
              </a:spcBef>
              <a:spcAft>
                <a:spcPts val="1200"/>
              </a:spcAft>
              <a:buNone/>
            </a:pPr>
            <a:r>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62100" y="7940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650">
                <a:solidFill>
                  <a:srgbClr val="273239"/>
                </a:solidFill>
                <a:highlight>
                  <a:srgbClr val="FFFFFF"/>
                </a:highlight>
                <a:latin typeface="Arial"/>
                <a:ea typeface="Arial"/>
                <a:cs typeface="Arial"/>
                <a:sym typeface="Arial"/>
              </a:rPr>
              <a:t>Basic Symbols used in Flowchart Designs</a:t>
            </a:r>
            <a:endParaRPr sz="2650">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99" name="Google Shape;99;p15"/>
          <p:cNvSpPr txBox="1"/>
          <p:nvPr>
            <p:ph idx="1" type="body"/>
          </p:nvPr>
        </p:nvSpPr>
        <p:spPr>
          <a:xfrm>
            <a:off x="662100" y="14412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73239"/>
              </a:buClr>
              <a:buSzPts val="1300"/>
              <a:buFont typeface="Arial"/>
              <a:buAutoNum type="arabicPeriod"/>
            </a:pPr>
            <a:r>
              <a:rPr b="1" lang="en">
                <a:solidFill>
                  <a:srgbClr val="273239"/>
                </a:solidFill>
                <a:highlight>
                  <a:srgbClr val="FFFFFF"/>
                </a:highlight>
                <a:latin typeface="Arial"/>
                <a:ea typeface="Arial"/>
                <a:cs typeface="Arial"/>
                <a:sym typeface="Arial"/>
              </a:rPr>
              <a:t>Terminal:</a:t>
            </a:r>
            <a:r>
              <a:rPr lang="en">
                <a:solidFill>
                  <a:srgbClr val="273239"/>
                </a:solidFill>
                <a:highlight>
                  <a:srgbClr val="FFFFFF"/>
                </a:highlight>
                <a:latin typeface="Arial"/>
                <a:ea typeface="Arial"/>
                <a:cs typeface="Arial"/>
                <a:sym typeface="Arial"/>
              </a:rPr>
              <a:t> The oval symbol indicates Start, Stop and Halt in a program’s logic flow. A pause/halt is generally used in a program logic under some error conditions. Terminal is the first and last symbols in the flowchart. </a:t>
            </a:r>
            <a:endParaRPr/>
          </a:p>
        </p:txBody>
      </p:sp>
      <p:pic>
        <p:nvPicPr>
          <p:cNvPr id="100" name="Google Shape;100;p15"/>
          <p:cNvPicPr preferRelativeResize="0"/>
          <p:nvPr/>
        </p:nvPicPr>
        <p:blipFill>
          <a:blip r:embed="rId3">
            <a:alphaModFix/>
          </a:blip>
          <a:stretch>
            <a:fillRect/>
          </a:stretch>
        </p:blipFill>
        <p:spPr>
          <a:xfrm>
            <a:off x="2148950" y="2507675"/>
            <a:ext cx="4715006" cy="226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622375" y="13400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273239"/>
                </a:solidFill>
                <a:highlight>
                  <a:srgbClr val="FFFFFF"/>
                </a:highlight>
                <a:latin typeface="Arial"/>
                <a:ea typeface="Arial"/>
                <a:cs typeface="Arial"/>
                <a:sym typeface="Arial"/>
              </a:rPr>
              <a:t>2. Input/Output:</a:t>
            </a:r>
            <a:r>
              <a:rPr lang="en" sz="1400">
                <a:solidFill>
                  <a:srgbClr val="273239"/>
                </a:solidFill>
                <a:highlight>
                  <a:srgbClr val="FFFFFF"/>
                </a:highlight>
                <a:latin typeface="Arial"/>
                <a:ea typeface="Arial"/>
                <a:cs typeface="Arial"/>
                <a:sym typeface="Arial"/>
              </a:rPr>
              <a:t> A parallelogram denotes any function of input/output type. Program instructions that take input from input devices and display output on output devices are indicated with parallelogram in a flowchart. </a:t>
            </a:r>
            <a:endParaRPr sz="1400"/>
          </a:p>
        </p:txBody>
      </p:sp>
      <p:pic>
        <p:nvPicPr>
          <p:cNvPr id="106" name="Google Shape;106;p16"/>
          <p:cNvPicPr preferRelativeResize="0"/>
          <p:nvPr/>
        </p:nvPicPr>
        <p:blipFill>
          <a:blip r:embed="rId3">
            <a:alphaModFix/>
          </a:blip>
          <a:stretch>
            <a:fillRect/>
          </a:stretch>
        </p:blipFill>
        <p:spPr>
          <a:xfrm>
            <a:off x="2062175" y="2341375"/>
            <a:ext cx="4933950" cy="198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727650" y="13293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273239"/>
                </a:solidFill>
                <a:highlight>
                  <a:srgbClr val="FFFFFF"/>
                </a:highlight>
                <a:latin typeface="Arial"/>
                <a:ea typeface="Arial"/>
                <a:cs typeface="Arial"/>
                <a:sym typeface="Arial"/>
              </a:rPr>
              <a:t>3.Decision:</a:t>
            </a:r>
            <a:r>
              <a:rPr lang="en" sz="1400">
                <a:solidFill>
                  <a:srgbClr val="273239"/>
                </a:solidFill>
                <a:highlight>
                  <a:srgbClr val="FFFFFF"/>
                </a:highlight>
                <a:latin typeface="Arial"/>
                <a:ea typeface="Arial"/>
                <a:cs typeface="Arial"/>
                <a:sym typeface="Arial"/>
              </a:rPr>
              <a:t> Diamond symbol represents a decision point. Decision based operations such as yes/no question or true/false are indicated by diamond in flowchart. </a:t>
            </a:r>
            <a:br>
              <a:rPr lang="en" sz="1400">
                <a:solidFill>
                  <a:srgbClr val="273239"/>
                </a:solidFill>
                <a:highlight>
                  <a:srgbClr val="FFFFFF"/>
                </a:highlight>
                <a:latin typeface="Arial"/>
                <a:ea typeface="Arial"/>
                <a:cs typeface="Arial"/>
                <a:sym typeface="Arial"/>
              </a:rPr>
            </a:br>
            <a:r>
              <a:rPr lang="en" sz="1400">
                <a:solidFill>
                  <a:srgbClr val="273239"/>
                </a:solidFill>
                <a:highlight>
                  <a:srgbClr val="FFFFFF"/>
                </a:highlight>
                <a:latin typeface="Arial"/>
                <a:ea typeface="Arial"/>
                <a:cs typeface="Arial"/>
                <a:sym typeface="Arial"/>
              </a:rPr>
              <a:t> </a:t>
            </a:r>
            <a:endParaRPr sz="1400">
              <a:solidFill>
                <a:srgbClr val="27323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1997975" y="2298525"/>
            <a:ext cx="4933950" cy="198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73239"/>
                </a:solidFill>
                <a:highlight>
                  <a:srgbClr val="FFFFFF"/>
                </a:highlight>
                <a:latin typeface="Arial"/>
                <a:ea typeface="Arial"/>
                <a:cs typeface="Arial"/>
                <a:sym typeface="Arial"/>
              </a:rPr>
              <a:t>4. Connectors:</a:t>
            </a:r>
            <a:r>
              <a:rPr b="0" lang="en" sz="1400">
                <a:solidFill>
                  <a:srgbClr val="273239"/>
                </a:solidFill>
                <a:highlight>
                  <a:srgbClr val="FFFFFF"/>
                </a:highlight>
                <a:latin typeface="Arial"/>
                <a:ea typeface="Arial"/>
                <a:cs typeface="Arial"/>
                <a:sym typeface="Arial"/>
              </a:rPr>
              <a:t> Whenever flowchart becomes complex or it spreads over more than one page, it is useful to use connectors to avoid any confusions. It is represented by a circle. </a:t>
            </a:r>
            <a:endParaRPr b="0" sz="14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pic>
        <p:nvPicPr>
          <p:cNvPr id="118" name="Google Shape;118;p18"/>
          <p:cNvPicPr preferRelativeResize="0"/>
          <p:nvPr/>
        </p:nvPicPr>
        <p:blipFill>
          <a:blip r:embed="rId3">
            <a:alphaModFix/>
          </a:blip>
          <a:stretch>
            <a:fillRect/>
          </a:stretch>
        </p:blipFill>
        <p:spPr>
          <a:xfrm>
            <a:off x="1972625" y="2252525"/>
            <a:ext cx="4933950" cy="198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73239"/>
                </a:solidFill>
                <a:highlight>
                  <a:srgbClr val="FFFFFF"/>
                </a:highlight>
                <a:latin typeface="Arial"/>
                <a:ea typeface="Arial"/>
                <a:cs typeface="Arial"/>
                <a:sym typeface="Arial"/>
              </a:rPr>
              <a:t>5</a:t>
            </a:r>
            <a:r>
              <a:rPr lang="en" sz="1400">
                <a:solidFill>
                  <a:srgbClr val="273239"/>
                </a:solidFill>
                <a:highlight>
                  <a:srgbClr val="FFFFFF"/>
                </a:highlight>
                <a:latin typeface="Arial"/>
                <a:ea typeface="Arial"/>
                <a:cs typeface="Arial"/>
                <a:sym typeface="Arial"/>
              </a:rPr>
              <a:t>. Process:</a:t>
            </a:r>
            <a:r>
              <a:rPr b="0" lang="en" sz="1400">
                <a:solidFill>
                  <a:srgbClr val="273239"/>
                </a:solidFill>
                <a:highlight>
                  <a:srgbClr val="FFFFFF"/>
                </a:highlight>
                <a:latin typeface="Arial"/>
                <a:ea typeface="Arial"/>
                <a:cs typeface="Arial"/>
                <a:sym typeface="Arial"/>
              </a:rPr>
              <a:t>A box that represents arithmetic instructions. All processes such as adding,subtracting and multiplication.</a:t>
            </a:r>
            <a:endParaRPr b="0" sz="14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24" name="Google Shape;124;p19"/>
          <p:cNvSpPr/>
          <p:nvPr/>
        </p:nvSpPr>
        <p:spPr>
          <a:xfrm>
            <a:off x="2266125" y="2325750"/>
            <a:ext cx="4174500" cy="16251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7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73239"/>
                </a:solidFill>
                <a:highlight>
                  <a:srgbClr val="FFFFFF"/>
                </a:highlight>
                <a:latin typeface="Arial"/>
                <a:ea typeface="Arial"/>
                <a:cs typeface="Arial"/>
                <a:sym typeface="Arial"/>
              </a:rPr>
              <a:t>6.Flow lines:</a:t>
            </a:r>
            <a:r>
              <a:rPr b="0" lang="en" sz="1400">
                <a:solidFill>
                  <a:srgbClr val="273239"/>
                </a:solidFill>
                <a:highlight>
                  <a:srgbClr val="FFFFFF"/>
                </a:highlight>
                <a:latin typeface="Arial"/>
                <a:ea typeface="Arial"/>
                <a:cs typeface="Arial"/>
                <a:sym typeface="Arial"/>
              </a:rPr>
              <a:t> Flow lines indicate the exact sequence in which instructions are executed. Arrows represent the direction of flow of control and relationship among different symbols of flowchart. </a:t>
            </a:r>
            <a:br>
              <a:rPr b="0" lang="en" sz="1400">
                <a:solidFill>
                  <a:srgbClr val="273239"/>
                </a:solidFill>
                <a:highlight>
                  <a:srgbClr val="FFFFFF"/>
                </a:highlight>
                <a:latin typeface="Arial"/>
                <a:ea typeface="Arial"/>
                <a:cs typeface="Arial"/>
                <a:sym typeface="Arial"/>
              </a:rPr>
            </a:br>
            <a:r>
              <a:rPr b="0" lang="en" sz="1400">
                <a:solidFill>
                  <a:srgbClr val="273239"/>
                </a:solidFill>
                <a:highlight>
                  <a:srgbClr val="FFFFFF"/>
                </a:highlight>
                <a:latin typeface="Arial"/>
                <a:ea typeface="Arial"/>
                <a:cs typeface="Arial"/>
                <a:sym typeface="Arial"/>
              </a:rPr>
              <a:t> </a:t>
            </a:r>
            <a:endParaRPr b="0" sz="1400">
              <a:solidFill>
                <a:srgbClr val="273239"/>
              </a:solidFill>
              <a:highlight>
                <a:srgbClr val="FFFFFF"/>
              </a:highlight>
              <a:latin typeface="Arial"/>
              <a:ea typeface="Arial"/>
              <a:cs typeface="Arial"/>
              <a:sym typeface="Arial"/>
            </a:endParaRPr>
          </a:p>
          <a:p>
            <a:pPr indent="0" lvl="0" marL="457200" rtl="0" algn="l">
              <a:lnSpc>
                <a:spcPct val="158000"/>
              </a:lnSpc>
              <a:spcBef>
                <a:spcPts val="0"/>
              </a:spcBef>
              <a:spcAft>
                <a:spcPts val="0"/>
              </a:spcAft>
              <a:buNone/>
            </a:pPr>
            <a:r>
              <a:t/>
            </a:r>
            <a:endParaRPr b="0" sz="1400">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t/>
            </a:r>
            <a:endParaRPr sz="1400"/>
          </a:p>
        </p:txBody>
      </p:sp>
      <p:pic>
        <p:nvPicPr>
          <p:cNvPr id="130" name="Google Shape;130;p20"/>
          <p:cNvPicPr preferRelativeResize="0"/>
          <p:nvPr/>
        </p:nvPicPr>
        <p:blipFill>
          <a:blip r:embed="rId3">
            <a:alphaModFix/>
          </a:blip>
          <a:stretch>
            <a:fillRect/>
          </a:stretch>
        </p:blipFill>
        <p:spPr>
          <a:xfrm>
            <a:off x="3064775" y="2657925"/>
            <a:ext cx="2856350" cy="100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875" y="1243700"/>
            <a:ext cx="7688700" cy="7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73239"/>
                </a:solidFill>
                <a:highlight>
                  <a:srgbClr val="FFFFFF"/>
                </a:highlight>
                <a:latin typeface="Arial"/>
                <a:ea typeface="Arial"/>
                <a:cs typeface="Arial"/>
                <a:sym typeface="Arial"/>
              </a:rPr>
              <a:t>Advantages of Flowchart</a:t>
            </a:r>
            <a:endParaRPr sz="2400">
              <a:solidFill>
                <a:srgbClr val="273239"/>
              </a:solidFill>
              <a:highlight>
                <a:srgbClr val="FFFFFF"/>
              </a:highlight>
              <a:latin typeface="Arial"/>
              <a:ea typeface="Arial"/>
              <a:cs typeface="Arial"/>
              <a:sym typeface="Arial"/>
            </a:endParaRPr>
          </a:p>
          <a:p>
            <a:pPr indent="0" lvl="0" marL="457200" rtl="0" algn="l">
              <a:lnSpc>
                <a:spcPct val="158000"/>
              </a:lnSpc>
              <a:spcBef>
                <a:spcPts val="0"/>
              </a:spcBef>
              <a:spcAft>
                <a:spcPts val="0"/>
              </a:spcAft>
              <a:buNone/>
            </a:pPr>
            <a:r>
              <a:t/>
            </a:r>
            <a:endParaRPr b="0" sz="1400">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t/>
            </a:r>
            <a:endParaRPr sz="1400"/>
          </a:p>
        </p:txBody>
      </p:sp>
      <p:sp>
        <p:nvSpPr>
          <p:cNvPr id="136" name="Google Shape;136;p21"/>
          <p:cNvSpPr txBox="1"/>
          <p:nvPr/>
        </p:nvSpPr>
        <p:spPr>
          <a:xfrm>
            <a:off x="267700" y="2098650"/>
            <a:ext cx="7880400" cy="2758800"/>
          </a:xfrm>
          <a:prstGeom prst="rect">
            <a:avLst/>
          </a:prstGeom>
          <a:noFill/>
          <a:ln>
            <a:noFill/>
          </a:ln>
        </p:spPr>
        <p:txBody>
          <a:bodyPr anchorCtr="0" anchor="t" bIns="91425" lIns="91425" spcFirstLastPara="1" rIns="91425" wrap="square" tIns="91425">
            <a:spAutoFit/>
          </a:bodyPr>
          <a:lstStyle/>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Flowcharts are better way of communicating the logic of system.</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Flowcharts act as a guide for blueprint during program designed.</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Flowcharts helps in debugging process.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With the help of flowcharts programs can be easily analyzed.</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It provides better documentation.</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Flowcharts serve as a good proper documentation.</a:t>
            </a:r>
            <a:endParaRPr sz="1300">
              <a:solidFill>
                <a:srgbClr val="273239"/>
              </a:solidFill>
              <a:highlight>
                <a:srgbClr val="FFFFFF"/>
              </a:highlight>
            </a:endParaRPr>
          </a:p>
          <a:p>
            <a:pPr indent="0" lvl="0" marL="0" rtl="0" algn="l">
              <a:spcBef>
                <a:spcPts val="360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