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3124-0249-0D5A-FC35-2B0C6D5F3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15880-46EA-98B8-C279-77F511356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CF679-938C-F6CA-4D10-1A44E7AF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8895-F01F-4F11-AE3F-8D0169A565F7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94F73-777E-B4B8-525F-52A053C5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BEDC2-A008-518F-35BF-E77B3BA5B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189B-DCBC-4EC0-B7B1-1DACD7D86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33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E305-667A-F4C2-03D2-10B805FF2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E38A0-4ADF-3015-18C1-F9B793EED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25349-2912-614F-CCFE-80CE2D3C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8895-F01F-4F11-AE3F-8D0169A565F7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56CB7-3253-9CAA-8AE6-7D8C0A87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32E2A-39C5-8F3A-9EC6-909E260B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189B-DCBC-4EC0-B7B1-1DACD7D86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60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C56A51-554D-89FB-23C4-D60F6C360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3CFBA-B924-23CA-03AF-3829F03E1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78B6F-3E72-E1C6-0B4B-7C4C15A3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8895-F01F-4F11-AE3F-8D0169A565F7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310F2-75B7-2624-D519-7F360125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FD929-6F03-D950-76C2-ABEDA050C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189B-DCBC-4EC0-B7B1-1DACD7D86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63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0031-0EC0-1FC6-4E5C-79E9AE9D8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BB5DA-0758-9335-72E9-731314741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8E4B0-00D4-EBF9-8C68-8A708CD24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8895-F01F-4F11-AE3F-8D0169A565F7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DF1F3-19E4-A870-D86F-2FAB0DB8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90895-E31B-84C2-02A4-848445A6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189B-DCBC-4EC0-B7B1-1DACD7D86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41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32FA4-E89D-2749-E13C-28C06E116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E507C-0FF6-D9C1-4EC7-58C6464C0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DAC43-58DC-F4CD-DC23-0E9628EB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8895-F01F-4F11-AE3F-8D0169A565F7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02E42-2622-AC11-950D-5F4D2262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CDB-5AC4-D0EC-DE17-3C5D0D5B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189B-DCBC-4EC0-B7B1-1DACD7D86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18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079E-BECE-6F9E-A6C6-1B149FA5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B357F-0E00-D337-D2A0-26A3E487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C7257-BB0D-5BAA-A432-EFD0B3590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63E11-F86E-895E-B392-B6EFEBD63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8895-F01F-4F11-AE3F-8D0169A565F7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8A561-7F08-D0CE-8DA5-9B6F3CE6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C3579-2E0E-9A10-F8F6-A47A54E0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189B-DCBC-4EC0-B7B1-1DACD7D86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05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4093-5821-9E1A-A79C-2400A9CAF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D9DAF-BC22-278A-434A-A7882ED7F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F8DAC-6257-AD0C-38CB-71B350CFB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AEB07-79A7-08B9-EE33-A6E398C91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20F972-A6F1-13ED-4C4E-D54B3C58D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43FC3C-D645-DFAF-49E6-FE1D21DB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8895-F01F-4F11-AE3F-8D0169A565F7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9E5CDE-EC25-3886-7CCB-9D104BE6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60AC5-AE09-3CA8-C58F-35687A85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189B-DCBC-4EC0-B7B1-1DACD7D86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72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856D-79BE-FD11-C918-9776B990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512BD-8C03-7612-A30C-A1FC0C3B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8895-F01F-4F11-AE3F-8D0169A565F7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AA32D-0968-4FEA-DA4E-0F71D1A6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966AC-268D-07C7-BD79-2FD5609E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189B-DCBC-4EC0-B7B1-1DACD7D86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58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4DB20-6A53-637D-853D-0386FACA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8895-F01F-4F11-AE3F-8D0169A565F7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7C53A0-89B5-45D6-797E-676C4E428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F689F-EFAE-CF6F-FF0D-20C24580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189B-DCBC-4EC0-B7B1-1DACD7D86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33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728F-5D8A-8550-6752-9252EC6D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77804-1629-9810-0015-5D56EB8C4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94275-090D-8FD8-FA60-CAF6A112F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01950-D047-5DB0-A142-1ADFAF4B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8895-F01F-4F11-AE3F-8D0169A565F7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35DA2-1102-738F-70F0-638AB2BB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61992-6177-A2EF-B4AB-0E33F3E4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189B-DCBC-4EC0-B7B1-1DACD7D86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65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DE98-B2B0-2653-DB66-52C42E8D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16F55B-3631-EA14-E390-FD9E5AAB2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13721-A106-5597-9E29-C0A4377CD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F1DB1-90F0-9B22-CF36-DBF77ED9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8895-F01F-4F11-AE3F-8D0169A565F7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B43B9-72FA-FBEE-F401-D68073D7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F7D88-56F1-3365-E78F-E9AE8B59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189B-DCBC-4EC0-B7B1-1DACD7D86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70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153A78-2267-5708-1A8C-49BCB8136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AC70C-0AF4-5B47-2924-6244A7A3A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38CE1-24CA-327C-07F0-57FF130B2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B8895-F01F-4F11-AE3F-8D0169A565F7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03E3A-B1FA-2675-D7C1-A606B81AC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9CA7C-2E77-B537-091C-9B34C75DC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3189B-DCBC-4EC0-B7B1-1DACD7D86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18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png"/><Relationship Id="rId5" Type="http://schemas.openxmlformats.org/officeDocument/2006/relationships/image" Target="../media/image5.emf"/><Relationship Id="rId10" Type="http://schemas.openxmlformats.org/officeDocument/2006/relationships/image" Target="../media/image8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A16D982-5392-4838-9300-88BABB9BC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" y="0"/>
            <a:ext cx="1217509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DC8CD51-17B9-3820-2007-33E41BD4B5D5}"/>
              </a:ext>
            </a:extLst>
          </p:cNvPr>
          <p:cNvSpPr/>
          <p:nvPr/>
        </p:nvSpPr>
        <p:spPr>
          <a:xfrm>
            <a:off x="6984460" y="1498059"/>
            <a:ext cx="230471" cy="21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44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0995 L -0.00065 0.00995 C 0.00039 0.01828 0.00195 0.02662 0.00248 0.03541 C 0.00352 0.05 0.00365 0.06458 0.00404 0.0794 C 0.00495 0.1125 0.00482 0.11551 0.00482 0.14028 L 0.00013 0.17153 C -0.00039 0.17963 -0.00052 0.18773 -0.00156 0.1956 C -0.00273 0.20578 -0.00534 0.21528 -0.00625 0.22546 C -0.00677 0.23148 -0.0056 0.23935 -0.00469 0.24537 C -0.00898 0.33889 -0.00872 0.30393 -0.00872 0.35023 L -0.13229 0.35602 L -0.31263 0.36736 L -0.32057 0.50509 L -0.32057 0.50509 " pathEditMode="relative" ptsTypes="AAAAAAAAAAAAAA">
                                      <p:cBhvr>
                                        <p:cTn id="6" dur="3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606338-E2B6-15FA-C853-628F5CF7CE52}"/>
              </a:ext>
            </a:extLst>
          </p:cNvPr>
          <p:cNvSpPr/>
          <p:nvPr/>
        </p:nvSpPr>
        <p:spPr>
          <a:xfrm>
            <a:off x="2545405" y="2324912"/>
            <a:ext cx="7101191" cy="1926076"/>
          </a:xfrm>
          <a:prstGeom prst="roundRect">
            <a:avLst/>
          </a:prstGeom>
          <a:solidFill>
            <a:schemeClr val="tx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00811-135E-73D8-6056-45444B1DC81B}"/>
              </a:ext>
            </a:extLst>
          </p:cNvPr>
          <p:cNvSpPr txBox="1"/>
          <p:nvPr/>
        </p:nvSpPr>
        <p:spPr>
          <a:xfrm>
            <a:off x="2796506" y="2707278"/>
            <a:ext cx="6638316" cy="1161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2"/>
                </a:solidFill>
                <a:effectLst/>
                <a:latin typeface="Eras Bold ITC" panose="020B0907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 industries can manufacture food , But only some can preserve food efficiently and profitably.</a:t>
            </a:r>
          </a:p>
          <a:p>
            <a:r>
              <a:rPr lang="en-IN" sz="2000" b="1" dirty="0">
                <a:solidFill>
                  <a:srgbClr val="FFFF00"/>
                </a:solidFill>
                <a:effectLst/>
                <a:latin typeface="Eras Bold ITC" panose="020B0907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Outcome: </a:t>
            </a:r>
            <a:r>
              <a:rPr lang="en-IN" sz="2000" dirty="0">
                <a:solidFill>
                  <a:schemeClr val="bg2"/>
                </a:solidFill>
                <a:effectLst/>
                <a:latin typeface="Eras Bold ITC" panose="020B0907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Preservability of Material</a:t>
            </a:r>
            <a:endParaRPr lang="en-IN" sz="2000" dirty="0">
              <a:solidFill>
                <a:schemeClr val="bg2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4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B2D4F1-35B6-0AD1-AFB4-851B22163B76}"/>
              </a:ext>
            </a:extLst>
          </p:cNvPr>
          <p:cNvSpPr/>
          <p:nvPr/>
        </p:nvSpPr>
        <p:spPr>
          <a:xfrm>
            <a:off x="6096000" y="206478"/>
            <a:ext cx="5702710" cy="6528619"/>
          </a:xfrm>
          <a:prstGeom prst="roundRect">
            <a:avLst/>
          </a:prstGeom>
          <a:solidFill>
            <a:schemeClr val="tx1">
              <a:lumMod val="95000"/>
              <a:lumOff val="5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D39571-8157-7D42-B5CA-5A86A541B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00" y="134369"/>
            <a:ext cx="3013812" cy="65315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504BD3-7361-666A-1389-3D1EF73DCB53}"/>
              </a:ext>
            </a:extLst>
          </p:cNvPr>
          <p:cNvSpPr txBox="1"/>
          <p:nvPr/>
        </p:nvSpPr>
        <p:spPr>
          <a:xfrm>
            <a:off x="7202126" y="564509"/>
            <a:ext cx="3647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</a:rPr>
              <a:t>Feature Engineering</a:t>
            </a:r>
            <a:endParaRPr lang="en-IN" sz="3200" u="sng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4F2EDD-44D8-8206-CCB3-9B1C4D049139}"/>
              </a:ext>
            </a:extLst>
          </p:cNvPr>
          <p:cNvSpPr txBox="1"/>
          <p:nvPr/>
        </p:nvSpPr>
        <p:spPr>
          <a:xfrm>
            <a:off x="6508954" y="1507314"/>
            <a:ext cx="49357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After considering the created features, we went through the phase of feature selection and reduction and extracted the following features </a:t>
            </a: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1. </a:t>
            </a:r>
            <a:r>
              <a:rPr lang="en-US" sz="2000" dirty="0" err="1">
                <a:solidFill>
                  <a:schemeClr val="bg1"/>
                </a:solidFill>
              </a:rPr>
              <a:t>Natural_Factors</a:t>
            </a:r>
            <a:r>
              <a:rPr lang="en-US" sz="2000" dirty="0">
                <a:solidFill>
                  <a:schemeClr val="bg1"/>
                </a:solidFill>
              </a:rPr>
              <a:t>		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2. </a:t>
            </a:r>
            <a:r>
              <a:rPr lang="en-US" sz="2000" dirty="0" err="1">
                <a:solidFill>
                  <a:schemeClr val="bg1"/>
                </a:solidFill>
              </a:rPr>
              <a:t>Infestation_control</a:t>
            </a:r>
            <a:r>
              <a:rPr lang="en-US" sz="2000" dirty="0">
                <a:solidFill>
                  <a:schemeClr val="bg1"/>
                </a:solidFill>
              </a:rPr>
              <a:t>	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3. Shipping		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4. </a:t>
            </a:r>
            <a:r>
              <a:rPr lang="en-US" sz="2000" dirty="0" err="1">
                <a:solidFill>
                  <a:schemeClr val="bg1"/>
                </a:solidFill>
              </a:rPr>
              <a:t>Location_history</a:t>
            </a:r>
            <a:r>
              <a:rPr lang="en-US" sz="2000" dirty="0">
                <a:solidFill>
                  <a:schemeClr val="bg1"/>
                </a:solidFill>
              </a:rPr>
              <a:t>	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5. </a:t>
            </a:r>
            <a:r>
              <a:rPr lang="en-US" sz="2000" dirty="0" err="1">
                <a:solidFill>
                  <a:schemeClr val="bg1"/>
                </a:solidFill>
              </a:rPr>
              <a:t>Work_Force</a:t>
            </a:r>
            <a:r>
              <a:rPr lang="en-US" sz="2000" dirty="0">
                <a:solidFill>
                  <a:schemeClr val="bg1"/>
                </a:solidFill>
              </a:rPr>
              <a:t>		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6. Storage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7. Finance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5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01C3341-802E-5517-13E0-B7FFC9149904}"/>
              </a:ext>
            </a:extLst>
          </p:cNvPr>
          <p:cNvSpPr/>
          <p:nvPr/>
        </p:nvSpPr>
        <p:spPr>
          <a:xfrm>
            <a:off x="865239" y="570271"/>
            <a:ext cx="10569677" cy="5260258"/>
          </a:xfrm>
          <a:prstGeom prst="round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675471-45C7-3CB1-BC03-BB63DB2CE9D4}"/>
              </a:ext>
            </a:extLst>
          </p:cNvPr>
          <p:cNvSpPr txBox="1"/>
          <p:nvPr/>
        </p:nvSpPr>
        <p:spPr>
          <a:xfrm>
            <a:off x="2611199" y="875490"/>
            <a:ext cx="7155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chemeClr val="bg1"/>
                </a:solidFill>
              </a:rPr>
              <a:t>OUTCOME AND BUSINESS’USECCASE</a:t>
            </a:r>
            <a:endParaRPr lang="en-IN" sz="3600" u="sng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E969B0-7B6D-EBAC-2594-ABFB6AA14EA7}"/>
              </a:ext>
            </a:extLst>
          </p:cNvPr>
          <p:cNvSpPr txBox="1"/>
          <p:nvPr/>
        </p:nvSpPr>
        <p:spPr>
          <a:xfrm flipH="1">
            <a:off x="1621600" y="1614791"/>
            <a:ext cx="93238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The major outcome we get from this model is preservability.</a:t>
            </a: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/>
            <a:r>
              <a:rPr lang="en-US" sz="2400" dirty="0">
                <a:solidFill>
                  <a:srgbClr val="FFFF00"/>
                </a:solidFill>
              </a:rPr>
              <a:t>BUSINESS USE CASE</a:t>
            </a:r>
            <a:r>
              <a:rPr lang="en-US" sz="2400" dirty="0">
                <a:solidFill>
                  <a:schemeClr val="bg1"/>
                </a:solidFill>
              </a:rPr>
              <a:t>: Preserving the food is one of the major challenge that food manufacturing industry is facing now a days. By analyzing the data accurately at each and every step of manufacturing and storing process we can ace the preservability of a food material. As the preservability increases it in turn increase the profitability of the company.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40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B2D4F1-35B6-0AD1-AFB4-851B22163B76}"/>
              </a:ext>
            </a:extLst>
          </p:cNvPr>
          <p:cNvSpPr/>
          <p:nvPr/>
        </p:nvSpPr>
        <p:spPr>
          <a:xfrm>
            <a:off x="688258" y="206478"/>
            <a:ext cx="11110452" cy="6528619"/>
          </a:xfrm>
          <a:prstGeom prst="roundRect">
            <a:avLst/>
          </a:prstGeom>
          <a:solidFill>
            <a:schemeClr val="tx1">
              <a:lumMod val="95000"/>
              <a:lumOff val="5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04BD3-7361-666A-1389-3D1EF73DCB53}"/>
              </a:ext>
            </a:extLst>
          </p:cNvPr>
          <p:cNvSpPr txBox="1"/>
          <p:nvPr/>
        </p:nvSpPr>
        <p:spPr>
          <a:xfrm>
            <a:off x="4914284" y="206478"/>
            <a:ext cx="2658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 dirty="0">
                <a:solidFill>
                  <a:schemeClr val="bg1"/>
                </a:solidFill>
              </a:rPr>
              <a:t>DATASET</a:t>
            </a:r>
            <a:endParaRPr lang="en-IN" sz="5400" u="sng" dirty="0">
              <a:solidFill>
                <a:schemeClr val="bg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4989CDA-1EC2-9568-9787-97AB62DE6091}"/>
              </a:ext>
            </a:extLst>
          </p:cNvPr>
          <p:cNvSpPr/>
          <p:nvPr/>
        </p:nvSpPr>
        <p:spPr>
          <a:xfrm>
            <a:off x="688257" y="122903"/>
            <a:ext cx="11110452" cy="6528619"/>
          </a:xfrm>
          <a:prstGeom prst="roundRect">
            <a:avLst/>
          </a:prstGeom>
          <a:solidFill>
            <a:schemeClr val="tx1">
              <a:lumMod val="95000"/>
              <a:lumOff val="5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2ADE27-CAFB-167C-88A9-0C088CF68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293" y="1129808"/>
            <a:ext cx="8448380" cy="54575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791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1504BD3-7361-666A-1389-3D1EF73DCB53}"/>
              </a:ext>
            </a:extLst>
          </p:cNvPr>
          <p:cNvSpPr txBox="1"/>
          <p:nvPr/>
        </p:nvSpPr>
        <p:spPr>
          <a:xfrm>
            <a:off x="2859932" y="175402"/>
            <a:ext cx="6945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solidFill>
                  <a:schemeClr val="bg1"/>
                </a:solidFill>
              </a:rPr>
              <a:t>CODE AND OBSERVATIONS</a:t>
            </a:r>
            <a:endParaRPr lang="en-IN" sz="4800" u="sng" dirty="0">
              <a:solidFill>
                <a:schemeClr val="bg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6D60D2D-0EE8-F33C-0D72-F16AAD8FF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77" y="419245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B4255FE-C81B-5FFC-A436-C9C6E7C1D9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069407"/>
              </p:ext>
            </p:extLst>
          </p:nvPr>
        </p:nvGraphicFramePr>
        <p:xfrm>
          <a:off x="97277" y="4425918"/>
          <a:ext cx="5730875" cy="235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31988" imgH="2352684" progId="Word.OpenDocumentText.12">
                  <p:embed/>
                </p:oleObj>
              </mc:Choice>
              <mc:Fallback>
                <p:oleObj name="Document" r:id="rId2" imgW="5731988" imgH="2352684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77" y="4425918"/>
                        <a:ext cx="5730875" cy="235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20D7FA80-857F-7829-C8B0-D0D03C286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77" y="3200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EAFE18D7-FDFA-53A1-1E41-9E73111047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811004"/>
              </p:ext>
            </p:extLst>
          </p:nvPr>
        </p:nvGraphicFramePr>
        <p:xfrm>
          <a:off x="97277" y="3443594"/>
          <a:ext cx="573087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731988" imgH="905073" progId="Word.OpenDocumentText.12">
                  <p:embed/>
                </p:oleObj>
              </mc:Choice>
              <mc:Fallback>
                <p:oleObj name="Document" r:id="rId4" imgW="5731988" imgH="905073" progId="Word.OpenDocumentTex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77" y="3443594"/>
                        <a:ext cx="5730875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>
            <a:extLst>
              <a:ext uri="{FF2B5EF4-FFF2-40B4-BE49-F238E27FC236}">
                <a16:creationId xmlns:a16="http://schemas.microsoft.com/office/drawing/2014/main" id="{C4B6EB57-9853-803E-42A1-9265393BA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77" y="166701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97484ABB-CDB3-9F8C-69B4-2F2AD78ADB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072491"/>
              </p:ext>
            </p:extLst>
          </p:nvPr>
        </p:nvGraphicFramePr>
        <p:xfrm>
          <a:off x="97277" y="1939386"/>
          <a:ext cx="57308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5731988" imgH="1447972" progId="Word.OpenDocumentText.12">
                  <p:embed/>
                </p:oleObj>
              </mc:Choice>
              <mc:Fallback>
                <p:oleObj name="Document" r:id="rId6" imgW="5731988" imgH="1447972" progId="Word.OpenDocumentTex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77" y="1939386"/>
                        <a:ext cx="5730875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>
            <a:extLst>
              <a:ext uri="{FF2B5EF4-FFF2-40B4-BE49-F238E27FC236}">
                <a16:creationId xmlns:a16="http://schemas.microsoft.com/office/drawing/2014/main" id="{CE906978-64D4-9E74-3502-628D44515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77" y="1139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A355F2E5-93DC-CB97-5DFE-D3EB1A819B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024212"/>
              </p:ext>
            </p:extLst>
          </p:nvPr>
        </p:nvGraphicFramePr>
        <p:xfrm>
          <a:off x="97277" y="1139625"/>
          <a:ext cx="57308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5731988" imgH="723986" progId="Word.OpenDocumentText.12">
                  <p:embed/>
                </p:oleObj>
              </mc:Choice>
              <mc:Fallback>
                <p:oleObj name="Document" r:id="rId8" imgW="5731988" imgH="723986" progId="Word.OpenDocumentText.1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77" y="1139625"/>
                        <a:ext cx="573087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D09995B7-0E8F-7D73-E4A2-9CC24489E1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692" y="3758692"/>
            <a:ext cx="3675095" cy="2981327"/>
          </a:xfrm>
          <a:prstGeom prst="rect">
            <a:avLst/>
          </a:prstGeom>
          <a:noFill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99A6B7-B53C-A117-23AD-B5FE203E43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691" y="977987"/>
            <a:ext cx="3675095" cy="26231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371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769E82-F1C1-DD15-2731-AA0A1359A0C4}"/>
              </a:ext>
            </a:extLst>
          </p:cNvPr>
          <p:cNvSpPr/>
          <p:nvPr/>
        </p:nvSpPr>
        <p:spPr>
          <a:xfrm>
            <a:off x="865239" y="570271"/>
            <a:ext cx="10569677" cy="5260258"/>
          </a:xfrm>
          <a:prstGeom prst="round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D902F2-8010-C5C9-752B-BE73F1209FF1}"/>
              </a:ext>
            </a:extLst>
          </p:cNvPr>
          <p:cNvSpPr txBox="1"/>
          <p:nvPr/>
        </p:nvSpPr>
        <p:spPr>
          <a:xfrm>
            <a:off x="1397862" y="642750"/>
            <a:ext cx="9409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bg1"/>
                </a:solidFill>
              </a:rPr>
              <a:t>APPLICATION AND  FEATURE THOUGHTS</a:t>
            </a:r>
            <a:endParaRPr lang="en-IN" sz="4400" u="sng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A0386-8EB9-49C8-662A-3FBCA83FBBEF}"/>
              </a:ext>
            </a:extLst>
          </p:cNvPr>
          <p:cNvSpPr txBox="1"/>
          <p:nvPr/>
        </p:nvSpPr>
        <p:spPr>
          <a:xfrm flipH="1">
            <a:off x="1397862" y="1585608"/>
            <a:ext cx="94095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Preservability can be found easily.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We can classify the factors into preservable and non preservable conditions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We are looking forward to make this dataset much more relevant to out real world and train the algorithm much more effectively</a:t>
            </a:r>
            <a:endParaRPr lang="en-IN" sz="28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It might be a sensation If any industry can implement this data science in their business field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235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221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Eras Bold ITC</vt:lpstr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Kurevella Haswanth Kumar</dc:creator>
  <cp:lastModifiedBy>Kurevella Haswanth Kumar</cp:lastModifiedBy>
  <cp:revision>5</cp:revision>
  <dcterms:created xsi:type="dcterms:W3CDTF">2023-02-10T22:04:49Z</dcterms:created>
  <dcterms:modified xsi:type="dcterms:W3CDTF">2023-02-10T23:41:03Z</dcterms:modified>
</cp:coreProperties>
</file>