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64" r:id="rId9"/>
    <p:sldId id="262" r:id="rId10"/>
    <p:sldId id="257" r:id="rId11"/>
    <p:sldId id="261" r:id="rId12"/>
    <p:sldId id="263" r:id="rId13"/>
    <p:sldId id="269" r:id="rId14"/>
    <p:sldId id="271" r:id="rId15"/>
    <p:sldId id="301" r:id="rId16"/>
    <p:sldId id="303" r:id="rId17"/>
    <p:sldId id="272" r:id="rId18"/>
    <p:sldId id="279" r:id="rId19"/>
    <p:sldId id="278" r:id="rId20"/>
    <p:sldId id="273" r:id="rId21"/>
    <p:sldId id="274" r:id="rId22"/>
    <p:sldId id="294" r:id="rId23"/>
    <p:sldId id="285" r:id="rId24"/>
    <p:sldId id="295" r:id="rId25"/>
    <p:sldId id="299" r:id="rId26"/>
    <p:sldId id="296" r:id="rId27"/>
    <p:sldId id="297" r:id="rId28"/>
    <p:sldId id="304" r:id="rId29"/>
    <p:sldId id="305" r:id="rId30"/>
    <p:sldId id="298" r:id="rId31"/>
    <p:sldId id="300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C7EA-CEBE-4169-A0F1-B4750AE015C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id-ID" b="1" dirty="0"/>
              <a:t>Pendahuluan dan </a:t>
            </a:r>
            <a:r>
              <a:rPr lang="id-ID" b="1" dirty="0" smtClean="0"/>
              <a:t>Definisi-definisi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Persamaan diferensial adalah persamaan yang memuat fungsi dan turunan atau diferensialnya. Jika fungsi yang terlibat adalah fungsi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satu 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id-ID" dirty="0"/>
              <a:t>, maka turunannya adalah turunan biasa, sehingga persamaannya disebut </a:t>
            </a:r>
            <a:r>
              <a:rPr lang="id-ID" b="1" i="1" dirty="0"/>
              <a:t>persamaan diferensial biasa</a:t>
            </a:r>
            <a:r>
              <a:rPr lang="id-ID" dirty="0"/>
              <a:t>. </a:t>
            </a:r>
            <a:endParaRPr lang="en-US" dirty="0" smtClean="0"/>
          </a:p>
          <a:p>
            <a:r>
              <a:rPr lang="id-ID" dirty="0" smtClean="0"/>
              <a:t>Sedangkan </a:t>
            </a:r>
            <a:r>
              <a:rPr lang="id-ID" dirty="0"/>
              <a:t>jika fungsi yang terlibat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lebih satu peubah bebas, maka turunannya adalah turunan parsial, sehingga persamaannya disebut </a:t>
            </a:r>
            <a:r>
              <a:rPr lang="id-ID" b="1" i="1" dirty="0"/>
              <a:t>persamaan diferensial parsial</a:t>
            </a:r>
            <a:r>
              <a:rPr lang="id-ID" b="1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0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Preliminary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err="1" smtClean="0"/>
                  <a:t>Sebelum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review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pengintegralan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sederhana</a:t>
                </a:r>
                <a:r>
                  <a:rPr lang="en-US" dirty="0" smtClean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i="1" dirty="0">
                    <a:latin typeface="Cambria Math"/>
                  </a:rPr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426" b="-1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2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Teknik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menyederhanakan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eksplisit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pun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implisit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harus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difaktorkan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</a:rPr>
                  <a:t> atau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kata lain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dipisahkan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1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96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Apakah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Peubah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terpisah</a:t>
                </a:r>
                <a:r>
                  <a:rPr lang="en-US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5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1: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MNA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Jawab</a:t>
                </a:r>
                <a:r>
                  <a:rPr lang="en-US" b="1" dirty="0" smtClean="0"/>
                  <a:t>: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 err="1" smtClean="0"/>
                  <a:t>Pisahkan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komponen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</a:t>
                </a:r>
                <a:r>
                  <a:rPr lang="en-US" dirty="0" smtClean="0"/>
                  <a:t>di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𝑦𝑑𝑦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𝑥𝑑𝑥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AutoNum type="arabicParenR" startAt="2"/>
                </a:pPr>
                <a:r>
                  <a:rPr lang="en-US" dirty="0" err="1" smtClean="0"/>
                  <a:t>Integralkan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514350" indent="-514350">
                  <a:buAutoNum type="arabicParenR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AutoNum type="arabicParenR" startAt="2"/>
                </a:pPr>
                <a:r>
                  <a:rPr lang="en-US" dirty="0" err="1" smtClean="0"/>
                  <a:t>Masukkan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syarat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5)     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demikian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khusus</a:t>
                </a:r>
                <a:r>
                  <a:rPr lang="en-US" dirty="0" smtClean="0"/>
                  <a:t> (SK)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lingkaran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pusat</a:t>
                </a:r>
                <a:r>
                  <a:rPr lang="en-US" dirty="0" smtClean="0"/>
                  <a:t> di  O(0,0) </a:t>
                </a:r>
                <a:r>
                  <a:rPr lang="en-US" dirty="0" err="1" smtClean="0"/>
                  <a:t>jari-jari</a:t>
                </a:r>
                <a:r>
                  <a:rPr lang="en-US" dirty="0" smtClean="0"/>
                  <a:t> 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Contoh 2: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masalah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 (MNA)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=0,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=0⟹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6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 </a:t>
                </a:r>
              </a:p>
              <a:p>
                <a:r>
                  <a:rPr lang="en-US" dirty="0" smtClean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=3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Jadi</a:t>
                </a:r>
                <a:r>
                  <a:rPr lang="en-US" dirty="0" smtClean="0"/>
                  <a:t>, 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9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Dengan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dirty="0" smtClean="0"/>
                  <a:t>, dengan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815" b="-14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Reduksi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/>
                  <a:t>Definisi: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dikatakan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n, 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Contoh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2, </a:t>
                </a:r>
                <a:r>
                  <a:rPr lang="en-US" dirty="0" err="1" smtClean="0"/>
                  <a:t>karena</a:t>
                </a:r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𝑡𝑥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𝑡𝑦</m:t>
                    </m:r>
                    <m:r>
                      <a:rPr lang="en-US" b="0" i="1" smtClean="0">
                        <a:latin typeface="Cambria Math"/>
                      </a:rPr>
                      <m:t>)−3(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  <m:r>
                          <a:rPr lang="en-US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berderajat</a:t>
                </a:r>
                <a:r>
                  <a:rPr lang="en-US" dirty="0"/>
                  <a:t> </a:t>
                </a:r>
                <a:r>
                  <a:rPr lang="en-US" dirty="0" smtClean="0"/>
                  <a:t>4, </a:t>
                </a:r>
                <a:r>
                  <a:rPr lang="en-US" dirty="0" err="1" smtClean="0"/>
                  <a:t>karena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)=2(</m:t>
                    </m:r>
                    <m:r>
                      <a:rPr lang="en-US" b="0" i="1" smtClean="0">
                        <a:latin typeface="Cambria Math"/>
                      </a:rPr>
                      <m:t>𝑡𝑥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b="-3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/>
                  <a:t>bukan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Periksa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−4,  </m:t>
                    </m:r>
                  </m:oMath>
                </a14:m>
                <a:r>
                  <a:rPr lang="en-US" dirty="0"/>
                  <a:t>bukan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Periksa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8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</a:t>
            </a:r>
            <a:r>
              <a:rPr lang="en-US" dirty="0" err="1" smtClean="0"/>
              <a:t>Homogen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Definisi</a:t>
                </a:r>
                <a:r>
                  <a:rPr lang="en-US" dirty="0" smtClean="0"/>
                  <a:t>: </a:t>
                </a:r>
                <a:r>
                  <a:rPr lang="en-US" dirty="0" err="1"/>
                  <a:t>Suatu</a:t>
                </a:r>
                <a:r>
                  <a:rPr lang="en-US" dirty="0"/>
                  <a:t> PD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disebut </a:t>
                </a:r>
                <a:r>
                  <a:rPr lang="en-US" dirty="0"/>
                  <a:t>PD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err="1" smtClean="0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adalah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Contoh</a:t>
                </a:r>
                <a:r>
                  <a:rPr lang="en-US" b="1" dirty="0"/>
                  <a:t>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66700" indent="0">
                  <a:buNone/>
                </a:pP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/>
                  <a:t>PD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dan</a:t>
                </a:r>
                <a:endParaRPr lang="en-US" dirty="0"/>
              </a:p>
              <a:p>
                <a:pPr marL="2667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 smtClean="0"/>
                  <a:t>berderjat</a:t>
                </a:r>
                <a:r>
                  <a:rPr lang="en-US" dirty="0" smtClean="0"/>
                  <a:t> </a:t>
                </a:r>
                <a:r>
                  <a:rPr lang="en-US" dirty="0"/>
                  <a:t>1. </a:t>
                </a:r>
                <a:endParaRPr lang="en-US" dirty="0" smtClean="0"/>
              </a:p>
              <a:p>
                <a:pPr marL="26670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homogen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dan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1.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42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5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d-ID" b="1" dirty="0" smtClean="0"/>
                  <a:t>Contoh 1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b="0" dirty="0" smtClean="0"/>
                  <a:t>a).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+5=0</m:t>
                    </m:r>
                  </m:oMath>
                </a14:m>
                <a:endParaRPr lang="en-US" b="0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b).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−6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adalah </a:t>
                </a:r>
                <a:r>
                  <a:rPr lang="id-ID" dirty="0"/>
                  <a:t>persamaan diferensial biasa, </a:t>
                </a:r>
                <a:r>
                  <a:rPr lang="id-ID" dirty="0" smtClean="0"/>
                  <a:t>sedangkan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adalah </a:t>
                </a:r>
                <a:r>
                  <a:rPr lang="id-ID" dirty="0"/>
                  <a:t>persamaan diferensial parsial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9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Reduksi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Jika PD: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PD homogen,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jadikan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separable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substitusi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𝑢𝑥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𝑥𝑑𝑢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atau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1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PD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adalah fungsi </a:t>
                </a:r>
                <a:r>
                  <a:rPr lang="en-US" i="1" dirty="0" err="1" smtClean="0">
                    <a:latin typeface="Cambria Math"/>
                  </a:rPr>
                  <a:t>homogen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err="1" smtClean="0">
                    <a:latin typeface="Cambria Math"/>
                  </a:rPr>
                  <a:t>derajat</a:t>
                </a:r>
                <a:r>
                  <a:rPr lang="en-US" i="1" dirty="0" smtClean="0">
                    <a:latin typeface="Cambria Math"/>
                  </a:rPr>
                  <a:t> 1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demikian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homogen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derajat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 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Misal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𝑥𝑑𝑢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atau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Substitusikan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𝑢𝑥</m:t>
                    </m:r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𝑥𝑑𝑢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asal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diperoleh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𝑥𝑑𝑢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bagi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kedua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ruas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𝑑𝑢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kedua </a:t>
                </a:r>
                <a:r>
                  <a:rPr lang="en-US" dirty="0" err="1"/>
                  <a:t>ruas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𝑥𝑑𝑢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kedua </a:t>
                </a:r>
                <a:r>
                  <a:rPr lang="en-US" dirty="0" err="1"/>
                  <a:t>ruas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𝑙𝑛𝑥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>
                        <a:latin typeface="Cambria Math"/>
                      </a:rPr>
                      <m:t>(1+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 ⇒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dirty="0">
                          <a:ea typeface="Cambria Math"/>
                        </a:rPr>
                        <m:t>⟹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, SU: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259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 2: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umum</a:t>
                </a:r>
                <a:r>
                  <a:rPr lang="en-US" dirty="0" smtClean="0"/>
                  <a:t> (SU) PD 	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𝑥𝑧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𝑚𝑎𝑘𝑎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 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≠0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kalikan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2 </m:t>
                    </m:r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+1=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+1=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</a:rPr>
                  <a:t>,  karena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𝐽𝑎𝑑𝑖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𝑆𝑈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1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</a:t>
                </a:r>
                <a:r>
                  <a:rPr lang="en-US" dirty="0" err="1"/>
                  <a:t>ontoh</a:t>
                </a:r>
                <a:r>
                  <a:rPr lang="en-US" dirty="0"/>
                  <a:t> 3: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</a:t>
                </a:r>
                <a:r>
                  <a:rPr lang="en-US" dirty="0" err="1"/>
                  <a:t>Khusus</a:t>
                </a:r>
                <a:r>
                  <a:rPr lang="en-US" dirty="0"/>
                  <a:t>(SK) PD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𝑥𝑧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𝑚𝑎𝑘𝑎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,  </a:t>
                </a:r>
                <a:r>
                  <a:rPr lang="en-US" dirty="0" err="1" smtClean="0"/>
                  <a:t>kalikan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5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𝑑𝑧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𝑑𝑧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𝑑𝑧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𝑑𝑧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5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box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𝑦𝐶𝑥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𝐶𝑥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9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⟹2=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𝐽𝑎𝑑𝑖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𝑆𝐾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3−2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Jadi</a:t>
                </a:r>
                <a:r>
                  <a:rPr lang="en-US" dirty="0" smtClean="0"/>
                  <a:t>, SK: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3−2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mtClean="0"/>
                  <a:t>ash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3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b="1" i="1" dirty="0"/>
              <a:t>Ordo</a:t>
            </a:r>
            <a:r>
              <a:rPr lang="id-ID" b="1" dirty="0"/>
              <a:t> (</a:t>
            </a:r>
            <a:r>
              <a:rPr lang="id-ID" b="1" i="1" dirty="0"/>
              <a:t>tingkat</a:t>
            </a:r>
            <a:r>
              <a:rPr lang="id-ID" b="1" dirty="0"/>
              <a:t>)</a:t>
            </a:r>
            <a:r>
              <a:rPr lang="id-ID" dirty="0"/>
              <a:t> suatu persamaan diferensial adalah ordo (tingkat) dari turunan yang terdapat pada persamaan itu, yang tingkatnya paling tinggi. </a:t>
            </a:r>
            <a:endParaRPr lang="en-US" dirty="0" smtClean="0"/>
          </a:p>
          <a:p>
            <a:r>
              <a:rPr lang="id-ID" b="1" i="1" dirty="0" smtClean="0"/>
              <a:t>Pangkat</a:t>
            </a:r>
            <a:r>
              <a:rPr lang="id-ID" b="1" dirty="0" smtClean="0"/>
              <a:t> </a:t>
            </a:r>
            <a:r>
              <a:rPr lang="id-ID" b="1" dirty="0"/>
              <a:t>(</a:t>
            </a:r>
            <a:r>
              <a:rPr lang="id-ID" b="1" i="1" dirty="0"/>
              <a:t>derajat</a:t>
            </a:r>
            <a:r>
              <a:rPr lang="id-ID" b="1" dirty="0"/>
              <a:t>)</a:t>
            </a:r>
            <a:r>
              <a:rPr lang="id-ID" dirty="0"/>
              <a:t> suatu persamaan diferensial yang berbentuk polinom dalam peubah tak bebas beserta turunan-turunannya adalah pangkat (derajat) polinom itu, yakni pangkat tertinggi dari perkalian peubah tak bebas   beserta turunan-turunannya yang terdapat dalam persamaan diferensial itu.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4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id-ID" dirty="0"/>
                  <a:t>Untuk soal </a:t>
                </a:r>
                <a:r>
                  <a:rPr lang="en-US" dirty="0"/>
                  <a:t>1</a:t>
                </a:r>
                <a:r>
                  <a:rPr lang="id-ID" dirty="0"/>
                  <a:t> sampai dengan </a:t>
                </a:r>
                <a:r>
                  <a:rPr lang="en-US" dirty="0"/>
                  <a:t>5</a:t>
                </a:r>
                <a:r>
                  <a:rPr lang="id-ID" dirty="0"/>
                  <a:t>, tentukan selesaian umum dari setiap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diferensial</a:t>
                </a:r>
                <a:r>
                  <a:rPr lang="en-US" dirty="0"/>
                  <a:t> </a:t>
                </a:r>
                <a:r>
                  <a:rPr lang="id-ID" dirty="0"/>
                  <a:t>homogen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.</a:t>
                </a:r>
                <a:endParaRPr lang="en-US" i="1" dirty="0" smtClean="0"/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i="1" smtClean="0">
                        <a:latin typeface="Cambria Math"/>
                      </a:rPr>
                      <m:t>𝑦𝑑𝑥</m:t>
                    </m:r>
                    <m:r>
                      <a:rPr lang="en-US" i="1" smtClean="0">
                        <a:latin typeface="Cambria Math"/>
                      </a:rPr>
                      <m:t>−</m:t>
                    </m:r>
                    <m:r>
                      <a:rPr lang="en-US" i="1" smtClean="0">
                        <a:latin typeface="Cambria Math"/>
                      </a:rPr>
                      <m:t>𝑥𝑑𝑦</m:t>
                    </m:r>
                    <m:r>
                      <a:rPr lang="en-US" i="1" smtClean="0">
                        <a:latin typeface="Cambria Math"/>
                      </a:rPr>
                      <m:t>=0</m:t>
                    </m:r>
                  </m:oMath>
                </a14:m>
                <a:endParaRPr lang="en-US" i="1" dirty="0" smtClean="0"/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39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Untuk soal </a:t>
                </a:r>
                <a:r>
                  <a:rPr lang="en-US" dirty="0"/>
                  <a:t>6 </a:t>
                </a:r>
                <a:r>
                  <a:rPr lang="id-ID" dirty="0"/>
                  <a:t> sampai dengan </a:t>
                </a:r>
                <a:r>
                  <a:rPr lang="en-US" dirty="0"/>
                  <a:t>10</a:t>
                </a:r>
                <a:r>
                  <a:rPr lang="id-ID" dirty="0"/>
                  <a:t>, tentukan selesaian khusus dari setiap persamaan </a:t>
                </a:r>
                <a:r>
                  <a:rPr lang="en-US" dirty="0" err="1" smtClean="0"/>
                  <a:t>diferensial</a:t>
                </a:r>
                <a:r>
                  <a:rPr lang="en-US" dirty="0" smtClean="0"/>
                  <a:t> </a:t>
                </a:r>
                <a:r>
                  <a:rPr lang="en-US" dirty="0"/>
                  <a:t>f</a:t>
                </a:r>
                <a:r>
                  <a:rPr lang="id-ID" dirty="0"/>
                  <a:t>erensial homogen  </a:t>
                </a:r>
                <a:r>
                  <a:rPr lang="en-US" dirty="0" err="1"/>
                  <a:t>berikut</a:t>
                </a:r>
                <a:r>
                  <a:rPr lang="id-ID" dirty="0"/>
                  <a:t>.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6.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𝑦𝑑𝑦</m:t>
                    </m:r>
                    <m:r>
                      <a:rPr lang="en-US" i="1">
                        <a:latin typeface="Cambria Math"/>
                      </a:rPr>
                      <m:t>=0,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7.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𝑥𝑦𝑑𝑦</m:t>
                    </m:r>
                    <m:r>
                      <a:rPr lang="en-US" i="1">
                        <a:latin typeface="Cambria Math"/>
                      </a:rPr>
                      <m:t>=0,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8.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=0,     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9.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 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2)=2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10.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=0,      </m:t>
                    </m:r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1)=0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7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854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Dengan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Selesaikan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6.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3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d-ID" b="1" dirty="0" smtClean="0"/>
                  <a:t>Contoh 2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a).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id-ID" i="1" smtClean="0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id-ID" dirty="0"/>
                  <a:t>	</a:t>
                </a:r>
                <a:r>
                  <a:rPr lang="en-US" dirty="0" smtClean="0"/>
                  <a:t>  </a:t>
                </a:r>
                <a:r>
                  <a:rPr lang="id-ID" dirty="0" smtClean="0"/>
                  <a:t>ordo </a:t>
                </a:r>
                <a:r>
                  <a:rPr lang="id-ID" dirty="0"/>
                  <a:t>satu pangkat dua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b).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d-ID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id-ID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id-ID" i="1" smtClean="0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−3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id-ID" dirty="0"/>
                  <a:t>	ordo dua pangkat dua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c).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id-ID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id-ID" dirty="0"/>
                  <a:t>	ordo tiga pangkat tiga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d).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id-ID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r>
                  <a:rPr lang="id-ID" dirty="0"/>
                  <a:t>	ordo empat pangkat dua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e).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−3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id-ID" dirty="0"/>
                  <a:t>	ordo dua pangkat satu </a:t>
                </a:r>
                <a:endParaRPr lang="en-US" dirty="0"/>
              </a:p>
              <a:p>
                <a:r>
                  <a:rPr lang="id-ID" dirty="0"/>
                  <a:t>Persamaan diferensial pangkat satu disebut </a:t>
                </a:r>
                <a:r>
                  <a:rPr lang="id-ID" i="1" dirty="0"/>
                  <a:t>persamaan diferensial linear</a:t>
                </a:r>
                <a:r>
                  <a:rPr lang="id-ID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852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1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Diferensial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id-ID" i="1" dirty="0"/>
              <a:t>Selesaian</a:t>
            </a:r>
            <a:r>
              <a:rPr lang="id-ID" dirty="0"/>
              <a:t> persamaan diferensial adalah suatu fungsi atau keluarga fungsi yang memenuhi persamaannya.</a:t>
            </a:r>
            <a:endParaRPr lang="en-US" dirty="0"/>
          </a:p>
          <a:p>
            <a:pPr lvl="0"/>
            <a:r>
              <a:rPr lang="id-ID" i="1" dirty="0"/>
              <a:t>Selesaian umum</a:t>
            </a:r>
            <a:r>
              <a:rPr lang="id-ID" dirty="0"/>
              <a:t> persamaan diferensial adalah suatu keluarga fungsi yang memuat beberapa parameter dan memenuhi persamaannya.</a:t>
            </a:r>
            <a:endParaRPr lang="en-US" dirty="0"/>
          </a:p>
          <a:p>
            <a:pPr lvl="0"/>
            <a:r>
              <a:rPr lang="id-ID" i="1" dirty="0"/>
              <a:t>Selesaian khusus</a:t>
            </a:r>
            <a:r>
              <a:rPr lang="id-ID" dirty="0"/>
              <a:t> persamaan diferensial adalah suatu fungsi yang merupakan anggota dari keluarga fungsi selesaian umumnya. Selesaian  khusus ini diperoleh dengan </a:t>
            </a:r>
            <a:r>
              <a:rPr lang="id-ID" dirty="0" smtClean="0"/>
              <a:t>ca</a:t>
            </a:r>
            <a:r>
              <a:rPr lang="en-US" dirty="0" smtClean="0"/>
              <a:t>r</a:t>
            </a:r>
            <a:r>
              <a:rPr lang="id-ID" dirty="0" smtClean="0"/>
              <a:t>a </a:t>
            </a:r>
            <a:r>
              <a:rPr lang="id-ID" dirty="0"/>
              <a:t>mengganti parameter pada selesaian umum dengan suatu konstanta.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d-ID" b="1" dirty="0" smtClean="0"/>
                  <a:t>Contoh 3</a:t>
                </a:r>
                <a:endParaRPr lang="en-US" dirty="0"/>
              </a:p>
              <a:p>
                <a:pPr marL="800100" lvl="1" indent="-342900">
                  <a:buNone/>
                </a:pPr>
                <a:r>
                  <a:rPr lang="en-US" dirty="0" smtClean="0"/>
                  <a:t>a). </a:t>
                </a:r>
                <a:r>
                  <a:rPr lang="id-ID" dirty="0" smtClean="0"/>
                  <a:t>Fungsi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dirty="0" smtClean="0"/>
                  <a:t> </a:t>
                </a:r>
                <a:r>
                  <a:rPr lang="id-ID" dirty="0"/>
                  <a:t>adalah suatu </a:t>
                </a:r>
                <a:r>
                  <a:rPr lang="id-ID" dirty="0" smtClean="0"/>
                  <a:t>s</a:t>
                </a:r>
                <a:r>
                  <a:rPr lang="en-US" dirty="0" err="1" smtClean="0"/>
                  <a:t>olusi</a:t>
                </a:r>
                <a:r>
                  <a:rPr lang="id-ID" dirty="0" smtClean="0"/>
                  <a:t> </a:t>
                </a:r>
                <a:r>
                  <a:rPr lang="id-ID" dirty="0"/>
                  <a:t>dari persamaan diferensial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id-ID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en-US" dirty="0" smtClean="0"/>
                  <a:t> </a:t>
                </a:r>
                <a:r>
                  <a:rPr lang="id-ID" dirty="0" smtClean="0"/>
                  <a:t>karena</a:t>
                </a:r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b). </a:t>
                </a:r>
                <a:r>
                  <a:rPr lang="id-ID" dirty="0" smtClean="0"/>
                  <a:t>Fungsi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𝑠𝑖𝑛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id-ID" dirty="0" smtClean="0"/>
                  <a:t> </a:t>
                </a:r>
                <a:r>
                  <a:rPr lang="id-ID" dirty="0"/>
                  <a:t>adalah   </a:t>
                </a:r>
                <a:r>
                  <a:rPr lang="id-ID" dirty="0" smtClean="0"/>
                  <a:t>s</a:t>
                </a:r>
                <a:r>
                  <a:rPr lang="en-US" dirty="0" err="1" smtClean="0"/>
                  <a:t>olusi</a:t>
                </a:r>
                <a:r>
                  <a:rPr lang="id-ID" dirty="0" smtClean="0"/>
                  <a:t> </a:t>
                </a:r>
                <a:r>
                  <a:rPr lang="id-ID" dirty="0"/>
                  <a:t>umum  </a:t>
                </a:r>
                <a:r>
                  <a:rPr lang="en-US" dirty="0" smtClean="0"/>
                  <a:t>	</a:t>
                </a:r>
                <a:r>
                  <a:rPr lang="id-ID" dirty="0" smtClean="0"/>
                  <a:t>persamaan diferensial</a:t>
                </a:r>
                <a:r>
                  <a:rPr lang="en-US" dirty="0" smtClean="0"/>
                  <a:t>  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/>
                  <a:t>karena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𝑠𝑖𝑛𝑥</m:t>
                        </m:r>
                      </m:e>
                    </m:func>
                  </m:oMath>
                </a14:m>
                <a:r>
                  <a:rPr lang="id-ID" dirty="0"/>
                  <a:t> </a:t>
                </a:r>
                <a:r>
                  <a:rPr lang="en-US" dirty="0" smtClean="0"/>
                  <a:t> </a:t>
                </a:r>
                <a:r>
                  <a:rPr lang="id-ID" dirty="0" smtClean="0"/>
                  <a:t>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id-ID" dirty="0"/>
                  <a:t> </a:t>
                </a:r>
                <a:r>
                  <a:rPr lang="en-US" dirty="0" smtClean="0"/>
                  <a:t>	</a:t>
                </a:r>
                <a:r>
                  <a:rPr lang="id-ID" dirty="0" smtClean="0"/>
                  <a:t>sehingga</a:t>
                </a:r>
                <a:r>
                  <a:rPr lang="en-US" dirty="0" smtClean="0"/>
                  <a:t>  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815" b="-1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5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(SK)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/>
              <a:t>Diferensial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 smtClean="0"/>
                  <a:t>c). </a:t>
                </a:r>
                <a:r>
                  <a:rPr lang="id-ID" dirty="0" smtClean="0"/>
                  <a:t>Fungsi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𝑠𝑖𝑛𝑥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id-ID" dirty="0" smtClean="0"/>
                  <a:t> 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adalah </a:t>
                </a:r>
                <a:r>
                  <a:rPr lang="id-ID" dirty="0"/>
                  <a:t>anggota keluarga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fungsi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𝑠𝑖𝑛𝑥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𝑐𝑜𝑠𝑥</m:t>
                    </m:r>
                  </m:oMath>
                </a14:m>
                <a:r>
                  <a:rPr lang="id-ID" dirty="0" smtClean="0"/>
                  <a:t>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id-ID" dirty="0" smtClean="0"/>
                  <a:t>  </a:t>
                </a:r>
                <a:r>
                  <a:rPr lang="id-ID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0,</m:t>
                    </m:r>
                  </m:oMath>
                </a14:m>
                <a:r>
                  <a:rPr lang="id-ID" dirty="0"/>
                  <a:t>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sehingga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𝑠𝑖𝑛𝑥</m:t>
                    </m:r>
                  </m:oMath>
                </a14:m>
                <a:r>
                  <a:rPr lang="id-ID" dirty="0" smtClean="0"/>
                  <a:t> 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id-ID" dirty="0" smtClean="0"/>
                  <a:t>adalah s</a:t>
                </a:r>
                <a:r>
                  <a:rPr lang="en-US" dirty="0" err="1" smtClean="0"/>
                  <a:t>olusi</a:t>
                </a:r>
                <a:r>
                  <a:rPr lang="id-ID" dirty="0" smtClean="0"/>
                  <a:t> </a:t>
                </a:r>
                <a:r>
                  <a:rPr lang="id-ID" dirty="0"/>
                  <a:t>khusus persamaan diferensial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id-ID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id-ID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memaparkan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PD </a:t>
            </a:r>
            <a:r>
              <a:rPr lang="en-US" dirty="0" err="1" smtClean="0"/>
              <a:t>ordo</a:t>
            </a:r>
            <a:r>
              <a:rPr lang="en-US" dirty="0" smtClean="0"/>
              <a:t> 1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analitik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x </a:t>
            </a:r>
            <a:r>
              <a:rPr lang="en-US" dirty="0" err="1" smtClean="0"/>
              <a:t>dan</a:t>
            </a:r>
            <a:r>
              <a:rPr lang="en-US" dirty="0" smtClean="0"/>
              <a:t> y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 1):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Font typeface="Wingdings" pitchFamily="2" charset="2"/>
                  <a:buChar char="§"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</m:oMath>
                </a14:m>
                <a:endParaRPr lang="en-US" dirty="0" smtClean="0"/>
              </a:p>
              <a:p>
                <a:pPr marL="0" indent="0">
                  <a:buFont typeface="Wingdings" pitchFamily="2" charset="2"/>
                  <a:buChar char="§"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Suku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dipisahkan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mengalikan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Wingdings" pitchFamily="2" charset="2"/>
                  <a:buChar char="§"/>
                </a:pPr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→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Font typeface="Wingdings" pitchFamily="2" charset="2"/>
                  <a:buChar char="§"/>
                </a:pPr>
                <a:r>
                  <a:rPr lang="en-US" dirty="0" smtClean="0"/>
                  <a:t>	 </a:t>
                </a:r>
                <a:r>
                  <a:rPr lang="en-US" dirty="0" err="1" smtClean="0"/>
                  <a:t>Integralkan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diperoleh</a:t>
                </a:r>
                <a:r>
                  <a:rPr lang="en-US" dirty="0" smtClean="0"/>
                  <a:t>: </a:t>
                </a:r>
              </a:p>
              <a:p>
                <a:pPr marL="0" indent="0">
                  <a:buFont typeface="Wingdings" pitchFamily="2" charset="2"/>
                  <a:buChar char="§"/>
                  <a:tabLst>
                    <a:tab pos="17907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Font typeface="Wingdings" pitchFamily="2" charset="2"/>
                  <a:buChar char="§"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Disederhanakan</a:t>
                </a:r>
                <a:r>
                  <a:rPr lang="en-US" dirty="0" smtClean="0"/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85725" lvl="6" indent="0">
                  <a:buNone/>
                  <a:tabLst>
                    <a:tab pos="1704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85725" lvl="6" indent="0">
                  <a:buNone/>
                  <a:tabLst>
                    <a:tab pos="1704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,  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743200" lvl="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667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2513</Words>
  <Application>Microsoft Office PowerPoint</Application>
  <PresentationFormat>On-screen Show (4:3)</PresentationFormat>
  <Paragraphs>230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Pendahuluan dan Definisi-definisi</vt:lpstr>
      <vt:lpstr>PowerPoint Presentation</vt:lpstr>
      <vt:lpstr>Ordo dan Pangkat</vt:lpstr>
      <vt:lpstr>PowerPoint Presentation</vt:lpstr>
      <vt:lpstr>Solusi Persamaan Diferensial</vt:lpstr>
      <vt:lpstr>Solusi Persamaan Diferensial</vt:lpstr>
      <vt:lpstr>Solusi Khusus (SK) Persamaan Diferensial</vt:lpstr>
      <vt:lpstr>Metode Pemisahan Variabel</vt:lpstr>
      <vt:lpstr>Teknik Pemisahan Variabel</vt:lpstr>
      <vt:lpstr>Preliminary </vt:lpstr>
      <vt:lpstr>Teknik Pemisahan Variabel</vt:lpstr>
      <vt:lpstr>Teknik Pemisahan Variabel</vt:lpstr>
      <vt:lpstr>MNA</vt:lpstr>
      <vt:lpstr>MNA</vt:lpstr>
      <vt:lpstr>PowerPoint Presentation</vt:lpstr>
      <vt:lpstr>Latihan</vt:lpstr>
      <vt:lpstr>Reduksi persamaan Homogen ke bentuk separable</vt:lpstr>
      <vt:lpstr>Lanjutan contoh</vt:lpstr>
      <vt:lpstr>PD Homogen</vt:lpstr>
      <vt:lpstr>Reduksi persamaan Homogen ke bentuk separable</vt:lpstr>
      <vt:lpstr>PowerPoint Presentation</vt:lpstr>
      <vt:lpstr>lanjutan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Latihan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Pemisahan Variabel</dc:title>
  <dc:creator>HP</dc:creator>
  <cp:lastModifiedBy>HP</cp:lastModifiedBy>
  <cp:revision>111</cp:revision>
  <dcterms:created xsi:type="dcterms:W3CDTF">2020-08-06T22:55:11Z</dcterms:created>
  <dcterms:modified xsi:type="dcterms:W3CDTF">2020-09-25T09:47:12Z</dcterms:modified>
</cp:coreProperties>
</file>