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7" r:id="rId4"/>
    <p:sldId id="261" r:id="rId5"/>
    <p:sldId id="263" r:id="rId6"/>
    <p:sldId id="266" r:id="rId7"/>
    <p:sldId id="269" r:id="rId8"/>
    <p:sldId id="271" r:id="rId9"/>
    <p:sldId id="272" r:id="rId10"/>
    <p:sldId id="279" r:id="rId11"/>
    <p:sldId id="278" r:id="rId12"/>
    <p:sldId id="273" r:id="rId13"/>
    <p:sldId id="274" r:id="rId14"/>
    <p:sldId id="275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4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C7EA-CEBE-4169-A0F1-B4750AE015C9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B29E-6758-4D8D-AC0C-EE8B3E92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5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slide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memaparkan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PD 1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analitik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x </a:t>
            </a:r>
            <a:r>
              <a:rPr lang="en-US" dirty="0" err="1" smtClean="0"/>
              <a:t>dan</a:t>
            </a:r>
            <a:r>
              <a:rPr lang="en-US" dirty="0" smtClean="0"/>
              <a:t> y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8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 </m:t>
                    </m:r>
                  </m:oMath>
                </a14:m>
                <a:r>
                  <a:rPr lang="en-US" dirty="0"/>
                  <a:t>bukan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homogen</a:t>
                </a:r>
                <a:r>
                  <a:rPr lang="en-US" dirty="0"/>
                  <a:t>, 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Periksa</a:t>
                </a:r>
                <a:r>
                  <a:rPr lang="en-US" dirty="0" smtClean="0"/>
                  <a:t>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−4,  </m:t>
                    </m:r>
                  </m:oMath>
                </a14:m>
                <a:r>
                  <a:rPr lang="en-US" dirty="0"/>
                  <a:t>bukan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Periksa</a:t>
                </a:r>
                <a:r>
                  <a:rPr lang="en-US" dirty="0" smtClean="0"/>
                  <a:t>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8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</a:t>
            </a:r>
            <a:r>
              <a:rPr lang="en-US" dirty="0" err="1" smtClean="0"/>
              <a:t>Homogen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Definisi</a:t>
                </a:r>
                <a:r>
                  <a:rPr lang="en-US" dirty="0" smtClean="0"/>
                  <a:t>: </a:t>
                </a:r>
                <a:r>
                  <a:rPr lang="en-US" dirty="0" err="1"/>
                  <a:t>Suatu</a:t>
                </a:r>
                <a:r>
                  <a:rPr lang="en-US" dirty="0"/>
                  <a:t> PD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disebut </a:t>
                </a:r>
                <a:r>
                  <a:rPr lang="en-US" dirty="0"/>
                  <a:t>PD </a:t>
                </a:r>
                <a:r>
                  <a:rPr lang="en-US" dirty="0" err="1"/>
                  <a:t>homogen</a:t>
                </a:r>
                <a:r>
                  <a:rPr lang="en-US" dirty="0"/>
                  <a:t>, </a:t>
                </a:r>
                <a:r>
                  <a:rPr lang="en-US" dirty="0" err="1" smtClean="0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𝑑𝑎𝑛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 adalah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derajat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Contoh</a:t>
                </a:r>
                <a:r>
                  <a:rPr lang="en-US" b="1" dirty="0"/>
                  <a:t>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266700" indent="0">
                  <a:buNone/>
                </a:pP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/>
                  <a:t>PD </a:t>
                </a:r>
                <a:r>
                  <a:rPr lang="en-US" dirty="0" err="1"/>
                  <a:t>homogen</a:t>
                </a:r>
                <a:r>
                  <a:rPr lang="en-US" dirty="0"/>
                  <a:t>,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+3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dan</a:t>
                </a:r>
                <a:endParaRPr lang="en-US" dirty="0"/>
              </a:p>
              <a:p>
                <a:pPr marL="2667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 smtClean="0"/>
                  <a:t>berderjat</a:t>
                </a:r>
                <a:r>
                  <a:rPr lang="en-US" dirty="0" smtClean="0"/>
                  <a:t> </a:t>
                </a:r>
                <a:r>
                  <a:rPr lang="en-US" dirty="0"/>
                  <a:t>1. </a:t>
                </a:r>
                <a:endParaRPr lang="en-US" dirty="0" smtClean="0"/>
              </a:p>
              <a:p>
                <a:pPr marL="26670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bukan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homogen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Karena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derajat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dan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derajat</a:t>
                </a:r>
                <a:r>
                  <a:rPr lang="en-US" dirty="0" smtClean="0"/>
                  <a:t> 1.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42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59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Reduksi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Homogen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Jika PD: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PD homogen,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jadikan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separable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substitusi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𝑢𝑥</m:t>
                      </m:r>
                      <m:r>
                        <a:rPr lang="en-US" b="0" i="1" smtClean="0">
                          <a:latin typeface="Cambria Math"/>
                        </a:rPr>
                        <m:t> 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𝑢𝑑𝑥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𝑥𝑑𝑢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0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Contoh 1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PD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adalah fungsi </a:t>
                </a:r>
                <a:r>
                  <a:rPr lang="en-US" i="1" dirty="0" err="1" smtClean="0">
                    <a:latin typeface="Cambria Math"/>
                  </a:rPr>
                  <a:t>homogen</a:t>
                </a: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 err="1" smtClean="0">
                    <a:latin typeface="Cambria Math"/>
                  </a:rPr>
                  <a:t>derajat</a:t>
                </a:r>
                <a:r>
                  <a:rPr lang="en-US" i="1" dirty="0" smtClean="0">
                    <a:latin typeface="Cambria Math"/>
                  </a:rPr>
                  <a:t> 1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demikian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PD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homogen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derajat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 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Misal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𝑢𝑥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maka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𝑢𝑑𝑥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𝑥𝑑𝑢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Substitusikan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𝑢𝑥</m:t>
                    </m:r>
                  </m:oMath>
                </a14:m>
                <a:r>
                  <a:rPr lang="en-US" dirty="0" smtClean="0"/>
                  <a:t>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𝑢𝑑𝑥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𝑥𝑑𝑢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PD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asal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diperoleh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𝑢𝑑𝑥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𝑥𝑑𝑢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𝑢𝑥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𝑢𝑥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bagi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kedua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ruas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67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lanjutan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1+2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𝑑𝑢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(1+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𝑑𝑢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kedua </a:t>
                </a:r>
                <a:r>
                  <a:rPr lang="en-US" dirty="0" err="1"/>
                  <a:t>ruas</a:t>
                </a:r>
                <a:r>
                  <a:rPr lang="en-US" dirty="0"/>
                  <a:t> </a:t>
                </a:r>
                <a:r>
                  <a:rPr lang="en-US" dirty="0" err="1"/>
                  <a:t>dikalikan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𝑥𝑑𝑢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𝑙𝑛𝑥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𝑙𝑛𝑥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>
                          <a:latin typeface="Cambria Math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u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 ⇒ 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Jadi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solusi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umumnya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1259" b="-7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39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Dengan </a:t>
                </a:r>
                <a:r>
                  <a:rPr lang="en-US" dirty="0" err="1" smtClean="0"/>
                  <a:t>metode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Selesaikan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5</a:t>
                </a:r>
                <a:r>
                  <a:rPr lang="en-US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6. (x </a:t>
                </a:r>
                <a:r>
                  <a:rPr lang="en-US" dirty="0"/>
                  <a:t>+ 3y) dx + (3x − y) </a:t>
                </a:r>
                <a:r>
                  <a:rPr lang="en-US" dirty="0" err="1"/>
                  <a:t>dy</a:t>
                </a:r>
                <a:r>
                  <a:rPr lang="en-US" dirty="0"/>
                  <a:t> = 0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b="-1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43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Contoh 1):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teknik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smtClean="0"/>
                  <a:t>1).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smtClean="0"/>
                  <a:t>2). </a:t>
                </a:r>
                <a:r>
                  <a:rPr lang="en-US" dirty="0" err="1" smtClean="0"/>
                  <a:t>Suku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dipisahkan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mengalikan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 smtClean="0"/>
                  <a:t> →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smtClean="0"/>
                  <a:t>3). </a:t>
                </a:r>
                <a:r>
                  <a:rPr lang="en-US" dirty="0" err="1" smtClean="0"/>
                  <a:t>Integralkan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kanan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diperoleh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smtClean="0"/>
                  <a:t>4). </a:t>
                </a:r>
                <a:r>
                  <a:rPr lang="en-US" dirty="0" err="1" smtClean="0"/>
                  <a:t>Disederhanakan</a:t>
                </a:r>
                <a:r>
                  <a:rPr lang="en-US" dirty="0" smtClean="0"/>
                  <a:t> 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85725" lvl="6" indent="0">
                  <a:buNone/>
                  <a:tabLst>
                    <a:tab pos="17049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85725" lvl="6" indent="0">
                  <a:buNone/>
                  <a:tabLst>
                    <a:tab pos="17049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𝑦</m:t>
                      </m:r>
                      <m:r>
                        <a:rPr lang="en-US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𝐶</m:t>
                          </m:r>
                          <m:r>
                            <a:rPr lang="en-US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,  </m:t>
                      </m:r>
                      <m:r>
                        <a:rPr lang="en-US" b="0" i="1" dirty="0" smtClean="0">
                          <a:latin typeface="Cambria Math"/>
                        </a:rPr>
                        <m:t>𝐶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743200" lvl="6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8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Preliminary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err="1" smtClean="0"/>
                  <a:t>Sebelum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teknik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diperlukan</a:t>
                </a:r>
                <a:r>
                  <a:rPr lang="en-US" dirty="0" smtClean="0"/>
                  <a:t> review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teknik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pengintegralan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sederhana</a:t>
                </a:r>
                <a:r>
                  <a:rPr lang="en-US" dirty="0" smtClean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nary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𝑙𝑛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 </a:t>
                </a:r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𝑎𝑥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𝑎𝑥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dirty="0" smtClean="0"/>
                  <a:t>  </a:t>
                </a:r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i="1" dirty="0">
                    <a:latin typeface="Cambria Math"/>
                  </a:rPr>
                  <a:t>  </a:t>
                </a:r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426" b="-1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Teknik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menyederhanakan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eksplisit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pun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implisit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menjadi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menjadi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harus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difaktorkan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menjadi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b="0" i="1" dirty="0" smtClean="0">
                    <a:latin typeface="Cambria Math"/>
                  </a:rPr>
                  <a:t> atau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Dengan</a:t>
                </a:r>
                <a:r>
                  <a:rPr lang="en-US" dirty="0" smtClean="0"/>
                  <a:t> kata lain </a:t>
                </a:r>
                <a:r>
                  <a:rPr lang="en-US" dirty="0" err="1" smtClean="0"/>
                  <a:t>teknik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dipisahkan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96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 smtClean="0"/>
                  <a:t>Apakah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 PD </a:t>
                </a:r>
                <a:r>
                  <a:rPr lang="en-US" dirty="0" err="1" smtClean="0"/>
                  <a:t>Peubah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terpisah</a:t>
                </a:r>
                <a:r>
                  <a:rPr lang="en-US" dirty="0" smtClean="0"/>
                  <a:t>? </a:t>
                </a:r>
                <a:r>
                  <a:rPr lang="en-US" dirty="0" err="1" smtClean="0"/>
                  <a:t>Kalau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5)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6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−2 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7)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9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Contoh</a:t>
                </a:r>
                <a:r>
                  <a:rPr lang="en-US" b="1" dirty="0" smtClean="0"/>
                  <a:t> 1: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MNA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err="1" smtClean="0"/>
                  <a:t>Jawab</a:t>
                </a:r>
                <a:r>
                  <a:rPr lang="en-US" b="1" dirty="0" smtClean="0"/>
                  <a:t>: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 err="1" smtClean="0"/>
                  <a:t>Pisahkan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komponen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 </a:t>
                </a:r>
                <a:r>
                  <a:rPr lang="en-US" dirty="0" smtClean="0"/>
                  <a:t>di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kanan</a:t>
                </a:r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𝑦𝑑𝑦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𝑥𝑑𝑥</m:t>
                    </m:r>
                  </m:oMath>
                </a14:m>
                <a:endParaRPr lang="en-US" i="1" dirty="0" smtClean="0"/>
              </a:p>
              <a:p>
                <a:pPr marL="514350" indent="-514350">
                  <a:buAutoNum type="arabicParenR" startAt="2"/>
                </a:pPr>
                <a:r>
                  <a:rPr lang="en-US" dirty="0" err="1" smtClean="0"/>
                  <a:t>Integralkan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ruas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kanan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𝑑𝑦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514350" indent="-514350">
                  <a:buAutoNum type="arabicParenR" startAt="2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AutoNum type="arabicParenR" startAt="2"/>
                </a:pPr>
                <a:r>
                  <a:rPr lang="en-US" dirty="0" err="1" smtClean="0"/>
                  <a:t>Masukkan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syarat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awal</a:t>
                </a:r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5)     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demikian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selesaian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khusus</a:t>
                </a:r>
                <a:r>
                  <a:rPr lang="en-US" dirty="0" smtClean="0"/>
                  <a:t> (SK)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lingkaran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pusat</a:t>
                </a:r>
                <a:r>
                  <a:rPr lang="en-US" dirty="0" smtClean="0"/>
                  <a:t> di  O(0,0) </a:t>
                </a:r>
                <a:r>
                  <a:rPr lang="en-US" dirty="0" err="1" smtClean="0"/>
                  <a:t>jari-jari</a:t>
                </a:r>
                <a:r>
                  <a:rPr lang="en-US" dirty="0" smtClean="0"/>
                  <a:t> 1)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333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8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Contoh 2: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metode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pemisahan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variabel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Selesaikan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masalah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awal</a:t>
                </a:r>
                <a:r>
                  <a:rPr lang="en-US" dirty="0" smtClean="0"/>
                  <a:t> (MNA)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Reduksi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Homogen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 smtClean="0"/>
                  <a:t>Definisi: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dikatakan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derajat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n, 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 smtClean="0"/>
                  <a:t>Contoh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homogen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berderajat</a:t>
                </a:r>
                <a:r>
                  <a:rPr lang="en-US" dirty="0" smtClean="0"/>
                  <a:t> 2, </a:t>
                </a:r>
                <a:r>
                  <a:rPr lang="en-US" dirty="0" err="1" smtClean="0"/>
                  <a:t>karena</a:t>
                </a:r>
                <a:r>
                  <a:rPr lang="en-US" dirty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𝑡𝑥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𝑡𝑦</m:t>
                    </m:r>
                    <m:r>
                      <a:rPr lang="en-US" b="0" i="1" smtClean="0">
                        <a:latin typeface="Cambria Math"/>
                      </a:rPr>
                      <m:t>)−3(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𝑥𝑦</m:t>
                        </m:r>
                        <m:r>
                          <a:rPr lang="en-US" i="1"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homogen</a:t>
                </a:r>
                <a:r>
                  <a:rPr lang="en-US" dirty="0"/>
                  <a:t> </a:t>
                </a:r>
                <a:r>
                  <a:rPr lang="en-US" dirty="0" err="1"/>
                  <a:t>berderajat</a:t>
                </a:r>
                <a:r>
                  <a:rPr lang="en-US" dirty="0"/>
                  <a:t> </a:t>
                </a:r>
                <a:r>
                  <a:rPr lang="en-US" dirty="0" smtClean="0"/>
                  <a:t>4, </a:t>
                </a:r>
                <a:r>
                  <a:rPr lang="en-US" dirty="0" err="1" smtClean="0"/>
                  <a:t>karena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)=2(</m:t>
                    </m:r>
                    <m:r>
                      <a:rPr lang="en-US" b="0" i="1" smtClean="0">
                        <a:latin typeface="Cambria Math"/>
                      </a:rPr>
                      <m:t>𝑡𝑥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+3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 b="-3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8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918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Metode Pemisahan Variabel</vt:lpstr>
      <vt:lpstr>Teknik Pemisahan Variabel</vt:lpstr>
      <vt:lpstr>Preliminary </vt:lpstr>
      <vt:lpstr>Teknik Pemisahan Variabel</vt:lpstr>
      <vt:lpstr>Teknik Pemisahan Variabel</vt:lpstr>
      <vt:lpstr>Teknik Pemisahan Variabel</vt:lpstr>
      <vt:lpstr>MNA</vt:lpstr>
      <vt:lpstr>MNA</vt:lpstr>
      <vt:lpstr>Reduksi persamaan Homogen ke bentuk separable</vt:lpstr>
      <vt:lpstr>Lanjutan contoh</vt:lpstr>
      <vt:lpstr>PD Homogen</vt:lpstr>
      <vt:lpstr>Reduksi persamaan Homogen ke bentuk separable</vt:lpstr>
      <vt:lpstr>PowerPoint Presentation</vt:lpstr>
      <vt:lpstr>lanjutan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Pemisahan Variabel</dc:title>
  <dc:creator>HP</dc:creator>
  <cp:lastModifiedBy>HP</cp:lastModifiedBy>
  <cp:revision>63</cp:revision>
  <dcterms:created xsi:type="dcterms:W3CDTF">2020-08-06T22:55:11Z</dcterms:created>
  <dcterms:modified xsi:type="dcterms:W3CDTF">2020-09-18T09:15:09Z</dcterms:modified>
</cp:coreProperties>
</file>