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93" r:id="rId4"/>
    <p:sldId id="281" r:id="rId5"/>
    <p:sldId id="294" r:id="rId6"/>
    <p:sldId id="296" r:id="rId7"/>
    <p:sldId id="299" r:id="rId8"/>
    <p:sldId id="298" r:id="rId9"/>
    <p:sldId id="282" r:id="rId10"/>
    <p:sldId id="283" r:id="rId11"/>
    <p:sldId id="284" r:id="rId12"/>
    <p:sldId id="285" r:id="rId13"/>
    <p:sldId id="286" r:id="rId14"/>
    <p:sldId id="269" r:id="rId15"/>
    <p:sldId id="297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276" r:id="rId25"/>
    <p:sldId id="30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87" y="4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DAE5-709A-4F14-9E39-94458A86DDE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08E1-33ED-4AD1-99FB-2BA4035E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9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DAE5-709A-4F14-9E39-94458A86DDE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08E1-33ED-4AD1-99FB-2BA4035E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5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DAE5-709A-4F14-9E39-94458A86DDE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08E1-33ED-4AD1-99FB-2BA4035E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2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DAE5-709A-4F14-9E39-94458A86DDE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08E1-33ED-4AD1-99FB-2BA4035E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2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DAE5-709A-4F14-9E39-94458A86DDE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08E1-33ED-4AD1-99FB-2BA4035E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9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DAE5-709A-4F14-9E39-94458A86DDE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08E1-33ED-4AD1-99FB-2BA4035E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5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DAE5-709A-4F14-9E39-94458A86DDE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08E1-33ED-4AD1-99FB-2BA4035E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3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DAE5-709A-4F14-9E39-94458A86DDE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08E1-33ED-4AD1-99FB-2BA4035E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8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DAE5-709A-4F14-9E39-94458A86DDE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08E1-33ED-4AD1-99FB-2BA4035E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2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DAE5-709A-4F14-9E39-94458A86DDE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08E1-33ED-4AD1-99FB-2BA4035E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1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DAE5-709A-4F14-9E39-94458A86DDE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08E1-33ED-4AD1-99FB-2BA4035E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ADAE5-709A-4F14-9E39-94458A86DDE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008E1-33ED-4AD1-99FB-2BA4035E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4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 EKSAK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slide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memaparkan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: </a:t>
            </a:r>
          </a:p>
          <a:p>
            <a:r>
              <a:rPr lang="en-US" dirty="0" smtClean="0"/>
              <a:t>1 PD </a:t>
            </a:r>
            <a:r>
              <a:rPr lang="en-US" dirty="0" err="1" smtClean="0"/>
              <a:t>eksak</a:t>
            </a:r>
            <a:r>
              <a:rPr lang="en-US" dirty="0" smtClean="0"/>
              <a:t> 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Solusi</a:t>
            </a:r>
            <a:r>
              <a:rPr lang="en-US" dirty="0" smtClean="0"/>
              <a:t> PD </a:t>
            </a:r>
            <a:r>
              <a:rPr lang="en-US" dirty="0" err="1" smtClean="0"/>
              <a:t>eksak</a:t>
            </a:r>
            <a:r>
              <a:rPr lang="en-US" dirty="0" smtClean="0"/>
              <a:t> </a:t>
            </a:r>
          </a:p>
          <a:p>
            <a:r>
              <a:rPr lang="en-US" dirty="0" smtClean="0"/>
              <a:t>3 </a:t>
            </a:r>
            <a:r>
              <a:rPr lang="en-US" dirty="0" err="1" smtClean="0"/>
              <a:t>Mengeksakkan</a:t>
            </a:r>
            <a:r>
              <a:rPr lang="en-US" dirty="0" smtClean="0"/>
              <a:t> PD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Eksak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Contoh 3: </a:t>
                </a:r>
                <a:r>
                  <a:rPr lang="en-US" dirty="0" err="1" smtClean="0"/>
                  <a:t>Tentukan</a:t>
                </a:r>
                <a:r>
                  <a:rPr lang="en-US" dirty="0" smtClean="0"/>
                  <a:t> SU PD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−3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⟹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⟹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𝐾𝑎𝑟𝑒𝑛𝑎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=1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Maka</a:t>
                </a:r>
                <a:r>
                  <a:rPr lang="en-US" dirty="0" smtClean="0"/>
                  <a:t> PD </a:t>
                </a:r>
                <a:r>
                  <a:rPr lang="en-US" dirty="0" err="1" smtClean="0"/>
                  <a:t>contoh</a:t>
                </a:r>
                <a:r>
                  <a:rPr lang="en-US" dirty="0" smtClean="0"/>
                  <a:t> 3 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eksak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mencari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−1)</m:t>
                    </m:r>
                  </m:oMath>
                </a14:m>
                <a:r>
                  <a:rPr lang="en-US" i="1" dirty="0" smtClean="0">
                    <a:latin typeface="Cambria Math"/>
                  </a:rPr>
                  <a:t> (</a:t>
                </a:r>
                <a:r>
                  <a:rPr lang="en-US" i="1" dirty="0" err="1" smtClean="0">
                    <a:latin typeface="Cambria Math"/>
                  </a:rPr>
                  <a:t>Integralkan</a:t>
                </a:r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i="1" dirty="0" err="1" smtClean="0">
                    <a:latin typeface="Cambria Math"/>
                  </a:rPr>
                  <a:t>thd</a:t>
                </a:r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i="1" dirty="0" err="1" smtClean="0">
                    <a:latin typeface="Cambria Math"/>
                  </a:rPr>
                  <a:t>peubah</a:t>
                </a:r>
                <a:r>
                  <a:rPr lang="en-US" i="1" dirty="0" smtClean="0">
                    <a:latin typeface="Cambria Math"/>
                  </a:rPr>
                  <a:t> x)</a:t>
                </a: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𝑐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2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0" i="1" dirty="0" smtClean="0">
                  <a:latin typeface="Cambria Math"/>
                </a:endParaRPr>
              </a:p>
              <a:p>
                <a:pPr marL="1077913" indent="-1077913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r>
                        <a:rPr lang="en-US" sz="1800" b="0" i="1" smtClean="0">
                          <a:latin typeface="Cambria Math"/>
                        </a:rPr>
                        <m:t>𝑦𝑥</m:t>
                      </m:r>
                      <m:r>
                        <a:rPr lang="en-US" sz="1800" b="0" i="1" smtClean="0">
                          <a:latin typeface="Cambria Math"/>
                        </a:rPr>
                        <m:t>−</m:t>
                      </m:r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r>
                        <a:rPr lang="en-US" sz="1800" b="0" i="1" smtClean="0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800" b="0" i="1" dirty="0" smtClean="0">
                  <a:latin typeface="Cambria Math"/>
                </a:endParaRPr>
              </a:p>
              <a:p>
                <a:pPr marL="1698625" indent="-1698625">
                  <a:buNone/>
                </a:pPr>
                <a:r>
                  <a:rPr lang="en-US" sz="1800" dirty="0" err="1"/>
                  <a:t>Kedua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ruas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diturunkan</a:t>
                </a:r>
                <a:r>
                  <a:rPr lang="en-US" sz="1800" dirty="0"/>
                  <a:t> </a:t>
                </a:r>
                <a:r>
                  <a:rPr lang="en-US" sz="1800" dirty="0" err="1" smtClean="0"/>
                  <a:t>terhadap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peubah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bebas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1800" dirty="0" smtClean="0"/>
                  <a:t>, </a:t>
                </a:r>
                <a:r>
                  <a:rPr lang="en-US" sz="1800" dirty="0" err="1" smtClean="0"/>
                  <a:t>diperoleh</a:t>
                </a:r>
                <a:endParaRPr lang="en-US" sz="1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800" b="0" dirty="0" smtClean="0"/>
              </a:p>
              <a:p>
                <a:pPr marL="0" indent="0">
                  <a:buNone/>
                </a:pPr>
                <a:r>
                  <a:rPr lang="en-US" sz="1800" dirty="0" err="1" smtClean="0"/>
                  <a:t>Karena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b="0" dirty="0" smtClean="0"/>
                  <a:t>, maka</a:t>
                </a:r>
              </a:p>
              <a:p>
                <a:pPr marL="1077913" indent="-815975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r>
                        <a:rPr lang="en-US" sz="1800" b="0" i="1" smtClean="0">
                          <a:latin typeface="Cambria Math"/>
                        </a:rPr>
                        <m:t>−3⇒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=−3</m:t>
                      </m:r>
                    </m:oMath>
                  </m:oMathPara>
                </a14:m>
                <a:endParaRPr lang="en-US" sz="1800" b="0" dirty="0" smtClean="0"/>
              </a:p>
              <a:p>
                <a:pPr marL="1158875" indent="-896938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−3 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𝑑𝑦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=−3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lang="en-US" sz="1800" b="0" dirty="0" smtClean="0"/>
              </a:p>
              <a:p>
                <a:pPr marL="2057400" indent="-2057400">
                  <a:buNone/>
                </a:pPr>
                <a:r>
                  <a:rPr lang="en-US" sz="1800" dirty="0" err="1" smtClean="0"/>
                  <a:t>Jadi</a:t>
                </a:r>
                <a:r>
                  <a:rPr lang="en-US" sz="1800" dirty="0" smtClean="0"/>
                  <a:t>, SU: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𝑥𝑦</m:t>
                    </m:r>
                    <m:r>
                      <a:rPr lang="en-US" sz="1800" i="1">
                        <a:latin typeface="Cambria Math"/>
                      </a:rPr>
                      <m:t>−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latin typeface="Cambria Math"/>
                      </a:rPr>
                      <m:t>−3</m:t>
                    </m:r>
                    <m:r>
                      <a:rPr lang="en-US" sz="1800" b="0" i="1" smtClean="0">
                        <a:latin typeface="Cambria Math"/>
                      </a:rPr>
                      <m:t>𝑦</m:t>
                    </m:r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𝐶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1800" i="1" dirty="0" smtClean="0">
                    <a:latin typeface="Cambria Math"/>
                  </a:rPr>
                  <a:t>				-ash-</a:t>
                </a:r>
                <a:endParaRPr lang="en-US" sz="1800" i="1" dirty="0">
                  <a:latin typeface="Cambria Math"/>
                </a:endParaRPr>
              </a:p>
              <a:p>
                <a:pPr marL="2057400" indent="-2057400">
                  <a:buNone/>
                </a:pPr>
                <a:endParaRPr lang="en-US" sz="1800" b="0" dirty="0" smtClean="0"/>
              </a:p>
              <a:p>
                <a:pPr marL="2057400" indent="-2057400">
                  <a:buNone/>
                </a:pPr>
                <a:r>
                  <a:rPr lang="en-US" sz="1800" b="0" dirty="0" err="1" smtClean="0"/>
                  <a:t>Sebagai</a:t>
                </a:r>
                <a:r>
                  <a:rPr lang="en-US" sz="1800" b="0" dirty="0" smtClean="0"/>
                  <a:t> </a:t>
                </a:r>
                <a:r>
                  <a:rPr lang="en-US" sz="1800" b="0" dirty="0" err="1" smtClean="0"/>
                  <a:t>latihan</a:t>
                </a:r>
                <a:r>
                  <a:rPr lang="en-US" sz="1800" b="0" dirty="0" smtClean="0"/>
                  <a:t> </a:t>
                </a:r>
                <a:r>
                  <a:rPr lang="en-US" sz="1800" b="0" dirty="0" err="1" smtClean="0"/>
                  <a:t>coba</a:t>
                </a:r>
                <a:r>
                  <a:rPr lang="en-US" sz="1800" b="0" dirty="0" smtClean="0"/>
                  <a:t> </a:t>
                </a:r>
                <a:r>
                  <a:rPr lang="en-US" sz="1800" b="0" dirty="0" err="1" smtClean="0"/>
                  <a:t>selesaikan</a:t>
                </a:r>
                <a:r>
                  <a:rPr lang="en-US" sz="1800" b="0" dirty="0" smtClean="0"/>
                  <a:t> </a:t>
                </a:r>
                <a:r>
                  <a:rPr lang="en-US" sz="1800" b="0" dirty="0" err="1" smtClean="0"/>
                  <a:t>dengan</a:t>
                </a:r>
                <a:r>
                  <a:rPr lang="en-US" sz="1800" b="0" dirty="0" smtClean="0"/>
                  <a:t> </a:t>
                </a:r>
                <a:r>
                  <a:rPr lang="en-US" sz="1800" b="0" dirty="0" err="1" smtClean="0"/>
                  <a:t>cara</a:t>
                </a:r>
                <a:r>
                  <a:rPr lang="en-US" sz="18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b="0" dirty="0" smtClean="0"/>
                  <a:t> </a:t>
                </a:r>
                <a:r>
                  <a:rPr lang="en-US" sz="1800" b="0" dirty="0" err="1" smtClean="0"/>
                  <a:t>dintegralkan</a:t>
                </a:r>
                <a:r>
                  <a:rPr lang="en-US" sz="1800" b="0" dirty="0" smtClean="0"/>
                  <a:t> </a:t>
                </a:r>
                <a:r>
                  <a:rPr lang="en-US" sz="1800" b="0" dirty="0" err="1" smtClean="0"/>
                  <a:t>ke</a:t>
                </a:r>
                <a:r>
                  <a:rPr lang="en-US" sz="1800" b="0" dirty="0" smtClean="0"/>
                  <a:t> </a:t>
                </a:r>
                <a:r>
                  <a:rPr lang="en-US" sz="1800" b="0" dirty="0" err="1" smtClean="0"/>
                  <a:t>peubah</a:t>
                </a:r>
                <a:r>
                  <a:rPr lang="en-US" sz="1800" b="0" dirty="0" smtClean="0"/>
                  <a:t> </a:t>
                </a:r>
                <a:r>
                  <a:rPr lang="en-US" sz="1800" b="0" dirty="0" err="1" smtClean="0"/>
                  <a:t>bebas</a:t>
                </a:r>
                <a:r>
                  <a:rPr lang="en-US" sz="1800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y</m:t>
                    </m:r>
                  </m:oMath>
                </a14:m>
                <a:endParaRPr lang="en-US" sz="1800" b="0" dirty="0" smtClean="0"/>
              </a:p>
              <a:p>
                <a:pPr marL="2057400" indent="-1795463">
                  <a:buNone/>
                </a:pPr>
                <a:r>
                  <a:rPr lang="en-US" sz="18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3</m:t>
                            </m:r>
                          </m:e>
                        </m:d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r>
                          <a:rPr lang="en-US" sz="1800" i="1">
                            <a:latin typeface="Cambria Math"/>
                          </a:rPr>
                          <m:t>𝑐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800" b="0" dirty="0" smtClean="0"/>
              </a:p>
              <a:p>
                <a:pPr marL="1828800" lvl="4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b="-15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0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Contoh 4: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Selesaikan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masalah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awal</a:t>
                </a:r>
                <a:r>
                  <a:rPr lang="en-US" dirty="0" smtClean="0"/>
                  <a:t>(MNA)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𝑑𝑥</m:t>
                      </m:r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r>
                        <a:rPr lang="en-US" b="0" i="1" smtClean="0">
                          <a:latin typeface="Cambria Math"/>
                        </a:rPr>
                        <m:t>𝑥𝑦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𝑑𝑦</m:t>
                      </m:r>
                      <m:r>
                        <a:rPr lang="en-US" b="0" i="1" smtClean="0">
                          <a:latin typeface="Cambria Math"/>
                        </a:rPr>
                        <m:t>=0,   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err="1" smtClean="0"/>
                  <a:t>Jawab</a:t>
                </a:r>
                <a:r>
                  <a:rPr lang="en-US" b="1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/>
                          <a:ea typeface="Cambria Math"/>
                        </a:rPr>
                        <m:t>⇒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=2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𝑥𝑦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=2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Karena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2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PD </a:t>
                </a:r>
                <a:r>
                  <a:rPr lang="en-US" dirty="0" err="1" smtClean="0"/>
                  <a:t>contoh</a:t>
                </a:r>
                <a:r>
                  <a:rPr lang="en-US" dirty="0" smtClean="0"/>
                  <a:t> 4 </a:t>
                </a:r>
                <a:r>
                  <a:rPr lang="en-US" dirty="0" err="1" smtClean="0"/>
                  <a:t>eksak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mencari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integralkan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𝑥𝑦</m:t>
                    </m:r>
                  </m:oMath>
                </a14:m>
                <a:r>
                  <a:rPr lang="en-US" dirty="0" smtClean="0"/>
                  <a:t> terhadap  </a:t>
                </a:r>
                <a:r>
                  <a:rPr lang="en-US" dirty="0" err="1" smtClean="0"/>
                  <a:t>peubah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bebas</a:t>
                </a:r>
                <a:r>
                  <a:rPr lang="en-US" dirty="0" smtClean="0"/>
                  <a:t> 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𝑑𝑦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 b="-6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78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7200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sz="7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7200" i="1">
                              <a:latin typeface="Cambria Math"/>
                            </a:rPr>
                            <m:t>𝑥</m:t>
                          </m:r>
                          <m:r>
                            <a:rPr lang="en-US" sz="7200" i="1">
                              <a:latin typeface="Cambria Math"/>
                            </a:rPr>
                            <m:t>,</m:t>
                          </m:r>
                          <m:r>
                            <a:rPr lang="en-US" sz="72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7200" i="1">
                          <a:latin typeface="Cambria Math"/>
                        </a:rPr>
                        <m:t>=</m:t>
                      </m:r>
                      <m:r>
                        <a:rPr lang="en-US" sz="7200" i="1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sz="7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72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72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7200" i="1">
                          <a:latin typeface="Cambria Math"/>
                        </a:rPr>
                        <m:t>+</m:t>
                      </m:r>
                      <m:r>
                        <a:rPr lang="en-US" sz="7200" i="1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US" sz="7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72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72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7200" dirty="0"/>
                  <a:t>Kedua </a:t>
                </a:r>
                <a:r>
                  <a:rPr lang="en-US" sz="7200" dirty="0" err="1"/>
                  <a:t>ruas</a:t>
                </a:r>
                <a:r>
                  <a:rPr lang="en-US" sz="7200" dirty="0"/>
                  <a:t> </a:t>
                </a:r>
                <a:r>
                  <a:rPr lang="en-US" sz="7200" dirty="0" err="1"/>
                  <a:t>diturunkan</a:t>
                </a:r>
                <a:r>
                  <a:rPr lang="en-US" sz="7200" dirty="0"/>
                  <a:t> </a:t>
                </a:r>
                <a:r>
                  <a:rPr lang="en-US" sz="7200" dirty="0" err="1"/>
                  <a:t>terhadap</a:t>
                </a:r>
                <a:r>
                  <a:rPr lang="en-US" sz="7200" dirty="0"/>
                  <a:t> </a:t>
                </a:r>
                <a:r>
                  <a:rPr lang="en-US" sz="7200" dirty="0" err="1"/>
                  <a:t>pebah</a:t>
                </a:r>
                <a:r>
                  <a:rPr lang="en-US" sz="7200" dirty="0"/>
                  <a:t> </a:t>
                </a:r>
                <a:r>
                  <a:rPr lang="en-US" sz="7200" dirty="0" err="1" smtClean="0"/>
                  <a:t>bebas</a:t>
                </a:r>
                <a:r>
                  <a:rPr lang="en-US" sz="7200" dirty="0" smtClean="0"/>
                  <a:t> </a:t>
                </a:r>
                <a14:m>
                  <m:oMath xmlns:m="http://schemas.openxmlformats.org/officeDocument/2006/math">
                    <m:r>
                      <a:rPr lang="en-US" sz="72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7200" dirty="0" smtClean="0"/>
                  <a:t> , </a:t>
                </a:r>
                <a:r>
                  <a:rPr lang="en-US" sz="7200" dirty="0" err="1" smtClean="0"/>
                  <a:t>diperoleh</a:t>
                </a:r>
                <a:endParaRPr lang="en-US" sz="7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7200" i="1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7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7200" i="1">
                            <a:latin typeface="Cambria Math"/>
                          </a:rPr>
                          <m:t>𝑥</m:t>
                        </m:r>
                        <m:r>
                          <a:rPr lang="en-US" sz="7200" i="1">
                            <a:latin typeface="Cambria Math"/>
                          </a:rPr>
                          <m:t>,</m:t>
                        </m:r>
                        <m:r>
                          <a:rPr lang="en-US" sz="72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72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7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72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72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72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7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7200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sz="72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7200" i="1">
                        <a:latin typeface="Cambria Math"/>
                      </a:rPr>
                      <m:t>(</m:t>
                    </m:r>
                    <m:r>
                      <a:rPr lang="en-US" sz="7200" i="1">
                        <a:latin typeface="Cambria Math"/>
                      </a:rPr>
                      <m:t>𝑥</m:t>
                    </m:r>
                    <m:r>
                      <a:rPr lang="en-US" sz="72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7200" dirty="0"/>
                  <a:t> </a:t>
                </a:r>
              </a:p>
              <a:p>
                <a:pPr marL="0" indent="0">
                  <a:buNone/>
                </a:pPr>
                <a:r>
                  <a:rPr lang="en-US" sz="7200" dirty="0"/>
                  <a:t>Karena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7200" i="1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7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7200" i="1">
                            <a:latin typeface="Cambria Math"/>
                          </a:rPr>
                          <m:t>𝑥</m:t>
                        </m:r>
                        <m:r>
                          <a:rPr lang="en-US" sz="7200" i="1">
                            <a:latin typeface="Cambria Math"/>
                          </a:rPr>
                          <m:t>,</m:t>
                        </m:r>
                        <m:r>
                          <a:rPr lang="en-US" sz="72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7200" i="1">
                        <a:latin typeface="Cambria Math"/>
                      </a:rPr>
                      <m:t>=</m:t>
                    </m:r>
                    <m:r>
                      <a:rPr lang="en-US" sz="7200" i="1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sz="7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7200" i="1">
                            <a:latin typeface="Cambria Math"/>
                          </a:rPr>
                          <m:t>𝑥</m:t>
                        </m:r>
                        <m:r>
                          <a:rPr lang="en-US" sz="7200" i="1">
                            <a:latin typeface="Cambria Math"/>
                          </a:rPr>
                          <m:t>,</m:t>
                        </m:r>
                        <m:r>
                          <a:rPr lang="en-US" sz="72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7200" i="1">
                        <a:latin typeface="Cambria Math"/>
                        <a:ea typeface="Cambria Math"/>
                      </a:rPr>
                      <m:t>⇒</m:t>
                    </m:r>
                    <m:sSup>
                      <m:sSupPr>
                        <m:ctrlPr>
                          <a:rPr lang="en-US" sz="7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72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72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72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7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7200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sz="72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7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72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72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7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72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72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72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7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72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7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7200" i="1" dirty="0" smtClean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7200" dirty="0" err="1" smtClean="0"/>
                  <a:t>Sehingga</a:t>
                </a:r>
                <a:r>
                  <a:rPr lang="en-US" sz="7200" dirty="0" smtClean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7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7200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sz="72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7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72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72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7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72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7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72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7200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sz="7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72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7200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7200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7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7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7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7200" b="0" i="1" smtClean="0">
                            <a:latin typeface="Cambria Math"/>
                          </a:rPr>
                          <m:t>𝑑𝑥</m:t>
                        </m:r>
                        <m:r>
                          <a:rPr lang="en-US" sz="72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72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72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72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sz="7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7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72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sz="7200" b="0" i="1" smtClean="0">
                            <a:latin typeface="Cambria Math"/>
                          </a:rPr>
                          <m:t>+</m:t>
                        </m:r>
                        <m:r>
                          <a:rPr lang="en-US" sz="7200" b="0" i="1" smtClean="0">
                            <a:latin typeface="Cambria Math"/>
                          </a:rPr>
                          <m:t>𝑐</m:t>
                        </m:r>
                      </m:e>
                    </m:nary>
                  </m:oMath>
                </a14:m>
                <a:r>
                  <a:rPr lang="en-US" sz="72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7200" dirty="0" smtClean="0"/>
                  <a:t>SU:  </a:t>
                </a:r>
                <a14:m>
                  <m:oMath xmlns:m="http://schemas.openxmlformats.org/officeDocument/2006/math">
                    <m:r>
                      <a:rPr lang="en-US" sz="72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7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7200" i="1">
                            <a:latin typeface="Cambria Math"/>
                          </a:rPr>
                          <m:t>𝑥</m:t>
                        </m:r>
                        <m:r>
                          <a:rPr lang="en-US" sz="7200" i="1">
                            <a:latin typeface="Cambria Math"/>
                          </a:rPr>
                          <m:t>,</m:t>
                        </m:r>
                        <m:r>
                          <a:rPr lang="en-US" sz="72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7200" i="1">
                        <a:latin typeface="Cambria Math"/>
                      </a:rPr>
                      <m:t>=</m:t>
                    </m:r>
                    <m:r>
                      <a:rPr lang="en-US" sz="7200" i="1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sz="7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72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72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72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7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72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7200" i="1">
                            <a:latin typeface="Cambria Math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sz="7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72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72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7200" b="0" i="1" smtClean="0">
                        <a:latin typeface="Cambria Math"/>
                      </a:rPr>
                      <m:t>=</m:t>
                    </m:r>
                    <m:r>
                      <a:rPr lang="en-US" sz="7200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sz="7200" dirty="0" smtClean="0"/>
              </a:p>
              <a:p>
                <a:pPr marL="0" indent="0">
                  <a:buNone/>
                </a:pPr>
                <a:r>
                  <a:rPr lang="en-US" sz="7200" dirty="0" err="1" smtClean="0"/>
                  <a:t>Karena</a:t>
                </a:r>
                <a:r>
                  <a:rPr lang="en-US" sz="7200" dirty="0" smtClean="0"/>
                  <a:t> </a:t>
                </a:r>
                <a14:m>
                  <m:oMath xmlns:m="http://schemas.openxmlformats.org/officeDocument/2006/math">
                    <m:r>
                      <a:rPr lang="en-US" sz="72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7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72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7200" b="0" i="1" smtClean="0">
                        <a:latin typeface="Cambria Math"/>
                      </a:rPr>
                      <m:t>=−1,</m:t>
                    </m:r>
                  </m:oMath>
                </a14:m>
                <a:r>
                  <a:rPr lang="en-US" sz="7200" dirty="0" smtClean="0"/>
                  <a:t>  </a:t>
                </a:r>
                <a:r>
                  <a:rPr lang="en-US" sz="7200" dirty="0" err="1" smtClean="0"/>
                  <a:t>maka</a:t>
                </a:r>
                <a:r>
                  <a:rPr lang="en-US" sz="7200" dirty="0"/>
                  <a:t> </a:t>
                </a:r>
                <a14:m>
                  <m:oMath xmlns:m="http://schemas.openxmlformats.org/officeDocument/2006/math">
                    <m:r>
                      <a:rPr lang="en-US" sz="7200" b="0" i="1" smtClean="0">
                        <a:latin typeface="Cambria Math"/>
                      </a:rPr>
                      <m:t>1.</m:t>
                    </m:r>
                    <m:sSup>
                      <m:sSupPr>
                        <m:ctrlPr>
                          <a:rPr lang="en-US" sz="7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7200" b="0" i="1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US" sz="7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72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7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7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7200" b="0" i="1" smtClean="0">
                            <a:latin typeface="Cambria Math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sz="7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7200" b="0" i="1" smtClean="0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sz="72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7200" b="0" i="1" smtClean="0">
                        <a:latin typeface="Cambria Math"/>
                      </a:rPr>
                      <m:t>=</m:t>
                    </m:r>
                    <m:r>
                      <a:rPr lang="en-US" sz="7200" b="0" i="1" smtClean="0">
                        <a:latin typeface="Cambria Math"/>
                      </a:rPr>
                      <m:t>𝐶</m:t>
                    </m:r>
                    <m:r>
                      <a:rPr lang="en-US" sz="7200" b="0" i="1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sz="7200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sz="72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72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7200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num>
                      <m:den>
                        <m:r>
                          <a:rPr lang="en-US" sz="72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7200" dirty="0" smtClean="0"/>
              </a:p>
              <a:p>
                <a:pPr marL="0" indent="0">
                  <a:buNone/>
                </a:pPr>
                <a:r>
                  <a:rPr lang="en-US" sz="7200" dirty="0" err="1" smtClean="0"/>
                  <a:t>Jadi</a:t>
                </a:r>
                <a:r>
                  <a:rPr lang="en-US" sz="7200" dirty="0" smtClean="0"/>
                  <a:t>, SK: </a:t>
                </a:r>
                <a14:m>
                  <m:oMath xmlns:m="http://schemas.openxmlformats.org/officeDocument/2006/math">
                    <m:r>
                      <a:rPr lang="en-US" sz="72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7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7200" i="1">
                            <a:latin typeface="Cambria Math"/>
                          </a:rPr>
                          <m:t>𝑥</m:t>
                        </m:r>
                        <m:r>
                          <a:rPr lang="en-US" sz="7200" i="1">
                            <a:latin typeface="Cambria Math"/>
                          </a:rPr>
                          <m:t>,</m:t>
                        </m:r>
                        <m:r>
                          <a:rPr lang="en-US" sz="72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7200" i="1">
                        <a:latin typeface="Cambria Math"/>
                      </a:rPr>
                      <m:t>=</m:t>
                    </m:r>
                    <m:r>
                      <a:rPr lang="en-US" sz="7200" i="1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sz="7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72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72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72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7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72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7200" i="1">
                            <a:latin typeface="Cambria Math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sz="7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72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72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72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72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7200" i="1">
                            <a:latin typeface="Cambria Math"/>
                            <a:ea typeface="Cambria Math"/>
                          </a:rPr>
                          <m:t>4</m:t>
                        </m:r>
                      </m:num>
                      <m:den>
                        <m:r>
                          <a:rPr lang="en-US" sz="7200" i="1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7200" dirty="0" smtClean="0"/>
                  <a:t>					-ash-</a:t>
                </a:r>
                <a:endParaRPr lang="en-US" sz="7200" dirty="0"/>
              </a:p>
              <a:p>
                <a:pPr marL="0" indent="0">
                  <a:buNone/>
                </a:pPr>
                <a:r>
                  <a:rPr lang="en-US" sz="7200" dirty="0" smtClean="0"/>
                  <a:t>			</a:t>
                </a:r>
              </a:p>
              <a:p>
                <a:pPr marL="0" indent="0">
                  <a:buNone/>
                </a:pPr>
                <a:r>
                  <a:rPr lang="en-US" sz="7200" dirty="0" err="1" smtClean="0"/>
                  <a:t>Sebagai</a:t>
                </a:r>
                <a:r>
                  <a:rPr lang="en-US" sz="7200" dirty="0" smtClean="0"/>
                  <a:t> </a:t>
                </a:r>
                <a:r>
                  <a:rPr lang="en-US" sz="7200" dirty="0" err="1" smtClean="0"/>
                  <a:t>latihan</a:t>
                </a:r>
                <a:r>
                  <a:rPr lang="en-US" sz="7200" dirty="0" smtClean="0"/>
                  <a:t> </a:t>
                </a:r>
                <a:r>
                  <a:rPr lang="en-US" sz="7200" dirty="0" err="1" smtClean="0"/>
                  <a:t>coba</a:t>
                </a:r>
                <a:r>
                  <a:rPr lang="en-US" sz="7200" dirty="0" smtClean="0"/>
                  <a:t> </a:t>
                </a:r>
                <a:r>
                  <a:rPr lang="en-US" sz="7200" dirty="0" err="1" smtClean="0"/>
                  <a:t>selesaikan</a:t>
                </a:r>
                <a:r>
                  <a:rPr lang="en-US" sz="7200" dirty="0" smtClean="0"/>
                  <a:t> </a:t>
                </a:r>
                <a:r>
                  <a:rPr lang="en-US" sz="7200" dirty="0" err="1" smtClean="0"/>
                  <a:t>dengan</a:t>
                </a:r>
                <a:r>
                  <a:rPr lang="en-US" sz="7200" dirty="0" smtClean="0"/>
                  <a:t> </a:t>
                </a:r>
                <a:r>
                  <a:rPr lang="en-US" sz="7200" dirty="0" err="1" smtClean="0"/>
                  <a:t>cara</a:t>
                </a:r>
                <a:r>
                  <a:rPr lang="en-US" sz="7200" dirty="0" smtClean="0"/>
                  <a:t>  </a:t>
                </a:r>
                <a:r>
                  <a:rPr lang="en-US" sz="7200" dirty="0" err="1" smtClean="0"/>
                  <a:t>fungsi</a:t>
                </a:r>
                <a:r>
                  <a:rPr lang="en-US" sz="7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72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7200" b="0" i="1" smtClean="0">
                        <a:latin typeface="Cambria Math"/>
                      </a:rPr>
                      <m:t>(</m:t>
                    </m:r>
                    <m:r>
                      <a:rPr lang="en-US" sz="7200" b="0" i="1" smtClean="0">
                        <a:latin typeface="Cambria Math"/>
                      </a:rPr>
                      <m:t>𝑥</m:t>
                    </m:r>
                    <m:r>
                      <a:rPr lang="en-US" sz="7200" b="0" i="1" smtClean="0">
                        <a:latin typeface="Cambria Math"/>
                      </a:rPr>
                      <m:t>,</m:t>
                    </m:r>
                    <m:r>
                      <a:rPr lang="en-US" sz="7200" b="0" i="1" smtClean="0">
                        <a:latin typeface="Cambria Math"/>
                      </a:rPr>
                      <m:t>𝑦</m:t>
                    </m:r>
                    <m:r>
                      <a:rPr lang="en-US" sz="7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7200" dirty="0" smtClean="0"/>
                  <a:t> </a:t>
                </a:r>
                <a:r>
                  <a:rPr lang="en-US" sz="7200" dirty="0" err="1" smtClean="0"/>
                  <a:t>diintegralkan</a:t>
                </a:r>
                <a:r>
                  <a:rPr lang="en-US" sz="7200" dirty="0" smtClean="0"/>
                  <a:t> </a:t>
                </a:r>
                <a:r>
                  <a:rPr lang="en-US" sz="7200" dirty="0" err="1" smtClean="0"/>
                  <a:t>ke</a:t>
                </a:r>
                <a:r>
                  <a:rPr lang="en-US" sz="7200" dirty="0" smtClean="0"/>
                  <a:t> </a:t>
                </a:r>
                <a:r>
                  <a:rPr lang="en-US" sz="7200" dirty="0" err="1" smtClean="0"/>
                  <a:t>peubah</a:t>
                </a:r>
                <a:r>
                  <a:rPr lang="en-US" sz="7200" dirty="0" smtClean="0"/>
                  <a:t> </a:t>
                </a:r>
                <a:r>
                  <a:rPr lang="en-US" sz="7200" dirty="0" err="1" smtClean="0"/>
                  <a:t>bebas</a:t>
                </a:r>
                <a:r>
                  <a:rPr lang="en-US" sz="7200" dirty="0" smtClean="0"/>
                  <a:t> </a:t>
                </a:r>
                <a14:m>
                  <m:oMath xmlns:m="http://schemas.openxmlformats.org/officeDocument/2006/math">
                    <m:r>
                      <a:rPr lang="en-US" sz="7200" b="0" i="1" smtClean="0">
                        <a:latin typeface="Cambria Math"/>
                      </a:rPr>
                      <m:t>𝑥</m:t>
                    </m:r>
                    <m:r>
                      <a:rPr lang="en-US" sz="72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7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sz="7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7200" i="1">
                              <a:latin typeface="Cambria Math"/>
                            </a:rPr>
                            <m:t>𝑥</m:t>
                          </m:r>
                          <m:r>
                            <a:rPr lang="en-US" sz="7200" i="1">
                              <a:latin typeface="Cambria Math"/>
                            </a:rPr>
                            <m:t>,</m:t>
                          </m:r>
                          <m:r>
                            <a:rPr lang="en-US" sz="72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7200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72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7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7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72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7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7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7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7200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7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72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sz="7200" i="1">
                              <a:latin typeface="Cambria Math"/>
                            </a:rPr>
                            <m:t>𝑑</m:t>
                          </m:r>
                          <m:r>
                            <a:rPr lang="en-US" sz="7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7200" i="1">
                              <a:latin typeface="Cambria Math"/>
                            </a:rPr>
                            <m:t>+</m:t>
                          </m:r>
                          <m:r>
                            <a:rPr lang="en-US" sz="7200" i="1">
                              <a:latin typeface="Cambria Math"/>
                            </a:rPr>
                            <m:t>𝑐</m:t>
                          </m:r>
                          <m:r>
                            <a:rPr lang="en-US" sz="7200" i="1">
                              <a:latin typeface="Cambria Math"/>
                            </a:rPr>
                            <m:t>(</m:t>
                          </m:r>
                          <m:r>
                            <a:rPr lang="en-US" sz="72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72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7200" dirty="0" smtClean="0"/>
              </a:p>
              <a:p>
                <a:pPr marL="0" indent="0" algn="r">
                  <a:buNone/>
                </a:pPr>
                <a:r>
                  <a:rPr lang="en-US" dirty="0" smtClean="0"/>
                  <a:t>-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70" b="-4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5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Latihan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Dengan </a:t>
                </a:r>
                <a:r>
                  <a:rPr lang="en-US" dirty="0" err="1" smtClean="0"/>
                  <a:t>metode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eksak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selesaikan</a:t>
                </a:r>
                <a:r>
                  <a:rPr lang="en-US" dirty="0" smtClean="0"/>
                  <a:t>: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(3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+2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+5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s-ES" dirty="0" smtClean="0"/>
              </a:p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a:rPr lang="en-US" i="1">
                            <a:latin typeface="Cambria Math"/>
                          </a:rPr>
                          <m:t>+(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−2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𝑑𝑦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=0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s-ES" dirty="0" smtClean="0"/>
              </a:p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𝑥𝑦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s-ES" dirty="0" smtClean="0"/>
              </a:p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0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−2</m:t>
                    </m:r>
                    <m:r>
                      <a:rPr lang="en-US" b="0" i="1" smtClean="0">
                        <a:latin typeface="Cambria Math"/>
                      </a:rPr>
                      <m:t>𝑥𝑦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s-E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1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id-ID" sz="2400" b="1" dirty="0"/>
              <a:t>Faktor Pengintegralan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id-ID" dirty="0" smtClean="0"/>
                  <a:t>Jika persamaan diferensial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         (1)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tidak </a:t>
                </a:r>
                <a:r>
                  <a:rPr lang="en-US" dirty="0" err="1" smtClean="0"/>
                  <a:t>eksak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dapat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mencari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suatu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dirty="0" smtClean="0">
                    <a:ea typeface="Cambria Math"/>
                  </a:rPr>
                  <a:t>[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] </a:t>
                </a:r>
                <a:r>
                  <a:rPr lang="en-US" dirty="0" err="1" smtClean="0"/>
                  <a:t>sehingga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bila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dikalikan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</a:t>
                </a:r>
                <a:r>
                  <a:rPr lang="en-US" dirty="0" smtClean="0"/>
                  <a:t> PD pers.(1),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menjadi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eksak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yaitu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 yang </a:t>
                </a:r>
                <a:r>
                  <a:rPr lang="en-US" dirty="0" err="1" smtClean="0"/>
                  <a:t>demikian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disebut</a:t>
                </a:r>
                <a:r>
                  <a:rPr lang="en-US" dirty="0" smtClean="0"/>
                  <a:t> </a:t>
                </a:r>
                <a:r>
                  <a:rPr lang="en-US" i="1" dirty="0" err="1" smtClean="0"/>
                  <a:t>faktor</a:t>
                </a:r>
                <a:r>
                  <a:rPr lang="en-US" i="1" dirty="0" smtClean="0"/>
                  <a:t> </a:t>
                </a:r>
                <a:r>
                  <a:rPr lang="en-US" i="1" dirty="0" err="1" smtClean="0"/>
                  <a:t>pengintegralan</a:t>
                </a:r>
                <a:r>
                  <a:rPr lang="en-US" i="1" dirty="0" smtClean="0"/>
                  <a:t>. </a:t>
                </a:r>
                <a:r>
                  <a:rPr lang="en-US" dirty="0" err="1" smtClean="0"/>
                  <a:t>faktor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pengintegralan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suatu</a:t>
                </a:r>
                <a:r>
                  <a:rPr lang="en-US" dirty="0" smtClean="0"/>
                  <a:t> PD </a:t>
                </a:r>
                <a:r>
                  <a:rPr lang="en-US" dirty="0" err="1" smtClean="0"/>
                  <a:t>tidak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tunggal</a:t>
                </a:r>
                <a:r>
                  <a:rPr lang="en-US" i="1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96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Pengintegralan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/>
                    <a:ea typeface="Cambria Math"/>
                  </a:rPr>
                  <a:t>Salah </a:t>
                </a:r>
                <a:r>
                  <a:rPr lang="en-US" dirty="0" err="1" smtClean="0">
                    <a:latin typeface="Cambria Math"/>
                    <a:ea typeface="Cambria Math"/>
                  </a:rPr>
                  <a:t>satu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r>
                  <a:rPr lang="en-US" dirty="0" err="1" smtClean="0">
                    <a:latin typeface="Cambria Math"/>
                    <a:ea typeface="Cambria Math"/>
                  </a:rPr>
                  <a:t>cara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r>
                  <a:rPr lang="en-US" dirty="0" err="1" smtClean="0">
                    <a:latin typeface="Cambria Math"/>
                    <a:ea typeface="Cambria Math"/>
                  </a:rPr>
                  <a:t>mencari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r>
                  <a:rPr lang="en-US" dirty="0" err="1" smtClean="0">
                    <a:latin typeface="Cambria Math"/>
                    <a:ea typeface="Cambria Math"/>
                  </a:rPr>
                  <a:t>fungsi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sebagai faktor </a:t>
                </a:r>
                <a:r>
                  <a:rPr lang="en-US" dirty="0" err="1" smtClean="0">
                    <a:latin typeface="Cambria Math"/>
                    <a:ea typeface="Cambria Math"/>
                  </a:rPr>
                  <a:t>pengintegralan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r>
                  <a:rPr lang="en-US" dirty="0" err="1" smtClean="0">
                    <a:latin typeface="Cambria Math"/>
                    <a:ea typeface="Cambria Math"/>
                  </a:rPr>
                  <a:t>adalah</a:t>
                </a:r>
                <a:endParaRPr lang="en-US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𝑑𝑥</m:t>
                            </m:r>
                          </m:e>
                        </m:nary>
                      </m:sup>
                    </m:sSup>
                  </m:oMath>
                </a14:m>
                <a:r>
                  <a:rPr lang="en-US" dirty="0" smtClean="0"/>
                  <a:t>  </a:t>
                </a:r>
                <a:r>
                  <a:rPr lang="en-US" dirty="0" err="1" smtClean="0"/>
                  <a:t>atau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</m:nary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Catatan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	1).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adalah fungsi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saja.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2).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adalah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saja.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3). Jika</a:t>
                </a:r>
                <a:r>
                  <a:rPr lang="en-US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atau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</a:t>
                </a:r>
              </a:p>
              <a:p>
                <a:pPr marL="13462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bukan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merupakan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faktor</a:t>
                </a:r>
                <a:r>
                  <a:rPr lang="en-US" dirty="0" smtClean="0"/>
                  <a:t> integral.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8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Contoh 1: 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Tentukan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solusi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umum</a:t>
                </a:r>
                <a:r>
                  <a:rPr lang="en-US" dirty="0" smtClean="0"/>
                  <a:t> PD 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𝑦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𝑑𝑥</m:t>
                    </m:r>
                    <m:r>
                      <a:rPr lang="en-US">
                        <a:latin typeface="Cambria Math"/>
                      </a:rPr>
                      <m:t>−</m:t>
                    </m:r>
                    <m:r>
                      <a:rPr lang="en-US">
                        <a:latin typeface="Cambria Math"/>
                      </a:rPr>
                      <m:t>𝑥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𝑑𝑦</m:t>
                    </m:r>
                    <m:r>
                      <a:rPr lang="en-US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err="1" smtClean="0"/>
                  <a:t>Jawab</a:t>
                </a:r>
                <a:r>
                  <a:rPr lang="en-US" b="1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PD </a:t>
                </a:r>
                <a:r>
                  <a:rPr lang="en-US" dirty="0" err="1" smtClean="0"/>
                  <a:t>ini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dapat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diselesaikan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juga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metode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Peubah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terpisah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Pemisahan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Variabel</a:t>
                </a:r>
                <a:r>
                  <a:rPr lang="en-US" dirty="0" smtClean="0"/>
                  <a:t>), </a:t>
                </a:r>
                <a:r>
                  <a:rPr lang="en-US" dirty="0" err="1" smtClean="0"/>
                  <a:t>sekarang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selesaikan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PD </a:t>
                </a:r>
                <a:r>
                  <a:rPr lang="en-US" dirty="0" err="1" smtClean="0"/>
                  <a:t>eksak</a:t>
                </a:r>
                <a:r>
                  <a:rPr lang="en-US" dirty="0"/>
                  <a:t>.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𝑀</m:t>
                    </m:r>
                    <m:r>
                      <a:rPr lang="en-US" smtClean="0">
                        <a:latin typeface="Cambria Math"/>
                      </a:rPr>
                      <m:t>=</m:t>
                    </m:r>
                    <m:r>
                      <a:rPr lang="en-US" smtClean="0">
                        <a:latin typeface="Cambria Math"/>
                      </a:rPr>
                      <m:t>𝑦</m:t>
                    </m:r>
                    <m:r>
                      <a:rPr lang="en-US" smtClean="0">
                        <a:latin typeface="Cambria Math"/>
                      </a:rPr>
                      <m:t>⟹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𝑁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smtClean="0">
                        <a:latin typeface="Cambria Math"/>
                      </a:rPr>
                      <m:t>−</m:t>
                    </m:r>
                    <m:r>
                      <a:rPr lang="en-US" smtClean="0">
                        <a:latin typeface="Cambria Math"/>
                      </a:rPr>
                      <m:t>𝑥</m:t>
                    </m:r>
                    <m:r>
                      <a:rPr lang="en-US">
                        <a:latin typeface="Cambria Math"/>
                      </a:rPr>
                      <m:t>⟹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smtClean="0">
                        <a:latin typeface="Cambria Math"/>
                      </a:rPr>
                      <m:t>−</m:t>
                    </m:r>
                    <m:r>
                      <a:rPr lang="en-US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 err="1" smtClean="0"/>
                  <a:t>Karena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PD </a:t>
                </a:r>
                <a:r>
                  <a:rPr lang="en-US" dirty="0" err="1" smtClean="0"/>
                  <a:t>tidak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eksak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𝑑𝑥</m:t>
                            </m:r>
                          </m:e>
                        </m:nary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⟹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1−(−1)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𝑑𝑥</m:t>
                            </m:r>
                          </m:e>
                        </m:nary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  <m:r>
                        <a:rPr lang="en-US" i="1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US" i="1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23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/>
                    <a:ea typeface="Cambria Math"/>
                  </a:rPr>
                  <a:t>Kalikan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r>
                  <a:rPr lang="en-US" dirty="0" err="1" smtClean="0">
                    <a:latin typeface="Cambria Math"/>
                    <a:ea typeface="Cambria Math"/>
                  </a:rPr>
                  <a:t>ke</a:t>
                </a:r>
                <a:r>
                  <a:rPr lang="en-US" dirty="0" smtClean="0">
                    <a:latin typeface="Cambria Math"/>
                    <a:ea typeface="Cambria Math"/>
                  </a:rPr>
                  <a:t> PD </a:t>
                </a:r>
                <a:r>
                  <a:rPr lang="en-US" dirty="0" err="1" smtClean="0">
                    <a:latin typeface="Cambria Math"/>
                    <a:ea typeface="Cambria Math"/>
                  </a:rPr>
                  <a:t>asal</a:t>
                </a:r>
                <a:endParaRPr lang="en-US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𝑦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a:rPr lang="en-US">
                              <a:latin typeface="Cambria Math"/>
                            </a:rPr>
                            <m:t>𝑑𝑥</m:t>
                          </m:r>
                          <m:r>
                            <a:rPr lang="en-US">
                              <a:latin typeface="Cambria Math"/>
                            </a:rPr>
                            <m:t>−</m:t>
                          </m:r>
                          <m:r>
                            <a:rPr lang="en-US">
                              <a:latin typeface="Cambria Math"/>
                            </a:rPr>
                            <m:t>𝑥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a:rPr lang="en-US">
                              <a:latin typeface="Cambria Math"/>
                            </a:rPr>
                            <m:t>𝑑𝑦</m:t>
                          </m:r>
                          <m:r>
                            <a:rPr lang="en-US">
                              <a:latin typeface="Cambria Math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b="0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>
                        <a:latin typeface="Cambria Math"/>
                      </a:rPr>
                      <m:t>𝑑𝑥</m:t>
                    </m:r>
                    <m:r>
                      <a:rPr lang="en-US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𝑑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(PD </a:t>
                </a:r>
                <a:r>
                  <a:rPr lang="en-US" dirty="0" err="1" smtClean="0"/>
                  <a:t>baru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 smtClean="0">
                          <a:latin typeface="Cambria Math"/>
                          <a:ea typeface="Cambria Math"/>
                        </a:rPr>
                        <m:t>⇒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Karena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𝑚𝑎𝑘𝑎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𝑃𝐷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   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>
                        <a:latin typeface="Cambria Math"/>
                      </a:rPr>
                      <m:t>𝑑𝑥</m:t>
                    </m:r>
                    <m:r>
                      <a:rPr lang="en-US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𝑑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PD </a:t>
                </a:r>
                <a:r>
                  <a:rPr lang="en-US" dirty="0" err="1" smtClean="0"/>
                  <a:t>eksak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1482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9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b="0" dirty="0" smtClean="0">
                    <a:latin typeface="Cambria Math"/>
                  </a:rPr>
                  <a:t>Untuk </a:t>
                </a:r>
                <a:r>
                  <a:rPr lang="en-US" b="0" dirty="0" err="1" smtClean="0">
                    <a:latin typeface="Cambria Math"/>
                  </a:rPr>
                  <a:t>mencari</a:t>
                </a:r>
                <a:r>
                  <a:rPr lang="en-US" b="0" dirty="0" smtClean="0">
                    <a:latin typeface="Cambria Math"/>
                  </a:rPr>
                  <a:t> </a:t>
                </a:r>
                <a:r>
                  <a:rPr lang="en-US" b="0" dirty="0" err="1" smtClean="0">
                    <a:latin typeface="Cambria Math"/>
                  </a:rPr>
                  <a:t>fungsi</a:t>
                </a:r>
                <a:r>
                  <a:rPr lang="en-US" b="0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b="0" dirty="0" smtClean="0">
                    <a:latin typeface="Cambria Math"/>
                  </a:rPr>
                  <a:t>, </a:t>
                </a:r>
              </a:p>
              <a:p>
                <a:pPr marL="355600" indent="0">
                  <a:buNone/>
                </a:pPr>
                <a:r>
                  <a:rPr lang="en-US" dirty="0" err="1" smtClean="0">
                    <a:latin typeface="Cambria Math"/>
                  </a:rPr>
                  <a:t>i</a:t>
                </a:r>
                <a:r>
                  <a:rPr lang="en-US" b="0" dirty="0" err="1" smtClean="0">
                    <a:latin typeface="Cambria Math"/>
                  </a:rPr>
                  <a:t>ntegralkan</a:t>
                </a:r>
                <a:r>
                  <a:rPr lang="en-US" dirty="0" smtClean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)=−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b="0" dirty="0" smtClean="0">
                    <a:latin typeface="Cambria Math"/>
                  </a:rPr>
                  <a:t>  </a:t>
                </a:r>
                <a:r>
                  <a:rPr lang="en-US" b="0" dirty="0" err="1" smtClean="0">
                    <a:latin typeface="Cambria Math"/>
                  </a:rPr>
                  <a:t>terhadap</a:t>
                </a:r>
                <a:r>
                  <a:rPr lang="en-US" b="0" dirty="0" smtClean="0">
                    <a:latin typeface="Cambria Math"/>
                  </a:rPr>
                  <a:t> </a:t>
                </a:r>
                <a:r>
                  <a:rPr lang="en-US" b="0" dirty="0" err="1" smtClean="0">
                    <a:latin typeface="Cambria Math"/>
                  </a:rPr>
                  <a:t>peubah</a:t>
                </a:r>
                <a:r>
                  <a:rPr lang="en-US" b="0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b="0" dirty="0" smtClean="0">
                    <a:latin typeface="Cambria Math"/>
                  </a:rPr>
                  <a:t>, </a:t>
                </a:r>
                <a:r>
                  <a:rPr lang="en-US" b="0" dirty="0" err="1" smtClean="0">
                    <a:latin typeface="Cambria Math"/>
                  </a:rPr>
                  <a:t>diperoleh</a:t>
                </a:r>
                <a:endParaRPr lang="en-US" b="0" dirty="0" smtClean="0">
                  <a:latin typeface="Cambria Math"/>
                </a:endParaRPr>
              </a:p>
              <a:p>
                <a:pPr marL="355600" indent="-35560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a:rPr lang="en-US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y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3556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 (</a:t>
                </a:r>
                <a:r>
                  <a:rPr lang="en-US" dirty="0" err="1" smtClean="0"/>
                  <a:t>turunkan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terhadap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peubah</a:t>
                </a:r>
                <a:r>
                  <a:rPr lang="en-US" dirty="0" smtClean="0"/>
                  <a:t>),</a:t>
                </a:r>
              </a:p>
              <a:p>
                <a:pPr marL="355600" indent="-35560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′(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/>
                  <a:t>Karena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35560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err="1" smtClean="0"/>
                  <a:t>Jadi</a:t>
                </a:r>
                <a:r>
                  <a:rPr lang="en-US" dirty="0" smtClean="0"/>
                  <a:t>, SU: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2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</a:t>
            </a:r>
            <a:r>
              <a:rPr lang="en-US" dirty="0" err="1" smtClean="0"/>
              <a:t>Differensial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Konsep PD </a:t>
                </a:r>
                <a:r>
                  <a:rPr lang="en-US" dirty="0" err="1" smtClean="0"/>
                  <a:t>eksak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dimulai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konsep</a:t>
                </a:r>
                <a:r>
                  <a:rPr lang="en-US" dirty="0" smtClean="0"/>
                  <a:t> Total </a:t>
                </a:r>
                <a:r>
                  <a:rPr lang="en-US" dirty="0" err="1" smtClean="0"/>
                  <a:t>Differensial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 </a:t>
                </a:r>
                <a:r>
                  <a:rPr lang="en-US" dirty="0" err="1" smtClean="0"/>
                  <a:t>Suatu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 memiliki total </a:t>
                </a:r>
                <a:r>
                  <a:rPr lang="en-US" dirty="0" err="1" smtClean="0"/>
                  <a:t>differensial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𝑑𝑥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𝑑𝑦</m:t>
                      </m:r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b="1" dirty="0" err="1" smtClean="0"/>
                  <a:t>Contoh</a:t>
                </a:r>
                <a:r>
                  <a:rPr lang="en-US" b="1" dirty="0" smtClean="0"/>
                  <a:t> 1</a:t>
                </a:r>
                <a:r>
                  <a:rPr lang="en-US" b="0" dirty="0" smtClean="0"/>
                  <a:t>: </a:t>
                </a:r>
                <a:r>
                  <a:rPr lang="en-US" b="0" dirty="0" err="1" smtClean="0"/>
                  <a:t>jika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𝑠𝑖𝑛𝑦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  </m:t>
                      </m:r>
                      <m:r>
                        <a:rPr lang="en-US" b="0" i="1" smtClean="0">
                          <a:latin typeface="Cambria Math"/>
                        </a:rPr>
                        <m:t>𝑚𝑎𝑘𝑎</m:t>
                      </m:r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𝑑𝑥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(3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𝑐𝑜𝑠𝑦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</a:rPr>
                        <m:t>𝑑𝑦</m:t>
                      </m:r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Dengan</a:t>
                </a:r>
                <a:r>
                  <a:rPr lang="en-US" dirty="0" smtClean="0"/>
                  <a:t> kata lain: PD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(3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𝑐𝑜𝑠𝑦</m:t>
                    </m:r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𝑑𝑦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/>
                  <a:t>s</a:t>
                </a:r>
                <a:r>
                  <a:rPr lang="en-US" dirty="0" err="1" smtClean="0"/>
                  <a:t>ecara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eksak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berasal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𝑠𝑖𝑛𝑦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887" b="-1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15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Kita </a:t>
                </a:r>
                <a:r>
                  <a:rPr lang="en-US" dirty="0" err="1" smtClean="0"/>
                  <a:t>bisa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juga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mengambil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𝑑𝑦</m:t>
                            </m:r>
                          </m:e>
                        </m:nary>
                      </m:sup>
                    </m:sSup>
                  </m:oMath>
                </a14:m>
                <a:r>
                  <a:rPr lang="en-US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dirty="0" err="1" smtClean="0">
                    <a:latin typeface="Cambria Math"/>
                    <a:ea typeface="Cambria Math"/>
                  </a:rPr>
                  <a:t>sebagai</a:t>
                </a:r>
                <a:r>
                  <a:rPr lang="en-US" dirty="0" smtClean="0">
                    <a:latin typeface="Cambria Math"/>
                    <a:ea typeface="Cambria Math"/>
                  </a:rPr>
                  <a:t>  </a:t>
                </a:r>
                <a:r>
                  <a:rPr lang="en-US" dirty="0" err="1" smtClean="0">
                    <a:latin typeface="Cambria Math"/>
                    <a:ea typeface="Cambria Math"/>
                  </a:rPr>
                  <a:t>faktor</a:t>
                </a:r>
                <a:r>
                  <a:rPr lang="en-US" dirty="0" smtClean="0">
                    <a:latin typeface="Cambria Math"/>
                    <a:ea typeface="Cambria Math"/>
                  </a:rPr>
                  <a:t> integral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−1−1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𝑑𝑦</m:t>
                              </m:r>
                            </m:e>
                          </m:nary>
                        </m:sup>
                      </m:sSup>
                      <m:r>
                        <a:rPr lang="en-US" i="1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𝑑𝑦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𝑙𝑛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</m:sup>
                      </m:sSup>
                      <m:r>
                        <a:rPr lang="en-US" i="1" smtClean="0">
                          <a:latin typeface="Cambria Math"/>
                          <a:ea typeface="Cambria Math"/>
                        </a:rPr>
                        <m:t>⟹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/>
                  <a:t>Kalikan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ke</a:t>
                </a:r>
                <a:r>
                  <a:rPr lang="en-US" dirty="0" smtClean="0"/>
                  <a:t>  PD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𝑦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𝑑𝑥</m:t>
                    </m:r>
                    <m:r>
                      <a:rPr lang="en-US">
                        <a:latin typeface="Cambria Math"/>
                      </a:rPr>
                      <m:t>−</m:t>
                    </m:r>
                    <m:r>
                      <a:rPr lang="en-US">
                        <a:latin typeface="Cambria Math"/>
                      </a:rPr>
                      <m:t>𝑥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𝑑𝑦</m:t>
                    </m:r>
                    <m:r>
                      <a:rPr lang="en-US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err="1" smtClean="0"/>
                  <a:t>Sebagai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latihan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selesaikan</a:t>
                </a:r>
                <a:r>
                  <a:rPr lang="en-US" dirty="0" smtClean="0"/>
                  <a:t> PD </a:t>
                </a:r>
                <a:r>
                  <a:rPr lang="en-US" dirty="0" err="1" smtClean="0"/>
                  <a:t>baru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ini</a:t>
                </a:r>
                <a:r>
                  <a:rPr lang="en-US" dirty="0" smtClean="0"/>
                  <a:t>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3100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Contoh 2:</a:t>
                </a:r>
              </a:p>
              <a:p>
                <a:pPr marL="355600" indent="88900">
                  <a:buNone/>
                </a:pPr>
                <a:r>
                  <a:rPr lang="en-US" dirty="0" err="1" smtClean="0"/>
                  <a:t>Carilah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faktor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integrasi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persamaan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diferensial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+3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r>
                  <a:rPr lang="en-US" b="1" dirty="0" err="1" smtClean="0"/>
                  <a:t>Jawab</a:t>
                </a:r>
                <a:r>
                  <a:rPr lang="en-US" b="1" dirty="0" smtClean="0"/>
                  <a:t>:</a:t>
                </a:r>
              </a:p>
              <a:p>
                <a:pPr marL="3556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=4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+3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=9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3556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en-US" i="1">
                          <a:latin typeface="Cambria Math"/>
                        </a:rPr>
                        <m:t>=3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  <a:ea typeface="Cambria Math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3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 err="1" smtClean="0"/>
                  <a:t>Faktor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integrasi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9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−3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𝑑𝑥</m:t>
                            </m:r>
                          </m:e>
                        </m:nary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8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𝑑𝑥</m:t>
                            </m:r>
                          </m:e>
                        </m:nary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9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+3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</m:nary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6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+3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𝑑𝑦</m:t>
                            </m:r>
                          </m:e>
                        </m:nary>
                      </m:sup>
                    </m:sSup>
                  </m:oMath>
                </a14:m>
                <a:endParaRPr lang="en-US" dirty="0" smtClean="0"/>
              </a:p>
              <a:p>
                <a:pPr marL="355600" indent="0">
                  <a:buNone/>
                </a:pPr>
                <a:r>
                  <a:rPr lang="en-US" dirty="0" err="1" smtClean="0"/>
                  <a:t>Karena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𝑑𝑎𝑛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 bukan </a:t>
                </a:r>
                <a:r>
                  <a:rPr lang="en-US" dirty="0" err="1" smtClean="0"/>
                  <a:t>faktor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integrasi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err="1" smtClean="0"/>
                  <a:t>Sebagai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latihan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cari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solusi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umum</a:t>
                </a:r>
                <a:r>
                  <a:rPr lang="en-US" dirty="0" smtClean="0"/>
                  <a:t> PD </a:t>
                </a:r>
                <a:r>
                  <a:rPr lang="en-US" dirty="0" err="1" smtClean="0"/>
                  <a:t>asal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mengalikan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PD </a:t>
                </a:r>
                <a:r>
                  <a:rPr lang="en-US" dirty="0" err="1" smtClean="0"/>
                  <a:t>asal</a:t>
                </a:r>
                <a:r>
                  <a:rPr lang="en-US" dirty="0" smtClean="0"/>
                  <a:t>!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r="-1111" b="-9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88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Contoh 3:</a:t>
                </a:r>
              </a:p>
              <a:p>
                <a:r>
                  <a:rPr lang="en-US" dirty="0" err="1"/>
                  <a:t>C</a:t>
                </a:r>
                <a:r>
                  <a:rPr lang="en-US" dirty="0" err="1" smtClean="0"/>
                  <a:t>arilah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faktor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integrasi</a:t>
                </a:r>
                <a:r>
                  <a:rPr lang="en-US" dirty="0" smtClean="0"/>
                  <a:t> PD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𝑥𝑦𝑑𝑥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−20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𝑑𝑦</m:t>
                      </m:r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𝑥𝑦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+3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−20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⇒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=4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−4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+3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−20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𝑑𝑥</m:t>
                            </m:r>
                          </m:e>
                        </m:nary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merupakan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, </a:t>
                </a:r>
                <a:r>
                  <a:rPr lang="en-US" dirty="0" err="1" smtClean="0"/>
                  <a:t>jadi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bukan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faktor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integrasi</a:t>
                </a:r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𝑥𝑦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</m:nary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merupakan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.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/>
                  </a:rPr>
                  <a:t>	</a:t>
                </a:r>
                <a:r>
                  <a:rPr lang="en-US" dirty="0" smtClean="0">
                    <a:ea typeface="Cambria Math"/>
                  </a:rPr>
                  <a:t>Jadi,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faktor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integrasi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 r="-1778" b="-3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0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Latihan</a:t>
            </a:r>
            <a:r>
              <a:rPr lang="en-US" dirty="0" smtClean="0"/>
              <a:t> a.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Selesaikan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metode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eksak</a:t>
                </a:r>
                <a:r>
                  <a:rPr lang="en-US" dirty="0" smtClean="0"/>
                  <a:t>: </a:t>
                </a:r>
              </a:p>
              <a:p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𝑥𝑦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𝑥𝑦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+(2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  <m:r>
                          <a:rPr lang="en-US" b="0" i="1" smtClean="0">
                            <a:latin typeface="Cambria Math"/>
                          </a:rPr>
                          <m:t>𝑥𝑦</m:t>
                        </m:r>
                        <m:r>
                          <a:rPr lang="en-US" b="0" i="1" smtClean="0">
                            <a:latin typeface="Cambria Math"/>
                          </a:rPr>
                          <m:t>+2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+3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+2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𝑑𝑦</m:t>
                            </m:r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Latihan</a:t>
            </a:r>
            <a:r>
              <a:rPr lang="en-US" smtClean="0"/>
              <a:t> b.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0" dirty="0" smtClean="0">
                    <a:latin typeface="Cambria Math"/>
                  </a:rPr>
                  <a:t>Selesaikan MNA </a:t>
                </a:r>
                <a:r>
                  <a:rPr lang="en-US" sz="2400" b="0" dirty="0" err="1" smtClean="0">
                    <a:latin typeface="Cambria Math"/>
                  </a:rPr>
                  <a:t>berikut</a:t>
                </a:r>
                <a:r>
                  <a:rPr lang="en-US" sz="2400" b="0" dirty="0" smtClean="0">
                    <a:latin typeface="Cambria Math"/>
                  </a:rPr>
                  <a:t>:</a:t>
                </a:r>
              </a:p>
              <a:p>
                <a:pPr marL="0" indent="0">
                  <a:buNone/>
                </a:pPr>
                <a:endParaRPr lang="en-US" sz="2400" b="0" dirty="0" smtClean="0"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𝑥𝑦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/>
                      </a:rPr>
                      <m:t>𝑑𝑥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+3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=0,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=0.</m:t>
                    </m:r>
                  </m:oMath>
                </a14:m>
                <a:endParaRPr lang="en-US" sz="2400" b="0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/>
                      </a:rPr>
                      <m:t>𝑑𝑥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𝑑𝑦</m:t>
                    </m:r>
                    <m:r>
                      <a:rPr lang="en-US" sz="2400" b="0" i="1" smtClean="0">
                        <a:latin typeface="Cambria Math"/>
                      </a:rPr>
                      <m:t>=0,  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(2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)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𝑑𝑥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+(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𝑑𝑦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=0</m:t>
                                    </m:r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sz="2400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+2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𝑑𝑥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𝑑𝑦</m:t>
                    </m:r>
                    <m:r>
                      <a:rPr lang="en-US" sz="2400" b="0" i="1" smtClean="0">
                        <a:latin typeface="Cambria Math"/>
                      </a:rPr>
                      <m:t>=0,  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=2</m:t>
                    </m:r>
                  </m:oMath>
                </a14:m>
                <a:endParaRPr lang="en-US" sz="2400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/>
                      </a:rPr>
                      <m:t>𝑑𝑥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𝑥𝑦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𝑑𝑦</m:t>
                    </m:r>
                    <m:r>
                      <a:rPr lang="en-US" sz="2400" b="0" i="1" smtClean="0">
                        <a:latin typeface="Cambria Math"/>
                      </a:rPr>
                      <m:t>=0,  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55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</a:t>
            </a:r>
            <a:r>
              <a:rPr lang="en-US" dirty="0" err="1" smtClean="0"/>
              <a:t>Differensial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Contoh 2</a:t>
                </a:r>
                <a:r>
                  <a:rPr lang="en-US" dirty="0" smtClean="0"/>
                  <a:t> : </a:t>
                </a:r>
              </a:p>
              <a:p>
                <a:pPr marL="898525" indent="-898525">
                  <a:buNone/>
                </a:pPr>
                <a:r>
                  <a:rPr lang="en-US" dirty="0" smtClean="0"/>
                  <a:t>	</a:t>
                </a:r>
                <a:r>
                  <a:rPr lang="en-US" dirty="0" err="1" smtClean="0"/>
                  <a:t>Diberikan</a:t>
                </a:r>
                <a:r>
                  <a:rPr lang="en-US" dirty="0" smtClean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dirty="0" err="1" smtClean="0"/>
                  <a:t>tentukan</a:t>
                </a:r>
                <a:r>
                  <a:rPr lang="en-US" dirty="0" smtClean="0"/>
                  <a:t> PD yang </a:t>
                </a:r>
                <a:r>
                  <a:rPr lang="en-US" dirty="0" err="1" smtClean="0"/>
                  <a:t>diwakili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oleh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 yang </a:t>
                </a:r>
                <a:r>
                  <a:rPr lang="en-US" dirty="0" err="1" smtClean="0"/>
                  <a:t>diturunkan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total </a:t>
                </a:r>
                <a:r>
                  <a:rPr lang="en-US" dirty="0" err="1" smtClean="0"/>
                  <a:t>differensial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𝑑𝐹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Jawab</a:t>
                </a:r>
                <a:r>
                  <a:rPr lang="en-US" dirty="0" smtClean="0"/>
                  <a:t> 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𝑑𝐹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𝑑𝐶</m:t>
                    </m:r>
                  </m:oMath>
                </a14:m>
                <a:endParaRPr lang="en-US" dirty="0" smtClean="0"/>
              </a:p>
              <a:p>
                <a:pPr marL="361950" indent="-361950">
                  <a:buNone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</a:rPr>
                      <m:t>𝑥𝑦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dirty="0" err="1" smtClean="0"/>
                  <a:t>Jadi</a:t>
                </a:r>
                <a:r>
                  <a:rPr lang="en-US" dirty="0" smtClean="0"/>
                  <a:t>, PD-</a:t>
                </a:r>
                <a:r>
                  <a:rPr lang="en-US" dirty="0" err="1" smtClean="0"/>
                  <a:t>nya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+2</m:t>
                    </m:r>
                    <m:r>
                      <a:rPr lang="en-US" i="1">
                        <a:latin typeface="Cambria Math"/>
                      </a:rPr>
                      <m:t>𝑥𝑦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𝑑𝑦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 b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7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id-ID" sz="3600" b="1" dirty="0"/>
              <a:t>Persamaan Diferensial Eksak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Definisi: </a:t>
                </a:r>
                <a:r>
                  <a:rPr lang="id-ID" dirty="0" smtClean="0"/>
                  <a:t>Suatu </a:t>
                </a:r>
                <a:r>
                  <a:rPr lang="id-ID" dirty="0"/>
                  <a:t>persamaan diferensial dengan </a:t>
                </a:r>
                <a:r>
                  <a:rPr lang="id-ID" dirty="0" smtClean="0"/>
                  <a:t>bentuk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</a:rPr>
                      <m:t>=0               (1)</m:t>
                    </m:r>
                  </m:oMath>
                </a14:m>
                <a:endParaRPr lang="en-US" b="0" dirty="0" smtClean="0"/>
              </a:p>
              <a:p>
                <a:pPr marL="358775" indent="0">
                  <a:buNone/>
                </a:pPr>
                <a:r>
                  <a:rPr lang="en-US" dirty="0" err="1" smtClean="0"/>
                  <a:t>Disebut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Persamaan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dferensial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eksak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jika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suatu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sehingga</a:t>
                </a:r>
                <a:r>
                  <a:rPr lang="en-US" dirty="0" smtClean="0"/>
                  <a:t> </a:t>
                </a:r>
                <a:endParaRPr lang="en-US" i="1" dirty="0" smtClean="0">
                  <a:latin typeface="Cambria Math"/>
                </a:endParaRPr>
              </a:p>
              <a:p>
                <a:pPr marL="35877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𝑑𝐹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𝑑𝑦</m:t>
                      </m:r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𝐹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err="1" smtClean="0"/>
                  <a:t>Syarat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cukup</a:t>
                </a:r>
                <a:r>
                  <a:rPr lang="en-US" dirty="0" smtClean="0"/>
                  <a:t> PD (1) </a:t>
                </a:r>
                <a:r>
                  <a:rPr lang="en-US" dirty="0" err="1" smtClean="0"/>
                  <a:t>eksak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358775" indent="0">
                  <a:buNone/>
                </a:pPr>
                <a:r>
                  <a:rPr lang="en-US" dirty="0" err="1" smtClean="0"/>
                  <a:t>Atau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notasi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lainnya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34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Pemeriksaan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</a:t>
            </a:r>
            <a:r>
              <a:rPr lang="en-US" dirty="0" err="1"/>
              <a:t>eksak</a:t>
            </a:r>
            <a:r>
              <a:rPr lang="en-US" dirty="0"/>
              <a:t>-an PD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Dapat </a:t>
                </a:r>
                <a:r>
                  <a:rPr lang="en-US" dirty="0" err="1"/>
                  <a:t>disimpulkan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J</a:t>
                </a:r>
                <a:r>
                  <a:rPr lang="en-US" dirty="0" smtClean="0"/>
                  <a:t>ika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 err="1" smtClean="0"/>
                  <a:t>Maka</a:t>
                </a:r>
                <a:r>
                  <a:rPr lang="en-US" dirty="0" smtClean="0"/>
                  <a:t> PD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𝑑𝑥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𝑑𝑦</m:t>
                    </m:r>
                    <m:r>
                      <a:rPr lang="en-US" b="0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PD </a:t>
                </a:r>
                <a:r>
                  <a:rPr lang="en-US" dirty="0" err="1" smtClean="0"/>
                  <a:t>eksak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err="1" smtClean="0"/>
                  <a:t>Contoh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  <a:r>
                  <a:rPr lang="en-US" dirty="0" err="1"/>
                  <a:t>Periksa</a:t>
                </a:r>
                <a:r>
                  <a:rPr lang="en-US" dirty="0"/>
                  <a:t> </a:t>
                </a:r>
                <a:r>
                  <a:rPr lang="en-US" dirty="0" err="1"/>
                  <a:t>apakah</a:t>
                </a:r>
                <a:r>
                  <a:rPr lang="en-US" dirty="0"/>
                  <a:t> </a:t>
                </a:r>
                <a:r>
                  <a:rPr lang="en-US" dirty="0" smtClean="0"/>
                  <a:t>PD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</a:rPr>
                      <m:t>𝑥𝑦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err="1" smtClean="0"/>
                  <a:t>bersifat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eksak</a:t>
                </a:r>
                <a:r>
                  <a:rPr lang="en-US" dirty="0" smtClean="0"/>
                  <a:t>?.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err="1" smtClean="0"/>
                  <a:t>Jawab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dan</a:t>
                </a:r>
              </a:p>
              <a:p>
                <a:pPr marL="261938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𝑥𝑦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dirty="0" err="1" smtClean="0"/>
                  <a:t>Karena</a:t>
                </a:r>
                <a:r>
                  <a:rPr lang="en-US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, maka </a:t>
                </a:r>
                <a:r>
                  <a:rPr lang="en-US" dirty="0"/>
                  <a:t>PD </a:t>
                </a:r>
                <a:r>
                  <a:rPr lang="en-US" dirty="0" err="1" smtClean="0"/>
                  <a:t>contoh</a:t>
                </a:r>
                <a:r>
                  <a:rPr lang="en-US" dirty="0" smtClean="0"/>
                  <a:t> 1.  </a:t>
                </a:r>
                <a:r>
                  <a:rPr lang="en-US" dirty="0" err="1"/>
                  <a:t>eksak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84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2.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)⟹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(2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)⟹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dirty="0" err="1" smtClean="0"/>
                  <a:t>Karena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PD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tidak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eksak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3.  </a:t>
                </a:r>
                <a:r>
                  <a:rPr lang="en-US" dirty="0" err="1" smtClean="0"/>
                  <a:t>Apakah</a:t>
                </a:r>
                <a:r>
                  <a:rPr lang="en-US" dirty="0" smtClean="0"/>
                  <a:t> PD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eksak</a:t>
                </a:r>
                <a:r>
                  <a:rPr lang="en-US" dirty="0" smtClean="0"/>
                  <a:t>? </a:t>
                </a:r>
                <a:r>
                  <a:rPr lang="en-US" dirty="0" err="1" smtClean="0"/>
                  <a:t>Periksa</a:t>
                </a:r>
                <a:r>
                  <a:rPr lang="en-US" dirty="0" smtClean="0"/>
                  <a:t>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48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Pemeriksaan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-</a:t>
            </a:r>
            <a:r>
              <a:rPr lang="en-US" dirty="0" err="1" smtClean="0"/>
              <a:t>eksak</a:t>
            </a:r>
            <a:r>
              <a:rPr lang="en-US" dirty="0" smtClean="0"/>
              <a:t>-an PD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Periksa </a:t>
                </a:r>
                <a:r>
                  <a:rPr lang="en-US" dirty="0" err="1" smtClean="0"/>
                  <a:t>apakah</a:t>
                </a:r>
                <a:r>
                  <a:rPr lang="en-US" dirty="0" smtClean="0"/>
                  <a:t> PD </a:t>
                </a:r>
                <a:r>
                  <a:rPr lang="en-US" dirty="0" err="1" smtClean="0"/>
                  <a:t>berikut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eksak</a:t>
                </a:r>
                <a:r>
                  <a:rPr lang="en-US" dirty="0" smtClean="0"/>
                  <a:t>: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+5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+4=0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𝑥𝑦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</a:rPr>
                      <m:t>𝑥𝑦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+3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+2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𝑑𝑦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nn-NO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8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Menyelesaikan</a:t>
            </a:r>
            <a:r>
              <a:rPr lang="en-US" b="1" dirty="0" smtClean="0"/>
              <a:t> PD </a:t>
            </a:r>
            <a:r>
              <a:rPr lang="id-ID" b="1" dirty="0" smtClean="0"/>
              <a:t>Eksak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Jika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𝑑𝑦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dirty="0" err="1" smtClean="0"/>
                  <a:t>eksak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dapat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dicari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berikut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1). </a:t>
                </a:r>
                <a:r>
                  <a:rPr lang="en-US" dirty="0" err="1" smtClean="0"/>
                  <a:t>Karena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</m:e>
                    </m:nary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𝑐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dirty="0" err="1" smtClean="0"/>
                  <a:t>Kedua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ruas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diturunkan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terhadap</a:t>
                </a:r>
                <a:r>
                  <a:rPr lang="en-US" dirty="0" smtClean="0"/>
                  <a:t> y, </a:t>
                </a:r>
                <a:r>
                  <a:rPr lang="en-US" dirty="0" err="1" smtClean="0"/>
                  <a:t>diperoleh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𝑑𝑥</m:t>
                                </m:r>
                              </m:e>
                            </m:nary>
                          </m:e>
                        </m:d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𝑐𝑦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𝑑𝑦</m:t>
                        </m:r>
                      </m:den>
                    </m:f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𝑁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,</m:t>
                    </m:r>
                    <m:r>
                      <a:rPr lang="en-US" i="1" dirty="0">
                        <a:latin typeface="Cambria Math"/>
                      </a:rPr>
                      <m:t>𝑦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Atau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2). </a:t>
                </a:r>
                <a:r>
                  <a:rPr lang="en-US" dirty="0" err="1" smtClean="0"/>
                  <a:t>Karena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e>
                    </m:nary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𝑐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dirty="0" err="1" smtClean="0"/>
                  <a:t>Kedua</a:t>
                </a:r>
                <a:r>
                  <a:rPr lang="en-US" dirty="0" smtClean="0"/>
                  <a:t> </a:t>
                </a:r>
                <a:r>
                  <a:rPr lang="en-US" dirty="0" err="1"/>
                  <a:t>ruas</a:t>
                </a:r>
                <a:r>
                  <a:rPr lang="en-US" dirty="0"/>
                  <a:t> </a:t>
                </a:r>
                <a:r>
                  <a:rPr lang="en-US" dirty="0" err="1"/>
                  <a:t>diturunkan</a:t>
                </a:r>
                <a:r>
                  <a:rPr lang="en-US" dirty="0"/>
                  <a:t> </a:t>
                </a:r>
                <a:r>
                  <a:rPr lang="en-US" dirty="0" err="1"/>
                  <a:t>terhadap</a:t>
                </a:r>
                <a:r>
                  <a:rPr lang="en-US" dirty="0"/>
                  <a:t> </a:t>
                </a:r>
                <a:r>
                  <a:rPr lang="en-US" dirty="0" smtClean="0"/>
                  <a:t>x, </a:t>
                </a:r>
                <a:r>
                  <a:rPr lang="en-US" dirty="0" err="1" smtClean="0"/>
                  <a:t>diperoleh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nary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𝑐𝑥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𝑀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𝑦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>
            <a:stCxn id="3" idx="1"/>
            <a:endCxn id="3" idx="3"/>
          </p:cNvCxnSpPr>
          <p:nvPr/>
        </p:nvCxnSpPr>
        <p:spPr>
          <a:xfrm>
            <a:off x="457200" y="3863182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2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2604</Words>
  <Application>Microsoft Office PowerPoint</Application>
  <PresentationFormat>On-screen Show (4:3)</PresentationFormat>
  <Paragraphs>208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PD EKSAK</vt:lpstr>
      <vt:lpstr>Total Differensial</vt:lpstr>
      <vt:lpstr>Total Differensial</vt:lpstr>
      <vt:lpstr>Persamaan Diferensial Eksak </vt:lpstr>
      <vt:lpstr>Pemeriksaan ke-eksak-an PD</vt:lpstr>
      <vt:lpstr>PowerPoint Presentation</vt:lpstr>
      <vt:lpstr>Pemeriksaan ke-eksak-an PD</vt:lpstr>
      <vt:lpstr>PowerPoint Presentation</vt:lpstr>
      <vt:lpstr>Menyelesaikan PD Eksak</vt:lpstr>
      <vt:lpstr>PowerPoint Presentation</vt:lpstr>
      <vt:lpstr>PowerPoint Presentation</vt:lpstr>
      <vt:lpstr>PowerPoint Presentation</vt:lpstr>
      <vt:lpstr>PowerPoint Presentation</vt:lpstr>
      <vt:lpstr>Latihan</vt:lpstr>
      <vt:lpstr>Faktor Pengintegralan</vt:lpstr>
      <vt:lpstr>Faktor Pengintegralan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 a.</vt:lpstr>
      <vt:lpstr>Latihan b.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Penyelesaian PD eksak</dc:title>
  <dc:creator>HP</dc:creator>
  <cp:lastModifiedBy>HP</cp:lastModifiedBy>
  <cp:revision>91</cp:revision>
  <dcterms:created xsi:type="dcterms:W3CDTF">2020-08-07T10:13:08Z</dcterms:created>
  <dcterms:modified xsi:type="dcterms:W3CDTF">2020-10-01T03:47:50Z</dcterms:modified>
</cp:coreProperties>
</file>