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302" r:id="rId6"/>
    <p:sldId id="303" r:id="rId7"/>
    <p:sldId id="323" r:id="rId8"/>
    <p:sldId id="324" r:id="rId9"/>
    <p:sldId id="304" r:id="rId10"/>
    <p:sldId id="305" r:id="rId11"/>
    <p:sldId id="309" r:id="rId12"/>
    <p:sldId id="311" r:id="rId13"/>
    <p:sldId id="312" r:id="rId14"/>
    <p:sldId id="313" r:id="rId15"/>
    <p:sldId id="314" r:id="rId16"/>
    <p:sldId id="315" r:id="rId17"/>
    <p:sldId id="325" r:id="rId18"/>
    <p:sldId id="316" r:id="rId19"/>
    <p:sldId id="317" r:id="rId20"/>
    <p:sldId id="320" r:id="rId21"/>
    <p:sldId id="321" r:id="rId22"/>
    <p:sldId id="322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85" d="100"/>
          <a:sy n="85" d="100"/>
        </p:scale>
        <p:origin x="942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5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9414" y="2918646"/>
            <a:ext cx="5220072" cy="108012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1:</a:t>
            </a:r>
          </a:p>
          <a:p>
            <a:r>
              <a:rPr lang="id-ID" sz="2800" dirty="0">
                <a:ea typeface="맑은 고딕" pitchFamily="50" charset="-127"/>
              </a:rPr>
              <a:t>PERSAMAAN DIFERENSIAL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>
            <a:extLst>
              <a:ext uri="{FF2B5EF4-FFF2-40B4-BE49-F238E27FC236}">
                <a16:creationId xmlns:a16="http://schemas.microsoft.com/office/drawing/2014/main" id="{41FA1402-2010-4600-A8C3-9EB98F173C6E}"/>
              </a:ext>
            </a:extLst>
          </p:cNvPr>
          <p:cNvSpPr txBox="1"/>
          <p:nvPr/>
        </p:nvSpPr>
        <p:spPr>
          <a:xfrm>
            <a:off x="179512" y="555526"/>
            <a:ext cx="8424936" cy="4399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marR="27825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id-ID" sz="1400" dirty="0"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7951D-B3C7-4107-A95F-98D0FD6B32AC}"/>
              </a:ext>
            </a:extLst>
          </p:cNvPr>
          <p:cNvSpPr/>
          <p:nvPr/>
        </p:nvSpPr>
        <p:spPr>
          <a:xfrm>
            <a:off x="1784826" y="0"/>
            <a:ext cx="557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7825">
              <a:spcAft>
                <a:spcPts val="600"/>
              </a:spcAft>
            </a:pPr>
            <a:r>
              <a:rPr lang="id-ID" sz="2800" b="1" dirty="0">
                <a:solidFill>
                  <a:srgbClr val="AB7C09"/>
                </a:solidFill>
                <a:latin typeface="Calibri" panose="020F0502020204030204" pitchFamily="34" charset="0"/>
                <a:cs typeface="Times New Roman"/>
              </a:rPr>
              <a:t>Klasifikasi PD Berdasarkan Linieritas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D2C32B-3359-48A7-8EDD-4367F150A527}"/>
                  </a:ext>
                </a:extLst>
              </p:cNvPr>
              <p:cNvSpPr/>
              <p:nvPr/>
            </p:nvSpPr>
            <p:spPr>
              <a:xfrm>
                <a:off x="287523" y="836334"/>
                <a:ext cx="8568952" cy="3837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dirty="0">
                    <a:latin typeface="Calibri" panose="020F0502020204030204" pitchFamily="34" charset="0"/>
                  </a:rPr>
                  <a:t>Persamaan diferensial biasa linear order </a:t>
                </a:r>
                <a:r>
                  <a:rPr lang="id-ID" i="1" dirty="0">
                    <a:latin typeface="Calibri" panose="020F0502020204030204" pitchFamily="34" charset="0"/>
                  </a:rPr>
                  <a:t>n </a:t>
                </a:r>
                <a:r>
                  <a:rPr lang="id-ID" dirty="0">
                    <a:latin typeface="Calibri" panose="020F0502020204030204" pitchFamily="34" charset="0"/>
                  </a:rPr>
                  <a:t>dapat dituliskan sebagai</a:t>
                </a: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+…+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𝑔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dirty="0">
                    <a:latin typeface="Calibri" panose="020F0502020204030204" pitchFamily="34" charset="0"/>
                  </a:rPr>
                  <a:t>Persamaan diferensial biasa non linear jika persamaan diferensial tersebut non linear.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      Contoh:</a:t>
                </a: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pPr marL="628650" indent="-363538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+3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    		(PD Linear Orde Satu)</a:t>
                </a:r>
              </a:p>
              <a:p>
                <a:pPr marL="628650" indent="-363538">
                  <a:buFontTx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		(PD Linear Orde Empat)</a:t>
                </a:r>
              </a:p>
              <a:p>
                <a:pPr marL="628650" indent="-363538">
                  <a:buFontTx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d-ID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b="0" i="1" dirty="0">
                    <a:latin typeface="Calibri" panose="020F0502020204030204" pitchFamily="34" charset="0"/>
                  </a:rPr>
                  <a:t>			</a:t>
                </a:r>
                <a:r>
                  <a:rPr lang="id-ID" dirty="0">
                    <a:latin typeface="Calibri" panose="020F0502020204030204" pitchFamily="34" charset="0"/>
                  </a:rPr>
                  <a:t>(PD Non Linear)</a:t>
                </a:r>
                <a:endParaRPr lang="id-ID" b="0" i="1" dirty="0">
                  <a:latin typeface="Calibri" panose="020F0502020204030204" pitchFamily="34" charset="0"/>
                </a:endParaRPr>
              </a:p>
              <a:p>
                <a:pPr marL="628650" indent="-363538"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i="1" dirty="0">
                    <a:latin typeface="Calibri" panose="020F0502020204030204" pitchFamily="34" charset="0"/>
                  </a:rPr>
                  <a:t>		</a:t>
                </a:r>
                <a:r>
                  <a:rPr lang="id-ID" dirty="0">
                    <a:latin typeface="Calibri" panose="020F0502020204030204" pitchFamily="34" charset="0"/>
                  </a:rPr>
                  <a:t>(PD Non Linear)</a:t>
                </a:r>
                <a:endParaRPr lang="id-ID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D2C32B-3359-48A7-8EDD-4367F150A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3" y="836334"/>
                <a:ext cx="8568952" cy="3837782"/>
              </a:xfrm>
              <a:prstGeom prst="rect">
                <a:avLst/>
              </a:prstGeom>
              <a:blipFill>
                <a:blip r:embed="rId3"/>
                <a:stretch>
                  <a:fillRect l="-427" t="-7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52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D004B16E-E62C-47B4-8901-CECDB80CBCF7}"/>
                  </a:ext>
                </a:extLst>
              </p:cNvPr>
              <p:cNvSpPr txBox="1"/>
              <p:nvPr/>
            </p:nvSpPr>
            <p:spPr>
              <a:xfrm>
                <a:off x="1151830" y="804182"/>
                <a:ext cx="7452618" cy="353513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marR="27825" lvl="1"/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 : </a:t>
                </a:r>
              </a:p>
              <a:p>
                <a:pPr marL="0" marR="27825" lvl="1"/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7825" lvl="1"/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Diberikan PD berikut beserta klasifikasi PD:</a:t>
                </a:r>
              </a:p>
              <a:p>
                <a:pPr marL="342900" marR="27825" lvl="1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𝑑𝑥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+4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𝑥𝑦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𝑑𝑦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=0     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	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</a:rPr>
                  <a:t>(PD Biasa Linier Orde Satu)</a:t>
                </a:r>
              </a:p>
              <a:p>
                <a:pPr marL="342900" marR="27825" lvl="1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′′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−2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		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</a:rPr>
                  <a:t>(PD Biasa Linier Orde 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Dua)</a:t>
                </a:r>
              </a:p>
              <a:p>
                <a:pPr marL="342900" marR="27825" lvl="1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		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(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</a:rPr>
                  <a:t>PD Biasa Linier Orde 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Tiga)</a:t>
                </a:r>
              </a:p>
              <a:p>
                <a:pPr marL="342900" marR="27825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(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1−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𝑦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)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𝑦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′+2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		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(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PD Biasa Nonlinier Orde Satu)</a:t>
                </a:r>
                <a:endParaRPr lang="id-ID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/>
                  <a:sym typeface="Symbol" panose="05050102010706020507" pitchFamily="18" charset="2"/>
                </a:endParaRPr>
              </a:p>
              <a:p>
                <a:pPr marL="342900" marR="27825" lvl="1" indent="-342900">
                  <a:buFontTx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id-ID" b="0" dirty="0">
                    <a:latin typeface="Calibri" panose="020F0502020204030204" pitchFamily="34" charset="0"/>
                  </a:rPr>
                  <a:t>			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(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PD Biasa Nonlinier Orde Dua)</a:t>
                </a:r>
                <a:endParaRPr lang="id-ID" b="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342900" marR="27825" lvl="1" indent="-342900">
                  <a:buFontTx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			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  <a:sym typeface="Symbol" panose="05050102010706020507" pitchFamily="18" charset="2"/>
                  </a:rPr>
                  <a:t>(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PD Biasa Nonlinier Orde Empat)</a:t>
                </a:r>
              </a:p>
              <a:p>
                <a:pPr marL="457200" marR="27825" lvl="2"/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/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D004B16E-E62C-47B4-8901-CECDB80C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30" y="804182"/>
                <a:ext cx="7452618" cy="3535135"/>
              </a:xfrm>
              <a:prstGeom prst="rect">
                <a:avLst/>
              </a:prstGeom>
              <a:blipFill>
                <a:blip r:embed="rId2"/>
                <a:stretch>
                  <a:fillRect l="-1964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31376F5-C143-4991-8CC4-E35E0536EB35}"/>
              </a:ext>
            </a:extLst>
          </p:cNvPr>
          <p:cNvSpPr/>
          <p:nvPr/>
        </p:nvSpPr>
        <p:spPr>
          <a:xfrm>
            <a:off x="2339752" y="97571"/>
            <a:ext cx="3444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7825">
              <a:spcAft>
                <a:spcPts val="600"/>
              </a:spcAft>
            </a:pPr>
            <a:r>
              <a:rPr lang="id-ID" sz="2800" b="1" dirty="0">
                <a:solidFill>
                  <a:srgbClr val="AB7C09"/>
                </a:solidFill>
                <a:latin typeface="Calibri" panose="020F0502020204030204" pitchFamily="34" charset="0"/>
                <a:cs typeface="Times New Roman"/>
              </a:rPr>
              <a:t>Contoh: Klasifikasi PD</a:t>
            </a:r>
          </a:p>
        </p:txBody>
      </p:sp>
    </p:spTree>
    <p:extLst>
      <p:ext uri="{BB962C8B-B14F-4D97-AF65-F5344CB8AC3E}">
        <p14:creationId xmlns:p14="http://schemas.microsoft.com/office/powerpoint/2010/main" val="79707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03EAB9-B3B9-40DF-B7FA-02E43D5D4F2E}"/>
              </a:ext>
            </a:extLst>
          </p:cNvPr>
          <p:cNvGrpSpPr/>
          <p:nvPr/>
        </p:nvGrpSpPr>
        <p:grpSpPr>
          <a:xfrm>
            <a:off x="251520" y="267494"/>
            <a:ext cx="6696744" cy="864096"/>
            <a:chOff x="1151472" y="3187501"/>
            <a:chExt cx="6552728" cy="914400"/>
          </a:xfrm>
        </p:grpSpPr>
        <p:sp>
          <p:nvSpPr>
            <p:cNvPr id="9" name="Pentagon 16">
              <a:extLst>
                <a:ext uri="{FF2B5EF4-FFF2-40B4-BE49-F238E27FC236}">
                  <a16:creationId xmlns:a16="http://schemas.microsoft.com/office/drawing/2014/main" id="{5B3D8A36-06E3-4E37-91FA-8C2C6C4855E8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10" name="Pentagon 17">
              <a:extLst>
                <a:ext uri="{FF2B5EF4-FFF2-40B4-BE49-F238E27FC236}">
                  <a16:creationId xmlns:a16="http://schemas.microsoft.com/office/drawing/2014/main" id="{7B2128EE-B96E-4D39-863A-559151BE674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806C57F6-2C97-4C98-9E22-EBCFE05B16A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9809509C-32AF-4D99-8F64-33B71BD6BDFE}"/>
              </a:ext>
            </a:extLst>
          </p:cNvPr>
          <p:cNvSpPr/>
          <p:nvPr/>
        </p:nvSpPr>
        <p:spPr>
          <a:xfrm>
            <a:off x="497361" y="439176"/>
            <a:ext cx="41204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95330A0-DD93-4FD6-88D8-B57B9663F41F}"/>
              </a:ext>
            </a:extLst>
          </p:cNvPr>
          <p:cNvSpPr txBox="1"/>
          <p:nvPr/>
        </p:nvSpPr>
        <p:spPr bwMode="auto">
          <a:xfrm>
            <a:off x="1205523" y="502216"/>
            <a:ext cx="485697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1D7B42-C152-434A-B844-16D3D7F9772B}"/>
                  </a:ext>
                </a:extLst>
              </p:cNvPr>
              <p:cNvSpPr/>
              <p:nvPr/>
            </p:nvSpPr>
            <p:spPr>
              <a:xfrm>
                <a:off x="220305" y="1199620"/>
                <a:ext cx="8496944" cy="2882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27825" lvl="1" indent="-342900">
                  <a:lnSpc>
                    <a:spcPts val="3050"/>
                  </a:lnSpc>
                  <a:spcBef>
                    <a:spcPts val="152"/>
                  </a:spcBef>
                  <a:buFont typeface="Wingdings" panose="05000000000000000000" pitchFamily="2" charset="2"/>
                  <a:buChar char="Ø"/>
                  <a:tabLst>
                    <a:tab pos="623888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Suatu fungsi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, 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terdefinisi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pada selang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(atau sering juga disebut selang eksistensi/selang validitas/domain solusi) memiliki paling sedikit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turunan yang kontinu pada selang 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tsb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, 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dimana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pada saat disubstitusi ke dalam PDB orde-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akan menghasilkan identitas, yang merupakan </a:t>
                </a: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solusi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dari persamaan pada selang tsb.</a:t>
                </a:r>
              </a:p>
              <a:p>
                <a:pPr marL="457200" marR="27825" lvl="2" algn="ctr">
                  <a:lnSpc>
                    <a:spcPts val="3050"/>
                  </a:lnSpc>
                  <a:spcBef>
                    <a:spcPts val="152"/>
                  </a:spcBef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𝐹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),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),…,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))=0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untuk semua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pada selang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265113" marR="27825" lvl="2">
                  <a:lnSpc>
                    <a:spcPts val="3050"/>
                  </a:lnSpc>
                  <a:spcBef>
                    <a:spcPts val="152"/>
                  </a:spcBef>
                </a:pPr>
                <a:r>
                  <a:rPr lang="id-ID" i="1" dirty="0">
                    <a:solidFill>
                      <a:srgbClr val="136682"/>
                    </a:solidFill>
                    <a:latin typeface="Calibri" panose="020F0502020204030204" pitchFamily="34" charset="0"/>
                    <a:cs typeface="Times New Roman"/>
                  </a:rPr>
                  <a:t>NB</a:t>
                </a:r>
                <a:r>
                  <a:rPr lang="id-ID" dirty="0">
                    <a:solidFill>
                      <a:srgbClr val="136682"/>
                    </a:solidFill>
                    <a:latin typeface="Calibri" panose="020F0502020204030204" pitchFamily="34" charset="0"/>
                    <a:cs typeface="Times New Roman"/>
                  </a:rPr>
                  <a:t>: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interval/selang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d-ID" i="1" dirty="0">
                        <a:latin typeface="Cambria Math" panose="02040503050406030204" pitchFamily="18" charset="0"/>
                        <a:cs typeface="Times New Roman"/>
                      </a:rPr>
                      <m:t>⇒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selang terbuka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; selang tertutup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[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]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, selang terbuka tak hingga/</a:t>
                </a:r>
                <a:r>
                  <a:rPr lang="id-ID" i="1" dirty="0" err="1">
                    <a:latin typeface="Calibri" panose="020F0502020204030204" pitchFamily="34" charset="0"/>
                    <a:cs typeface="Times New Roman"/>
                  </a:rPr>
                  <a:t>infinite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positif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,∞)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, dst.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1D7B42-C152-434A-B844-16D3D7F97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05" y="1199620"/>
                <a:ext cx="8496944" cy="2882649"/>
              </a:xfrm>
              <a:prstGeom prst="rect">
                <a:avLst/>
              </a:prstGeom>
              <a:blipFill>
                <a:blip r:embed="rId2"/>
                <a:stretch>
                  <a:fillRect l="-430" r="-287" b="-25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03EAB9-B3B9-40DF-B7FA-02E43D5D4F2E}"/>
              </a:ext>
            </a:extLst>
          </p:cNvPr>
          <p:cNvGrpSpPr/>
          <p:nvPr/>
        </p:nvGrpSpPr>
        <p:grpSpPr>
          <a:xfrm>
            <a:off x="251520" y="267494"/>
            <a:ext cx="6696744" cy="864096"/>
            <a:chOff x="1151472" y="3187501"/>
            <a:chExt cx="6552728" cy="914400"/>
          </a:xfrm>
        </p:grpSpPr>
        <p:sp>
          <p:nvSpPr>
            <p:cNvPr id="9" name="Pentagon 16">
              <a:extLst>
                <a:ext uri="{FF2B5EF4-FFF2-40B4-BE49-F238E27FC236}">
                  <a16:creationId xmlns:a16="http://schemas.microsoft.com/office/drawing/2014/main" id="{5B3D8A36-06E3-4E37-91FA-8C2C6C4855E8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10" name="Pentagon 17">
              <a:extLst>
                <a:ext uri="{FF2B5EF4-FFF2-40B4-BE49-F238E27FC236}">
                  <a16:creationId xmlns:a16="http://schemas.microsoft.com/office/drawing/2014/main" id="{7B2128EE-B96E-4D39-863A-559151BE674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806C57F6-2C97-4C98-9E22-EBCFE05B16A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9809509C-32AF-4D99-8F64-33B71BD6BDFE}"/>
              </a:ext>
            </a:extLst>
          </p:cNvPr>
          <p:cNvSpPr/>
          <p:nvPr/>
        </p:nvSpPr>
        <p:spPr>
          <a:xfrm>
            <a:off x="497361" y="439176"/>
            <a:ext cx="41204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95330A0-DD93-4FD6-88D8-B57B9663F41F}"/>
              </a:ext>
            </a:extLst>
          </p:cNvPr>
          <p:cNvSpPr txBox="1"/>
          <p:nvPr/>
        </p:nvSpPr>
        <p:spPr bwMode="auto">
          <a:xfrm>
            <a:off x="1263460" y="555526"/>
            <a:ext cx="485697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1D7B42-C152-434A-B844-16D3D7F9772B}"/>
                  </a:ext>
                </a:extLst>
              </p:cNvPr>
              <p:cNvSpPr/>
              <p:nvPr/>
            </p:nvSpPr>
            <p:spPr>
              <a:xfrm>
                <a:off x="251520" y="1152519"/>
                <a:ext cx="8784976" cy="4020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27825" lvl="2">
                  <a:spcAft>
                    <a:spcPts val="600"/>
                  </a:spcAft>
                </a:pP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Contoh: </a:t>
                </a:r>
              </a:p>
              <a:p>
                <a:pPr marL="0" marR="27825" lvl="2">
                  <a:spcAft>
                    <a:spcPts val="600"/>
                  </a:spcAf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Cari solusi PD berikut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𝑥𝑦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pada selang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∞,∞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!</m:t>
                    </m:r>
                  </m:oMath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7825" lvl="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𝑥𝑦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𝑑𝑦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=0.2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𝑥𝑑𝑥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→</m:t>
                      </m:r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cs typeface="Times New Roman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=0.1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7825" lvl="2">
                  <a:spcAft>
                    <a:spcPts val="600"/>
                  </a:spcAft>
                </a:pP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Solusi: </a:t>
                </a:r>
              </a:p>
              <a:p>
                <a:pPr marL="0" marR="27825" lvl="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0.1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7825" lvl="2">
                  <a:spcAft>
                    <a:spcPts val="600"/>
                  </a:spcAft>
                  <a:tabLst>
                    <a:tab pos="1162050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Verifikasi: 	LHS/left-hand side (ruas sisi kiri)</a:t>
                </a:r>
              </a:p>
              <a:p>
                <a:pPr marL="0" marR="27825" lvl="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0.1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=0.2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0.1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=0.2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0.1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7825" lvl="1">
                  <a:spcAft>
                    <a:spcPts val="600"/>
                  </a:spcAf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RHS/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right-hand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side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(ruas sisi kanan)</a:t>
                </a:r>
              </a:p>
              <a:p>
                <a:pPr marL="0" marR="27825" lvl="1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0.2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𝑥𝑦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=0.2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∙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0.1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=0.2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0.1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1D7B42-C152-434A-B844-16D3D7F97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52519"/>
                <a:ext cx="8784976" cy="4020588"/>
              </a:xfrm>
              <a:prstGeom prst="rect">
                <a:avLst/>
              </a:prstGeom>
              <a:blipFill>
                <a:blip r:embed="rId2"/>
                <a:stretch>
                  <a:fillRect l="-555" t="-7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4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9">
                <a:extLst>
                  <a:ext uri="{FF2B5EF4-FFF2-40B4-BE49-F238E27FC236}">
                    <a16:creationId xmlns:a16="http://schemas.microsoft.com/office/drawing/2014/main" id="{2D2EF4B3-B044-47BA-9994-58D9FD88139E}"/>
                  </a:ext>
                </a:extLst>
              </p:cNvPr>
              <p:cNvSpPr txBox="1"/>
              <p:nvPr/>
            </p:nvSpPr>
            <p:spPr>
              <a:xfrm>
                <a:off x="251521" y="667865"/>
                <a:ext cx="8352928" cy="447563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39362">
                  <a:tabLst>
                    <a:tab pos="3227388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Salah satu cara verifikasi solusi adalah, setelah solusi disubstitusi ke dalam masing-masing ruas akan diperoleh hasil yang sama untuk setiap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pada interval tsb.</a:t>
                </a:r>
              </a:p>
              <a:p>
                <a:pPr marL="342900" marR="39362" indent="-342900">
                  <a:buAutoNum type="alphaLcPeriod"/>
                  <a:tabLst>
                    <a:tab pos="3227388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;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cs typeface="Times New Roman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cs typeface="Times New Roman"/>
                  </a:rPr>
                  <a:t>dengan</a:t>
                </a:r>
                <a:r>
                  <a:rPr lang="en-US" b="0" dirty="0">
                    <a:latin typeface="Cambria Math" panose="02040503050406030204" pitchFamily="18" charset="0"/>
                    <a:cs typeface="Times New Roman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cs typeface="Times New Roman"/>
                  </a:rPr>
                  <a:t>solusinya</a:t>
                </a:r>
                <a:r>
                  <a:rPr lang="en-US" b="0" dirty="0">
                    <a:latin typeface="Cambria Math" panose="02040503050406030204" pitchFamily="18" charset="0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Times New Roman"/>
                  </a:rPr>
                  <a:t> </a:t>
                </a:r>
                <a:endParaRPr lang="en-US" b="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342900" marR="39362" indent="-342900">
                  <a:buAutoNum type="alphaLcPeriod"/>
                  <a:tabLst>
                    <a:tab pos="3227388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/>
                  </a:rPr>
                  <a:t>dengan solusinya: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 </a:t>
                </a: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>
                  <a:tabLst>
                    <a:tab pos="3227388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Verifikasi solusi PD di atas pada interval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(−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∞,∞)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:</a:t>
                </a:r>
              </a:p>
              <a:p>
                <a:pPr marL="342900" marR="39362" indent="-342900">
                  <a:buAutoNum type="alphaLcPeriod"/>
                  <a:tabLst>
                    <a:tab pos="3227388" algn="l"/>
                  </a:tabLst>
                </a:pP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Ruas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kiri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16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>
                  <a:tabLst>
                    <a:tab pos="361950" algn="l"/>
                    <a:tab pos="3227388" algn="l"/>
                  </a:tabLst>
                </a:pP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	</a:t>
                </a: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Ruas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kanan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16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>
                  <a:tabLst>
                    <a:tab pos="3227388" algn="l"/>
                  </a:tabLst>
                </a:pP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>
                  <a:tabLst>
                    <a:tab pos="361950" algn="l"/>
                    <a:tab pos="3227388" algn="l"/>
                  </a:tabLst>
                </a:pP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b. 	</a:t>
                </a: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Ruas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kiri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355600" marR="39362">
                  <a:tabLst>
                    <a:tab pos="3227388" algn="l"/>
                  </a:tabLst>
                </a:pP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Ruas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Times New Roman"/>
                  </a:rPr>
                  <a:t>kanan</a:t>
                </a:r>
                <a:r>
                  <a:rPr lang="en-US" dirty="0">
                    <a:latin typeface="Calibri" panose="020F0502020204030204" pitchFamily="34" charset="0"/>
                    <a:cs typeface="Times New Roman"/>
                  </a:rPr>
                  <a:t>: 0</a:t>
                </a: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355600" marR="39362">
                  <a:tabLst>
                    <a:tab pos="3227388" algn="l"/>
                  </a:tabLst>
                </a:pPr>
                <a:endParaRPr lang="en-US" dirty="0">
                  <a:latin typeface="Calibri" panose="020F0502020204030204" pitchFamily="34" charset="0"/>
                  <a:cs typeface="Times New Roman"/>
                </a:endParaRPr>
              </a:p>
              <a:p>
                <a:pPr marL="355600" marR="39362">
                  <a:tabLst>
                    <a:tab pos="3227388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PD mengandung solusi konstan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&lt;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&lt;∞→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solusi PD yang secara identik bernilai nol pada selang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dikatakan </a:t>
                </a:r>
                <a:r>
                  <a:rPr lang="id-ID" dirty="0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</a:rPr>
                  <a:t>solusi </a:t>
                </a:r>
                <a:r>
                  <a:rPr lang="id-ID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Times New Roman"/>
                  </a:rPr>
                  <a:t>trivial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.</a:t>
                </a:r>
              </a:p>
              <a:p>
                <a:pPr marR="39362">
                  <a:tabLst>
                    <a:tab pos="3227388" algn="l"/>
                  </a:tabLst>
                </a:pPr>
                <a:endParaRPr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>
          <p:sp>
            <p:nvSpPr>
              <p:cNvPr id="4" name="object 9">
                <a:extLst>
                  <a:ext uri="{FF2B5EF4-FFF2-40B4-BE49-F238E27FC236}">
                    <a16:creationId xmlns:a16="http://schemas.microsoft.com/office/drawing/2014/main" id="{2D2EF4B3-B044-47BA-9994-58D9FD88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667865"/>
                <a:ext cx="8352928" cy="4475635"/>
              </a:xfrm>
              <a:prstGeom prst="rect">
                <a:avLst/>
              </a:prstGeom>
              <a:blipFill>
                <a:blip r:embed="rId2"/>
                <a:stretch>
                  <a:fillRect l="-1679" t="-1771" r="-16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A6A8943-B333-4352-9566-05A8A452208E}"/>
              </a:ext>
            </a:extLst>
          </p:cNvPr>
          <p:cNvSpPr/>
          <p:nvPr/>
        </p:nvSpPr>
        <p:spPr>
          <a:xfrm>
            <a:off x="2663150" y="57041"/>
            <a:ext cx="2610651" cy="48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7825">
              <a:lnSpc>
                <a:spcPts val="3050"/>
              </a:lnSpc>
              <a:spcBef>
                <a:spcPts val="152"/>
              </a:spcBef>
              <a:spcAft>
                <a:spcPts val="600"/>
              </a:spcAft>
            </a:pPr>
            <a:r>
              <a:rPr lang="id-ID" sz="2800" b="1" dirty="0">
                <a:solidFill>
                  <a:srgbClr val="AB7C09"/>
                </a:solidFill>
                <a:latin typeface="Calibri" panose="020F0502020204030204" pitchFamily="34" charset="0"/>
                <a:cs typeface="Times New Roman"/>
              </a:rPr>
              <a:t>Verifikasi solusi:</a:t>
            </a:r>
          </a:p>
        </p:txBody>
      </p:sp>
    </p:spTree>
    <p:extLst>
      <p:ext uri="{BB962C8B-B14F-4D97-AF65-F5344CB8AC3E}">
        <p14:creationId xmlns:p14="http://schemas.microsoft.com/office/powerpoint/2010/main" val="20009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252CEA48-F525-45D2-A1B3-8C376936EDE8}"/>
              </a:ext>
            </a:extLst>
          </p:cNvPr>
          <p:cNvSpPr txBox="1"/>
          <p:nvPr/>
        </p:nvSpPr>
        <p:spPr bwMode="auto">
          <a:xfrm>
            <a:off x="2134580" y="158342"/>
            <a:ext cx="475252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Eksplisit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Implisit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90D96-851C-4016-AAE7-4E60E4391C7E}"/>
                  </a:ext>
                </a:extLst>
              </p:cNvPr>
              <p:cNvSpPr txBox="1"/>
              <p:nvPr/>
            </p:nvSpPr>
            <p:spPr>
              <a:xfrm>
                <a:off x="1403648" y="627534"/>
                <a:ext cx="6552728" cy="332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/>
                  <a:t>Suatu PD dapat dinyatakan secara umum dalam dua bentuk, yaitu: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sz="1600" dirty="0"/>
                  <a:t>Bentuk eksplisit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id-ID" sz="1600" b="0" i="0" smtClean="0">
                          <a:latin typeface="Cambria Math" panose="02040503050406030204" pitchFamily="18" charset="0"/>
                        </a:rPr>
                        <m:t>atau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sz="1600" dirty="0"/>
                  <a:t>Bentuk Implisit,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atau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id-ID" sz="1600" dirty="0"/>
              </a:p>
              <a:p>
                <a:r>
                  <a:rPr lang="id-ID" sz="1600" b="1" dirty="0"/>
                  <a:t>Contoh:</a:t>
                </a:r>
                <a:endParaRPr lang="en-US" sz="1600" b="1" dirty="0"/>
              </a:p>
              <a:p>
                <a:endParaRPr lang="id-ID" sz="1600" b="1" dirty="0"/>
              </a:p>
              <a:p>
                <a:r>
                  <a:rPr lang="en-US" sz="1600" dirty="0"/>
                  <a:t>1.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+1=0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PD </a:t>
                </a:r>
                <a:r>
                  <a:rPr lang="en-US" sz="1600" dirty="0" err="1"/>
                  <a:t>orde</a:t>
                </a:r>
                <a:r>
                  <a:rPr lang="en-US" sz="1600" dirty="0"/>
                  <a:t> 1 </a:t>
                </a:r>
                <a:r>
                  <a:rPr lang="en-US" sz="1600" dirty="0" err="1"/>
                  <a:t>bentuk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implisit</a:t>
                </a:r>
                <a:endParaRPr lang="en-US" sz="1600" dirty="0"/>
              </a:p>
              <a:p>
                <a:r>
                  <a:rPr lang="en-US" sz="1600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PD </a:t>
                </a:r>
                <a:r>
                  <a:rPr lang="en-US" sz="1600" dirty="0" err="1"/>
                  <a:t>orde</a:t>
                </a:r>
                <a:r>
                  <a:rPr lang="en-US" sz="1600" dirty="0"/>
                  <a:t> 2 </a:t>
                </a:r>
                <a:r>
                  <a:rPr lang="en-US" sz="1600" dirty="0" err="1"/>
                  <a:t>bentuk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implisit</a:t>
                </a:r>
                <a:endParaRPr lang="en-US" sz="1600" dirty="0"/>
              </a:p>
              <a:p>
                <a:r>
                  <a:rPr lang="en-US" sz="1600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PD </a:t>
                </a:r>
                <a:r>
                  <a:rPr lang="en-US" sz="1600" dirty="0" err="1"/>
                  <a:t>orde</a:t>
                </a:r>
                <a:r>
                  <a:rPr lang="en-US" sz="1600" dirty="0"/>
                  <a:t> 1 </a:t>
                </a:r>
                <a:r>
                  <a:rPr lang="en-US" sz="1600" dirty="0" err="1"/>
                  <a:t>bentuk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eksplisit</a:t>
                </a:r>
                <a:endParaRPr lang="en-US" sz="1600" dirty="0"/>
              </a:p>
              <a:p>
                <a:r>
                  <a:rPr lang="en-US" sz="1600" dirty="0"/>
                  <a:t>4.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’’=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PD orde 1 </a:t>
                </a:r>
                <a:r>
                  <a:rPr lang="en-US" sz="1600" dirty="0" err="1"/>
                  <a:t>bentuk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eksplisit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90D96-851C-4016-AAE7-4E60E4391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7534"/>
                <a:ext cx="6552728" cy="3329053"/>
              </a:xfrm>
              <a:prstGeom prst="rect">
                <a:avLst/>
              </a:prstGeom>
              <a:blipFill>
                <a:blip r:embed="rId2"/>
                <a:stretch>
                  <a:fillRect l="-465" t="-549" b="-14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9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0FF95-1984-4EEB-96FC-4F9FCB0B8387}"/>
              </a:ext>
            </a:extLst>
          </p:cNvPr>
          <p:cNvGrpSpPr/>
          <p:nvPr/>
        </p:nvGrpSpPr>
        <p:grpSpPr>
          <a:xfrm>
            <a:off x="179512" y="339502"/>
            <a:ext cx="6552728" cy="64807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2CE53F3-E0C6-48C8-9474-28781996A58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2A51CC2B-3942-41B2-A76F-83EF33B4347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144F3FD-BD0B-47F0-BDBA-657CA7EBCD5F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5CC5D775-E2E7-4596-A994-2F90CB988091}"/>
              </a:ext>
            </a:extLst>
          </p:cNvPr>
          <p:cNvSpPr txBox="1"/>
          <p:nvPr/>
        </p:nvSpPr>
        <p:spPr bwMode="auto">
          <a:xfrm>
            <a:off x="1265154" y="462756"/>
            <a:ext cx="475252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Eksplisit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EADFAF-5EA0-48BC-8E50-592373E67931}"/>
                  </a:ext>
                </a:extLst>
              </p:cNvPr>
              <p:cNvSpPr txBox="1"/>
              <p:nvPr/>
            </p:nvSpPr>
            <p:spPr>
              <a:xfrm>
                <a:off x="323528" y="1347614"/>
                <a:ext cx="8496944" cy="389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39362" indent="-285750">
                  <a:lnSpc>
                    <a:spcPct val="95825"/>
                  </a:lnSpc>
                  <a:spcBef>
                    <a:spcPts val="1797"/>
                  </a:spcBef>
                  <a:buFont typeface="Wingdings" panose="05000000000000000000" pitchFamily="2" charset="2"/>
                  <a:buChar char="v"/>
                  <a:tabLst>
                    <a:tab pos="3227388" algn="l"/>
                  </a:tabLst>
                </a:pPr>
                <a:r>
                  <a:rPr lang="id-ID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Penyelesaian eksplisit 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yaitu jika pada solusi semua variabel terikat dapat direpresentasikan dalam bentuk variabel bebas dan konstanta. </a:t>
                </a:r>
              </a:p>
              <a:p>
                <a:pPr marR="39362" indent="263525">
                  <a:lnSpc>
                    <a:spcPct val="95825"/>
                  </a:lnSpc>
                  <a:spcBef>
                    <a:spcPts val="1797"/>
                  </a:spcBef>
                  <a:tabLst>
                    <a:tab pos="3227388" algn="l"/>
                  </a:tabLst>
                </a:pP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Contoh: </a:t>
                </a:r>
              </a:p>
              <a:p>
                <a:pPr marL="263525"/>
                <a:r>
                  <a:rPr lang="nn-NO" dirty="0"/>
                  <a:t>Apakah fungsi eksplisit </a:t>
                </a:r>
                <a14:m>
                  <m:oMath xmlns:m="http://schemas.openxmlformats.org/officeDocument/2006/math">
                    <m:r>
                      <a:rPr lang="nn-NO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n-NO" i="1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n-N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n-NO" dirty="0"/>
                  <a:t> merupakan penyelesaian dari persamaan diferensial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id-ID" dirty="0"/>
              </a:p>
              <a:p>
                <a:pPr marL="263525"/>
                <a:r>
                  <a:rPr lang="id-ID" dirty="0"/>
                  <a:t>Jawab:</a:t>
                </a:r>
              </a:p>
              <a:p>
                <a:pPr marL="2635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  <a:p>
                <a:pPr marL="263525"/>
                <a:r>
                  <a:rPr lang="id-ID" dirty="0"/>
                  <a:t>Sehingga: </a:t>
                </a:r>
              </a:p>
              <a:p>
                <a:pPr marL="263525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b="0" dirty="0"/>
              </a:p>
              <a:p>
                <a:pPr marL="263525"/>
                <a:r>
                  <a:rPr lang="id-ID" dirty="0"/>
                  <a:t>Dengan demikian,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dirty="0"/>
              </a:p>
              <a:p>
                <a:pPr marL="263525"/>
                <a:r>
                  <a:rPr lang="id-ID" dirty="0"/>
                  <a:t>Jadi fungsi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/>
                  <a:t> adalah penyelesaian eksplisit PD: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pPr marL="263525"/>
                <a:endParaRPr lang="nn-NO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EADFAF-5EA0-48BC-8E50-592373E6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7614"/>
                <a:ext cx="8496944" cy="3890873"/>
              </a:xfrm>
              <a:prstGeom prst="rect">
                <a:avLst/>
              </a:prstGeom>
              <a:blipFill>
                <a:blip r:embed="rId2"/>
                <a:stretch>
                  <a:fillRect l="-430" t="-10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35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360CDA-36B9-4752-B37F-5B41F5FBD92B}"/>
              </a:ext>
            </a:extLst>
          </p:cNvPr>
          <p:cNvGrpSpPr/>
          <p:nvPr/>
        </p:nvGrpSpPr>
        <p:grpSpPr>
          <a:xfrm>
            <a:off x="251520" y="123478"/>
            <a:ext cx="6696744" cy="720080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D4DAA5C-F59E-4D77-8917-F52B08938F7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400A69B9-0F9E-408B-A3FD-910D615075B7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C2B1F6B-78BD-40D4-B12E-1D66B1268E4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0A98D20-0E85-4E5B-8B36-708881C6FE8E}"/>
              </a:ext>
            </a:extLst>
          </p:cNvPr>
          <p:cNvSpPr/>
          <p:nvPr/>
        </p:nvSpPr>
        <p:spPr>
          <a:xfrm>
            <a:off x="496078" y="329048"/>
            <a:ext cx="41204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3A24644-CCBD-4F1B-B9E4-15C2BF893938}"/>
              </a:ext>
            </a:extLst>
          </p:cNvPr>
          <p:cNvSpPr txBox="1"/>
          <p:nvPr/>
        </p:nvSpPr>
        <p:spPr bwMode="auto">
          <a:xfrm>
            <a:off x="1297216" y="330210"/>
            <a:ext cx="485697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splisit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078EA2E-B8E5-4994-9F99-42FCF6268A44}"/>
                  </a:ext>
                </a:extLst>
              </p:cNvPr>
              <p:cNvSpPr/>
              <p:nvPr/>
            </p:nvSpPr>
            <p:spPr>
              <a:xfrm>
                <a:off x="251520" y="1049128"/>
                <a:ext cx="8784976" cy="3490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39362" indent="-285750">
                  <a:buFont typeface="Wingdings" panose="05000000000000000000" pitchFamily="2" charset="2"/>
                  <a:buChar char="v"/>
                  <a:tabLst>
                    <a:tab pos="3227388" algn="l"/>
                  </a:tabLst>
                </a:pPr>
                <a:r>
                  <a:rPr lang="id-ID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Penyelesaian implisit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adalah jika paling tidak ada satu fungsi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yang memenuhi PD pada selang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. </a:t>
                </a:r>
              </a:p>
              <a:p>
                <a:pPr marR="39362" indent="263525">
                  <a:tabLst>
                    <a:tab pos="3227388" algn="l"/>
                  </a:tabLst>
                </a:pP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Contoh:</a:t>
                </a:r>
              </a:p>
              <a:p>
                <a:pPr marR="39362" indent="263525">
                  <a:tabLst>
                    <a:tab pos="3227388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=25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merupakan 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solusi implisit 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dari PD berikut</a:t>
                </a:r>
              </a:p>
              <a:p>
                <a:pPr marR="39362" indent="263525">
                  <a:tabLst>
                    <a:tab pos="32273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cs typeface="Times New Roman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 indent="263525">
                  <a:tabLst>
                    <a:tab pos="3227388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Pada selang terbuka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(−5,5)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.</a:t>
                </a:r>
              </a:p>
              <a:p>
                <a:pPr marL="265113" marR="39362" indent="-1588">
                  <a:tabLst>
                    <a:tab pos="32273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den>
                      </m:f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25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⟺2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+2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𝑦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 indent="263525">
                  <a:tabLst>
                    <a:tab pos="3227388" algn="l"/>
                  </a:tabLst>
                </a:pP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 indent="263525">
                  <a:tabLst>
                    <a:tab pos="3227388" algn="l"/>
                  </a:tabLst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Lebih lanjut solusi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dalam variabel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(</a:t>
                </a:r>
                <a:r>
                  <a:rPr lang="id-ID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solusi eksplisit)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, diperoleh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25−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R="39362">
                  <a:tabLst>
                    <a:tab pos="3227388" algn="l"/>
                  </a:tabLst>
                </a:pP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078EA2E-B8E5-4994-9F99-42FCF6268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49128"/>
                <a:ext cx="8784976" cy="3490956"/>
              </a:xfrm>
              <a:prstGeom prst="rect">
                <a:avLst/>
              </a:prstGeom>
              <a:blipFill>
                <a:blip r:embed="rId2"/>
                <a:stretch>
                  <a:fillRect l="-416" t="-87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C20272D-444A-4E42-A71C-741969AD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84" y="1766552"/>
            <a:ext cx="2552823" cy="20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5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B8608B-F5CD-4A9B-B823-E84CC2CD1390}"/>
              </a:ext>
            </a:extLst>
          </p:cNvPr>
          <p:cNvGrpSpPr/>
          <p:nvPr/>
        </p:nvGrpSpPr>
        <p:grpSpPr>
          <a:xfrm>
            <a:off x="179512" y="195486"/>
            <a:ext cx="6552728" cy="64807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5823035-8262-414E-9FCD-1D0FFDC8880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31854751-9E3F-4B90-95E0-15FEE5DAFFA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CFBB421-D9C4-4C70-8752-BB562F4435D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28BDF5D0-344C-4388-9FD7-257217C75102}"/>
              </a:ext>
            </a:extLst>
          </p:cNvPr>
          <p:cNvSpPr/>
          <p:nvPr/>
        </p:nvSpPr>
        <p:spPr>
          <a:xfrm>
            <a:off x="467975" y="334855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105FBEE-7C21-4FC0-9B91-55D9FEB25FC1}"/>
              </a:ext>
            </a:extLst>
          </p:cNvPr>
          <p:cNvSpPr txBox="1"/>
          <p:nvPr/>
        </p:nvSpPr>
        <p:spPr bwMode="auto">
          <a:xfrm>
            <a:off x="1197447" y="330210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03317-B8A5-491C-9DA3-3BA16E9FE400}"/>
                  </a:ext>
                </a:extLst>
              </p:cNvPr>
              <p:cNvSpPr txBox="1"/>
              <p:nvPr/>
            </p:nvSpPr>
            <p:spPr>
              <a:xfrm>
                <a:off x="179512" y="958213"/>
                <a:ext cx="8964488" cy="391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Tentukan penyelesaian persamaan diferensial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d-ID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6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 dirty="0" smtClean="0">
                          <a:latin typeface="Cambria Math" panose="02040503050406030204" pitchFamily="18" charset="0"/>
                        </a:rPr>
                        <m:t>′= </m:t>
                      </m:r>
                      <m:r>
                        <m:rPr>
                          <m:sty m:val="p"/>
                        </m:rPr>
                        <a:rPr lang="id-ID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id-ID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id-ID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  <m:t> ⟺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d-ID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id-ID" sz="1600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id-ID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id-ID" sz="16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Dengan,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600" i="1" dirty="0">
                    <a:latin typeface="Calibri" panose="020F0502020204030204" pitchFamily="34" charset="0"/>
                  </a:rPr>
                  <a:t> = </a:t>
                </a:r>
                <a:r>
                  <a:rPr lang="id-ID" sz="1600" dirty="0">
                    <a:latin typeface="Calibri" panose="020F0502020204030204" pitchFamily="34" charset="0"/>
                  </a:rPr>
                  <a:t>konstanta.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Keterangan: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d-ID" sz="16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: konstanta sebarang, maka penyelesaian persamaan diferensialnya disebut </a:t>
                </a:r>
                <a:r>
                  <a:rPr lang="id-ID" sz="16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penyelesaian umum.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d-ID" sz="1600" dirty="0">
                    <a:latin typeface="Calibri" panose="020F0502020204030204" pitchFamily="34" charset="0"/>
                  </a:rPr>
                  <a:t>Jika konstanta </a:t>
                </a:r>
                <a14:m>
                  <m:oMath xmlns:m="http://schemas.openxmlformats.org/officeDocument/2006/math"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memiliki nilai tertentu, maka penyelesaian persamaan diferensialnya disebut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      </a:t>
                </a:r>
                <a:r>
                  <a:rPr lang="id-ID" sz="16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penyelesaian khusus</a:t>
                </a:r>
                <a:r>
                  <a:rPr 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Maka</a:t>
                </a:r>
                <a14:m>
                  <m:oMath xmlns:m="http://schemas.openxmlformats.org/officeDocument/2006/math">
                    <m:r>
                      <a:rPr lang="id-ID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600" i="1" dirty="0">
                    <a:latin typeface="Calibri" panose="020F0502020204030204" pitchFamily="34" charset="0"/>
                  </a:rPr>
                  <a:t> </a:t>
                </a:r>
                <a:r>
                  <a:rPr lang="id-ID" sz="1600" dirty="0">
                    <a:latin typeface="Calibri" panose="020F0502020204030204" pitchFamily="34" charset="0"/>
                  </a:rPr>
                  <a:t>adalah </a:t>
                </a:r>
                <a:r>
                  <a:rPr lang="id-ID" sz="16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solusi umum </a:t>
                </a:r>
                <a:r>
                  <a:rPr lang="id-ID" sz="1600" dirty="0">
                    <a:latin typeface="Calibri" panose="020F0502020204030204" pitchFamily="34" charset="0"/>
                  </a:rPr>
                  <a:t>dari PD </a:t>
                </a:r>
                <a14:m>
                  <m:oMath xmlns:m="http://schemas.openxmlformats.org/officeDocument/2006/math">
                    <m:r>
                      <a:rPr lang="id-ID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′= </m:t>
                    </m:r>
                    <m:r>
                      <m:rPr>
                        <m:sty m:val="p"/>
                      </m:rPr>
                      <a:rPr lang="id-ID" sz="16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sz="16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03317-B8A5-491C-9DA3-3BA16E9FE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58213"/>
                <a:ext cx="8964488" cy="3914148"/>
              </a:xfrm>
              <a:prstGeom prst="rect">
                <a:avLst/>
              </a:prstGeom>
              <a:blipFill>
                <a:blip r:embed="rId2"/>
                <a:stretch>
                  <a:fillRect l="-340" t="-467" b="-10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5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6AB42A-3259-49BA-B843-DA69933B347E}"/>
              </a:ext>
            </a:extLst>
          </p:cNvPr>
          <p:cNvGrpSpPr/>
          <p:nvPr/>
        </p:nvGrpSpPr>
        <p:grpSpPr>
          <a:xfrm>
            <a:off x="179512" y="123478"/>
            <a:ext cx="6480720" cy="576064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995336E8-680C-4716-9BAC-8C832D188B7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F2C653B-2150-40AD-9F8B-B3E2B2ACCDA8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806C5A8-E681-41D7-86C1-0AF1068C8BF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3F0CF4AE-5630-42F0-9FE2-9DE3B460045A}"/>
              </a:ext>
            </a:extLst>
          </p:cNvPr>
          <p:cNvSpPr/>
          <p:nvPr/>
        </p:nvSpPr>
        <p:spPr>
          <a:xfrm>
            <a:off x="430224" y="228275"/>
            <a:ext cx="39875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4D0413E-8E43-4798-BE95-2D8C061CD25C}"/>
              </a:ext>
            </a:extLst>
          </p:cNvPr>
          <p:cNvSpPr txBox="1"/>
          <p:nvPr/>
        </p:nvSpPr>
        <p:spPr bwMode="auto">
          <a:xfrm>
            <a:off x="1190845" y="220613"/>
            <a:ext cx="4700302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FCD574-C082-4BAF-A945-0D42DD7466ED}"/>
                  </a:ext>
                </a:extLst>
              </p:cNvPr>
              <p:cNvSpPr/>
              <p:nvPr/>
            </p:nvSpPr>
            <p:spPr>
              <a:xfrm>
                <a:off x="359532" y="987574"/>
                <a:ext cx="842493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Contoh</a:t>
                </a:r>
                <a:r>
                  <a:rPr lang="en-US" b="1" dirty="0">
                    <a:latin typeface="Calibri" panose="020F0502020204030204" pitchFamily="34" charset="0"/>
                  </a:rPr>
                  <a:t> 1: </a:t>
                </a:r>
                <a:endParaRPr lang="id-ID" b="1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Pada contoh sebelumnya, PD: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 ′−</m:t>
                    </m:r>
                    <m:r>
                      <m:rPr>
                        <m:sty m:val="p"/>
                      </m:rPr>
                      <a:rPr lang="id-ID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diperoleh solusi umum : </a:t>
                </a:r>
                <a:endParaRPr lang="id-ID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m:rPr>
                          <m:sty m:val="p"/>
                        </m:rPr>
                        <a:rPr lang="id-ID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d-ID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Andaikan variabel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diberi nilai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r>
                  <a:rPr lang="el-GR" dirty="0">
                    <a:latin typeface="Calibri" panose="020F0502020204030204" pitchFamily="34" charset="0"/>
                  </a:rPr>
                  <a:t>, </a:t>
                </a:r>
                <a:r>
                  <a:rPr lang="id-ID" dirty="0">
                    <a:latin typeface="Calibri" panose="020F0502020204030204" pitchFamily="34" charset="0"/>
                  </a:rPr>
                  <a:t>maka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⇔3=1+</m:t>
                      </m:r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s-ES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Jadi, </a:t>
                </a:r>
                <a:r>
                  <a:rPr lang="id-ID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penyelesaian khusus </a:t>
                </a:r>
                <a:r>
                  <a:rPr lang="id-ID" dirty="0">
                    <a:latin typeface="Calibri" panose="020F0502020204030204" pitchFamily="34" charset="0"/>
                  </a:rPr>
                  <a:t>persamaan diferensial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 ′−</m:t>
                    </m:r>
                    <m:r>
                      <m:rPr>
                        <m:sty m:val="p"/>
                      </m:rPr>
                      <a:rPr lang="id-ID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adalah</a:t>
                </a:r>
              </a:p>
              <a:p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m:rPr>
                        <m:sty m:val="p"/>
                      </m:rPr>
                      <a:rPr lang="id-ID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.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Contoh</a:t>
                </a:r>
                <a:r>
                  <a:rPr lang="en-US" b="1" dirty="0">
                    <a:latin typeface="Calibri" panose="020F0502020204030204" pitchFamily="34" charset="0"/>
                  </a:rPr>
                  <a:t> 2</a:t>
                </a:r>
                <a:r>
                  <a:rPr lang="id-ID" b="1" dirty="0">
                    <a:latin typeface="Calibri" panose="020F0502020204030204" pitchFamily="34" charset="0"/>
                  </a:rPr>
                  <a:t>: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Persamaan diferensial </a:t>
                </a:r>
                <a14:m>
                  <m:oMath xmlns:m="http://schemas.openxmlformats.org/officeDocument/2006/math">
                    <m:r>
                      <a:rPr lang="id-ID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 ′− 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memiliki penyelesaian umum: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d-ID" i="1" dirty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id-ID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Misal diberikan nilai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(0) = 1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</a:rPr>
                  <a:t>, </a:t>
                </a:r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es-ES" dirty="0" err="1">
                    <a:latin typeface="Calibri" panose="020F0502020204030204" pitchFamily="34" charset="0"/>
                  </a:rPr>
                  <a:t>maka</a:t>
                </a:r>
                <a:r>
                  <a:rPr lang="es-E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ES" i="1" dirty="0">
                        <a:latin typeface="Cambria Math" panose="02040503050406030204" pitchFamily="18" charset="0"/>
                      </a:rPr>
                      <m:t>⇔1=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.1⇔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Sehingga diperoleh penyelesaian khusus : </a:t>
                </a:r>
                <a14:m>
                  <m:oMath xmlns:m="http://schemas.openxmlformats.org/officeDocument/2006/math">
                    <m:r>
                      <a:rPr lang="id-ID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i="1" dirty="0">
                    <a:latin typeface="Calibri" panose="020F0502020204030204" pitchFamily="34" charset="0"/>
                  </a:rPr>
                  <a:t> </a:t>
                </a:r>
                <a:r>
                  <a:rPr lang="id-ID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FCD574-C082-4BAF-A945-0D42DD746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987574"/>
                <a:ext cx="8424936" cy="3970318"/>
              </a:xfrm>
              <a:prstGeom prst="rect">
                <a:avLst/>
              </a:prstGeom>
              <a:blipFill>
                <a:blip r:embed="rId2"/>
                <a:stretch>
                  <a:fillRect l="-651" t="-768" b="-15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63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1572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68410" y="600430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62174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47864" y="1131590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4906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50092" y="177392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84311" y="301620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5448" y="303534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splisit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55976" y="3672156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E4F5A7A-914B-4221-AFB2-CA805B859096}"/>
              </a:ext>
            </a:extLst>
          </p:cNvPr>
          <p:cNvSpPr txBox="1"/>
          <p:nvPr/>
        </p:nvSpPr>
        <p:spPr bwMode="auto">
          <a:xfrm>
            <a:off x="3385448" y="3722839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74115" y="4227934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24827" y="436177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50A7841-3266-46EE-9B97-BBDFE8A625B3}"/>
              </a:ext>
            </a:extLst>
          </p:cNvPr>
          <p:cNvSpPr txBox="1"/>
          <p:nvPr/>
        </p:nvSpPr>
        <p:spPr bwMode="auto">
          <a:xfrm>
            <a:off x="3385448" y="4325069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590464" y="241756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A505C684-479A-4C41-81F4-2BFDAFD39BE6}"/>
              </a:ext>
            </a:extLst>
          </p:cNvPr>
          <p:cNvSpPr txBox="1"/>
          <p:nvPr/>
        </p:nvSpPr>
        <p:spPr bwMode="auto">
          <a:xfrm>
            <a:off x="3425395" y="240697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Eksplisit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6AB42A-3259-49BA-B843-DA69933B347E}"/>
              </a:ext>
            </a:extLst>
          </p:cNvPr>
          <p:cNvGrpSpPr/>
          <p:nvPr/>
        </p:nvGrpSpPr>
        <p:grpSpPr>
          <a:xfrm>
            <a:off x="179512" y="123478"/>
            <a:ext cx="6480720" cy="576064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995336E8-680C-4716-9BAC-8C832D188B7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F2C653B-2150-40AD-9F8B-B3E2B2ACCDA8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806C5A8-E681-41D7-86C1-0AF1068C8BF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3F0CF4AE-5630-42F0-9FE2-9DE3B460045A}"/>
              </a:ext>
            </a:extLst>
          </p:cNvPr>
          <p:cNvSpPr/>
          <p:nvPr/>
        </p:nvSpPr>
        <p:spPr>
          <a:xfrm>
            <a:off x="430224" y="228275"/>
            <a:ext cx="39875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4D0413E-8E43-4798-BE95-2D8C061CD25C}"/>
              </a:ext>
            </a:extLst>
          </p:cNvPr>
          <p:cNvSpPr txBox="1"/>
          <p:nvPr/>
        </p:nvSpPr>
        <p:spPr bwMode="auto">
          <a:xfrm>
            <a:off x="1190845" y="220613"/>
            <a:ext cx="4700302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Penyelesaian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6C924-42E4-4B19-8097-FB6C301041E3}"/>
                  </a:ext>
                </a:extLst>
              </p:cNvPr>
              <p:cNvSpPr txBox="1"/>
              <p:nvPr/>
            </p:nvSpPr>
            <p:spPr>
              <a:xfrm>
                <a:off x="251520" y="915566"/>
                <a:ext cx="856895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Contoh:</a:t>
                </a:r>
              </a:p>
              <a:p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Diberikan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merupakan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penyelesaian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umum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Jika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diberikan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masalah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awal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ID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enyelesaian</a:t>
                </a:r>
                <a:r>
                  <a:rPr lang="en-ID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ubstitusikan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masalah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awal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penyelesaian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umum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PD,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diperoleh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Kedua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persamaan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dilakukan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substitusi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eliminasi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dan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solusi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khusu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PD </a:t>
                </a:r>
                <a:r>
                  <a:rPr lang="en-ID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tersebut</a:t>
                </a:r>
                <a:r>
                  <a:rPr lang="en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6C924-42E4-4B19-8097-FB6C3010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15566"/>
                <a:ext cx="8568952" cy="3091744"/>
              </a:xfrm>
              <a:prstGeom prst="rect">
                <a:avLst/>
              </a:prstGeom>
              <a:blipFill>
                <a:blip r:embed="rId2"/>
                <a:stretch>
                  <a:fillRect l="-569" t="-986" r="-142" b="-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4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107504" y="51470"/>
            <a:ext cx="6624736" cy="648072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395536" y="164709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9" y="195486"/>
            <a:ext cx="470142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/>
              <p:nvPr/>
            </p:nvSpPr>
            <p:spPr>
              <a:xfrm>
                <a:off x="107504" y="1010217"/>
                <a:ext cx="8856984" cy="382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nn-NO" dirty="0">
                    <a:latin typeface="Calibri" panose="020F0502020204030204" pitchFamily="34" charset="0"/>
                    <a:cs typeface="Times New Roman"/>
                  </a:rPr>
                  <a:t>Turunan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nn-NO" i="1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dari 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suatu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fungsi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merupakan fungsi lain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′(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yang dapat diperoleh dengan menerapkan aturan tertentu. </a:t>
                </a:r>
                <a:endParaRPr lang="id-ID" dirty="0">
                  <a:solidFill>
                    <a:srgbClr val="136682"/>
                  </a:solidFill>
                  <a:latin typeface="Calibri" panose="020F0502020204030204" pitchFamily="34" charset="0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nn-NO" i="1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dibaca “turunan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terhadap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”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Contoh :</a:t>
                </a:r>
              </a:p>
              <a:p>
                <a:pPr marL="263525">
                  <a:lnSpc>
                    <a:spcPct val="150000"/>
                  </a:lnSpc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Diberikan fungsi eksponensial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  <m:t>0.1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dapat diturunkan pada selang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(−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∞,∞)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. </a:t>
                </a:r>
              </a:p>
              <a:p>
                <a:pPr marL="263525">
                  <a:lnSpc>
                    <a:spcPct val="150000"/>
                  </a:lnSpc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Dengan aturan rantai dapat diperoleh turunannya yaitu</a:t>
                </a:r>
              </a:p>
              <a:p>
                <a:pPr marL="8572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i="1" dirty="0">
                          <a:latin typeface="Cambria Math" panose="02040503050406030204" pitchFamily="18" charset="0"/>
                          <a:cs typeface="Times New Roman"/>
                        </a:rPr>
                        <m:t>=0.2</m:t>
                      </m:r>
                      <m:r>
                        <a:rPr lang="id-ID" i="1" dirty="0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sSup>
                        <m:sSupPr>
                          <m:ctrlPr>
                            <a:rPr lang="id-ID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i="1" dirty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id-ID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id-ID" i="1" dirty="0">
                              <a:latin typeface="Cambria Math" panose="02040503050406030204" pitchFamily="18" charset="0"/>
                              <a:cs typeface="Times New Roman"/>
                            </a:rPr>
                            <m:t>0.1</m:t>
                          </m:r>
                          <m:sSup>
                            <m:sSupPr>
                              <m:ctrlPr>
                                <a:rPr lang="id-ID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id-ID" i="1" dirty="0">
                          <a:latin typeface="Cambria Math" panose="02040503050406030204" pitchFamily="18" charset="0"/>
                          <a:cs typeface="Times New Roman"/>
                        </a:rPr>
                        <m:t>)=0.2</m:t>
                      </m:r>
                      <m:r>
                        <a:rPr lang="id-ID" i="1" dirty="0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id-ID" dirty="0">
                          <a:latin typeface="Cambria Math" panose="02040503050406030204" pitchFamily="18" charset="0"/>
                          <a:cs typeface="Times New Roman"/>
                        </a:rPr>
                        <m:t>y</m:t>
                      </m:r>
                      <m:r>
                        <a:rPr lang="id-ID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10217"/>
                <a:ext cx="8856984" cy="3827010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107504" y="51470"/>
            <a:ext cx="6624736" cy="648072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356727" y="164709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9" y="195486"/>
            <a:ext cx="470142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/>
              <p:nvPr/>
            </p:nvSpPr>
            <p:spPr>
              <a:xfrm>
                <a:off x="179512" y="1292361"/>
                <a:ext cx="8784976" cy="3298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defTabSz="0">
                  <a:buFont typeface="Wingdings" panose="05000000000000000000" pitchFamily="2" charset="2"/>
                  <a:buChar char="Ø"/>
                </a:pPr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Definisi persamaan diferensial (PD): </a:t>
                </a:r>
                <a:r>
                  <a:rPr lang="nn-NO" sz="2800" dirty="0">
                    <a:solidFill>
                      <a:srgbClr val="136682"/>
                    </a:solidFill>
                    <a:latin typeface="Calibri" panose="020F0502020204030204" pitchFamily="34" charset="0"/>
                    <a:cs typeface="Times New Roman"/>
                  </a:rPr>
                  <a:t>s</a:t>
                </a:r>
                <a:r>
                  <a:rPr lang="id-ID" sz="2800" dirty="0">
                    <a:solidFill>
                      <a:srgbClr val="136682"/>
                    </a:solidFill>
                    <a:latin typeface="Calibri" panose="020F0502020204030204" pitchFamily="34" charset="0"/>
                    <a:cs typeface="Times New Roman"/>
                  </a:rPr>
                  <a:t>uatu persamaan diferensial mengandung turunan dari satu atau lebih fungsi sembarang (atau variabel terikat), terhadap satu atau lebih variabel bebas.</a:t>
                </a:r>
              </a:p>
              <a:p>
                <a:pPr marL="457200" indent="-457200" algn="just" defTabSz="0">
                  <a:buFont typeface="Wingdings" panose="05000000000000000000" pitchFamily="2" charset="2"/>
                  <a:buChar char="Ø"/>
                </a:pPr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Jadi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8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nn-NO" sz="2800" i="1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id-ID" sz="280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id-ID" sz="2800" i="1" smtClean="0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id-ID" sz="2800" dirty="0">
                    <a:solidFill>
                      <a:srgbClr val="136682"/>
                    </a:solidFill>
                    <a:latin typeface="Calibri" panose="020F0502020204030204" pitchFamily="34" charset="0"/>
                    <a:cs typeface="Times New Roman"/>
                  </a:rPr>
                  <a:t> adalah </a:t>
                </a:r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turunan dari </a:t>
                </a:r>
                <a14:m>
                  <m:oMath xmlns:m="http://schemas.openxmlformats.org/officeDocument/2006/math">
                    <m:r>
                      <a:rPr lang="id-ID" sz="280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 terhadap </a:t>
                </a:r>
                <a14:m>
                  <m:oMath xmlns:m="http://schemas.openxmlformats.org/officeDocument/2006/math">
                    <m:r>
                      <a:rPr lang="id-ID" sz="280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 (dimana </a:t>
                </a:r>
                <a14:m>
                  <m:oMath xmlns:m="http://schemas.openxmlformats.org/officeDocument/2006/math">
                    <m:r>
                      <a:rPr lang="id-ID" sz="2800" i="1" smtClean="0">
                        <a:solidFill>
                          <a:srgbClr val="1366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 di sini adalah satu fungsi    sembarang (variabel terikat) dan </a:t>
                </a:r>
                <a14:m>
                  <m:oMath xmlns:m="http://schemas.openxmlformats.org/officeDocument/2006/math">
                    <m:r>
                      <a:rPr lang="id-ID" sz="2800" i="1" smtClean="0">
                        <a:solidFill>
                          <a:srgbClr val="1366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id-ID" sz="2800" dirty="0">
                    <a:latin typeface="Calibri" panose="020F0502020204030204" pitchFamily="34" charset="0"/>
                    <a:cs typeface="Times New Roman"/>
                  </a:rPr>
                  <a:t> sebagai satu variabel bebas).</a:t>
                </a:r>
                <a:endParaRPr lang="nn-NO" sz="2800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92361"/>
                <a:ext cx="8784976" cy="3298211"/>
              </a:xfrm>
              <a:prstGeom prst="rect">
                <a:avLst/>
              </a:prstGeom>
              <a:blipFill>
                <a:blip r:embed="rId2"/>
                <a:stretch>
                  <a:fillRect l="-1179" t="-1664" r="-1387" b="-44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1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6">
                <a:extLst>
                  <a:ext uri="{FF2B5EF4-FFF2-40B4-BE49-F238E27FC236}">
                    <a16:creationId xmlns:a16="http://schemas.microsoft.com/office/drawing/2014/main" id="{663529A4-5560-4F5A-A535-EDCA4D00F02B}"/>
                  </a:ext>
                </a:extLst>
              </p:cNvPr>
              <p:cNvSpPr txBox="1"/>
              <p:nvPr/>
            </p:nvSpPr>
            <p:spPr>
              <a:xfrm>
                <a:off x="1343745" y="476531"/>
                <a:ext cx="6324599" cy="461049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marR="27825" lvl="1">
                  <a:lnSpc>
                    <a:spcPts val="3050"/>
                  </a:lnSpc>
                  <a:spcBef>
                    <a:spcPts val="152"/>
                  </a:spcBef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Notasi/cara penulisan PD antara lain:</a:t>
                </a:r>
              </a:p>
              <a:p>
                <a:pPr marL="469900" marR="27825" indent="-457200">
                  <a:lnSpc>
                    <a:spcPts val="3050"/>
                  </a:lnSpc>
                  <a:spcBef>
                    <a:spcPts val="152"/>
                  </a:spcBef>
                  <a:buFont typeface="+mj-lt"/>
                  <a:buAutoNum type="arabicPeriod"/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Notasi Leibniz</a:t>
                </a:r>
              </a:p>
              <a:p>
                <a:pPr marL="469900" marR="27825" lvl="1">
                  <a:lnSpc>
                    <a:spcPts val="3050"/>
                  </a:lnSpc>
                  <a:spcBef>
                    <a:spcPts val="15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id-ID" b="0" i="0" smtClean="0">
                          <a:latin typeface="Cambria Math" panose="02040503050406030204" pitchFamily="18" charset="0"/>
                          <a:cs typeface="Times New Roman"/>
                        </a:rPr>
                        <m:t>,…,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>
                  <a:lnSpc>
                    <a:spcPts val="3050"/>
                  </a:lnSpc>
                  <a:spcBef>
                    <a:spcPts val="152"/>
                  </a:spcBef>
                </a:pP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Contoh:</a:t>
                </a:r>
              </a:p>
              <a:p>
                <a:pPr marL="812800" marR="27825" lvl="1" indent="-342900">
                  <a:lnSpc>
                    <a:spcPts val="3050"/>
                  </a:lnSpc>
                  <a:spcBef>
                    <a:spcPts val="152"/>
                  </a:spcBef>
                  <a:buFont typeface="Arial" panose="020B0604020202020204" pitchFamily="34" charset="0"/>
                  <a:buChar char="•"/>
                </a:pP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1431925" marR="27825" lvl="1" indent="-962025">
                  <a:lnSpc>
                    <a:spcPts val="3050"/>
                  </a:lnSpc>
                  <a:spcBef>
                    <a:spcPts val="152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+16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>
                  <a:lnSpc>
                    <a:spcPts val="3050"/>
                  </a:lnSpc>
                  <a:spcBef>
                    <a:spcPts val="152"/>
                  </a:spcBef>
                </a:pP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indent="-457200">
                  <a:lnSpc>
                    <a:spcPts val="3050"/>
                  </a:lnSpc>
                  <a:spcBef>
                    <a:spcPts val="152"/>
                  </a:spcBef>
                  <a:buFont typeface="+mj-lt"/>
                  <a:buAutoNum type="arabicPeriod"/>
                </a:pP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Notasi pangkat</a:t>
                </a:r>
              </a:p>
              <a:p>
                <a:pPr marL="469900" marR="27825" lvl="1">
                  <a:lnSpc>
                    <a:spcPts val="3050"/>
                  </a:lnSpc>
                  <a:spcBef>
                    <a:spcPts val="15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′′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′′′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cs typeface="Times New Roman"/>
                        </a:rPr>
                        <m:t>,…,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>
                  <a:lnSpc>
                    <a:spcPts val="3050"/>
                  </a:lnSpc>
                  <a:spcBef>
                    <a:spcPts val="152"/>
                  </a:spcBef>
                </a:pPr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Contoh: </a:t>
                </a:r>
                <a:endParaRPr lang="id-ID" b="1" i="1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>
                  <a:lnSpc>
                    <a:spcPts val="3050"/>
                  </a:lnSpc>
                  <a:spcBef>
                    <a:spcPts val="152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+5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′′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+6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16">
                <a:extLst>
                  <a:ext uri="{FF2B5EF4-FFF2-40B4-BE49-F238E27FC236}">
                    <a16:creationId xmlns:a16="http://schemas.microsoft.com/office/drawing/2014/main" id="{663529A4-5560-4F5A-A535-EDCA4D00F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745" y="476531"/>
                <a:ext cx="6324599" cy="4610490"/>
              </a:xfrm>
              <a:prstGeom prst="rect">
                <a:avLst/>
              </a:prstGeom>
              <a:blipFill>
                <a:blip r:embed="rId2"/>
                <a:stretch>
                  <a:fillRect l="-2216" b="-1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D6DCAC7-0220-4F22-9010-5C70531A7DCF}"/>
              </a:ext>
            </a:extLst>
          </p:cNvPr>
          <p:cNvSpPr/>
          <p:nvPr/>
        </p:nvSpPr>
        <p:spPr>
          <a:xfrm>
            <a:off x="2267744" y="51470"/>
            <a:ext cx="4269096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7825">
              <a:lnSpc>
                <a:spcPts val="3050"/>
              </a:lnSpc>
              <a:spcBef>
                <a:spcPts val="152"/>
              </a:spcBef>
            </a:pPr>
            <a:r>
              <a:rPr lang="id-ID" sz="2800" dirty="0">
                <a:solidFill>
                  <a:srgbClr val="AB7C09"/>
                </a:solidFill>
                <a:latin typeface="Times New Roman"/>
                <a:cs typeface="Times New Roman"/>
              </a:rPr>
              <a:t>Notasi Penulisan PD</a:t>
            </a:r>
            <a:endParaRPr lang="id-ID" sz="28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16FF0-481A-43CB-BC26-7160C1EA6AC3}"/>
              </a:ext>
            </a:extLst>
          </p:cNvPr>
          <p:cNvSpPr txBox="1"/>
          <p:nvPr/>
        </p:nvSpPr>
        <p:spPr>
          <a:xfrm>
            <a:off x="3197117" y="1974157"/>
            <a:ext cx="178606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00B0F0"/>
                </a:solidFill>
              </a:rPr>
              <a:t>1 variabel tak bebas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55A05E-C6AE-4C7C-811C-B5C09A6473E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5280" y="2281934"/>
            <a:ext cx="964870" cy="21762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C2DD55-0FA9-4F8F-963D-2A60E616752E}"/>
              </a:ext>
            </a:extLst>
          </p:cNvPr>
          <p:cNvSpPr txBox="1"/>
          <p:nvPr/>
        </p:nvSpPr>
        <p:spPr>
          <a:xfrm>
            <a:off x="4249335" y="2840159"/>
            <a:ext cx="149752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00B0F0"/>
                </a:solidFill>
              </a:rPr>
              <a:t>1 variabel bebas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5734D9-FC66-47D8-938F-B18556B3D4B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97117" y="2871064"/>
            <a:ext cx="1052218" cy="12298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03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6">
                <a:extLst>
                  <a:ext uri="{FF2B5EF4-FFF2-40B4-BE49-F238E27FC236}">
                    <a16:creationId xmlns:a16="http://schemas.microsoft.com/office/drawing/2014/main" id="{B06F984D-F821-4A13-8C03-73741FFB3F43}"/>
                  </a:ext>
                </a:extLst>
              </p:cNvPr>
              <p:cNvSpPr txBox="1"/>
              <p:nvPr/>
            </p:nvSpPr>
            <p:spPr>
              <a:xfrm>
                <a:off x="1187624" y="837778"/>
                <a:ext cx="6768752" cy="41943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469900" marR="27825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id-ID" sz="1850" dirty="0">
                    <a:latin typeface="Calibri" panose="020F0502020204030204" pitchFamily="34" charset="0"/>
                    <a:cs typeface="Times New Roman"/>
                  </a:rPr>
                  <a:t>Notasi dot/titik Newton (lazim digunakan untuk menyatakan turunan fungsi terhadap waktu, </a:t>
                </a:r>
                <a14:m>
                  <m:oMath xmlns:m="http://schemas.openxmlformats.org/officeDocument/2006/math">
                    <m:r>
                      <a:rPr lang="id-ID" sz="1850" b="0" i="1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</m:oMath>
                </a14:m>
                <a:r>
                  <a:rPr lang="id-ID" sz="1850" dirty="0">
                    <a:latin typeface="Calibri" panose="020F0502020204030204" pitchFamily="34" charset="0"/>
                    <a:cs typeface="Times New Roman"/>
                  </a:rPr>
                  <a:t>)</a:t>
                </a:r>
              </a:p>
              <a:p>
                <a:pPr marL="469900" marR="27825" lvl="2">
                  <a:lnSpc>
                    <a:spcPct val="150000"/>
                  </a:lnSpc>
                </a:pPr>
                <a:r>
                  <a:rPr lang="id-ID" sz="1850" b="1" dirty="0">
                    <a:latin typeface="Calibri" panose="020F0502020204030204" pitchFamily="34" charset="0"/>
                    <a:cs typeface="Times New Roman"/>
                  </a:rPr>
                  <a:t>Contoh:</a:t>
                </a:r>
              </a:p>
              <a:p>
                <a:pPr marL="12700" marR="2782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85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</m:t>
                          </m:r>
                        </m:num>
                        <m:den>
                          <m:r>
                            <a:rPr lang="id-ID" sz="185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sz="185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+3</m:t>
                      </m:r>
                      <m:f>
                        <m:fPr>
                          <m:ctrlP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𝑑𝑠</m:t>
                          </m:r>
                        </m:num>
                        <m:den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=−32</m:t>
                      </m:r>
                      <m:r>
                        <a:rPr lang="id-ID" sz="1850" b="0" i="0" smtClean="0">
                          <a:latin typeface="Cambria Math" panose="02040503050406030204" pitchFamily="18" charset="0"/>
                          <a:cs typeface="Times New Roman"/>
                        </a:rPr>
                        <m:t>→</m:t>
                      </m:r>
                      <m:acc>
                        <m:accPr>
                          <m:chr m:val="̈"/>
                          <m:ctrlP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</m:t>
                          </m:r>
                        </m:e>
                      </m:acc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+3</m:t>
                      </m:r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𝑠</m:t>
                      </m:r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=−32</m:t>
                      </m:r>
                    </m:oMath>
                  </m:oMathPara>
                </a14:m>
                <a:endParaRPr lang="id-ID" sz="1850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id-ID" sz="1850" dirty="0">
                    <a:latin typeface="Calibri" panose="020F0502020204030204" pitchFamily="34" charset="0"/>
                    <a:cs typeface="Times New Roman"/>
                  </a:rPr>
                  <a:t>Notasi subscript (variabel bebas diindikasikan dengan </a:t>
                </a:r>
                <a:r>
                  <a:rPr lang="id-ID" sz="1850" i="1" dirty="0">
                    <a:latin typeface="Calibri" panose="020F0502020204030204" pitchFamily="34" charset="0"/>
                    <a:cs typeface="Times New Roman"/>
                  </a:rPr>
                  <a:t>subscript</a:t>
                </a:r>
                <a:r>
                  <a:rPr lang="id-ID" sz="1850" dirty="0">
                    <a:latin typeface="Calibri" panose="020F0502020204030204" pitchFamily="34" charset="0"/>
                    <a:cs typeface="Times New Roman"/>
                  </a:rPr>
                  <a:t>)</a:t>
                </a:r>
              </a:p>
              <a:p>
                <a:pPr marL="469900" marR="27825" lvl="1">
                  <a:lnSpc>
                    <a:spcPct val="150000"/>
                  </a:lnSpc>
                </a:pPr>
                <a:r>
                  <a:rPr lang="id-ID" sz="1850" b="1" dirty="0">
                    <a:latin typeface="Calibri" panose="020F0502020204030204" pitchFamily="34" charset="0"/>
                    <a:cs typeface="Times New Roman"/>
                  </a:rPr>
                  <a:t>Contoh:   </a:t>
                </a:r>
              </a:p>
              <a:p>
                <a:pPr marL="0" marR="27825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85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𝑢</m:t>
                          </m:r>
                        </m:num>
                        <m:den>
                          <m:r>
                            <a:rPr lang="id-ID" sz="185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sz="185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id-ID" sz="185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85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sz="185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𝑢</m:t>
                          </m:r>
                        </m:num>
                        <m:den>
                          <m:r>
                            <a:rPr lang="id-ID" sz="185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sz="185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id-ID" sz="185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sz="185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−2</m:t>
                      </m:r>
                      <m:f>
                        <m:fPr>
                          <m:ctrlP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𝑑𝑢</m:t>
                          </m:r>
                        </m:num>
                        <m:den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id-ID" sz="1850">
                          <a:latin typeface="Cambria Math" panose="02040503050406030204" pitchFamily="18" charset="0"/>
                          <a:cs typeface="Times New Roman"/>
                        </a:rPr>
                        <m:t>→</m:t>
                      </m:r>
                      <m:sSub>
                        <m:sSubPr>
                          <m:ctrlP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𝑢</m:t>
                          </m:r>
                        </m:e>
                        <m:sub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𝑥𝑥</m:t>
                          </m:r>
                        </m:sub>
                      </m:sSub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𝑢</m:t>
                          </m:r>
                        </m:e>
                        <m:sub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𝑡𝑡</m:t>
                          </m:r>
                        </m:sub>
                      </m:sSub>
                      <m:r>
                        <a:rPr lang="id-ID" sz="1850" b="0" i="1" smtClean="0">
                          <a:latin typeface="Cambria Math" panose="02040503050406030204" pitchFamily="18" charset="0"/>
                          <a:cs typeface="Times New Roman"/>
                        </a:rPr>
                        <m:t>−2</m:t>
                      </m:r>
                      <m:sSub>
                        <m:sSubPr>
                          <m:ctrlP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𝑢</m:t>
                          </m:r>
                        </m:e>
                        <m:sub>
                          <m:r>
                            <a:rPr lang="id-ID" sz="185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sz="1850" dirty="0">
                  <a:latin typeface="Calibri" panose="020F0502020204030204" pitchFamily="34" charset="0"/>
                  <a:cs typeface="Times New Roman"/>
                </a:endParaRPr>
              </a:p>
              <a:p>
                <a:pPr marL="927100" marR="27825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d-ID" sz="1850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16">
                <a:extLst>
                  <a:ext uri="{FF2B5EF4-FFF2-40B4-BE49-F238E27FC236}">
                    <a16:creationId xmlns:a16="http://schemas.microsoft.com/office/drawing/2014/main" id="{B06F984D-F821-4A13-8C03-73741FFB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837778"/>
                <a:ext cx="6768752" cy="4194351"/>
              </a:xfrm>
              <a:prstGeom prst="rect">
                <a:avLst/>
              </a:prstGeom>
              <a:blipFill>
                <a:blip r:embed="rId2"/>
                <a:stretch>
                  <a:fillRect l="-1982" r="-9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4E3BE3-76AF-4A77-AA7C-6AC5620C63C8}"/>
              </a:ext>
            </a:extLst>
          </p:cNvPr>
          <p:cNvSpPr/>
          <p:nvPr/>
        </p:nvSpPr>
        <p:spPr>
          <a:xfrm>
            <a:off x="2877122" y="53975"/>
            <a:ext cx="3514063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7825">
              <a:lnSpc>
                <a:spcPts val="3050"/>
              </a:lnSpc>
              <a:spcBef>
                <a:spcPts val="152"/>
              </a:spcBef>
            </a:pPr>
            <a:r>
              <a:rPr lang="id-ID" sz="2800" dirty="0">
                <a:solidFill>
                  <a:srgbClr val="AB7C09"/>
                </a:solidFill>
                <a:latin typeface="Times New Roman"/>
                <a:cs typeface="Times New Roman"/>
              </a:rPr>
              <a:t>Notasi Penulisan PD</a:t>
            </a:r>
            <a:endParaRPr lang="id-ID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553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BE8C7-260B-438D-9635-56CE0233A6C2}"/>
              </a:ext>
            </a:extLst>
          </p:cNvPr>
          <p:cNvGrpSpPr/>
          <p:nvPr/>
        </p:nvGrpSpPr>
        <p:grpSpPr>
          <a:xfrm>
            <a:off x="251520" y="123478"/>
            <a:ext cx="6480720" cy="720080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73068193-423A-4EFD-8486-032910CA823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A7A912E-6C8F-462D-B6DF-56A16C3D289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D9E79536-0A4A-4926-A242-163D14EEC7A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19" name="직사각형 39">
            <a:extLst>
              <a:ext uri="{FF2B5EF4-FFF2-40B4-BE49-F238E27FC236}">
                <a16:creationId xmlns:a16="http://schemas.microsoft.com/office/drawing/2014/main" id="{AD88D4BF-DD21-472B-9431-C27B50D27527}"/>
              </a:ext>
            </a:extLst>
          </p:cNvPr>
          <p:cNvSpPr/>
          <p:nvPr/>
        </p:nvSpPr>
        <p:spPr>
          <a:xfrm>
            <a:off x="493214" y="301533"/>
            <a:ext cx="39875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2CD6DB29-82B1-4AF8-84AD-7D018731A70B}"/>
              </a:ext>
            </a:extLst>
          </p:cNvPr>
          <p:cNvSpPr txBox="1"/>
          <p:nvPr/>
        </p:nvSpPr>
        <p:spPr bwMode="auto">
          <a:xfrm>
            <a:off x="1369744" y="305016"/>
            <a:ext cx="4700302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Diferensial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1EA89-3BC3-4B18-9708-82A88DAD8D82}"/>
              </a:ext>
            </a:extLst>
          </p:cNvPr>
          <p:cNvSpPr/>
          <p:nvPr/>
        </p:nvSpPr>
        <p:spPr>
          <a:xfrm>
            <a:off x="323528" y="890493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7825"/>
            <a:r>
              <a:rPr lang="id-ID" sz="2000" b="1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Berdasarkan jenisnya:</a:t>
            </a:r>
            <a:endParaRPr lang="id-ID" sz="2000" b="1" dirty="0">
              <a:latin typeface="Calibri" panose="020F0502020204030204" pitchFamily="34" charset="0"/>
              <a:cs typeface="Times New Roman"/>
            </a:endParaRP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PD biasa (ordinary differential equation/ODE)</a:t>
            </a: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PD parsial (partial differential equation/PDE)</a:t>
            </a:r>
          </a:p>
          <a:p>
            <a:pPr marL="12700" marR="27825"/>
            <a:endParaRPr lang="id-ID" sz="2000" b="1" dirty="0">
              <a:solidFill>
                <a:srgbClr val="136682"/>
              </a:solidFill>
              <a:latin typeface="Calibri" panose="020F0502020204030204" pitchFamily="34" charset="0"/>
              <a:cs typeface="Times New Roman"/>
            </a:endParaRPr>
          </a:p>
          <a:p>
            <a:pPr marL="12700" marR="27825"/>
            <a:r>
              <a:rPr lang="id-ID" sz="2000" b="1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Berdasarkan ordenya:</a:t>
            </a:r>
            <a:endParaRPr lang="id-ID" sz="2000" b="1" dirty="0">
              <a:latin typeface="Calibri" panose="020F0502020204030204" pitchFamily="34" charset="0"/>
              <a:cs typeface="Times New Roman"/>
            </a:endParaRP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PD orde satu</a:t>
            </a: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PD orde dua</a:t>
            </a: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dst.</a:t>
            </a:r>
            <a:endParaRPr lang="nn-NO" sz="2000" dirty="0">
              <a:latin typeface="Calibri" panose="020F0502020204030204" pitchFamily="34" charset="0"/>
              <a:cs typeface="Times New Roman"/>
            </a:endParaRPr>
          </a:p>
          <a:p>
            <a:pPr marL="12700" marR="27825"/>
            <a:endParaRPr lang="id-ID" sz="2000" b="1" dirty="0">
              <a:solidFill>
                <a:srgbClr val="136682"/>
              </a:solidFill>
              <a:latin typeface="Calibri" panose="020F0502020204030204" pitchFamily="34" charset="0"/>
              <a:cs typeface="Times New Roman"/>
            </a:endParaRPr>
          </a:p>
          <a:p>
            <a:pPr marL="12700" marR="27825"/>
            <a:r>
              <a:rPr lang="id-ID" sz="2000" b="1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Berdasarkan linieritas:</a:t>
            </a:r>
            <a:endParaRPr lang="id-ID" sz="2000" b="1" dirty="0">
              <a:latin typeface="Calibri" panose="020F0502020204030204" pitchFamily="34" charset="0"/>
              <a:cs typeface="Times New Roman"/>
            </a:endParaRP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PD linier</a:t>
            </a:r>
          </a:p>
          <a:p>
            <a:pPr marL="469900" marR="27825" indent="-457200"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Times New Roman"/>
              </a:rPr>
              <a:t>PD nonlinier</a:t>
            </a:r>
            <a:endParaRPr lang="nn-NO" sz="2000" dirty="0">
              <a:latin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35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F8754-3862-4769-9E52-8E1B9311D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2800" b="1" dirty="0">
                <a:solidFill>
                  <a:srgbClr val="AB7C09"/>
                </a:solidFill>
                <a:latin typeface="Calibri" panose="020F0502020204030204" pitchFamily="34" charset="0"/>
                <a:cs typeface="Times New Roman"/>
              </a:rPr>
              <a:t>Klasifikasi PD berdasarkan jenisnya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1242D-2D4D-45F3-8496-61FFD29F19BE}"/>
              </a:ext>
            </a:extLst>
          </p:cNvPr>
          <p:cNvSpPr/>
          <p:nvPr/>
        </p:nvSpPr>
        <p:spPr>
          <a:xfrm>
            <a:off x="0" y="618101"/>
            <a:ext cx="901824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27825" indent="-457200">
              <a:buFont typeface="+mj-lt"/>
              <a:buAutoNum type="arabicPeriod"/>
            </a:pPr>
            <a:r>
              <a:rPr lang="id-ID" sz="1600" b="1" dirty="0">
                <a:latin typeface="Calibri" panose="020F0502020204030204" pitchFamily="34" charset="0"/>
                <a:cs typeface="Times New Roman"/>
              </a:rPr>
              <a:t>PD biasa (</a:t>
            </a:r>
            <a:r>
              <a:rPr lang="id-ID" sz="1600" b="1" i="1" dirty="0">
                <a:latin typeface="Calibri" panose="020F0502020204030204" pitchFamily="34" charset="0"/>
                <a:cs typeface="Times New Roman"/>
              </a:rPr>
              <a:t>Ordinary Differential Equation</a:t>
            </a:r>
            <a:r>
              <a:rPr lang="id-ID" sz="1600" b="1" dirty="0">
                <a:latin typeface="Calibri" panose="020F0502020204030204" pitchFamily="34" charset="0"/>
                <a:cs typeface="Times New Roman"/>
              </a:rPr>
              <a:t>/ODE)</a:t>
            </a:r>
          </a:p>
          <a:p>
            <a:pPr marL="927100" marR="27825" lvl="1" indent="-457200">
              <a:buFont typeface="Arial" panose="020B0604020202020204" pitchFamily="34" charset="0"/>
              <a:buChar char="•"/>
            </a:pPr>
            <a:r>
              <a:rPr lang="id-ID" sz="1600" dirty="0">
                <a:latin typeface="Calibri" panose="020F0502020204030204" pitchFamily="34" charset="0"/>
                <a:cs typeface="Times New Roman"/>
              </a:rPr>
              <a:t>Jika PD mengandung turunan biasa dari satu atau lebih fungsi sembarang (atau variabel terikat) terhadap hanya </a:t>
            </a:r>
            <a:r>
              <a:rPr lang="id-ID" sz="1600" i="1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satu</a:t>
            </a:r>
            <a:r>
              <a:rPr lang="id-ID" sz="1600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lang="id-ID" sz="1600" dirty="0">
                <a:latin typeface="Calibri" panose="020F0502020204030204" pitchFamily="34" charset="0"/>
                <a:cs typeface="Times New Roman"/>
              </a:rPr>
              <a:t>variabel bebas.</a:t>
            </a:r>
          </a:p>
          <a:p>
            <a:pPr marL="469900" marR="27825" lvl="1"/>
            <a:r>
              <a:rPr lang="id-ID" sz="1600" dirty="0">
                <a:latin typeface="Calibri" panose="020F0502020204030204" pitchFamily="34" charset="0"/>
                <a:cs typeface="Times New Roman"/>
              </a:rPr>
              <a:t>           Contoh:</a:t>
            </a:r>
          </a:p>
          <a:p>
            <a:pPr marL="469900" marR="27825" lvl="1"/>
            <a:endParaRPr lang="id-ID" sz="1600" dirty="0">
              <a:latin typeface="Calibri" panose="020F0502020204030204" pitchFamily="34" charset="0"/>
              <a:cs typeface="Times New Roman"/>
            </a:endParaRPr>
          </a:p>
          <a:p>
            <a:pPr marL="469900" marR="27825" lvl="1"/>
            <a:endParaRPr lang="id-ID" sz="1600" dirty="0">
              <a:latin typeface="Calibri" panose="020F0502020204030204" pitchFamily="34" charset="0"/>
              <a:cs typeface="Times New Roman"/>
            </a:endParaRPr>
          </a:p>
          <a:p>
            <a:pPr marL="469900" marR="27825" indent="-457200">
              <a:buFont typeface="+mj-lt"/>
              <a:buAutoNum type="arabicPeriod"/>
            </a:pPr>
            <a:endParaRPr lang="id-ID" sz="1600" dirty="0">
              <a:latin typeface="Calibri" panose="020F0502020204030204" pitchFamily="34" charset="0"/>
              <a:cs typeface="Times New Roman"/>
            </a:endParaRPr>
          </a:p>
          <a:p>
            <a:pPr marL="469900" marR="27825" indent="-457200">
              <a:buFont typeface="+mj-lt"/>
              <a:buAutoNum type="arabicPeriod"/>
            </a:pPr>
            <a:endParaRPr lang="id-ID" sz="1600" b="1" dirty="0">
              <a:latin typeface="Calibri" panose="020F0502020204030204" pitchFamily="34" charset="0"/>
              <a:cs typeface="Times New Roman"/>
            </a:endParaRPr>
          </a:p>
          <a:p>
            <a:pPr marL="469900" marR="27825" indent="-457200">
              <a:buFont typeface="+mj-lt"/>
              <a:buAutoNum type="arabicPeriod"/>
            </a:pPr>
            <a:r>
              <a:rPr lang="id-ID" sz="1600" b="1" dirty="0">
                <a:latin typeface="Calibri" panose="020F0502020204030204" pitchFamily="34" charset="0"/>
                <a:cs typeface="Times New Roman"/>
              </a:rPr>
              <a:t>PD parsial (</a:t>
            </a:r>
            <a:r>
              <a:rPr lang="id-ID" sz="1600" b="1" i="1" dirty="0">
                <a:latin typeface="Calibri" panose="020F0502020204030204" pitchFamily="34" charset="0"/>
                <a:cs typeface="Times New Roman"/>
              </a:rPr>
              <a:t>Partial Differential Equation</a:t>
            </a:r>
            <a:r>
              <a:rPr lang="id-ID" sz="1600" b="1" dirty="0">
                <a:latin typeface="Calibri" panose="020F0502020204030204" pitchFamily="34" charset="0"/>
                <a:cs typeface="Times New Roman"/>
              </a:rPr>
              <a:t>/PDE)</a:t>
            </a:r>
          </a:p>
          <a:p>
            <a:pPr marL="927100" marR="27825" lvl="1" indent="-457200">
              <a:buFont typeface="Arial" panose="020B0604020202020204" pitchFamily="34" charset="0"/>
              <a:buChar char="•"/>
            </a:pPr>
            <a:r>
              <a:rPr lang="id-ID" sz="1600" dirty="0">
                <a:latin typeface="Calibri" panose="020F0502020204030204" pitchFamily="34" charset="0"/>
                <a:cs typeface="Times New Roman"/>
              </a:rPr>
              <a:t>Jika PD melibatkan turunan parsial dari satu atau lebih fungsi sembarang (atau variabel terikat) terhadap </a:t>
            </a:r>
            <a:r>
              <a:rPr lang="id-ID" sz="1600" i="1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dua atau lebih</a:t>
            </a:r>
            <a:r>
              <a:rPr lang="id-ID" sz="1600" dirty="0">
                <a:solidFill>
                  <a:srgbClr val="136682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lang="id-ID" sz="1600" dirty="0">
                <a:latin typeface="Calibri" panose="020F0502020204030204" pitchFamily="34" charset="0"/>
                <a:cs typeface="Times New Roman"/>
              </a:rPr>
              <a:t>variabel bebas.</a:t>
            </a:r>
          </a:p>
          <a:p>
            <a:pPr marL="469900" marR="27825" lvl="1"/>
            <a:r>
              <a:rPr lang="id-ID" sz="1600" dirty="0">
                <a:latin typeface="Calibri" panose="020F0502020204030204" pitchFamily="34" charset="0"/>
                <a:cs typeface="Times New Roman"/>
              </a:rPr>
              <a:t>          Contoh: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20CAB-EBC6-47CA-BDF5-0EB52842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73" y="3850564"/>
            <a:ext cx="5008679" cy="5982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52B208F-F363-442B-B66B-3713605A192B}"/>
              </a:ext>
            </a:extLst>
          </p:cNvPr>
          <p:cNvGrpSpPr/>
          <p:nvPr/>
        </p:nvGrpSpPr>
        <p:grpSpPr>
          <a:xfrm>
            <a:off x="973974" y="1775238"/>
            <a:ext cx="5572719" cy="514819"/>
            <a:chOff x="2667000" y="3016250"/>
            <a:chExt cx="6553200" cy="609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79DF38-D009-4F41-BA37-F0493E249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459"/>
            <a:stretch/>
          </p:blipFill>
          <p:spPr>
            <a:xfrm>
              <a:off x="2667000" y="3016250"/>
              <a:ext cx="6553200" cy="597058"/>
            </a:xfrm>
            <a:prstGeom prst="rect">
              <a:avLst/>
            </a:prstGeom>
          </p:spPr>
        </p:pic>
        <p:sp>
          <p:nvSpPr>
            <p:cNvPr id="8" name="Rounded Rectangle 13">
              <a:extLst>
                <a:ext uri="{FF2B5EF4-FFF2-40B4-BE49-F238E27FC236}">
                  <a16:creationId xmlns:a16="http://schemas.microsoft.com/office/drawing/2014/main" id="{E0CBDE21-F385-4D11-91B8-FB183AD29432}"/>
                </a:ext>
              </a:extLst>
            </p:cNvPr>
            <p:cNvSpPr/>
            <p:nvPr/>
          </p:nvSpPr>
          <p:spPr>
            <a:xfrm>
              <a:off x="7239000" y="3365351"/>
              <a:ext cx="990600" cy="26049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43FAD-2567-4831-AB07-23020D7E58CC}"/>
              </a:ext>
            </a:extLst>
          </p:cNvPr>
          <p:cNvCxnSpPr/>
          <p:nvPr/>
        </p:nvCxnSpPr>
        <p:spPr>
          <a:xfrm flipH="1">
            <a:off x="5033764" y="1553829"/>
            <a:ext cx="228600" cy="2286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29F7E-09D4-45FF-ADBA-C049454F9048}"/>
              </a:ext>
            </a:extLst>
          </p:cNvPr>
          <p:cNvCxnSpPr/>
          <p:nvPr/>
        </p:nvCxnSpPr>
        <p:spPr>
          <a:xfrm>
            <a:off x="5273586" y="1533673"/>
            <a:ext cx="304800" cy="22815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DE4931-9DF8-4F06-9972-0FDC01CF660F}"/>
              </a:ext>
            </a:extLst>
          </p:cNvPr>
          <p:cNvSpPr txBox="1"/>
          <p:nvPr/>
        </p:nvSpPr>
        <p:spPr>
          <a:xfrm>
            <a:off x="4578502" y="1224141"/>
            <a:ext cx="1518797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00B0F0"/>
                </a:solidFill>
              </a:rPr>
              <a:t>2 variabel terikat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7DAD5-B88C-4953-8675-A98A722DB76D}"/>
              </a:ext>
            </a:extLst>
          </p:cNvPr>
          <p:cNvSpPr txBox="1"/>
          <p:nvPr/>
        </p:nvSpPr>
        <p:spPr>
          <a:xfrm>
            <a:off x="5806755" y="2389514"/>
            <a:ext cx="149752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00B0F0"/>
                </a:solidFill>
              </a:rPr>
              <a:t>1 variabel bebas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5FEB70-F6F0-4685-BD5B-29E1DFE1F91B}"/>
              </a:ext>
            </a:extLst>
          </p:cNvPr>
          <p:cNvCxnSpPr/>
          <p:nvPr/>
        </p:nvCxnSpPr>
        <p:spPr>
          <a:xfrm flipH="1" flipV="1">
            <a:off x="5309881" y="2306426"/>
            <a:ext cx="495300" cy="2206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7786A083-B3AE-49FF-9E42-B6B061A7C691}"/>
              </a:ext>
            </a:extLst>
          </p:cNvPr>
          <p:cNvSpPr/>
          <p:nvPr/>
        </p:nvSpPr>
        <p:spPr>
          <a:xfrm>
            <a:off x="4608674" y="4203326"/>
            <a:ext cx="1237578" cy="260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318F9-4677-4F39-9D8D-303D6AB7BC1F}"/>
              </a:ext>
            </a:extLst>
          </p:cNvPr>
          <p:cNvSpPr txBox="1"/>
          <p:nvPr/>
        </p:nvSpPr>
        <p:spPr>
          <a:xfrm>
            <a:off x="5673636" y="4525399"/>
            <a:ext cx="149752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00B0F0"/>
                </a:solidFill>
              </a:rPr>
              <a:t>2 variabel bebas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B11DB3-C823-475A-AA7A-BC21B76AA720}"/>
              </a:ext>
            </a:extLst>
          </p:cNvPr>
          <p:cNvCxnSpPr/>
          <p:nvPr/>
        </p:nvCxnSpPr>
        <p:spPr>
          <a:xfrm flipH="1" flipV="1">
            <a:off x="5178336" y="4471784"/>
            <a:ext cx="495300" cy="2206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E5584-4305-4E46-A085-989E5EA12C60}"/>
              </a:ext>
            </a:extLst>
          </p:cNvPr>
          <p:cNvCxnSpPr/>
          <p:nvPr/>
        </p:nvCxnSpPr>
        <p:spPr>
          <a:xfrm flipH="1">
            <a:off x="4844541" y="3710587"/>
            <a:ext cx="228600" cy="2286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4F9A9-7C53-4980-A103-FAAF8DD9FB1A}"/>
              </a:ext>
            </a:extLst>
          </p:cNvPr>
          <p:cNvCxnSpPr/>
          <p:nvPr/>
        </p:nvCxnSpPr>
        <p:spPr>
          <a:xfrm>
            <a:off x="5073141" y="3696089"/>
            <a:ext cx="304800" cy="22815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AEEFD4-65E5-4FA0-B908-3420665CC6FF}"/>
              </a:ext>
            </a:extLst>
          </p:cNvPr>
          <p:cNvSpPr txBox="1"/>
          <p:nvPr/>
        </p:nvSpPr>
        <p:spPr>
          <a:xfrm>
            <a:off x="4381738" y="3435846"/>
            <a:ext cx="149752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00B0F0"/>
                </a:solidFill>
              </a:rPr>
              <a:t>2 variabel terikat</a:t>
            </a:r>
          </a:p>
        </p:txBody>
      </p:sp>
    </p:spTree>
    <p:extLst>
      <p:ext uri="{BB962C8B-B14F-4D97-AF65-F5344CB8AC3E}">
        <p14:creationId xmlns:p14="http://schemas.microsoft.com/office/powerpoint/2010/main" val="61007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AB179A-3656-46C9-84FF-A01DEDC25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5388" y="149900"/>
            <a:ext cx="5453224" cy="523220"/>
          </a:xfrm>
        </p:spPr>
        <p:txBody>
          <a:bodyPr wrap="none">
            <a:spAutoFit/>
          </a:bodyPr>
          <a:lstStyle/>
          <a:p>
            <a:r>
              <a:rPr lang="id-ID" sz="2800" b="1" dirty="0">
                <a:solidFill>
                  <a:srgbClr val="AB7C09"/>
                </a:solidFill>
                <a:latin typeface="Calibri" panose="020F0502020204030204" pitchFamily="34" charset="0"/>
                <a:cs typeface="Times New Roman"/>
              </a:rPr>
              <a:t>Klasifikasi PD Berdasarkan Ordenya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E70B23-124F-4065-B9E5-911FFE57F657}"/>
                  </a:ext>
                </a:extLst>
              </p:cNvPr>
              <p:cNvSpPr/>
              <p:nvPr/>
            </p:nvSpPr>
            <p:spPr>
              <a:xfrm>
                <a:off x="179512" y="722545"/>
                <a:ext cx="8712968" cy="3262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27825" lvl="1"/>
                <a:r>
                  <a:rPr lang="id-ID" i="1" dirty="0">
                    <a:solidFill>
                      <a:srgbClr val="136682"/>
                    </a:solidFill>
                    <a:latin typeface="Calibri" panose="020F0502020204030204" pitchFamily="34" charset="0"/>
                    <a:cs typeface="Times New Roman"/>
                  </a:rPr>
                  <a:t>Bagaimana cara menentukan orde dari suatu PD?</a:t>
                </a:r>
              </a:p>
              <a:p>
                <a:pPr marL="0" marR="27825" lvl="1"/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	“Ditentukan dari pangkat tertinggi pada PD </a:t>
                </a:r>
                <a:r>
                  <a:rPr lang="id-ID" dirty="0" err="1">
                    <a:latin typeface="Calibri" panose="020F0502020204030204" pitchFamily="34" charset="0"/>
                    <a:cs typeface="Times New Roman"/>
                  </a:rPr>
                  <a:t>tsb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”</a:t>
                </a:r>
              </a:p>
              <a:p>
                <a:pPr marL="12700" marR="27825"/>
                <a:r>
                  <a:rPr lang="id-ID" b="1" dirty="0">
                    <a:latin typeface="Calibri" panose="020F0502020204030204" pitchFamily="34" charset="0"/>
                    <a:cs typeface="Times New Roman"/>
                  </a:rPr>
                  <a:t>Contoh:</a:t>
                </a:r>
              </a:p>
              <a:p>
                <a:pPr marL="469900" marR="27825" lvl="1"/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469900" marR="27825" lvl="1"/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7825" lvl="1"/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Suku pertama yaitu turunan orde-2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=2)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 sedangkan suku kedua adalah turunan orde-1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/>
                      </a:rPr>
                      <m:t>=1)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. Jadi persamaan di atas adalah </a:t>
                </a:r>
                <a:r>
                  <a:rPr lang="id-ID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/>
                  </a:rPr>
                  <a:t>PD orde-2</a:t>
                </a:r>
                <a:r>
                  <a:rPr lang="id-ID" dirty="0">
                    <a:latin typeface="Calibri" panose="020F0502020204030204" pitchFamily="34" charset="0"/>
                    <a:cs typeface="Times New Roman"/>
                  </a:rPr>
                  <a:t>.</a:t>
                </a:r>
              </a:p>
              <a:p>
                <a:pPr marL="457200" marR="27825" lvl="2"/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  <a:p>
                <a:pPr marL="927100" marR="27825" lvl="1" indent="-457200">
                  <a:buFont typeface="Arial" panose="020B0604020202020204" pitchFamily="34" charset="0"/>
                  <a:buChar char="•"/>
                </a:pPr>
                <a:endParaRPr lang="id-ID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E70B23-124F-4065-B9E5-911FFE57F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22545"/>
                <a:ext cx="8712968" cy="3262368"/>
              </a:xfrm>
              <a:prstGeom prst="rect">
                <a:avLst/>
              </a:prstGeom>
              <a:blipFill>
                <a:blip r:embed="rId2"/>
                <a:stretch>
                  <a:fillRect l="-559" t="-11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35C8E6-A3D2-4B97-A87B-DCC1A63A0E81}"/>
              </a:ext>
            </a:extLst>
          </p:cNvPr>
          <p:cNvCxnSpPr>
            <a:cxnSpLocks/>
          </p:cNvCxnSpPr>
          <p:nvPr/>
        </p:nvCxnSpPr>
        <p:spPr>
          <a:xfrm>
            <a:off x="3131840" y="1707654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6BFBE5-2D75-420B-A289-A5E8189FFD1F}"/>
              </a:ext>
            </a:extLst>
          </p:cNvPr>
          <p:cNvCxnSpPr/>
          <p:nvPr/>
        </p:nvCxnSpPr>
        <p:spPr>
          <a:xfrm flipH="1">
            <a:off x="2771800" y="1707654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6A1210-BC91-4A4C-BBB8-4F8E46E569BC}"/>
              </a:ext>
            </a:extLst>
          </p:cNvPr>
          <p:cNvSpPr txBox="1"/>
          <p:nvPr/>
        </p:nvSpPr>
        <p:spPr>
          <a:xfrm>
            <a:off x="1799692" y="153759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endParaRPr lang="en-ID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2E88CE-1B5E-4F94-A162-B64C868F0C4B}"/>
              </a:ext>
            </a:extLst>
          </p:cNvPr>
          <p:cNvCxnSpPr>
            <a:cxnSpLocks/>
          </p:cNvCxnSpPr>
          <p:nvPr/>
        </p:nvCxnSpPr>
        <p:spPr>
          <a:xfrm>
            <a:off x="4138011" y="1670074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449FA-7418-4DDE-8583-B41061BAEAA3}"/>
              </a:ext>
            </a:extLst>
          </p:cNvPr>
          <p:cNvCxnSpPr/>
          <p:nvPr/>
        </p:nvCxnSpPr>
        <p:spPr>
          <a:xfrm flipH="1">
            <a:off x="4138011" y="1673483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160886-2B7C-4275-838E-9DCFBA7FC66C}"/>
              </a:ext>
            </a:extLst>
          </p:cNvPr>
          <p:cNvSpPr txBox="1"/>
          <p:nvPr/>
        </p:nvSpPr>
        <p:spPr>
          <a:xfrm>
            <a:off x="4499992" y="148907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endParaRPr lang="en-ID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803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0" ma:contentTypeDescription="Create a new document." ma:contentTypeScope="" ma:versionID="dcc10d5330002ce6e9eeed69250b0e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A7BD3-F7C9-4642-ADBF-0A0DD508C89F}"/>
</file>

<file path=customXml/itemProps2.xml><?xml version="1.0" encoding="utf-8"?>
<ds:datastoreItem xmlns:ds="http://schemas.openxmlformats.org/officeDocument/2006/customXml" ds:itemID="{E0B9F2AB-FEE9-41A5-A5E5-A33E107174D8}"/>
</file>

<file path=customXml/itemProps3.xml><?xml version="1.0" encoding="utf-8"?>
<ds:datastoreItem xmlns:ds="http://schemas.openxmlformats.org/officeDocument/2006/customXml" ds:itemID="{12A2461F-E187-462F-ACB8-5DBB5F17C029}"/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1397</Words>
  <Application>Microsoft Office PowerPoint</Application>
  <PresentationFormat>On-screen Show (16:9)</PresentationFormat>
  <Paragraphs>217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맑은 고딕</vt:lpstr>
      <vt:lpstr>Arial</vt:lpstr>
      <vt:lpstr>Arial Unicode MS</vt:lpstr>
      <vt:lpstr>Britannic Bold</vt:lpstr>
      <vt:lpstr>Calibri</vt:lpstr>
      <vt:lpstr>Cambria Math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Desri kristina</cp:lastModifiedBy>
  <cp:revision>105</cp:revision>
  <dcterms:created xsi:type="dcterms:W3CDTF">2016-12-05T23:26:54Z</dcterms:created>
  <dcterms:modified xsi:type="dcterms:W3CDTF">2018-12-17T14:13:18Z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