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0"/>
  </p:notesMasterIdLst>
  <p:sldIdLst>
    <p:sldId id="256" r:id="rId4"/>
    <p:sldId id="261" r:id="rId5"/>
    <p:sldId id="302" r:id="rId6"/>
    <p:sldId id="412" r:id="rId7"/>
    <p:sldId id="413" r:id="rId8"/>
    <p:sldId id="409" r:id="rId9"/>
    <p:sldId id="411" r:id="rId10"/>
    <p:sldId id="418" r:id="rId11"/>
    <p:sldId id="419" r:id="rId12"/>
    <p:sldId id="415" r:id="rId13"/>
    <p:sldId id="421" r:id="rId14"/>
    <p:sldId id="420" r:id="rId15"/>
    <p:sldId id="416" r:id="rId16"/>
    <p:sldId id="417" r:id="rId17"/>
    <p:sldId id="410" r:id="rId18"/>
    <p:sldId id="262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86106" autoAdjust="0"/>
  </p:normalViewPr>
  <p:slideViewPr>
    <p:cSldViewPr>
      <p:cViewPr varScale="1">
        <p:scale>
          <a:sx n="73" d="100"/>
          <a:sy n="73" d="100"/>
        </p:scale>
        <p:origin x="240" y="60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customXml" Target="../customXml/item2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86908" y="2859782"/>
            <a:ext cx="5220072" cy="1260140"/>
          </a:xfrm>
        </p:spPr>
        <p:txBody>
          <a:bodyPr/>
          <a:lstStyle/>
          <a:p>
            <a:r>
              <a:rPr lang="id-ID" sz="2800" dirty="0">
                <a:ea typeface="맑은 고딕" pitchFamily="50" charset="-127"/>
              </a:rPr>
              <a:t>Pokok Bahasan 11:</a:t>
            </a:r>
          </a:p>
          <a:p>
            <a:r>
              <a:rPr lang="id-ID" sz="2800" dirty="0">
                <a:ea typeface="맑은 고딕" pitchFamily="50" charset="-127"/>
              </a:rPr>
              <a:t>SOLUSI DERET DI SEKITAR </a:t>
            </a:r>
          </a:p>
          <a:p>
            <a:r>
              <a:rPr lang="id-ID" sz="2800" dirty="0">
                <a:ea typeface="맑은 고딕" pitchFamily="50" charset="-127"/>
              </a:rPr>
              <a:t>TITIK SINGULAR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Hasil gambar untuk logo telkom university">
            <a:extLst>
              <a:ext uri="{FF2B5EF4-FFF2-40B4-BE49-F238E27FC236}">
                <a16:creationId xmlns:a16="http://schemas.microsoft.com/office/drawing/2014/main" id="{AA345064-0850-4B68-88F5-BD0D60105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504" y="19788"/>
            <a:ext cx="2483768" cy="106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8BFCC64-3DAD-4FC9-8365-A3BF7A0C24F3}"/>
              </a:ext>
            </a:extLst>
          </p:cNvPr>
          <p:cNvGrpSpPr/>
          <p:nvPr/>
        </p:nvGrpSpPr>
        <p:grpSpPr>
          <a:xfrm>
            <a:off x="323528" y="74710"/>
            <a:ext cx="6408712" cy="684061"/>
            <a:chOff x="1151472" y="3187501"/>
            <a:chExt cx="6552728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6C9123C1-3AF0-4FC4-B919-4580C2487D83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F272D969-55AD-4151-AA8B-11E2C66CDB41}"/>
                </a:ext>
              </a:extLst>
            </p:cNvPr>
            <p:cNvSpPr/>
            <p:nvPr/>
          </p:nvSpPr>
          <p:spPr>
            <a:xfrm>
              <a:off x="1633824" y="3284702"/>
              <a:ext cx="5914970" cy="720000"/>
            </a:xfrm>
            <a:prstGeom prst="homePlat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17EEF144-E7FA-4733-A33A-221DDC46BE41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d-ID" altLang="ko-KR" sz="1600" b="1" dirty="0"/>
                <a:t>5</a:t>
              </a:r>
              <a:endParaRPr lang="ko-KR" altLang="en-US" sz="1600" b="1" dirty="0"/>
            </a:p>
          </p:txBody>
        </p:sp>
      </p:grpSp>
      <p:sp>
        <p:nvSpPr>
          <p:cNvPr id="8" name="TextBox 10">
            <a:extLst>
              <a:ext uri="{FF2B5EF4-FFF2-40B4-BE49-F238E27FC236}">
                <a16:creationId xmlns:a16="http://schemas.microsoft.com/office/drawing/2014/main" id="{D3EFCC6D-A513-4F48-A5CB-AE277B7933CC}"/>
              </a:ext>
            </a:extLst>
          </p:cNvPr>
          <p:cNvSpPr txBox="1"/>
          <p:nvPr/>
        </p:nvSpPr>
        <p:spPr bwMode="auto">
          <a:xfrm>
            <a:off x="1370283" y="123478"/>
            <a:ext cx="4786952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Kasus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1: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Akar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-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Akar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Real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Berbeda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Selisihnya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Bilangan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Bulat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Tak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positif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1DB96C-3114-415C-809E-AFAB05AE7470}"/>
                  </a:ext>
                </a:extLst>
              </p:cNvPr>
              <p:cNvSpPr txBox="1"/>
              <p:nvPr/>
            </p:nvSpPr>
            <p:spPr>
              <a:xfrm>
                <a:off x="179512" y="866941"/>
                <a:ext cx="7766742" cy="4221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1600" b="1" dirty="0">
                    <a:latin typeface="Calibri" panose="020F0502020204030204" pitchFamily="34" charset="0"/>
                  </a:rPr>
                  <a:t>Contoh: </a:t>
                </a: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Selesaikan PD: </a:t>
                </a:r>
                <a14:m>
                  <m:oMath xmlns:m="http://schemas.openxmlformats.org/officeDocument/2006/math"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d-ID" sz="1600" b="0" dirty="0">
                  <a:latin typeface="Calibri" panose="020F0502020204030204" pitchFamily="34" charset="0"/>
                </a:endParaRPr>
              </a:p>
              <a:p>
                <a:r>
                  <a:rPr lang="id-ID" sz="1600" b="1" dirty="0">
                    <a:latin typeface="Calibri" panose="020F0502020204030204" pitchFamily="34" charset="0"/>
                  </a:rPr>
                  <a:t>Penyelesaian:</a:t>
                </a: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Substitusi solusi deret ke PD:</a:t>
                </a:r>
                <a:endParaRPr lang="id-ID" sz="1600" i="1" dirty="0">
                  <a:latin typeface="Calibri" panose="020F0502020204030204" pitchFamily="34" charset="0"/>
                  <a:ea typeface="Batang" panose="02030600000101010101" pitchFamily="18" charset="-127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400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id-ID" sz="1400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d-ID" sz="14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d-ID" sz="14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d-ID" sz="140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140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id-ID" sz="1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nary>
                        <m:naryPr>
                          <m:chr m:val="∑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d-ID" sz="14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d-ID" sz="14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d-ID" sz="140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nary>
                      <m:sSub>
                        <m:sSub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d-ID" sz="14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d-ID" sz="14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d-ID" sz="140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b>
                        <m:sSub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d-ID" sz="14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d-ID" sz="14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d-ID" sz="140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b>
                        <m:sSub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d-ID" sz="14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d-ID" sz="14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d-ID" sz="140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sSub>
                        <m:sSub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d-ID" sz="14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d-ID" sz="14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d-ID" sz="140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d>
                            <m:d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  <m:sSub>
                        <m:sSub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d-ID" sz="14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d-ID" sz="14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d-ID" sz="140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b>
                        <m:sSub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id-ID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sz="1400" b="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b>
                            <m:sSub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limLow>
                            <m:limLow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id-ID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id-ID" sz="140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id-ID" sz="1400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id-ID" sz="1400">
                                          <a:latin typeface="Cambria Math" panose="02040503050406030204" pitchFamily="18" charset="0"/>
                                        </a:rPr>
                                        <m:t>∞</m:t>
                                      </m:r>
                                    </m:sup>
                                    <m:e>
                                      <m:r>
                                        <a:rPr lang="id-ID" sz="1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d-ID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id-ID" sz="1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id-ID" sz="1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id-ID" sz="1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  <m:d>
                                    <m:dPr>
                                      <m:ctrlPr>
                                        <a:rPr lang="id-ID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d-ID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id-ID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id-ID" sz="1400" i="1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  <m:r>
                                        <a:rPr lang="id-ID" sz="1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id-ID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id-ID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sz="1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id-ID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id-ID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d-ID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d-ID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id-ID" sz="1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id-ID" sz="1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id-ID" sz="1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groupChr>
                            </m:e>
                            <m:lim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lim>
                          </m:limLow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limLow>
                            <m:limLow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id-ID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pt-B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id-ID" sz="140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id-ID" sz="1400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id-ID" sz="1400">
                                          <a:latin typeface="Cambria Math" panose="02040503050406030204" pitchFamily="18" charset="0"/>
                                        </a:rPr>
                                        <m:t>∞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id-ID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d-ID" sz="1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id-ID" sz="14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id-ID" sz="1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id-ID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nary>
                                  <m:sSub>
                                    <m:sSubPr>
                                      <m:ctrlPr>
                                        <a:rPr lang="id-ID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sz="1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id-ID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id-ID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d-ID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d-ID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groupChr>
                            </m:e>
                            <m:lim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lim>
                          </m:limLow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sz="1400" b="0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id-ID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b>
                            <m:sSub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id-ID" sz="14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id-ID" sz="140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id-ID" sz="140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d>
                            <m:d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sSub>
                            <m:sSubPr>
                              <m:ctrlPr>
                                <a:rPr lang="id-ID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sSub>
                            <m:sSub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] </m:t>
                          </m:r>
                          <m:sSup>
                            <m:sSupPr>
                              <m:ctrlP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id-ID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sz="14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1DB96C-3114-415C-809E-AFAB05AE7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866941"/>
                <a:ext cx="7766742" cy="4221540"/>
              </a:xfrm>
              <a:prstGeom prst="rect">
                <a:avLst/>
              </a:prstGeom>
              <a:blipFill>
                <a:blip r:embed="rId2"/>
                <a:stretch>
                  <a:fillRect l="-392" t="-4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635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8BFCC64-3DAD-4FC9-8365-A3BF7A0C24F3}"/>
              </a:ext>
            </a:extLst>
          </p:cNvPr>
          <p:cNvGrpSpPr/>
          <p:nvPr/>
        </p:nvGrpSpPr>
        <p:grpSpPr>
          <a:xfrm>
            <a:off x="323528" y="74710"/>
            <a:ext cx="6408712" cy="684061"/>
            <a:chOff x="1151472" y="3187501"/>
            <a:chExt cx="6552728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6C9123C1-3AF0-4FC4-B919-4580C2487D83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F272D969-55AD-4151-AA8B-11E2C66CDB41}"/>
                </a:ext>
              </a:extLst>
            </p:cNvPr>
            <p:cNvSpPr/>
            <p:nvPr/>
          </p:nvSpPr>
          <p:spPr>
            <a:xfrm>
              <a:off x="1633824" y="3284702"/>
              <a:ext cx="5914970" cy="720000"/>
            </a:xfrm>
            <a:prstGeom prst="homePlat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17EEF144-E7FA-4733-A33A-221DDC46BE41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d-ID" altLang="ko-KR" sz="1600" b="1" dirty="0"/>
                <a:t>5</a:t>
              </a:r>
              <a:endParaRPr lang="ko-KR" altLang="en-US" sz="1600" b="1" dirty="0"/>
            </a:p>
          </p:txBody>
        </p:sp>
      </p:grpSp>
      <p:sp>
        <p:nvSpPr>
          <p:cNvPr id="8" name="TextBox 10">
            <a:extLst>
              <a:ext uri="{FF2B5EF4-FFF2-40B4-BE49-F238E27FC236}">
                <a16:creationId xmlns:a16="http://schemas.microsoft.com/office/drawing/2014/main" id="{D3EFCC6D-A513-4F48-A5CB-AE277B7933CC}"/>
              </a:ext>
            </a:extLst>
          </p:cNvPr>
          <p:cNvSpPr txBox="1"/>
          <p:nvPr/>
        </p:nvSpPr>
        <p:spPr bwMode="auto">
          <a:xfrm>
            <a:off x="1370283" y="123478"/>
            <a:ext cx="4786952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Kasus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1: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Akar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-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Akar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Real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Berbeda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Selisihnya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Bilangan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Bulat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Tak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positif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1DB96C-3114-415C-809E-AFAB05AE7470}"/>
                  </a:ext>
                </a:extLst>
              </p:cNvPr>
              <p:cNvSpPr txBox="1"/>
              <p:nvPr/>
            </p:nvSpPr>
            <p:spPr>
              <a:xfrm>
                <a:off x="340158" y="1131590"/>
                <a:ext cx="8208912" cy="3252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>
                    <a:latin typeface="Calibri" panose="020F0502020204030204" pitchFamily="34" charset="0"/>
                  </a:rPr>
                  <a:t>Sehingga diperoleh:</a:t>
                </a:r>
              </a:p>
              <a:p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</a:rPr>
                  <a:t> diperoleh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</a:rPr>
                  <a:t>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d-ID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id-ID" dirty="0">
                    <a:latin typeface="Calibri" panose="020F0502020204030204" pitchFamily="34" charset="0"/>
                  </a:rPr>
                  <a:t>, maka selisih akar – akar real berbeda dan selisihnya positif.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dirty="0">
                  <a:latin typeface="Calibri" panose="020F050202020403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id-ID" dirty="0">
                    <a:latin typeface="Calibri" panose="020F0502020204030204" pitchFamily="34" charset="0"/>
                  </a:rPr>
                  <a:t>Untuk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</a:rPr>
                  <a:t> , maka diperoleh: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id-ID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id-ID" dirty="0">
                  <a:latin typeface="Calibri" panose="020F050202020403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id-ID" dirty="0">
                    <a:latin typeface="Calibri" panose="020F0502020204030204" pitchFamily="34" charset="0"/>
                  </a:rPr>
                  <a:t>untuk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d-ID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id-ID" dirty="0">
                    <a:latin typeface="Calibri" panose="020F0502020204030204" pitchFamily="34" charset="0"/>
                  </a:rPr>
                  <a:t> , maka diperoleh: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id-ID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id-ID" dirty="0">
                  <a:latin typeface="Calibri" panose="020F0502020204030204" pitchFamily="34" charset="0"/>
                </a:endParaRPr>
              </a:p>
              <a:p>
                <a:pPr/>
                <a:endParaRPr lang="id-ID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1DB96C-3114-415C-809E-AFAB05AE7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58" y="1131590"/>
                <a:ext cx="8208912" cy="3252044"/>
              </a:xfrm>
              <a:prstGeom prst="rect">
                <a:avLst/>
              </a:prstGeom>
              <a:blipFill>
                <a:blip r:embed="rId2"/>
                <a:stretch>
                  <a:fillRect l="-669" t="-1126" r="-29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978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8BFCC64-3DAD-4FC9-8365-A3BF7A0C24F3}"/>
              </a:ext>
            </a:extLst>
          </p:cNvPr>
          <p:cNvGrpSpPr/>
          <p:nvPr/>
        </p:nvGrpSpPr>
        <p:grpSpPr>
          <a:xfrm>
            <a:off x="323528" y="74710"/>
            <a:ext cx="6408712" cy="684061"/>
            <a:chOff x="1151472" y="3187501"/>
            <a:chExt cx="6552728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6C9123C1-3AF0-4FC4-B919-4580C2487D83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F272D969-55AD-4151-AA8B-11E2C66CDB41}"/>
                </a:ext>
              </a:extLst>
            </p:cNvPr>
            <p:cNvSpPr/>
            <p:nvPr/>
          </p:nvSpPr>
          <p:spPr>
            <a:xfrm>
              <a:off x="1633824" y="3284702"/>
              <a:ext cx="5914970" cy="720000"/>
            </a:xfrm>
            <a:prstGeom prst="homePlat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17EEF144-E7FA-4733-A33A-221DDC46BE41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d-ID" altLang="ko-KR" sz="1600" b="1" dirty="0"/>
                <a:t>5</a:t>
              </a:r>
              <a:endParaRPr lang="ko-KR" altLang="en-US" sz="1600" b="1" dirty="0"/>
            </a:p>
          </p:txBody>
        </p:sp>
      </p:grpSp>
      <p:sp>
        <p:nvSpPr>
          <p:cNvPr id="8" name="TextBox 10">
            <a:extLst>
              <a:ext uri="{FF2B5EF4-FFF2-40B4-BE49-F238E27FC236}">
                <a16:creationId xmlns:a16="http://schemas.microsoft.com/office/drawing/2014/main" id="{D3EFCC6D-A513-4F48-A5CB-AE277B7933CC}"/>
              </a:ext>
            </a:extLst>
          </p:cNvPr>
          <p:cNvSpPr txBox="1"/>
          <p:nvPr/>
        </p:nvSpPr>
        <p:spPr bwMode="auto">
          <a:xfrm>
            <a:off x="1370283" y="123478"/>
            <a:ext cx="4786952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Kasus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1: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Akar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-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Akar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Real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Berbeda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Selisihnya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Bilangan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Bulat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Tak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positif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2E3D2C14-8259-4329-8385-FF1BAE3736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0306837"/>
                  </p:ext>
                </p:extLst>
              </p:nvPr>
            </p:nvGraphicFramePr>
            <p:xfrm>
              <a:off x="720221" y="831487"/>
              <a:ext cx="3048000" cy="25886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78289597"/>
                        </a:ext>
                      </a:extLst>
                    </a:gridCol>
                  </a:tblGrid>
                  <a:tr h="309290">
                    <a:tc>
                      <a:txBody>
                        <a:bodyPr/>
                        <a:lstStyle/>
                        <a:p>
                          <a:r>
                            <a:rPr lang="id-ID" sz="1400" dirty="0"/>
                            <a:t>Untuk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d-ID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id-ID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d-ID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id-ID" sz="1400" dirty="0">
                              <a:latin typeface="Calibri" panose="020F0502020204030204" pitchFamily="34" charset="0"/>
                            </a:rPr>
                            <a:t> </a:t>
                          </a:r>
                          <a:endParaRPr lang="id-ID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5238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d-ID" sz="1400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d-ID" sz="1400" b="0" dirty="0"/>
                        </a:p>
                        <a:p>
                          <a:endParaRPr lang="id-ID" sz="1400" dirty="0"/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id-ID" sz="1400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id-ID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id-ID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id-ID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id-ID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id-ID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  <m:t>1.3</m:t>
                                    </m:r>
                                  </m:den>
                                </m:f>
                                <m:r>
                                  <a:rPr lang="id-ID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id-ID" sz="1400" dirty="0"/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id-ID" sz="1400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id-ID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id-ID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lang="id-ID" sz="1400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id-ID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id-ID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  <m:t>1.3.5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d-ID" sz="1400" b="0" dirty="0"/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id-ID" sz="1400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id-ID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id-ID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  <m:r>
                                  <a:rPr lang="id-ID" sz="1400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id-ID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id-ID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  <m:t>1.3.5.7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d-ID" sz="1400" b="0" dirty="0"/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id-ID" sz="1400" dirty="0">
                            <a:ea typeface="Cambria Math" panose="02040503050406030204" pitchFamily="18" charset="0"/>
                          </a:endParaRPr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id-ID" sz="1400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id-ID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id-ID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id-ID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id-ID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id-ID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id-ID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  <m:t>1.3.5.7</m:t>
                                    </m:r>
                                    <m: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  <m:t>…(2</m:t>
                                    </m:r>
                                    <m: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d-ID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35286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2E3D2C14-8259-4329-8385-FF1BAE3736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0306837"/>
                  </p:ext>
                </p:extLst>
              </p:nvPr>
            </p:nvGraphicFramePr>
            <p:xfrm>
              <a:off x="720221" y="831487"/>
              <a:ext cx="3048000" cy="25886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78289597"/>
                        </a:ext>
                      </a:extLst>
                    </a:gridCol>
                  </a:tblGrid>
                  <a:tr h="309290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2"/>
                          <a:stretch>
                            <a:fillRect l="-200" t="-1961" r="-798" b="-7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5238106"/>
                      </a:ext>
                    </a:extLst>
                  </a:tr>
                  <a:tr h="2279396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2"/>
                          <a:stretch>
                            <a:fillRect l="-200" t="-13867" r="-798" b="-10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352867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CACC79-1453-46ED-A90A-358FF9DD79F0}"/>
                  </a:ext>
                </a:extLst>
              </p:cNvPr>
              <p:cNvSpPr txBox="1"/>
              <p:nvPr/>
            </p:nvSpPr>
            <p:spPr>
              <a:xfrm>
                <a:off x="833199" y="3749583"/>
                <a:ext cx="5567614" cy="11248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dirty="0"/>
                  <a:t>Sehingga solusi PD: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d-ID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d-ID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d-ID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d-ID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d-ID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d-ID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1.3.5.7…(2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den>
                          </m:f>
                          <m:sSup>
                            <m:sSup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CACC79-1453-46ED-A90A-358FF9DD7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99" y="3749583"/>
                <a:ext cx="5567614" cy="1124860"/>
              </a:xfrm>
              <a:prstGeom prst="rect">
                <a:avLst/>
              </a:prstGeom>
              <a:blipFill>
                <a:blip r:embed="rId3"/>
                <a:stretch>
                  <a:fillRect l="-986" t="-270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1C1916DE-7D08-4EFD-B9CA-14682E7AE0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2570818"/>
                  </p:ext>
                </p:extLst>
              </p:nvPr>
            </p:nvGraphicFramePr>
            <p:xfrm>
              <a:off x="4355976" y="831487"/>
              <a:ext cx="3048000" cy="25686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4154046732"/>
                        </a:ext>
                      </a:extLst>
                    </a:gridCol>
                  </a:tblGrid>
                  <a:tr h="309290">
                    <a:tc>
                      <a:txBody>
                        <a:bodyPr/>
                        <a:lstStyle/>
                        <a:p>
                          <a:r>
                            <a:rPr lang="id-ID" sz="1400" dirty="0"/>
                            <a:t>Untuk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d-ID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1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id-ID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id-ID" sz="1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id-ID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d-ID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d-ID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id-ID" sz="1400" dirty="0">
                              <a:latin typeface="Calibri" panose="020F0502020204030204" pitchFamily="34" charset="0"/>
                            </a:rPr>
                            <a:t> </a:t>
                          </a:r>
                          <a:endParaRPr lang="id-ID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00925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d-ID" sz="1400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id-ID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id-ID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  <m:t>2.1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d-ID" sz="1400" b="0" dirty="0">
                            <a:latin typeface="Calibri" panose="020F0502020204030204" pitchFamily="34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id-ID" sz="1400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id-ID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id-ID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  <m:t>2.2</m:t>
                                    </m:r>
                                  </m:den>
                                </m:f>
                                <m:r>
                                  <a:rPr lang="id-ID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id-ID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id-ID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id-ID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d-ID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id-ID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  <m:t>.2!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d-ID" sz="1400" b="0" dirty="0">
                            <a:latin typeface="Calibri" panose="020F0502020204030204" pitchFamily="34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id-ID" sz="1400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id-ID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id-ID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  <m:t>2.3</m:t>
                                    </m:r>
                                  </m:den>
                                </m:f>
                                <m:r>
                                  <a:rPr lang="id-ID" sz="1400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id-ID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id-ID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id-ID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d-ID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id-ID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  <m:t>.3!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d-ID" sz="1400" b="0" dirty="0">
                            <a:latin typeface="Calibri" panose="020F0502020204030204" pitchFamily="34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id-ID" sz="1400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id-ID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id-ID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  <m:t>2.4</m:t>
                                    </m:r>
                                  </m:den>
                                </m:f>
                                <m:r>
                                  <a:rPr lang="id-ID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id-ID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id-ID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id-ID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d-ID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id-ID" sz="14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  <m: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  <m:t>.4!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d-ID" sz="1400" b="0" dirty="0">
                            <a:latin typeface="Calibri" panose="020F0502020204030204" pitchFamily="34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d-ID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id-ID" sz="1400" dirty="0">
                            <a:latin typeface="Calibri" panose="020F0502020204030204" pitchFamily="34" charset="0"/>
                            <a:ea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id-ID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id-ID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id-ID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id-ID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id-ID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id-ID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id-ID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id-ID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d-ID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id-ID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id-ID" sz="1400" b="0" i="1" smtClean="0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d-ID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297056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1C1916DE-7D08-4EFD-B9CA-14682E7AE0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2570818"/>
                  </p:ext>
                </p:extLst>
              </p:nvPr>
            </p:nvGraphicFramePr>
            <p:xfrm>
              <a:off x="4355976" y="831487"/>
              <a:ext cx="3048000" cy="25686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4154046732"/>
                        </a:ext>
                      </a:extLst>
                    </a:gridCol>
                  </a:tblGrid>
                  <a:tr h="392684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4"/>
                          <a:stretch>
                            <a:fillRect l="-200" t="-1538" r="-798" b="-55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092597"/>
                      </a:ext>
                    </a:extLst>
                  </a:tr>
                  <a:tr h="2175955">
                    <a:tc>
                      <a:txBody>
                        <a:bodyPr/>
                        <a:lstStyle/>
                        <a:p>
                          <a:endParaRPr lang="id-ID"/>
                        </a:p>
                      </a:txBody>
                      <a:tcPr>
                        <a:blipFill>
                          <a:blip r:embed="rId4"/>
                          <a:stretch>
                            <a:fillRect l="-200" t="-18487" r="-798" b="-5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9705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30038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9D2A6FD-87DA-4847-9016-CB5F0848B5DB}"/>
              </a:ext>
            </a:extLst>
          </p:cNvPr>
          <p:cNvGrpSpPr/>
          <p:nvPr/>
        </p:nvGrpSpPr>
        <p:grpSpPr>
          <a:xfrm>
            <a:off x="395537" y="195486"/>
            <a:ext cx="6768751" cy="785686"/>
            <a:chOff x="1151472" y="3187501"/>
            <a:chExt cx="6552728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24CD3D43-9B04-419D-94C3-FA5B8FE95479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BD759AF7-4357-4617-B041-D7987B3A97F0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87C1B0B7-97DF-4E12-A974-93C6C3CC43A3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E04A8C3C-70D1-4DD5-857B-9894ECC19477}"/>
              </a:ext>
            </a:extLst>
          </p:cNvPr>
          <p:cNvSpPr/>
          <p:nvPr/>
        </p:nvSpPr>
        <p:spPr>
          <a:xfrm>
            <a:off x="675741" y="399916"/>
            <a:ext cx="387778" cy="338554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sz="1600" b="1" dirty="0">
                <a:solidFill>
                  <a:schemeClr val="bg1"/>
                </a:solidFill>
                <a:cs typeface="Arial" pitchFamily="34" charset="0"/>
              </a:rPr>
              <a:t>6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D43D4291-E721-4B07-A35A-A2EE9161471E}"/>
              </a:ext>
            </a:extLst>
          </p:cNvPr>
          <p:cNvSpPr txBox="1"/>
          <p:nvPr/>
        </p:nvSpPr>
        <p:spPr bwMode="auto">
          <a:xfrm>
            <a:off x="1403648" y="339502"/>
            <a:ext cx="5132737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Kasus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id-ID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Akar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-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Akar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Real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Berbeda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Selisihnya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Bilangan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Bulat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Positif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793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4EC09FA-61A3-43F3-9CED-0BB11291DD27}"/>
              </a:ext>
            </a:extLst>
          </p:cNvPr>
          <p:cNvGrpSpPr/>
          <p:nvPr/>
        </p:nvGrpSpPr>
        <p:grpSpPr>
          <a:xfrm>
            <a:off x="251520" y="267494"/>
            <a:ext cx="6302341" cy="569662"/>
            <a:chOff x="1151472" y="3187501"/>
            <a:chExt cx="6552728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D10B8367-8C61-4F08-921C-778810600C49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BE8CDF96-4DD6-46FE-BED9-4FE7174FB834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A19D9DCA-FA1C-4B79-B79F-14647CF99CFF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F55F9F60-C7D6-4509-96F4-10445DDC96B9}"/>
              </a:ext>
            </a:extLst>
          </p:cNvPr>
          <p:cNvSpPr/>
          <p:nvPr/>
        </p:nvSpPr>
        <p:spPr>
          <a:xfrm>
            <a:off x="538195" y="387568"/>
            <a:ext cx="38777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sz="1400" b="1" dirty="0">
                <a:solidFill>
                  <a:schemeClr val="bg1"/>
                </a:solidFill>
                <a:cs typeface="Arial" pitchFamily="34" charset="0"/>
              </a:rPr>
              <a:t>7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1C3AD94B-0603-4137-8F93-2793223E90D7}"/>
              </a:ext>
            </a:extLst>
          </p:cNvPr>
          <p:cNvSpPr txBox="1"/>
          <p:nvPr/>
        </p:nvSpPr>
        <p:spPr bwMode="auto">
          <a:xfrm>
            <a:off x="1298816" y="377994"/>
            <a:ext cx="4570928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v-SE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Kasus </a:t>
            </a:r>
            <a:r>
              <a:rPr lang="id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sv-SE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Akar - Akar Sama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0B539B-C4B9-4EF5-8FB7-9CDE24BACC77}"/>
                  </a:ext>
                </a:extLst>
              </p:cNvPr>
              <p:cNvSpPr txBox="1"/>
              <p:nvPr/>
            </p:nvSpPr>
            <p:spPr>
              <a:xfrm>
                <a:off x="538195" y="1059582"/>
                <a:ext cx="7922237" cy="355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dirty="0"/>
                  <a:t>Selesaikan PD berikut: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dirty="0"/>
              </a:p>
              <a:p>
                <a:r>
                  <a:rPr lang="id-ID" dirty="0"/>
                  <a:t>Penyelesaian:</a:t>
                </a:r>
              </a:p>
              <a:p>
                <a:r>
                  <a:rPr lang="id-ID" dirty="0">
                    <a:latin typeface="Calibri" panose="020F0502020204030204" pitchFamily="34" charset="0"/>
                  </a:rPr>
                  <a:t>Substitusi solusi deret ke PD:</a:t>
                </a:r>
                <a:endParaRPr lang="id-ID" i="1" dirty="0">
                  <a:latin typeface="Calibri" panose="020F0502020204030204" pitchFamily="34" charset="0"/>
                  <a:ea typeface="Batang" panose="02030600000101010101" pitchFamily="18" charset="-127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600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id-ID" sz="1600" i="1">
                          <a:latin typeface="Cambria Math" panose="02040503050406030204" pitchFamily="18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d-ID" sz="16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d-ID" sz="16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d-ID" sz="160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160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id-ID" sz="16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id-ID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nary>
                                <m:naryPr>
                                  <m:chr m:val="∑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id-ID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id-ID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id-ID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)(</m:t>
                                  </m:r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e>
                              </m:nary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groupCh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limLow>
                            <m:limLowPr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id-ID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id-ID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id-ID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id-ID">
                                          <a:latin typeface="Cambria Math" panose="02040503050406030204" pitchFamily="18" charset="0"/>
                                        </a:rPr>
                                        <m:t>∞</m:t>
                                      </m:r>
                                    </m:sup>
                                    <m:e>
                                      <m: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nary>
                                  <m:sSub>
                                    <m:sSubPr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p>
                                </m:e>
                              </m:groupChr>
                            </m:e>
                            <m:lim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lim>
                          </m:limLow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lim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lim>
                      </m:limLow>
                    </m:oMath>
                  </m:oMathPara>
                </a14:m>
                <a:endParaRPr lang="id-ID" dirty="0">
                  <a:latin typeface="Calibri" panose="020F0502020204030204" pitchFamily="34" charset="0"/>
                </a:endParaRPr>
              </a:p>
              <a:p>
                <a:pPr/>
                <a:endParaRPr lang="id-ID" dirty="0"/>
              </a:p>
              <a:p>
                <a:pPr/>
                <a:endParaRPr lang="id-ID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0B539B-C4B9-4EF5-8FB7-9CDE24BAC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95" y="1059582"/>
                <a:ext cx="7922237" cy="3552126"/>
              </a:xfrm>
              <a:prstGeom prst="rect">
                <a:avLst/>
              </a:prstGeom>
              <a:blipFill>
                <a:blip r:embed="rId2"/>
                <a:stretch>
                  <a:fillRect l="-615" t="-102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036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762FA8F-739F-4CA6-834C-E8C29B187D75}"/>
                  </a:ext>
                </a:extLst>
              </p:cNvPr>
              <p:cNvSpPr/>
              <p:nvPr/>
            </p:nvSpPr>
            <p:spPr>
              <a:xfrm>
                <a:off x="179512" y="699542"/>
                <a:ext cx="6678488" cy="45749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defTabSz="0">
                  <a:tabLst>
                    <a:tab pos="0" algn="l"/>
                  </a:tabLst>
                </a:pPr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Andaikan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id-ID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 adalah titik singular reguler dari PD, maka ada tiga kasus untuk akar – akar</a:t>
                </a:r>
              </a:p>
              <a:p>
                <a:pPr algn="just" defTabSz="0">
                  <a:tabLst>
                    <a:tab pos="0" algn="l"/>
                  </a:tabLst>
                </a:pPr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karakteristiknya:</a:t>
                </a:r>
              </a:p>
              <a:p>
                <a:pPr marL="285750" indent="-285750" algn="just" defTabSz="0">
                  <a:buFont typeface="Wingdings" panose="05000000000000000000" pitchFamily="2" charset="2"/>
                  <a:buChar char="ü"/>
                  <a:tabLst>
                    <a:tab pos="0" algn="l"/>
                  </a:tabLst>
                </a:pPr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Jika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id-ID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 adalah real berbeda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id-ID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 adalah biangan bulat tidak positif. Solusi bebas linear dari PD: </a:t>
                </a:r>
              </a:p>
              <a:p>
                <a:pPr algn="just" defTabSz="0">
                  <a:tabLst>
                    <a:tab pos="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d-ID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id-ID" i="1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         ;     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d-ID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id-ID" i="1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id-ID" dirty="0"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  <a:p>
                <a:pPr algn="just" defTabSz="0">
                  <a:buFont typeface="Wingdings" panose="05000000000000000000" pitchFamily="2" charset="2"/>
                  <a:buChar char="ü"/>
                  <a:tabLst>
                    <a:tab pos="0" algn="l"/>
                  </a:tabLst>
                </a:pPr>
                <a:endParaRPr lang="id-ID" dirty="0"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  <a:p>
                <a:pPr marL="285750" indent="-285750" algn="just" defTabSz="0">
                  <a:buFont typeface="Wingdings" panose="05000000000000000000" pitchFamily="2" charset="2"/>
                  <a:buChar char="ü"/>
                  <a:tabLst>
                    <a:tab pos="0" algn="l"/>
                  </a:tabLst>
                </a:pPr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Jika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id-ID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 adalah real berbeda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id-ID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id-ID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d-ID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 adalah biangan bulat positif. Solusi bebas linear dari PD: </a:t>
                </a:r>
              </a:p>
              <a:p>
                <a:pPr algn="just" defTabSz="0">
                  <a:tabLst>
                    <a:tab pos="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d-ID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id-ID" i="1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   ;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id-ID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func>
                        <m:funcPr>
                          <m:ctrlPr>
                            <a:rPr lang="id-ID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id-ID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</m:func>
                      <m:r>
                        <a:rPr lang="id-ID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d-ID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id-ID" i="1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d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id-ID" dirty="0"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762FA8F-739F-4CA6-834C-E8C29B187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699542"/>
                <a:ext cx="6678488" cy="4574907"/>
              </a:xfrm>
              <a:prstGeom prst="rect">
                <a:avLst/>
              </a:prstGeom>
              <a:blipFill>
                <a:blip r:embed="rId2"/>
                <a:stretch>
                  <a:fillRect l="-730" t="-800" r="-73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640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139702"/>
            <a:ext cx="2736303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-55485" y="78217"/>
            <a:ext cx="8794597" cy="35888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Arial" pitchFamily="34" charset="0"/>
              </a:rPr>
              <a:t>Sub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Arial" pitchFamily="34" charset="0"/>
              </a:rPr>
              <a:t>Pokok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cs typeface="Arial" pitchFamily="34" charset="0"/>
              </a:rPr>
              <a:t>Bahasan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Britannic Bold" panose="020B0903060703020204" pitchFamily="34" charset="0"/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83705" y="483670"/>
            <a:ext cx="6440855" cy="487383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494886" y="615729"/>
            <a:ext cx="38777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TextBox 10"/>
          <p:cNvSpPr txBox="1"/>
          <p:nvPr/>
        </p:nvSpPr>
        <p:spPr bwMode="auto">
          <a:xfrm>
            <a:off x="3275856" y="555526"/>
            <a:ext cx="4968552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Definisi Titik Singular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327728" y="993976"/>
            <a:ext cx="6302341" cy="569662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38152" y="1642048"/>
            <a:ext cx="6302341" cy="569662"/>
            <a:chOff x="1151472" y="3187501"/>
            <a:chExt cx="6552728" cy="914400"/>
          </a:xfrm>
        </p:grpSpPr>
        <p:sp>
          <p:nvSpPr>
            <p:cNvPr id="17" name="Pentagon 1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18" name="Pentagon 1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19" name="Diamond 1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339752" y="2931790"/>
            <a:ext cx="6302341" cy="569662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2"/>
              <a:ext cx="5914970" cy="720000"/>
            </a:xfrm>
            <a:prstGeom prst="homePlat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569422" y="1162174"/>
            <a:ext cx="38777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TextBox 10"/>
          <p:cNvSpPr txBox="1"/>
          <p:nvPr/>
        </p:nvSpPr>
        <p:spPr bwMode="auto">
          <a:xfrm>
            <a:off x="3350092" y="1145583"/>
            <a:ext cx="4570928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v-SE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Definisi Titik Singular Regular dan Irregular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직사각형 39"/>
          <p:cNvSpPr/>
          <p:nvPr/>
        </p:nvSpPr>
        <p:spPr>
          <a:xfrm>
            <a:off x="2583993" y="1749061"/>
            <a:ext cx="38777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0" name="TextBox 10"/>
          <p:cNvSpPr txBox="1"/>
          <p:nvPr/>
        </p:nvSpPr>
        <p:spPr bwMode="auto">
          <a:xfrm>
            <a:off x="3275856" y="1759917"/>
            <a:ext cx="4896544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Pengklasifikasian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Titik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Singular</a:t>
            </a:r>
          </a:p>
        </p:txBody>
      </p:sp>
      <p:sp>
        <p:nvSpPr>
          <p:cNvPr id="32" name="직사각형 39"/>
          <p:cNvSpPr/>
          <p:nvPr/>
        </p:nvSpPr>
        <p:spPr>
          <a:xfrm>
            <a:off x="2584311" y="3016202"/>
            <a:ext cx="38777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sz="1400" b="1" dirty="0">
                <a:solidFill>
                  <a:schemeClr val="bg1"/>
                </a:solidFill>
                <a:cs typeface="Arial" pitchFamily="34" charset="0"/>
              </a:rPr>
              <a:t>5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4" name="TextBox 10"/>
          <p:cNvSpPr txBox="1"/>
          <p:nvPr/>
        </p:nvSpPr>
        <p:spPr bwMode="auto">
          <a:xfrm>
            <a:off x="3385448" y="2974181"/>
            <a:ext cx="4786952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Kasus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1: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Akar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-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Akar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Real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Berbeda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Selisihnya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Bilangan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Bulat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Tak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positif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FECEA24-748D-4F26-96C7-679941A5C341}"/>
              </a:ext>
            </a:extLst>
          </p:cNvPr>
          <p:cNvGrpSpPr/>
          <p:nvPr/>
        </p:nvGrpSpPr>
        <p:grpSpPr>
          <a:xfrm>
            <a:off x="2339752" y="3586264"/>
            <a:ext cx="6302341" cy="569662"/>
            <a:chOff x="1151472" y="3187501"/>
            <a:chExt cx="6552728" cy="914400"/>
          </a:xfrm>
        </p:grpSpPr>
        <p:sp>
          <p:nvSpPr>
            <p:cNvPr id="45" name="Pentagon 20">
              <a:extLst>
                <a:ext uri="{FF2B5EF4-FFF2-40B4-BE49-F238E27FC236}">
                  <a16:creationId xmlns:a16="http://schemas.microsoft.com/office/drawing/2014/main" id="{C3F57EC4-27EC-49FB-83BE-D656B3914E67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46" name="Pentagon 21">
              <a:extLst>
                <a:ext uri="{FF2B5EF4-FFF2-40B4-BE49-F238E27FC236}">
                  <a16:creationId xmlns:a16="http://schemas.microsoft.com/office/drawing/2014/main" id="{A3E0ABB5-64E2-438A-A2CE-3D637264B2F6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47" name="Diamond 46">
              <a:extLst>
                <a:ext uri="{FF2B5EF4-FFF2-40B4-BE49-F238E27FC236}">
                  <a16:creationId xmlns:a16="http://schemas.microsoft.com/office/drawing/2014/main" id="{B8276C6F-FC61-4A45-AA5A-083A00AE2A82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</p:grpSp>
      <p:sp>
        <p:nvSpPr>
          <p:cNvPr id="48" name="직사각형 39">
            <a:extLst>
              <a:ext uri="{FF2B5EF4-FFF2-40B4-BE49-F238E27FC236}">
                <a16:creationId xmlns:a16="http://schemas.microsoft.com/office/drawing/2014/main" id="{747FBB76-6A88-4580-92AD-7DEA7B64E13F}"/>
              </a:ext>
            </a:extLst>
          </p:cNvPr>
          <p:cNvSpPr/>
          <p:nvPr/>
        </p:nvSpPr>
        <p:spPr>
          <a:xfrm>
            <a:off x="2619956" y="3727672"/>
            <a:ext cx="38777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sz="1400" b="1" dirty="0">
                <a:solidFill>
                  <a:schemeClr val="bg1"/>
                </a:solidFill>
                <a:cs typeface="Arial" pitchFamily="34" charset="0"/>
              </a:rPr>
              <a:t>6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9" name="TextBox 10">
            <a:extLst>
              <a:ext uri="{FF2B5EF4-FFF2-40B4-BE49-F238E27FC236}">
                <a16:creationId xmlns:a16="http://schemas.microsoft.com/office/drawing/2014/main" id="{8E4F5A7A-914B-4221-AFB2-CA805B859096}"/>
              </a:ext>
            </a:extLst>
          </p:cNvPr>
          <p:cNvSpPr txBox="1"/>
          <p:nvPr/>
        </p:nvSpPr>
        <p:spPr bwMode="auto">
          <a:xfrm>
            <a:off x="3347863" y="3651870"/>
            <a:ext cx="5132737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Kasus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id-ID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Akar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-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Akar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Real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Berbeda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Selisihnya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Bilangan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Bulat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Positif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04200A2-58AE-4BA8-ADEA-6799E5190966}"/>
              </a:ext>
            </a:extLst>
          </p:cNvPr>
          <p:cNvGrpSpPr/>
          <p:nvPr/>
        </p:nvGrpSpPr>
        <p:grpSpPr>
          <a:xfrm>
            <a:off x="2338152" y="4241705"/>
            <a:ext cx="6302341" cy="569662"/>
            <a:chOff x="1151472" y="3187501"/>
            <a:chExt cx="6552728" cy="914400"/>
          </a:xfrm>
        </p:grpSpPr>
        <p:sp>
          <p:nvSpPr>
            <p:cNvPr id="51" name="Pentagon 20">
              <a:extLst>
                <a:ext uri="{FF2B5EF4-FFF2-40B4-BE49-F238E27FC236}">
                  <a16:creationId xmlns:a16="http://schemas.microsoft.com/office/drawing/2014/main" id="{B3FC2CA5-7BC6-47C0-B609-C1907B802210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52" name="Pentagon 21">
              <a:extLst>
                <a:ext uri="{FF2B5EF4-FFF2-40B4-BE49-F238E27FC236}">
                  <a16:creationId xmlns:a16="http://schemas.microsoft.com/office/drawing/2014/main" id="{7FFC5623-8B6E-4124-ADFD-E74EC366110D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53" name="Diamond 52">
              <a:extLst>
                <a:ext uri="{FF2B5EF4-FFF2-40B4-BE49-F238E27FC236}">
                  <a16:creationId xmlns:a16="http://schemas.microsoft.com/office/drawing/2014/main" id="{A52C1917-5CE4-47D1-AE41-C9BF06C3784D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</p:grpSp>
      <p:sp>
        <p:nvSpPr>
          <p:cNvPr id="54" name="직사각형 39">
            <a:extLst>
              <a:ext uri="{FF2B5EF4-FFF2-40B4-BE49-F238E27FC236}">
                <a16:creationId xmlns:a16="http://schemas.microsoft.com/office/drawing/2014/main" id="{FBB69F35-6E41-4920-9F85-989E467E004C}"/>
              </a:ext>
            </a:extLst>
          </p:cNvPr>
          <p:cNvSpPr/>
          <p:nvPr/>
        </p:nvSpPr>
        <p:spPr>
          <a:xfrm>
            <a:off x="2624827" y="4361779"/>
            <a:ext cx="38777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d-ID" altLang="ko-KR" sz="1400" b="1" dirty="0">
                <a:solidFill>
                  <a:schemeClr val="bg1"/>
                </a:solidFill>
                <a:cs typeface="Arial" pitchFamily="34" charset="0"/>
              </a:rPr>
              <a:t>7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5" name="TextBox 10">
            <a:extLst>
              <a:ext uri="{FF2B5EF4-FFF2-40B4-BE49-F238E27FC236}">
                <a16:creationId xmlns:a16="http://schemas.microsoft.com/office/drawing/2014/main" id="{F50A7841-3266-46EE-9B97-BBDFE8A625B3}"/>
              </a:ext>
            </a:extLst>
          </p:cNvPr>
          <p:cNvSpPr txBox="1"/>
          <p:nvPr/>
        </p:nvSpPr>
        <p:spPr bwMode="auto">
          <a:xfrm>
            <a:off x="3385448" y="4352205"/>
            <a:ext cx="4570928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v-SE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Kasus </a:t>
            </a:r>
            <a:r>
              <a:rPr lang="id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sv-SE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Akar - Akar Sama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4906D06-D30E-4CD9-AAA4-2AA5F444E07A}"/>
              </a:ext>
            </a:extLst>
          </p:cNvPr>
          <p:cNvGrpSpPr/>
          <p:nvPr/>
        </p:nvGrpSpPr>
        <p:grpSpPr>
          <a:xfrm>
            <a:off x="2339752" y="2283718"/>
            <a:ext cx="6302341" cy="569662"/>
            <a:chOff x="1151472" y="3187501"/>
            <a:chExt cx="6552728" cy="914400"/>
          </a:xfrm>
        </p:grpSpPr>
        <p:sp>
          <p:nvSpPr>
            <p:cNvPr id="57" name="Pentagon 20">
              <a:extLst>
                <a:ext uri="{FF2B5EF4-FFF2-40B4-BE49-F238E27FC236}">
                  <a16:creationId xmlns:a16="http://schemas.microsoft.com/office/drawing/2014/main" id="{D0AA3E2C-AEC8-443E-B9F0-705E96ED27E3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58" name="Pentagon 21">
              <a:extLst>
                <a:ext uri="{FF2B5EF4-FFF2-40B4-BE49-F238E27FC236}">
                  <a16:creationId xmlns:a16="http://schemas.microsoft.com/office/drawing/2014/main" id="{E04ABD71-2BDE-4CFC-83DE-A4B34A987385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  <p:sp>
          <p:nvSpPr>
            <p:cNvPr id="59" name="Diamond 58">
              <a:extLst>
                <a:ext uri="{FF2B5EF4-FFF2-40B4-BE49-F238E27FC236}">
                  <a16:creationId xmlns:a16="http://schemas.microsoft.com/office/drawing/2014/main" id="{56537A9B-1873-4B53-A5BC-C09DD6296AE4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</p:grpSp>
      <p:sp>
        <p:nvSpPr>
          <p:cNvPr id="60" name="직사각형 39">
            <a:extLst>
              <a:ext uri="{FF2B5EF4-FFF2-40B4-BE49-F238E27FC236}">
                <a16:creationId xmlns:a16="http://schemas.microsoft.com/office/drawing/2014/main" id="{68D59856-281C-4438-A1AC-664982B5C412}"/>
              </a:ext>
            </a:extLst>
          </p:cNvPr>
          <p:cNvSpPr/>
          <p:nvPr/>
        </p:nvSpPr>
        <p:spPr>
          <a:xfrm>
            <a:off x="2630434" y="2417564"/>
            <a:ext cx="30783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1" name="TextBox 10">
            <a:extLst>
              <a:ext uri="{FF2B5EF4-FFF2-40B4-BE49-F238E27FC236}">
                <a16:creationId xmlns:a16="http://schemas.microsoft.com/office/drawing/2014/main" id="{A505C684-479A-4C41-81F4-2BFDAFD39BE6}"/>
              </a:ext>
            </a:extLst>
          </p:cNvPr>
          <p:cNvSpPr txBox="1"/>
          <p:nvPr/>
        </p:nvSpPr>
        <p:spPr bwMode="auto">
          <a:xfrm>
            <a:off x="3316224" y="2416658"/>
            <a:ext cx="4634054" cy="312028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Contoh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Klasifikasi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Titik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Singular</a:t>
            </a: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33ED759-7089-4F8E-9AA4-40E532DEFFA7}"/>
              </a:ext>
            </a:extLst>
          </p:cNvPr>
          <p:cNvGrpSpPr/>
          <p:nvPr/>
        </p:nvGrpSpPr>
        <p:grpSpPr>
          <a:xfrm>
            <a:off x="235382" y="91829"/>
            <a:ext cx="7072922" cy="592319"/>
            <a:chOff x="1151472" y="3187501"/>
            <a:chExt cx="6552728" cy="914400"/>
          </a:xfrm>
        </p:grpSpPr>
        <p:sp>
          <p:nvSpPr>
            <p:cNvPr id="9" name="Pentagon 4">
              <a:extLst>
                <a:ext uri="{FF2B5EF4-FFF2-40B4-BE49-F238E27FC236}">
                  <a16:creationId xmlns:a16="http://schemas.microsoft.com/office/drawing/2014/main" id="{907459B0-47D6-4998-A757-04E44183253D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10" name="Pentagon 5">
              <a:extLst>
                <a:ext uri="{FF2B5EF4-FFF2-40B4-BE49-F238E27FC236}">
                  <a16:creationId xmlns:a16="http://schemas.microsoft.com/office/drawing/2014/main" id="{CAD08C25-8B77-4FF0-B206-D7C959BCCD99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3602676C-26BB-48AB-8503-0CEEDC2D8F8C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</p:grpSp>
      <p:sp>
        <p:nvSpPr>
          <p:cNvPr id="12" name="직사각형 39">
            <a:extLst>
              <a:ext uri="{FF2B5EF4-FFF2-40B4-BE49-F238E27FC236}">
                <a16:creationId xmlns:a16="http://schemas.microsoft.com/office/drawing/2014/main" id="{50974F24-B459-40CC-8DEA-A30EB1F5760C}"/>
              </a:ext>
            </a:extLst>
          </p:cNvPr>
          <p:cNvSpPr/>
          <p:nvPr/>
        </p:nvSpPr>
        <p:spPr>
          <a:xfrm>
            <a:off x="534412" y="180097"/>
            <a:ext cx="398849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6B5B427D-9C3E-41CE-9485-FC9FD0403AFB}"/>
              </a:ext>
            </a:extLst>
          </p:cNvPr>
          <p:cNvSpPr txBox="1"/>
          <p:nvPr/>
        </p:nvSpPr>
        <p:spPr bwMode="auto">
          <a:xfrm>
            <a:off x="1192208" y="216972"/>
            <a:ext cx="496396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Definisi Titik Singular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AFE082A-84E5-49EA-BF96-4E5B1BAFDAB0}"/>
                  </a:ext>
                </a:extLst>
              </p:cNvPr>
              <p:cNvSpPr/>
              <p:nvPr/>
            </p:nvSpPr>
            <p:spPr>
              <a:xfrm>
                <a:off x="323528" y="1302508"/>
                <a:ext cx="8172400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defTabSz="0">
                  <a:tabLst>
                    <a:tab pos="0" algn="l"/>
                  </a:tabLst>
                </a:pPr>
                <a:r>
                  <a:rPr lang="id-ID" sz="2000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Suatu titik singular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id-ID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d-ID" sz="2000" b="0" i="1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id-ID" sz="2000" b="0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dari suatu PD linear :</a:t>
                </a:r>
              </a:p>
              <a:p>
                <a:pPr algn="just" defTabSz="0">
                  <a:tabLst>
                    <a:tab pos="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id-ID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id-ID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id-ID" sz="20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id-ID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id-ID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id-ID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id-ID" sz="20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id-ID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id-ID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sz="20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𝑦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id-ID" sz="2000" i="1" dirty="0"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  <a:p>
                <a:pPr algn="just" defTabSz="0">
                  <a:tabLst>
                    <a:tab pos="0" algn="l"/>
                  </a:tabLst>
                </a:pPr>
                <a:r>
                  <a:rPr lang="id-ID" sz="2000" b="0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Dapat diklasifikasikan sebagai regular atau irreguler. Klasifikasi tersebut </a:t>
                </a:r>
              </a:p>
              <a:p>
                <a:pPr algn="just" defTabSz="0">
                  <a:tabLst>
                    <a:tab pos="0" algn="l"/>
                  </a:tabLst>
                </a:pPr>
                <a:r>
                  <a:rPr lang="id-ID" sz="2000" b="0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ter</a:t>
                </a:r>
                <a:r>
                  <a:rPr lang="id-ID" sz="2000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gantung pada fungsi </a:t>
                </a:r>
                <a14:m>
                  <m:oMath xmlns:m="http://schemas.openxmlformats.org/officeDocument/2006/math">
                    <m:r>
                      <a:rPr lang="id-ID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𝑃</m:t>
                    </m:r>
                    <m:r>
                      <a:rPr lang="id-ID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id-ID" sz="2000" b="0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dan </a:t>
                </a:r>
                <a14:m>
                  <m:oMath xmlns:m="http://schemas.openxmlformats.org/officeDocument/2006/math">
                    <m:r>
                      <a:rPr lang="id-ID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id-ID" sz="2000" b="0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 yang diubah dalam bentuk:</a:t>
                </a:r>
              </a:p>
              <a:p>
                <a:pPr algn="just" defTabSz="0">
                  <a:tabLst>
                    <a:tab pos="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sz="2000" dirty="0"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AFE082A-84E5-49EA-BF96-4E5B1BAFD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302508"/>
                <a:ext cx="8172400" cy="1631216"/>
              </a:xfrm>
              <a:prstGeom prst="rect">
                <a:avLst/>
              </a:prstGeom>
              <a:blipFill>
                <a:blip r:embed="rId2"/>
                <a:stretch>
                  <a:fillRect l="-746" t="-2247" b="-149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94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33ED759-7089-4F8E-9AA4-40E532DEFFA7}"/>
              </a:ext>
            </a:extLst>
          </p:cNvPr>
          <p:cNvGrpSpPr/>
          <p:nvPr/>
        </p:nvGrpSpPr>
        <p:grpSpPr>
          <a:xfrm>
            <a:off x="235382" y="91829"/>
            <a:ext cx="7072922" cy="592319"/>
            <a:chOff x="1151472" y="3187501"/>
            <a:chExt cx="6552728" cy="914400"/>
          </a:xfrm>
        </p:grpSpPr>
        <p:sp>
          <p:nvSpPr>
            <p:cNvPr id="9" name="Pentagon 4">
              <a:extLst>
                <a:ext uri="{FF2B5EF4-FFF2-40B4-BE49-F238E27FC236}">
                  <a16:creationId xmlns:a16="http://schemas.microsoft.com/office/drawing/2014/main" id="{907459B0-47D6-4998-A757-04E44183253D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10" name="Pentagon 5">
              <a:extLst>
                <a:ext uri="{FF2B5EF4-FFF2-40B4-BE49-F238E27FC236}">
                  <a16:creationId xmlns:a16="http://schemas.microsoft.com/office/drawing/2014/main" id="{CAD08C25-8B77-4FF0-B206-D7C959BCCD99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3602676C-26BB-48AB-8503-0CEEDC2D8F8C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</p:grpSp>
      <p:sp>
        <p:nvSpPr>
          <p:cNvPr id="12" name="직사각형 39">
            <a:extLst>
              <a:ext uri="{FF2B5EF4-FFF2-40B4-BE49-F238E27FC236}">
                <a16:creationId xmlns:a16="http://schemas.microsoft.com/office/drawing/2014/main" id="{50974F24-B459-40CC-8DEA-A30EB1F5760C}"/>
              </a:ext>
            </a:extLst>
          </p:cNvPr>
          <p:cNvSpPr/>
          <p:nvPr/>
        </p:nvSpPr>
        <p:spPr>
          <a:xfrm>
            <a:off x="534412" y="180097"/>
            <a:ext cx="398849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6B5B427D-9C3E-41CE-9485-FC9FD0403AFB}"/>
              </a:ext>
            </a:extLst>
          </p:cNvPr>
          <p:cNvSpPr txBox="1"/>
          <p:nvPr/>
        </p:nvSpPr>
        <p:spPr bwMode="auto">
          <a:xfrm>
            <a:off x="1192208" y="216972"/>
            <a:ext cx="496396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Definisi Titik Singular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AFE082A-84E5-49EA-BF96-4E5B1BAFDAB0}"/>
                  </a:ext>
                </a:extLst>
              </p:cNvPr>
              <p:cNvSpPr/>
              <p:nvPr/>
            </p:nvSpPr>
            <p:spPr>
              <a:xfrm>
                <a:off x="163172" y="836124"/>
                <a:ext cx="8873324" cy="3498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d-ID" b="1" u="sng" dirty="0">
                    <a:latin typeface="Calibri" panose="020F0502020204030204" pitchFamily="34" charset="0"/>
                  </a:rPr>
                  <a:t>Contoh: Titik Singular</a:t>
                </a:r>
              </a:p>
              <a:p>
                <a:endParaRPr lang="id-ID" dirty="0">
                  <a:latin typeface="Calibri" panose="020F0502020204030204" pitchFamily="34" charset="0"/>
                </a:endParaRPr>
              </a:p>
              <a:p>
                <a:pPr marL="342900" indent="-342900">
                  <a:buAutoNum type="arabicPeriod"/>
                </a:pPr>
                <a:r>
                  <a:rPr lang="id-ID" dirty="0">
                    <a:latin typeface="Calibri" panose="020F0502020204030204" pitchFamily="34" charset="0"/>
                  </a:rPr>
                  <a:t>PD: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</a:rPr>
                      <m:t>+(</m:t>
                    </m:r>
                    <m:func>
                      <m:func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id-ID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d-ID" dirty="0">
                  <a:latin typeface="Calibri" panose="020F0502020204030204" pitchFamily="34" charset="0"/>
                </a:endParaRPr>
              </a:p>
              <a:p>
                <a:pPr marL="358775"/>
                <a:r>
                  <a:rPr lang="id-ID" dirty="0">
                    <a:latin typeface="Calibri" panose="020F0502020204030204" pitchFamily="34" charset="0"/>
                  </a:rPr>
                  <a:t>Koefisien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</a:rPr>
                  <a:t> adalah analitik di setiap bilangan real dan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id-ID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</a:rPr>
                  <a:t>adalah analitik di setiap bilangan real positif.</a:t>
                </a:r>
              </a:p>
              <a:p>
                <a:pPr marL="358775"/>
                <a:r>
                  <a:rPr lang="id-ID" dirty="0">
                    <a:latin typeface="Calibri" panose="020F0502020204030204" pitchFamily="34" charset="0"/>
                  </a:rPr>
                  <a:t>Maka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d-ID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id-ID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</a:rPr>
                  <a:t>tidak kontinu di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</a:rPr>
                  <a:t>, maka tidak dapat direpresentasikan oleh deret kuasa di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</a:rPr>
                  <a:t> sehingga deret kuasa berpusat di 0. Dapat disimpulkan bahwa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</a:rPr>
                  <a:t> adalah </a:t>
                </a:r>
              </a:p>
              <a:p>
                <a:pPr marL="358775"/>
                <a:r>
                  <a:rPr lang="id-ID" dirty="0">
                    <a:latin typeface="Calibri" panose="020F0502020204030204" pitchFamily="34" charset="0"/>
                  </a:rPr>
                  <a:t>titik singular dari PD</a:t>
                </a:r>
              </a:p>
              <a:p>
                <a:r>
                  <a:rPr lang="id-ID" dirty="0">
                    <a:latin typeface="Calibri" panose="020F0502020204030204" pitchFamily="34" charset="0"/>
                  </a:rPr>
                  <a:t>2. PD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d-ID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d-ID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</a:rPr>
                  <a:t>, maka bentuk umumnya: </a:t>
                </a:r>
                <a:endParaRPr lang="id-ID" i="1" dirty="0">
                  <a:latin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id-ID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d-ID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dirty="0">
                  <a:latin typeface="Calibri" panose="020F0502020204030204" pitchFamily="34" charset="0"/>
                </a:endParaRPr>
              </a:p>
              <a:p>
                <a:pPr indent="358775"/>
                <a:r>
                  <a:rPr lang="id-ID" dirty="0">
                    <a:latin typeface="Calibri" panose="020F0502020204030204" pitchFamily="34" charset="0"/>
                  </a:rPr>
                  <a:t>Maka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d-ID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id-ID" dirty="0">
                    <a:latin typeface="Calibri" panose="020F0502020204030204" pitchFamily="34" charset="0"/>
                  </a:rPr>
                  <a:t> tidak analitik di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</a:rPr>
                  <a:t>. Sehingga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d-ID" dirty="0">
                    <a:latin typeface="Calibri" panose="020F0502020204030204" pitchFamily="34" charset="0"/>
                  </a:rPr>
                  <a:t> adalah titik singular dari PD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AFE082A-84E5-49EA-BF96-4E5B1BAFD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72" y="836124"/>
                <a:ext cx="8873324" cy="3498330"/>
              </a:xfrm>
              <a:prstGeom prst="rect">
                <a:avLst/>
              </a:prstGeom>
              <a:blipFill>
                <a:blip r:embed="rId2"/>
                <a:stretch>
                  <a:fillRect l="-619" t="-871" r="-1100" b="-17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184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33ED759-7089-4F8E-9AA4-40E532DEFFA7}"/>
              </a:ext>
            </a:extLst>
          </p:cNvPr>
          <p:cNvGrpSpPr/>
          <p:nvPr/>
        </p:nvGrpSpPr>
        <p:grpSpPr>
          <a:xfrm>
            <a:off x="235382" y="91829"/>
            <a:ext cx="7072922" cy="592319"/>
            <a:chOff x="1151472" y="3187501"/>
            <a:chExt cx="6552728" cy="914400"/>
          </a:xfrm>
        </p:grpSpPr>
        <p:sp>
          <p:nvSpPr>
            <p:cNvPr id="9" name="Pentagon 4">
              <a:extLst>
                <a:ext uri="{FF2B5EF4-FFF2-40B4-BE49-F238E27FC236}">
                  <a16:creationId xmlns:a16="http://schemas.microsoft.com/office/drawing/2014/main" id="{907459B0-47D6-4998-A757-04E44183253D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10" name="Pentagon 5">
              <a:extLst>
                <a:ext uri="{FF2B5EF4-FFF2-40B4-BE49-F238E27FC236}">
                  <a16:creationId xmlns:a16="http://schemas.microsoft.com/office/drawing/2014/main" id="{CAD08C25-8B77-4FF0-B206-D7C959BCCD99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3602676C-26BB-48AB-8503-0CEEDC2D8F8C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</p:grpSp>
      <p:sp>
        <p:nvSpPr>
          <p:cNvPr id="12" name="직사각형 39">
            <a:extLst>
              <a:ext uri="{FF2B5EF4-FFF2-40B4-BE49-F238E27FC236}">
                <a16:creationId xmlns:a16="http://schemas.microsoft.com/office/drawing/2014/main" id="{50974F24-B459-40CC-8DEA-A30EB1F5760C}"/>
              </a:ext>
            </a:extLst>
          </p:cNvPr>
          <p:cNvSpPr/>
          <p:nvPr/>
        </p:nvSpPr>
        <p:spPr>
          <a:xfrm>
            <a:off x="534412" y="180097"/>
            <a:ext cx="398849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6B5B427D-9C3E-41CE-9485-FC9FD0403AFB}"/>
              </a:ext>
            </a:extLst>
          </p:cNvPr>
          <p:cNvSpPr txBox="1"/>
          <p:nvPr/>
        </p:nvSpPr>
        <p:spPr bwMode="auto">
          <a:xfrm>
            <a:off x="1192208" y="216972"/>
            <a:ext cx="496396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Definisi Titik Singular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965926A-7D0C-4BBD-A71B-81FCDF3324F5}"/>
                  </a:ext>
                </a:extLst>
              </p:cNvPr>
              <p:cNvSpPr txBox="1"/>
              <p:nvPr/>
            </p:nvSpPr>
            <p:spPr>
              <a:xfrm>
                <a:off x="740794" y="1294477"/>
                <a:ext cx="7647630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8775" indent="-358775"/>
                <a:r>
                  <a:rPr lang="id-ID" sz="1600" b="1" u="sng" dirty="0">
                    <a:latin typeface="Calibri" panose="020F0502020204030204" pitchFamily="34" charset="0"/>
                  </a:rPr>
                  <a:t>Contoh: Titik biasa dan titik singular </a:t>
                </a:r>
              </a:p>
              <a:p>
                <a:pPr marL="358775" indent="-358775"/>
                <a:r>
                  <a:rPr lang="id-ID" sz="1600" dirty="0">
                    <a:latin typeface="Calibri" panose="020F0502020204030204" pitchFamily="34" charset="0"/>
                  </a:rPr>
                  <a:t> </a:t>
                </a:r>
              </a:p>
              <a:p>
                <a:pPr marL="358775" indent="-358775">
                  <a:buAutoNum type="arabicPeriod"/>
                </a:pPr>
                <a:r>
                  <a:rPr lang="id-ID" sz="1600" dirty="0">
                    <a:latin typeface="Calibri" panose="020F0502020204030204" pitchFamily="34" charset="0"/>
                  </a:rPr>
                  <a:t>PD: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d-ID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d-ID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pPr marL="358775" indent="-358775"/>
                <a:r>
                  <a:rPr lang="id-ID" sz="1600" dirty="0">
                    <a:latin typeface="Calibri" panose="020F0502020204030204" pitchFamily="34" charset="0"/>
                  </a:rPr>
                  <a:t>        Titik singular yang merupakan solusi PD adalah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−1=0 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 dengan </a:t>
                </a:r>
                <a14:m>
                  <m:oMath xmlns:m="http://schemas.openxmlformats.org/officeDocument/2006/math"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. Untuk </a:t>
                </a:r>
              </a:p>
              <a:p>
                <a:pPr marL="358775" indent="-358775"/>
                <a:r>
                  <a:rPr lang="id-ID" sz="1600" dirty="0">
                    <a:latin typeface="Calibri" panose="020F0502020204030204" pitchFamily="34" charset="0"/>
                  </a:rPr>
                  <a:t>	semua nilai </a:t>
                </a:r>
                <a14:m>
                  <m:oMath xmlns:m="http://schemas.openxmlformats.org/officeDocument/2006/math"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 dari titik biasa lainnya.</a:t>
                </a:r>
              </a:p>
              <a:p>
                <a:pPr marL="358775" indent="-358775"/>
                <a:r>
                  <a:rPr lang="id-ID" sz="1600" dirty="0">
                    <a:latin typeface="Calibri" panose="020F0502020204030204" pitchFamily="34" charset="0"/>
                  </a:rPr>
                  <a:t>2. 	PD: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pPr marL="358775" indent="-358775"/>
                <a:r>
                  <a:rPr lang="id-ID" sz="1600" dirty="0">
                    <a:latin typeface="Calibri" panose="020F0502020204030204" pitchFamily="34" charset="0"/>
                  </a:rPr>
                  <a:t>     	Mempunyai titik singular di </a:t>
                </a:r>
                <a14:m>
                  <m:oMath xmlns:m="http://schemas.openxmlformats.org/officeDocument/2006/math"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. Semua nilai </a:t>
                </a:r>
                <a14:m>
                  <m:oMath xmlns:m="http://schemas.openxmlformats.org/officeDocument/2006/math"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 adalah titik biasa</a:t>
                </a:r>
              </a:p>
              <a:p>
                <a:pPr marL="358775" indent="-358775"/>
                <a:r>
                  <a:rPr lang="id-ID" sz="1600" dirty="0">
                    <a:latin typeface="Calibri" panose="020F0502020204030204" pitchFamily="34" charset="0"/>
                  </a:rPr>
                  <a:t>3. 	PD: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d-ID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d-ID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p>
                      <m:sSup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pPr marL="358775" indent="-358775"/>
                <a:r>
                  <a:rPr lang="id-ID" sz="1600" dirty="0">
                    <a:latin typeface="Calibri" panose="020F0502020204030204" pitchFamily="34" charset="0"/>
                  </a:rPr>
                  <a:t>     	Mempunyai titik singular di solusi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+1=0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 berarti </a:t>
                </a:r>
                <a14:m>
                  <m:oMath xmlns:m="http://schemas.openxmlformats.org/officeDocument/2006/math"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=±</m:t>
                    </m:r>
                    <m:r>
                      <a:rPr lang="id-ID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. Semua nilai </a:t>
                </a:r>
                <a14:m>
                  <m:oMath xmlns:m="http://schemas.openxmlformats.org/officeDocument/2006/math">
                    <m:r>
                      <a:rPr lang="id-ID" sz="1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 real atau</a:t>
                </a:r>
              </a:p>
              <a:p>
                <a:pPr marL="358775" indent="-358775"/>
                <a:r>
                  <a:rPr lang="id-ID" sz="1600" dirty="0">
                    <a:latin typeface="Calibri" panose="020F0502020204030204" pitchFamily="34" charset="0"/>
                  </a:rPr>
                  <a:t>	kompleks adalah titik biasa.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965926A-7D0C-4BBD-A71B-81FCDF332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94" y="1294477"/>
                <a:ext cx="7647630" cy="2554545"/>
              </a:xfrm>
              <a:prstGeom prst="rect">
                <a:avLst/>
              </a:prstGeom>
              <a:blipFill>
                <a:blip r:embed="rId2"/>
                <a:stretch>
                  <a:fillRect l="-478" t="-716" b="-214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2612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B057D4F-3557-4EF4-BC11-FA6013BE6C93}"/>
              </a:ext>
            </a:extLst>
          </p:cNvPr>
          <p:cNvGrpSpPr/>
          <p:nvPr/>
        </p:nvGrpSpPr>
        <p:grpSpPr>
          <a:xfrm>
            <a:off x="309276" y="331911"/>
            <a:ext cx="6302341" cy="569662"/>
            <a:chOff x="1151472" y="3187501"/>
            <a:chExt cx="6552728" cy="914400"/>
          </a:xfrm>
        </p:grpSpPr>
        <p:sp>
          <p:nvSpPr>
            <p:cNvPr id="5" name="Pentagon 12">
              <a:extLst>
                <a:ext uri="{FF2B5EF4-FFF2-40B4-BE49-F238E27FC236}">
                  <a16:creationId xmlns:a16="http://schemas.microsoft.com/office/drawing/2014/main" id="{D1B792C5-71D3-419D-8DD1-140475E5DA0F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6" name="Pentagon 13">
              <a:extLst>
                <a:ext uri="{FF2B5EF4-FFF2-40B4-BE49-F238E27FC236}">
                  <a16:creationId xmlns:a16="http://schemas.microsoft.com/office/drawing/2014/main" id="{3761C860-7AD9-49E8-A932-B9D4306E8C16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7917132B-8619-4519-AC22-C20E5BC02D00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6B41CE06-646C-46F2-8893-15C373142BC0}"/>
              </a:ext>
            </a:extLst>
          </p:cNvPr>
          <p:cNvSpPr/>
          <p:nvPr/>
        </p:nvSpPr>
        <p:spPr>
          <a:xfrm>
            <a:off x="550970" y="412713"/>
            <a:ext cx="387778" cy="338554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E4DEEA2D-4211-4465-A1E9-E6FCA9755523}"/>
              </a:ext>
            </a:extLst>
          </p:cNvPr>
          <p:cNvSpPr txBox="1"/>
          <p:nvPr/>
        </p:nvSpPr>
        <p:spPr bwMode="auto">
          <a:xfrm>
            <a:off x="1331640" y="411510"/>
            <a:ext cx="457092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v-SE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Definisi Titik Singular Regular dan Irregular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BD9F2FD-1E12-45CC-9054-80C634BCE437}"/>
                  </a:ext>
                </a:extLst>
              </p:cNvPr>
              <p:cNvSpPr/>
              <p:nvPr/>
            </p:nvSpPr>
            <p:spPr>
              <a:xfrm>
                <a:off x="179512" y="1635646"/>
                <a:ext cx="8712968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defTabSz="0">
                  <a:tabLst>
                    <a:tab pos="0" algn="l"/>
                  </a:tabLst>
                </a:pPr>
                <a:r>
                  <a:rPr lang="id-ID" sz="2000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Titik singular </a:t>
                </a:r>
                <a14:m>
                  <m:oMath xmlns:m="http://schemas.openxmlformats.org/officeDocument/2006/math">
                    <m:r>
                      <a:rPr lang="id-ID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id-ID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id-ID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id-ID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d-ID" sz="2000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 dikatakan </a:t>
                </a:r>
                <a:r>
                  <a:rPr lang="id-ID" sz="2000" b="1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titik singular reguler </a:t>
                </a:r>
                <a:r>
                  <a:rPr lang="id-ID" sz="2000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dari PD jika fungsi </a:t>
                </a:r>
                <a:endParaRPr lang="id-ID" sz="2000" i="1" dirty="0"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algn="just" defTabSz="0">
                  <a:tabLst>
                    <a:tab pos="0" algn="l"/>
                  </a:tabLst>
                </a:pPr>
                <a14:m>
                  <m:oMath xmlns:m="http://schemas.openxmlformats.org/officeDocument/2006/math">
                    <m:r>
                      <a:rPr lang="id-ID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id-ID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d-ID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id-ID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id-ID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d-ID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  <m:r>
                          <a:rPr lang="id-ID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d-ID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d-ID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id-ID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𝑃</m:t>
                    </m:r>
                    <m:r>
                      <a:rPr lang="id-ID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id-ID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id-ID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id-ID" sz="2000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  dan </a:t>
                </a:r>
                <a14:m>
                  <m:oMath xmlns:m="http://schemas.openxmlformats.org/officeDocument/2006/math">
                    <m:r>
                      <a:rPr lang="id-ID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𝑞</m:t>
                    </m:r>
                    <m:d>
                      <m:dPr>
                        <m:ctrlPr>
                          <a:rPr lang="id-ID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d-ID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id-ID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id-ID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d-ID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id-ID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id-ID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d-ID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d-ID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id-ID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id-ID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𝑄</m:t>
                    </m:r>
                    <m:r>
                      <a:rPr lang="id-ID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id-ID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id-ID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id-ID" sz="2000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 adalah keduanya analitik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id-ID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d-ID" sz="2000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. </a:t>
                </a:r>
              </a:p>
              <a:p>
                <a:pPr algn="just" defTabSz="0">
                  <a:tabLst>
                    <a:tab pos="0" algn="l"/>
                  </a:tabLst>
                </a:pPr>
                <a:endParaRPr lang="id-ID" sz="2000" dirty="0"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  <a:p>
                <a:pPr algn="just" defTabSz="0">
                  <a:tabLst>
                    <a:tab pos="0" algn="l"/>
                  </a:tabLst>
                </a:pPr>
                <a:r>
                  <a:rPr lang="id-ID" sz="2000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Suatu titik singular tidak regular dikatakan </a:t>
                </a:r>
                <a:r>
                  <a:rPr lang="id-ID" sz="2000" b="1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titik  singular irreguler </a:t>
                </a:r>
                <a:r>
                  <a:rPr lang="id-ID" sz="2000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dari PD jika </a:t>
                </a:r>
              </a:p>
              <a:p>
                <a:pPr algn="just" defTabSz="0">
                  <a:tabLst>
                    <a:tab pos="0" algn="l"/>
                  </a:tabLst>
                </a:pPr>
                <a:r>
                  <a:rPr lang="id-ID" sz="2000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Tidak analitik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id-ID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d-ID" sz="2000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.</a:t>
                </a:r>
              </a:p>
              <a:p>
                <a:pPr algn="just" defTabSz="0">
                  <a:tabLst>
                    <a:tab pos="0" algn="l"/>
                  </a:tabLst>
                </a:pPr>
                <a:endParaRPr lang="id-ID" sz="2000" dirty="0"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BD9F2FD-1E12-45CC-9054-80C634BCE4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635646"/>
                <a:ext cx="8712968" cy="1938992"/>
              </a:xfrm>
              <a:prstGeom prst="rect">
                <a:avLst/>
              </a:prstGeom>
              <a:blipFill>
                <a:blip r:embed="rId2"/>
                <a:stretch>
                  <a:fillRect l="-699" t="-157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8047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A89E547-6165-41D9-AA25-6B06D2C6BB0D}"/>
              </a:ext>
            </a:extLst>
          </p:cNvPr>
          <p:cNvGrpSpPr/>
          <p:nvPr/>
        </p:nvGrpSpPr>
        <p:grpSpPr>
          <a:xfrm>
            <a:off x="251520" y="195486"/>
            <a:ext cx="6302341" cy="569662"/>
            <a:chOff x="1151472" y="3187501"/>
            <a:chExt cx="6552728" cy="914400"/>
          </a:xfrm>
        </p:grpSpPr>
        <p:sp>
          <p:nvSpPr>
            <p:cNvPr id="5" name="Pentagon 16">
              <a:extLst>
                <a:ext uri="{FF2B5EF4-FFF2-40B4-BE49-F238E27FC236}">
                  <a16:creationId xmlns:a16="http://schemas.microsoft.com/office/drawing/2014/main" id="{08FE1515-EBB2-46EB-8C6A-7916691B0292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6" name="Pentagon 17">
              <a:extLst>
                <a:ext uri="{FF2B5EF4-FFF2-40B4-BE49-F238E27FC236}">
                  <a16:creationId xmlns:a16="http://schemas.microsoft.com/office/drawing/2014/main" id="{B8688D7B-0EA4-4039-9608-203EC9D08C0F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CB87879B-271D-4803-8A27-730BB34153A8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D1B064CC-3B5A-4485-B88F-6E9A98DF10E5}"/>
              </a:ext>
            </a:extLst>
          </p:cNvPr>
          <p:cNvSpPr/>
          <p:nvPr/>
        </p:nvSpPr>
        <p:spPr>
          <a:xfrm>
            <a:off x="497361" y="302499"/>
            <a:ext cx="38777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2C4BDBF5-82BE-4AD7-9FAF-8F49A375AB70}"/>
              </a:ext>
            </a:extLst>
          </p:cNvPr>
          <p:cNvSpPr txBox="1"/>
          <p:nvPr/>
        </p:nvSpPr>
        <p:spPr bwMode="auto">
          <a:xfrm>
            <a:off x="1189224" y="313355"/>
            <a:ext cx="4896544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Pengklasifikasian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Titik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Singular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42DC942-7868-49F2-BA21-8D8B1001C5DB}"/>
                  </a:ext>
                </a:extLst>
              </p:cNvPr>
              <p:cNvSpPr/>
              <p:nvPr/>
            </p:nvSpPr>
            <p:spPr>
              <a:xfrm>
                <a:off x="251520" y="987574"/>
                <a:ext cx="8640960" cy="3830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d-ID" sz="1600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Andaikan </a:t>
                </a:r>
                <a14:m>
                  <m:oMath xmlns:m="http://schemas.openxmlformats.org/officeDocument/2006/math">
                    <m:r>
                      <a:rPr lang="id-ID" sz="1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id-ID" sz="1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 adalah titik singular reguler dari PD, maka ada tiga kasus untuk akar – akar </a:t>
                </a:r>
              </a:p>
              <a:p>
                <a:r>
                  <a:rPr lang="id-ID" sz="1600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karakteristiknya: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id-ID" sz="1600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Jika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id-ID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id-ID" sz="1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id-ID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id-ID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d-ID" sz="1600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 adalah real berbeda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id-ID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id-ID" sz="1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id-ID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id-ID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d-ID" sz="1600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 adalah biangan bulat tidak positif. Solusi bebas linear </a:t>
                </a:r>
              </a:p>
              <a:p>
                <a:pPr>
                  <a:tabLst>
                    <a:tab pos="274638" algn="l"/>
                  </a:tabLst>
                </a:pPr>
                <a:r>
                  <a:rPr lang="id-ID" sz="1600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	dari PD: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sz="16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d-ID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id-ID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     , </m:t>
                      </m:r>
                      <m:sSub>
                        <m:sSub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              ,</m:t>
                      </m:r>
                      <m:sSub>
                        <m:sSubPr>
                          <m:ctrlPr>
                            <a:rPr lang="id-ID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id-ID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d-ID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id-ID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id-ID" sz="1600" i="1">
                          <a:latin typeface="Cambria Math" panose="02040503050406030204" pitchFamily="18" charset="0"/>
                        </a:rPr>
                        <m:t>     , </m:t>
                      </m:r>
                      <m:sSub>
                        <m:sSub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id-ID" sz="1600" dirty="0"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endParaRPr lang="id-ID" sz="1600" dirty="0"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id-ID" sz="1600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Jika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id-ID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id-ID" sz="1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id-ID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id-ID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d-ID" sz="1600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 adalah real berbeda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id-ID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id-ID" sz="1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id-ID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id-ID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d-ID" sz="1600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 adalah biangan bulat positif. Solusi bebas linear dari PD: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id-ID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d-ID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id-ID" sz="1600" i="1">
                          <a:latin typeface="Cambria Math" panose="02040503050406030204" pitchFamily="18" charset="0"/>
                        </a:rPr>
                        <m:t>     , </m:t>
                      </m:r>
                      <m:sSub>
                        <m:sSub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id-ID" sz="1600" dirty="0"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sz="16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func>
                        <m:funcPr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600" b="0" i="0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</m:func>
                      <m:r>
                        <a:rPr lang="id-ID" sz="16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d-ID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id-ID" sz="1600" i="1">
                          <a:latin typeface="Cambria Math" panose="02040503050406030204" pitchFamily="18" charset="0"/>
                        </a:rPr>
                        <m:t>     , </m:t>
                      </m:r>
                      <m:sSub>
                        <m:sSub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id-ID" sz="1600" dirty="0"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  <a:p>
                <a:endParaRPr lang="id-ID" sz="1600" dirty="0"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42DC942-7868-49F2-BA21-8D8B1001C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87574"/>
                <a:ext cx="8640960" cy="3830664"/>
              </a:xfrm>
              <a:prstGeom prst="rect">
                <a:avLst/>
              </a:prstGeom>
              <a:blipFill>
                <a:blip r:embed="rId2"/>
                <a:stretch>
                  <a:fillRect l="-353" t="-47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5466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A89E547-6165-41D9-AA25-6B06D2C6BB0D}"/>
              </a:ext>
            </a:extLst>
          </p:cNvPr>
          <p:cNvGrpSpPr/>
          <p:nvPr/>
        </p:nvGrpSpPr>
        <p:grpSpPr>
          <a:xfrm>
            <a:off x="251520" y="195486"/>
            <a:ext cx="6302341" cy="569662"/>
            <a:chOff x="1151472" y="3187501"/>
            <a:chExt cx="6552728" cy="914400"/>
          </a:xfrm>
        </p:grpSpPr>
        <p:sp>
          <p:nvSpPr>
            <p:cNvPr id="5" name="Pentagon 16">
              <a:extLst>
                <a:ext uri="{FF2B5EF4-FFF2-40B4-BE49-F238E27FC236}">
                  <a16:creationId xmlns:a16="http://schemas.microsoft.com/office/drawing/2014/main" id="{08FE1515-EBB2-46EB-8C6A-7916691B0292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6" name="Pentagon 17">
              <a:extLst>
                <a:ext uri="{FF2B5EF4-FFF2-40B4-BE49-F238E27FC236}">
                  <a16:creationId xmlns:a16="http://schemas.microsoft.com/office/drawing/2014/main" id="{B8688D7B-0EA4-4039-9608-203EC9D08C0F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CB87879B-271D-4803-8A27-730BB34153A8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b="1" dirty="0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D1B064CC-3B5A-4485-B88F-6E9A98DF10E5}"/>
              </a:ext>
            </a:extLst>
          </p:cNvPr>
          <p:cNvSpPr/>
          <p:nvPr/>
        </p:nvSpPr>
        <p:spPr>
          <a:xfrm>
            <a:off x="497361" y="302499"/>
            <a:ext cx="38777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2C4BDBF5-82BE-4AD7-9FAF-8F49A375AB70}"/>
              </a:ext>
            </a:extLst>
          </p:cNvPr>
          <p:cNvSpPr txBox="1"/>
          <p:nvPr/>
        </p:nvSpPr>
        <p:spPr bwMode="auto">
          <a:xfrm>
            <a:off x="1189224" y="313355"/>
            <a:ext cx="4896544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Pengklasifikasian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Titik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Singular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42DC942-7868-49F2-BA21-8D8B1001C5DB}"/>
                  </a:ext>
                </a:extLst>
              </p:cNvPr>
              <p:cNvSpPr/>
              <p:nvPr/>
            </p:nvSpPr>
            <p:spPr>
              <a:xfrm>
                <a:off x="251520" y="987574"/>
                <a:ext cx="8712968" cy="1927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id-ID" sz="1600" dirty="0">
                    <a:ea typeface="Times New Roman" panose="02020603050405020304" pitchFamily="18" charset="0"/>
                  </a:rPr>
                  <a:t>Jika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id-ID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id-ID" sz="1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id-ID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id-ID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d-ID" sz="1600" dirty="0">
                    <a:ea typeface="Times New Roman" panose="02020603050405020304" pitchFamily="18" charset="0"/>
                  </a:rPr>
                  <a:t> adalah sama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id-ID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id-ID" sz="1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id-ID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id-ID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d-ID" sz="1600" dirty="0">
                    <a:ea typeface="Times New Roman" panose="02020603050405020304" pitchFamily="18" charset="0"/>
                  </a:rPr>
                  <a:t> adalah biangan bulat positif. Solusi bebas linear dari PD: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id-ID" sz="16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sz="16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d-ID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d-ID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id-ID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     , </m:t>
                      </m:r>
                      <m:sSub>
                        <m:sSub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d-ID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id-ID" sz="1600" b="0" dirty="0"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id-ID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d-ID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id-ID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func>
                        <m:funcPr>
                          <m:ctrlPr>
                            <a:rPr lang="id-ID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6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</m:func>
                      <m:r>
                        <a:rPr lang="id-ID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d-ID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id-ID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id-ID" sz="1600" i="1">
                          <a:latin typeface="Cambria Math" panose="02040503050406030204" pitchFamily="18" charset="0"/>
                        </a:rPr>
                        <m:t>     , </m:t>
                      </m:r>
                      <m:sSub>
                        <m:sSub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d-ID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id-ID" sz="1600" dirty="0"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  <a:p>
                <a:endParaRPr lang="id-ID" sz="1600" dirty="0"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42DC942-7868-49F2-BA21-8D8B1001C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87574"/>
                <a:ext cx="8712968" cy="1927964"/>
              </a:xfrm>
              <a:prstGeom prst="rect">
                <a:avLst/>
              </a:prstGeom>
              <a:blipFill>
                <a:blip r:embed="rId2"/>
                <a:stretch>
                  <a:fillRect l="-280" t="-94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59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C5B66AD-F721-4A91-805B-8BF0D9405176}"/>
              </a:ext>
            </a:extLst>
          </p:cNvPr>
          <p:cNvGrpSpPr/>
          <p:nvPr/>
        </p:nvGrpSpPr>
        <p:grpSpPr>
          <a:xfrm>
            <a:off x="283160" y="206562"/>
            <a:ext cx="6302341" cy="569662"/>
            <a:chOff x="1151472" y="3187501"/>
            <a:chExt cx="6552728" cy="914400"/>
          </a:xfrm>
        </p:grpSpPr>
        <p:sp>
          <p:nvSpPr>
            <p:cNvPr id="5" name="Pentagon 20">
              <a:extLst>
                <a:ext uri="{FF2B5EF4-FFF2-40B4-BE49-F238E27FC236}">
                  <a16:creationId xmlns:a16="http://schemas.microsoft.com/office/drawing/2014/main" id="{634F84B1-2D83-463C-AE23-ECE121FCEA0D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/>
            </a:p>
          </p:txBody>
        </p:sp>
        <p:sp>
          <p:nvSpPr>
            <p:cNvPr id="6" name="Pentagon 21">
              <a:extLst>
                <a:ext uri="{FF2B5EF4-FFF2-40B4-BE49-F238E27FC236}">
                  <a16:creationId xmlns:a16="http://schemas.microsoft.com/office/drawing/2014/main" id="{AA04EF38-7BA7-4DB9-AE21-E8647D08133D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0F66D141-D6D6-477C-9A03-45AD7B6769FC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/>
            </a:p>
          </p:txBody>
        </p:sp>
      </p:grpSp>
      <p:sp>
        <p:nvSpPr>
          <p:cNvPr id="8" name="직사각형 39">
            <a:extLst>
              <a:ext uri="{FF2B5EF4-FFF2-40B4-BE49-F238E27FC236}">
                <a16:creationId xmlns:a16="http://schemas.microsoft.com/office/drawing/2014/main" id="{05F9B01A-8898-4B7A-BE55-CD0433ADF55B}"/>
              </a:ext>
            </a:extLst>
          </p:cNvPr>
          <p:cNvSpPr/>
          <p:nvPr/>
        </p:nvSpPr>
        <p:spPr>
          <a:xfrm>
            <a:off x="573842" y="325020"/>
            <a:ext cx="307838" cy="338554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1FB44EC6-0794-4D85-AFEA-64E076C39010}"/>
              </a:ext>
            </a:extLst>
          </p:cNvPr>
          <p:cNvSpPr txBox="1"/>
          <p:nvPr/>
        </p:nvSpPr>
        <p:spPr bwMode="auto">
          <a:xfrm>
            <a:off x="1259632" y="339502"/>
            <a:ext cx="463405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Contoh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Klasifikasi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Titik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Singular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742726-0E43-4386-9BCD-145DA196B36D}"/>
                  </a:ext>
                </a:extLst>
              </p:cNvPr>
              <p:cNvSpPr txBox="1"/>
              <p:nvPr/>
            </p:nvSpPr>
            <p:spPr>
              <a:xfrm>
                <a:off x="107504" y="771550"/>
                <a:ext cx="8860840" cy="4323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600" dirty="0">
                    <a:latin typeface="Calibri" panose="020F0502020204030204" pitchFamily="34" charset="0"/>
                  </a:rPr>
                  <a:t>PD berikut: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d-ID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d-ID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d-ID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id-ID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id-ID" sz="16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e>
                      <m:sup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+3</m:t>
                    </m:r>
                    <m:d>
                      <m:d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sSup>
                      <m:sSup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.</a:t>
                </a: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Dari PD tersebut jelas bahwa </a:t>
                </a:r>
                <a14:m>
                  <m:oMath xmlns:m="http://schemas.openxmlformats.org/officeDocument/2006/math"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 adalah titik singular.</a:t>
                </a: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Kedua ruas dibagi dengan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d-ID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d-ID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d-ID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id-ID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id-ID" sz="1600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e>
                      <m:sup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d-ID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, maka diperoleh: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id-ID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d-ID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d-ID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d-ID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</m:d>
                            </m:e>
                            <m:sup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d-ID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sSup>
                            <m:sSup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d-ID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d-ID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d-ID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</m:d>
                            </m:e>
                            <m:sup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d-ID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sz="1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Maka: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d>
                            <m:dPr>
                              <m:ctrlP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sSup>
                            <m:sSupPr>
                              <m:ctrlP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d-ID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d-ID" sz="1600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</m:d>
                            </m:e>
                            <m:sup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id-ID" sz="1600" b="0" i="0" smtClean="0">
                          <a:latin typeface="Cambria Math" panose="02040503050406030204" pitchFamily="18" charset="0"/>
                        </a:rPr>
                        <m:t>dan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sSup>
                            <m:sSupPr>
                              <m:ctrlP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  <m:sup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d-ID" sz="1600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</m:d>
                            </m:e>
                            <m:sup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r>
                  <a:rPr lang="id-ID" sz="1600" dirty="0">
                    <a:latin typeface="Calibri" panose="020F0502020204030204" pitchFamily="34" charset="0"/>
                  </a:rPr>
                  <a:t>Akan diuji apakah </a:t>
                </a:r>
                <a14:m>
                  <m:oMath xmlns:m="http://schemas.openxmlformats.org/officeDocument/2006/math"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id-ID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d-ID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di setiap titik singular.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id-ID" sz="1600" dirty="0">
                    <a:latin typeface="Calibri" panose="020F0502020204030204" pitchFamily="34" charset="0"/>
                  </a:rPr>
                  <a:t>Untuk </a:t>
                </a:r>
                <a14:m>
                  <m:oMath xmlns:m="http://schemas.openxmlformats.org/officeDocument/2006/math"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, maka faktornya: </a:t>
                </a:r>
                <a14:m>
                  <m:oMath xmlns:m="http://schemas.openxmlformats.org/officeDocument/2006/math"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, maka: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sSup>
                            <m:sSupPr>
                              <m:ctrlP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d-ID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d-ID" sz="1600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</m:d>
                            </m:e>
                            <m:sup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id-ID" sz="1600" b="0" i="0" smtClean="0">
                          <a:latin typeface="Cambria Math" panose="02040503050406030204" pitchFamily="18" charset="0"/>
                        </a:rPr>
                        <m:t>dan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sSup>
                            <m:sSupPr>
                              <m:ctrlP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d-ID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d-ID" sz="1600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</m:d>
                            </m:e>
                            <m:sup>
                              <m:r>
                                <a:rPr lang="id-ID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pPr>
                  <a:tabLst>
                    <a:tab pos="274638" algn="l"/>
                  </a:tabLst>
                </a:pPr>
                <a:r>
                  <a:rPr lang="id-ID" sz="1600" dirty="0">
                    <a:latin typeface="Calibri" panose="020F0502020204030204" pitchFamily="34" charset="0"/>
                  </a:rPr>
                  <a:t>	Sehingga jelas analitik di </a:t>
                </a:r>
                <a14:m>
                  <m:oMath xmlns:m="http://schemas.openxmlformats.org/officeDocument/2006/math"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=2, 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maka </a:t>
                </a:r>
                <a14:m>
                  <m:oMath xmlns:m="http://schemas.openxmlformats.org/officeDocument/2006/math"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sz="1600" b="0" i="1" smtClean="0">
                        <a:latin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adalah titik singular reguler.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id-ID" sz="1600" dirty="0">
                    <a:latin typeface="Calibri" panose="020F0502020204030204" pitchFamily="34" charset="0"/>
                  </a:rPr>
                  <a:t>Untuk </a:t>
                </a:r>
                <a14:m>
                  <m:oMath xmlns:m="http://schemas.openxmlformats.org/officeDocument/2006/math">
                    <m:r>
                      <a:rPr lang="id-ID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sz="1600" i="1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, maka faktornya:</a:t>
                </a:r>
                <a14:m>
                  <m:oMath xmlns:m="http://schemas.openxmlformats.org/officeDocument/2006/math">
                    <m:r>
                      <a:rPr lang="id-ID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sz="16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id-ID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id-ID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sz="1600" i="1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, maka: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6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id-ID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d-ID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d>
                            <m:d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d>
                            <m:d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d-ID" sz="16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id-ID" sz="1600" dirty="0">
                  <a:latin typeface="Calibri" panose="020F0502020204030204" pitchFamily="34" charset="0"/>
                </a:endParaRPr>
              </a:p>
              <a:p>
                <a:pPr>
                  <a:tabLst>
                    <a:tab pos="268288" algn="l"/>
                  </a:tabLst>
                </a:pPr>
                <a:r>
                  <a:rPr lang="id-ID" sz="1600" dirty="0">
                    <a:latin typeface="Calibri" panose="020F0502020204030204" pitchFamily="34" charset="0"/>
                  </a:rPr>
                  <a:t>	Sehingga jelas tidak analitik di </a:t>
                </a:r>
                <a14:m>
                  <m:oMath xmlns:m="http://schemas.openxmlformats.org/officeDocument/2006/math">
                    <m:r>
                      <a:rPr lang="id-ID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sz="1600" i="1">
                        <a:latin typeface="Cambria Math" panose="02040503050406030204" pitchFamily="18" charset="0"/>
                      </a:rPr>
                      <m:t>=−2, 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maka </a:t>
                </a:r>
                <a14:m>
                  <m:oMath xmlns:m="http://schemas.openxmlformats.org/officeDocument/2006/math">
                    <m:r>
                      <a:rPr lang="id-ID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sz="1600" i="1">
                        <a:latin typeface="Cambria Math" panose="02040503050406030204" pitchFamily="18" charset="0"/>
                      </a:rPr>
                      <m:t>=−2 </m:t>
                    </m:r>
                  </m:oMath>
                </a14:m>
                <a:r>
                  <a:rPr lang="id-ID" sz="1600" dirty="0">
                    <a:latin typeface="Calibri" panose="020F0502020204030204" pitchFamily="34" charset="0"/>
                  </a:rPr>
                  <a:t>adalah titik singular irreguler.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742726-0E43-4386-9BCD-145DA196B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771550"/>
                <a:ext cx="8860840" cy="4323363"/>
              </a:xfrm>
              <a:prstGeom prst="rect">
                <a:avLst/>
              </a:prstGeom>
              <a:blipFill>
                <a:blip r:embed="rId2"/>
                <a:stretch>
                  <a:fillRect l="-413" t="-423" b="-98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86703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F2D61F19386547A8342F8926EC0752" ma:contentTypeVersion="2" ma:contentTypeDescription="Create a new document." ma:contentTypeScope="" ma:versionID="9afdb027e1c9e526be716d1d602a276a">
  <xsd:schema xmlns:xsd="http://www.w3.org/2001/XMLSchema" xmlns:xs="http://www.w3.org/2001/XMLSchema" xmlns:p="http://schemas.microsoft.com/office/2006/metadata/properties" xmlns:ns2="e92d776b-e5ed-4d2a-8fbe-6a00aed0c580" targetNamespace="http://schemas.microsoft.com/office/2006/metadata/properties" ma:root="true" ma:fieldsID="29ae0008ab636aca089d154e99e64961" ns2:_="">
    <xsd:import namespace="e92d776b-e5ed-4d2a-8fbe-6a00aed0c5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2d776b-e5ed-4d2a-8fbe-6a00aed0c5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1723BD-CE97-4DDA-A282-70ED99F6A265}"/>
</file>

<file path=customXml/itemProps2.xml><?xml version="1.0" encoding="utf-8"?>
<ds:datastoreItem xmlns:ds="http://schemas.openxmlformats.org/officeDocument/2006/customXml" ds:itemID="{678C7594-3DAD-4A43-94BB-1334F492C318}"/>
</file>

<file path=customXml/itemProps3.xml><?xml version="1.0" encoding="utf-8"?>
<ds:datastoreItem xmlns:ds="http://schemas.openxmlformats.org/officeDocument/2006/customXml" ds:itemID="{634DB0BB-AC73-4E55-BDC9-BC9481D494B5}"/>
</file>

<file path=docProps/app.xml><?xml version="1.0" encoding="utf-8"?>
<Properties xmlns="http://schemas.openxmlformats.org/officeDocument/2006/extended-properties" xmlns:vt="http://schemas.openxmlformats.org/officeDocument/2006/docPropsVTypes">
  <TotalTime>4230</TotalTime>
  <Words>956</Words>
  <Application>Microsoft Office PowerPoint</Application>
  <PresentationFormat>On-screen Show (16:9)</PresentationFormat>
  <Paragraphs>144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Batang</vt:lpstr>
      <vt:lpstr>맑은 고딕</vt:lpstr>
      <vt:lpstr>Arial</vt:lpstr>
      <vt:lpstr>Arial Unicode MS</vt:lpstr>
      <vt:lpstr>Britannic Bold</vt:lpstr>
      <vt:lpstr>Calibri</vt:lpstr>
      <vt:lpstr>Cambria Math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Owner</cp:lastModifiedBy>
  <cp:revision>204</cp:revision>
  <dcterms:created xsi:type="dcterms:W3CDTF">2016-12-05T23:26:54Z</dcterms:created>
  <dcterms:modified xsi:type="dcterms:W3CDTF">2018-12-14T04:50:16Z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0x0101003BF2D61F19386547A8342F8926EC0752</vt:lpwstr>
  </property>
</Properties>
</file>