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302" r:id="rId6"/>
    <p:sldId id="431" r:id="rId7"/>
    <p:sldId id="433" r:id="rId8"/>
    <p:sldId id="434" r:id="rId9"/>
    <p:sldId id="435" r:id="rId10"/>
    <p:sldId id="432" r:id="rId11"/>
    <p:sldId id="436" r:id="rId12"/>
    <p:sldId id="437" r:id="rId13"/>
    <p:sldId id="438" r:id="rId14"/>
    <p:sldId id="440" r:id="rId15"/>
    <p:sldId id="441" r:id="rId16"/>
    <p:sldId id="442" r:id="rId17"/>
    <p:sldId id="445" r:id="rId18"/>
    <p:sldId id="443" r:id="rId19"/>
    <p:sldId id="446" r:id="rId20"/>
    <p:sldId id="447" r:id="rId21"/>
    <p:sldId id="448" r:id="rId22"/>
    <p:sldId id="449" r:id="rId23"/>
    <p:sldId id="444" r:id="rId24"/>
    <p:sldId id="450" r:id="rId25"/>
    <p:sldId id="451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6106" autoAdjust="0"/>
  </p:normalViewPr>
  <p:slideViewPr>
    <p:cSldViewPr>
      <p:cViewPr varScale="1">
        <p:scale>
          <a:sx n="73" d="100"/>
          <a:sy n="73" d="100"/>
        </p:scale>
        <p:origin x="240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2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5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4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859782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13:</a:t>
            </a:r>
          </a:p>
          <a:p>
            <a:r>
              <a:rPr lang="id-ID" sz="2800" dirty="0">
                <a:ea typeface="맑은 고딕" pitchFamily="50" charset="-127"/>
              </a:rPr>
              <a:t>SIFAT-SIFAT TRANSFORMASI LAPLACE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2A63C1-3893-4E7C-9DA0-B85DD903EBBB}"/>
              </a:ext>
            </a:extLst>
          </p:cNvPr>
          <p:cNvGrpSpPr/>
          <p:nvPr/>
        </p:nvGrpSpPr>
        <p:grpSpPr>
          <a:xfrm>
            <a:off x="323528" y="267494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01F1CD92-0CB1-4A06-9A9C-5451D91E624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A7EB08B9-C545-468B-9AC1-8966F73D851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F15FB36-659F-47AB-B385-94AD0CF3E7E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FB6A2A6-3E7F-4F8E-A407-4918F982B29E}"/>
              </a:ext>
            </a:extLst>
          </p:cNvPr>
          <p:cNvSpPr/>
          <p:nvPr/>
        </p:nvSpPr>
        <p:spPr>
          <a:xfrm>
            <a:off x="569369" y="359119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D07D1F8-6F2A-4B2C-8462-9339F34918B8}"/>
              </a:ext>
            </a:extLst>
          </p:cNvPr>
          <p:cNvSpPr txBox="1"/>
          <p:nvPr/>
        </p:nvSpPr>
        <p:spPr bwMode="auto">
          <a:xfrm>
            <a:off x="1261232" y="385363"/>
            <a:ext cx="489654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/>
              <p:nvPr/>
            </p:nvSpPr>
            <p:spPr>
              <a:xfrm>
                <a:off x="549288" y="928781"/>
                <a:ext cx="7839136" cy="4127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Teorema Translasi Pertama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Jika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biangan real,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𝓊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Dengan: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𝓊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fungsi </a:t>
                </a:r>
                <a:r>
                  <a:rPr lang="id-ID" sz="1600" i="1" dirty="0">
                    <a:latin typeface="Calibri" panose="020F0502020204030204" pitchFamily="34" charset="0"/>
                  </a:rPr>
                  <a:t>unit step </a:t>
                </a:r>
                <a:r>
                  <a:rPr lang="id-ID" sz="1600" dirty="0">
                    <a:latin typeface="Calibri" panose="020F0502020204030204" pitchFamily="34" charset="0"/>
                  </a:rPr>
                  <a:t>yang didefinisikan: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𝓊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  , 0≤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1              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Pembuktian Teorema Translasi Pertama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𝓊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𝓊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78013" indent="-18780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limLow>
                        <m:limLow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𝓊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groupChr>
                        </m:e>
                        <m:li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0, 0≤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limLow>
                        <m:limLow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𝓊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18811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8" y="928781"/>
                <a:ext cx="7839136" cy="4127027"/>
              </a:xfrm>
              <a:prstGeom prst="rect">
                <a:avLst/>
              </a:prstGeom>
              <a:blipFill>
                <a:blip r:embed="rId3"/>
                <a:stretch>
                  <a:fillRect l="-389" t="-4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8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2A63C1-3893-4E7C-9DA0-B85DD903EBBB}"/>
              </a:ext>
            </a:extLst>
          </p:cNvPr>
          <p:cNvGrpSpPr/>
          <p:nvPr/>
        </p:nvGrpSpPr>
        <p:grpSpPr>
          <a:xfrm>
            <a:off x="323528" y="267494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01F1CD92-0CB1-4A06-9A9C-5451D91E624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A7EB08B9-C545-468B-9AC1-8966F73D851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F15FB36-659F-47AB-B385-94AD0CF3E7E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FB6A2A6-3E7F-4F8E-A407-4918F982B29E}"/>
              </a:ext>
            </a:extLst>
          </p:cNvPr>
          <p:cNvSpPr/>
          <p:nvPr/>
        </p:nvSpPr>
        <p:spPr>
          <a:xfrm>
            <a:off x="569369" y="359119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D07D1F8-6F2A-4B2C-8462-9339F34918B8}"/>
              </a:ext>
            </a:extLst>
          </p:cNvPr>
          <p:cNvSpPr txBox="1"/>
          <p:nvPr/>
        </p:nvSpPr>
        <p:spPr bwMode="auto">
          <a:xfrm>
            <a:off x="1261232" y="385363"/>
            <a:ext cx="489654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/>
              <p:nvPr/>
            </p:nvSpPr>
            <p:spPr>
              <a:xfrm>
                <a:off x="547990" y="928781"/>
                <a:ext cx="8344490" cy="3214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i="1" dirty="0">
                    <a:latin typeface="Calibri" panose="020F0502020204030204" pitchFamily="34" charset="0"/>
                  </a:rPr>
                  <a:t>, </a:t>
                </a:r>
                <a:r>
                  <a:rPr lang="id-ID" dirty="0">
                    <a:latin typeface="Calibri" panose="020F0502020204030204" pitchFamily="34" charset="0"/>
                  </a:rPr>
                  <a:t>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𝓊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𝑠𝑣</m:t>
                              </m:r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Sehingga: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𝓊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Bentuk Invers: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𝓊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0" y="928781"/>
                <a:ext cx="8344490" cy="3214278"/>
              </a:xfrm>
              <a:prstGeom prst="rect">
                <a:avLst/>
              </a:prstGeom>
              <a:blipFill>
                <a:blip r:embed="rId3"/>
                <a:stretch>
                  <a:fillRect l="-657" t="-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36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2A63C1-3893-4E7C-9DA0-B85DD903EBBB}"/>
              </a:ext>
            </a:extLst>
          </p:cNvPr>
          <p:cNvGrpSpPr/>
          <p:nvPr/>
        </p:nvGrpSpPr>
        <p:grpSpPr>
          <a:xfrm>
            <a:off x="323528" y="267494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01F1CD92-0CB1-4A06-9A9C-5451D91E624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A7EB08B9-C545-468B-9AC1-8966F73D851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F15FB36-659F-47AB-B385-94AD0CF3E7E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FB6A2A6-3E7F-4F8E-A407-4918F982B29E}"/>
              </a:ext>
            </a:extLst>
          </p:cNvPr>
          <p:cNvSpPr/>
          <p:nvPr/>
        </p:nvSpPr>
        <p:spPr>
          <a:xfrm>
            <a:off x="569369" y="359119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D07D1F8-6F2A-4B2C-8462-9339F34918B8}"/>
              </a:ext>
            </a:extLst>
          </p:cNvPr>
          <p:cNvSpPr txBox="1"/>
          <p:nvPr/>
        </p:nvSpPr>
        <p:spPr bwMode="auto">
          <a:xfrm>
            <a:off x="1261232" y="385363"/>
            <a:ext cx="489654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/>
              <p:nvPr/>
            </p:nvSpPr>
            <p:spPr>
              <a:xfrm>
                <a:off x="323528" y="911738"/>
                <a:ext cx="8344490" cy="3864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Contoh: </a:t>
                </a:r>
              </a:p>
              <a:p>
                <a:r>
                  <a:rPr lang="id-ID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1)  Tentukan: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268288"/>
                <a:r>
                  <a:rPr lang="id-ID" b="1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Penyelesaian:</a:t>
                </a:r>
              </a:p>
              <a:p>
                <a:pPr marL="268288"/>
                <a:r>
                  <a:rPr lang="id-ID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Dengan identifikasi: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, maka:</a:t>
                </a:r>
              </a:p>
              <a:p>
                <a:pPr marL="2682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𝓊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id-ID" i="1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2) Tentukan: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den>
                        </m:f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id-ID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268288"/>
                <a:r>
                  <a:rPr lang="id-ID" b="1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Penyelesaian:</a:t>
                </a:r>
              </a:p>
              <a:p>
                <a:pPr marL="268288"/>
                <a:r>
                  <a:rPr lang="id-ID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Dengan identifikasi: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+9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id-ID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, maka:</a:t>
                </a:r>
              </a:p>
              <a:p>
                <a:pPr marL="2682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𝓊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0AEED9-937D-4714-A18A-6C30D3F4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1738"/>
                <a:ext cx="8344490" cy="3864456"/>
              </a:xfrm>
              <a:prstGeom prst="rect">
                <a:avLst/>
              </a:prstGeom>
              <a:blipFill>
                <a:blip r:embed="rId3"/>
                <a:stretch>
                  <a:fillRect l="-584" t="-9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74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55F13C-7BE4-4712-9187-AE13B2B782DB}"/>
              </a:ext>
            </a:extLst>
          </p:cNvPr>
          <p:cNvGrpSpPr/>
          <p:nvPr/>
        </p:nvGrpSpPr>
        <p:grpSpPr>
          <a:xfrm>
            <a:off x="251520" y="267494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C4970113-EF16-48CA-AC43-BD5A50B4FCB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3491F5-93DA-4D21-BCFB-FDF0DB946968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B7FFDAD-4F75-4DD3-9A54-1DECACB3D5B0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8DF6520E-0F95-4EF8-9051-722848AA6463}"/>
              </a:ext>
            </a:extLst>
          </p:cNvPr>
          <p:cNvSpPr txBox="1"/>
          <p:nvPr/>
        </p:nvSpPr>
        <p:spPr bwMode="auto">
          <a:xfrm>
            <a:off x="1227992" y="400434"/>
            <a:ext cx="46340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Derivatif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1C006-F881-40A5-8FB4-79325A91AE00}"/>
                  </a:ext>
                </a:extLst>
              </p:cNvPr>
              <p:cNvSpPr txBox="1"/>
              <p:nvPr/>
            </p:nvSpPr>
            <p:spPr>
              <a:xfrm>
                <a:off x="251520" y="1203598"/>
                <a:ext cx="8568951" cy="2964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>
                    <a:latin typeface="Calibri" panose="020F0502020204030204" pitchFamily="34" charset="0"/>
                  </a:rPr>
                  <a:t>Transformasi Laplace dari perkalian fungsi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dapat ditentukan dengan 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diferensialkan Transformasi Laplace 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Diasumsikan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ada dan sangat mungkin untuk mengganti orde dari 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diferensial dan integral. Maka: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Sehingga: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1C006-F881-40A5-8FB4-79325A91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03598"/>
                <a:ext cx="8568951" cy="2964594"/>
              </a:xfrm>
              <a:prstGeom prst="rect">
                <a:avLst/>
              </a:prstGeom>
              <a:blipFill>
                <a:blip r:embed="rId2"/>
                <a:stretch>
                  <a:fillRect l="-569" t="-10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2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8F9260-5FA2-490C-A2AA-B092583279C7}"/>
              </a:ext>
            </a:extLst>
          </p:cNvPr>
          <p:cNvGrpSpPr/>
          <p:nvPr/>
        </p:nvGrpSpPr>
        <p:grpSpPr>
          <a:xfrm>
            <a:off x="213936" y="287239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39A5F041-B2B3-418A-8B4D-1B365F5892A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E0ED81A5-17D4-4BDC-AD3A-A98AA46E8C89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D8F4138-0CF7-4874-BDFF-8F124626100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9C97CFF2-6D41-446B-ABC1-D7CF60A5F2D9}"/>
              </a:ext>
            </a:extLst>
          </p:cNvPr>
          <p:cNvSpPr/>
          <p:nvPr/>
        </p:nvSpPr>
        <p:spPr>
          <a:xfrm>
            <a:off x="458495" y="34087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80CDB1D-32E8-468E-9240-B4642AE35353}"/>
                  </a:ext>
                </a:extLst>
              </p:cNvPr>
              <p:cNvSpPr txBox="1"/>
              <p:nvPr/>
            </p:nvSpPr>
            <p:spPr bwMode="auto">
              <a:xfrm>
                <a:off x="1259632" y="411510"/>
                <a:ext cx="4786952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Perkalian </a:t>
                </a:r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Suatu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Fungsi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oleh</a:t>
                </a:r>
                <a:r>
                  <a:rPr lang="id-ID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e>
                      <m:sup>
                        <m: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80CDB1D-32E8-468E-9240-B4642AE3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11510"/>
                <a:ext cx="4786952" cy="369332"/>
              </a:xfrm>
              <a:prstGeom prst="rect">
                <a:avLst/>
              </a:prstGeom>
              <a:blipFill>
                <a:blip r:embed="rId2"/>
                <a:stretch>
                  <a:fillRect l="-1146" t="-10000" b="-26667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87ECA-7094-43EB-96C9-A60477856149}"/>
                  </a:ext>
                </a:extLst>
              </p:cNvPr>
              <p:cNvSpPr txBox="1"/>
              <p:nvPr/>
            </p:nvSpPr>
            <p:spPr>
              <a:xfrm>
                <a:off x="458495" y="1491630"/>
                <a:ext cx="8145953" cy="264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Jika digunakan hasil terakhir untuk menentukan transformasi Laplace dari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d-ID" dirty="0"/>
                  <a:t>maka: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r>
                  <a:rPr lang="id-ID" b="1" dirty="0">
                    <a:latin typeface="Calibri" panose="020F0502020204030204" pitchFamily="34" charset="0"/>
                  </a:rPr>
                  <a:t>Teorema: Transformasi Derivatif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=1, 2, 3,…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maka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87ECA-7094-43EB-96C9-A6047785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5" y="1491630"/>
                <a:ext cx="8145953" cy="2642903"/>
              </a:xfrm>
              <a:prstGeom prst="rect">
                <a:avLst/>
              </a:prstGeom>
              <a:blipFill>
                <a:blip r:embed="rId3"/>
                <a:stretch>
                  <a:fillRect l="-599" t="-13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8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8F9260-5FA2-490C-A2AA-B092583279C7}"/>
              </a:ext>
            </a:extLst>
          </p:cNvPr>
          <p:cNvGrpSpPr/>
          <p:nvPr/>
        </p:nvGrpSpPr>
        <p:grpSpPr>
          <a:xfrm>
            <a:off x="213936" y="287239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39A5F041-B2B3-418A-8B4D-1B365F5892A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E0ED81A5-17D4-4BDC-AD3A-A98AA46E8C89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D8F4138-0CF7-4874-BDFF-8F124626100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9C97CFF2-6D41-446B-ABC1-D7CF60A5F2D9}"/>
              </a:ext>
            </a:extLst>
          </p:cNvPr>
          <p:cNvSpPr/>
          <p:nvPr/>
        </p:nvSpPr>
        <p:spPr>
          <a:xfrm>
            <a:off x="458495" y="34087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80CDB1D-32E8-468E-9240-B4642AE35353}"/>
                  </a:ext>
                </a:extLst>
              </p:cNvPr>
              <p:cNvSpPr txBox="1"/>
              <p:nvPr/>
            </p:nvSpPr>
            <p:spPr bwMode="auto">
              <a:xfrm>
                <a:off x="1259632" y="411510"/>
                <a:ext cx="4786952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Perkalian </a:t>
                </a:r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Suatu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Fungsi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oleh</a:t>
                </a:r>
                <a:r>
                  <a:rPr lang="id-ID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e>
                      <m:sup>
                        <m:r>
                          <a:rPr lang="id-ID" altLang="ko-K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80CDB1D-32E8-468E-9240-B4642AE3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11510"/>
                <a:ext cx="4786952" cy="369332"/>
              </a:xfrm>
              <a:prstGeom prst="rect">
                <a:avLst/>
              </a:prstGeom>
              <a:blipFill>
                <a:blip r:embed="rId2"/>
                <a:stretch>
                  <a:fillRect l="-1146" t="-10000" b="-26667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87ECA-7094-43EB-96C9-A60477856149}"/>
                  </a:ext>
                </a:extLst>
              </p:cNvPr>
              <p:cNvSpPr txBox="1"/>
              <p:nvPr/>
            </p:nvSpPr>
            <p:spPr>
              <a:xfrm>
                <a:off x="233043" y="915566"/>
                <a:ext cx="8227389" cy="394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Tentukan: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</m:oMath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𝑘𝑠</m:t>
                          </m:r>
                        </m:num>
                        <m:den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Catatan: untuk menentukan transformasi dari fungsi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dapat digunakan </a:t>
                </a:r>
                <a:r>
                  <a:rPr lang="id-ID" b="1" dirty="0">
                    <a:latin typeface="Calibri" panose="020F0502020204030204" pitchFamily="34" charset="0"/>
                  </a:rPr>
                  <a:t>Teorema Translasi Pertama.</a:t>
                </a: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Contohnya: 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Atau dengan </a:t>
                </a:r>
                <a:r>
                  <a:rPr lang="id-ID" b="1" dirty="0">
                    <a:latin typeface="Calibri" panose="020F0502020204030204" pitchFamily="34" charset="0"/>
                  </a:rPr>
                  <a:t>Teorema Transformasi Derivatif.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87ECA-7094-43EB-96C9-A6047785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3" y="915566"/>
                <a:ext cx="8227389" cy="3945888"/>
              </a:xfrm>
              <a:prstGeom prst="rect">
                <a:avLst/>
              </a:prstGeom>
              <a:blipFill>
                <a:blip r:embed="rId3"/>
                <a:stretch>
                  <a:fillRect l="-593" t="-773" b="-942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1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A2E52-5964-4BB5-B085-D350702EB729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618774-4928-4E98-8B37-325E12795F3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F45A240-15B5-4910-A83E-28E94BDA84F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920525-377B-4C33-A060-00B41B01F3B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4C271E0-CC61-49C9-9439-65A052287D06}"/>
              </a:ext>
            </a:extLst>
          </p:cNvPr>
          <p:cNvSpPr/>
          <p:nvPr/>
        </p:nvSpPr>
        <p:spPr>
          <a:xfrm>
            <a:off x="531724" y="306117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BEEF721-34C2-4120-8DE1-B0C1431D8F14}"/>
              </a:ext>
            </a:extLst>
          </p:cNvPr>
          <p:cNvSpPr txBox="1"/>
          <p:nvPr/>
        </p:nvSpPr>
        <p:spPr bwMode="auto">
          <a:xfrm>
            <a:off x="1259631" y="313355"/>
            <a:ext cx="513273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4F3C6-6D01-4057-B712-FE8E64826627}"/>
                  </a:ext>
                </a:extLst>
              </p:cNvPr>
              <p:cNvSpPr txBox="1"/>
              <p:nvPr/>
            </p:nvSpPr>
            <p:spPr>
              <a:xfrm>
                <a:off x="254968" y="875779"/>
                <a:ext cx="8565504" cy="418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/>
                  <a:t>Teorema Convolution:</a:t>
                </a:r>
              </a:p>
              <a:p>
                <a:r>
                  <a:rPr lang="id-ID" sz="1600" dirty="0"/>
                  <a:t>Jika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600" dirty="0"/>
                  <a:t> dan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/>
                  <a:t> kontinu pada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id-ID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600" dirty="0"/>
                  <a:t>maka: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d-ID" sz="1600" dirty="0"/>
              </a:p>
              <a:p>
                <a:r>
                  <a:rPr lang="id-ID" sz="1600" b="1" dirty="0"/>
                  <a:t>Pembuktian:</a:t>
                </a:r>
              </a:p>
              <a:p>
                <a:r>
                  <a:rPr lang="id-ID" sz="1600" dirty="0"/>
                  <a:t>Misalkan: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d-ID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id-ID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d-ID" sz="1600" dirty="0"/>
              </a:p>
              <a:p>
                <a:pPr>
                  <a:tabLst>
                    <a:tab pos="901700" algn="l"/>
                  </a:tabLst>
                </a:pPr>
                <a:r>
                  <a:rPr lang="id-ID" sz="1600" dirty="0"/>
                  <a:t> 	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d-ID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nary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id-ID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id-ID" sz="1600" dirty="0"/>
                            <m:t>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id-ID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1600" dirty="0"/>
              </a:p>
              <a:p>
                <a:r>
                  <a:rPr lang="id-ID" sz="1600" dirty="0"/>
                  <a:t>Misalkan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d-ID" sz="1600" dirty="0"/>
                  <a:t>. Maka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d-ID" sz="1600" dirty="0"/>
                  <a:t>, sehingga: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4F3C6-6D01-4057-B712-FE8E6482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8" y="875779"/>
                <a:ext cx="8565504" cy="4185698"/>
              </a:xfrm>
              <a:prstGeom prst="rect">
                <a:avLst/>
              </a:prstGeom>
              <a:blipFill>
                <a:blip r:embed="rId2"/>
                <a:stretch>
                  <a:fillRect l="-427" t="-4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00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A2E52-5964-4BB5-B085-D350702EB729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618774-4928-4E98-8B37-325E12795F3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F45A240-15B5-4910-A83E-28E94BDA84F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920525-377B-4C33-A060-00B41B01F3B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4C271E0-CC61-49C9-9439-65A052287D06}"/>
              </a:ext>
            </a:extLst>
          </p:cNvPr>
          <p:cNvSpPr/>
          <p:nvPr/>
        </p:nvSpPr>
        <p:spPr>
          <a:xfrm>
            <a:off x="531724" y="306117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BEEF721-34C2-4120-8DE1-B0C1431D8F14}"/>
              </a:ext>
            </a:extLst>
          </p:cNvPr>
          <p:cNvSpPr txBox="1"/>
          <p:nvPr/>
        </p:nvSpPr>
        <p:spPr bwMode="auto">
          <a:xfrm>
            <a:off x="1259631" y="313355"/>
            <a:ext cx="513273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/>
              <p:nvPr/>
            </p:nvSpPr>
            <p:spPr>
              <a:xfrm>
                <a:off x="0" y="1131590"/>
                <a:ext cx="8759834" cy="2968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/>
                <a:r>
                  <a:rPr lang="id-ID" dirty="0">
                    <a:latin typeface="Calibri" panose="020F0502020204030204" pitchFamily="34" charset="0"/>
                  </a:rPr>
                  <a:t>Jadi, jelas bahwa: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d-ID" b="1" dirty="0">
                  <a:latin typeface="Calibri" panose="020F0502020204030204" pitchFamily="34" charset="0"/>
                </a:endParaRPr>
              </a:p>
              <a:p>
                <a:pPr/>
                <a:r>
                  <a:rPr lang="id-ID" b="1" dirty="0">
                    <a:latin typeface="Calibri" panose="020F0502020204030204" pitchFamily="34" charset="0"/>
                  </a:rPr>
                  <a:t>Contoh: </a:t>
                </a:r>
              </a:p>
              <a:p>
                <a:pPr/>
                <a:r>
                  <a:rPr lang="id-ID" dirty="0">
                    <a:latin typeface="Calibri" panose="020F0502020204030204" pitchFamily="34" charset="0"/>
                  </a:rPr>
                  <a:t>Tentukan: </a:t>
                </a:r>
                <a:endParaRPr lang="id-ID" i="1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1590"/>
                <a:ext cx="8759834" cy="2968890"/>
              </a:xfrm>
              <a:prstGeom prst="rect">
                <a:avLst/>
              </a:prstGeom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4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A2E52-5964-4BB5-B085-D350702EB729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618774-4928-4E98-8B37-325E12795F3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F45A240-15B5-4910-A83E-28E94BDA84F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920525-377B-4C33-A060-00B41B01F3B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4C271E0-CC61-49C9-9439-65A052287D06}"/>
              </a:ext>
            </a:extLst>
          </p:cNvPr>
          <p:cNvSpPr/>
          <p:nvPr/>
        </p:nvSpPr>
        <p:spPr>
          <a:xfrm>
            <a:off x="531724" y="306117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BEEF721-34C2-4120-8DE1-B0C1431D8F14}"/>
              </a:ext>
            </a:extLst>
          </p:cNvPr>
          <p:cNvSpPr txBox="1"/>
          <p:nvPr/>
        </p:nvSpPr>
        <p:spPr bwMode="auto">
          <a:xfrm>
            <a:off x="1259631" y="313355"/>
            <a:ext cx="513273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/>
              <p:nvPr/>
            </p:nvSpPr>
            <p:spPr>
              <a:xfrm>
                <a:off x="513452" y="1203598"/>
                <a:ext cx="7992888" cy="2754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id-ID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i="1" dirty="0">
                    <a:latin typeface="Calibri" panose="020F0502020204030204" pitchFamily="34" charset="0"/>
                  </a:rPr>
                  <a:t> </a:t>
                </a:r>
                <a:r>
                  <a:rPr lang="id-ID" dirty="0">
                    <a:latin typeface="Calibri" panose="020F0502020204030204" pitchFamily="34" charset="0"/>
                  </a:rPr>
                  <a:t>dan</a:t>
                </a:r>
                <a:r>
                  <a:rPr lang="id-ID" i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Teorema Convolusi mengakibatkan bahwa Transformasi Laplace dari Integral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i="1" dirty="0">
                    <a:latin typeface="Calibri" panose="020F0502020204030204" pitchFamily="34" charset="0"/>
                  </a:rPr>
                  <a:t> </a:t>
                </a:r>
                <a:r>
                  <a:rPr lang="id-ID" dirty="0">
                    <a:latin typeface="Calibri" panose="020F0502020204030204" pitchFamily="34" charset="0"/>
                  </a:rPr>
                  <a:t>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d-ID" i="1" dirty="0">
                  <a:latin typeface="Calibri" panose="020F0502020204030204" pitchFamily="34" charset="0"/>
                </a:endParaRPr>
              </a:p>
              <a:p>
                <a:pPr/>
                <a:r>
                  <a:rPr lang="id-ID" dirty="0">
                    <a:latin typeface="Calibri" panose="020F0502020204030204" pitchFamily="34" charset="0"/>
                  </a:rPr>
                  <a:t>Sedangkan inversnya: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52" y="1203598"/>
                <a:ext cx="7992888" cy="2754600"/>
              </a:xfrm>
              <a:prstGeom prst="rect">
                <a:avLst/>
              </a:prstGeom>
              <a:blipFill>
                <a:blip r:embed="rId2"/>
                <a:stretch>
                  <a:fillRect l="-610" r="-53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0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A2E52-5964-4BB5-B085-D350702EB729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618774-4928-4E98-8B37-325E12795F3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F45A240-15B5-4910-A83E-28E94BDA84F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920525-377B-4C33-A060-00B41B01F3B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4C271E0-CC61-49C9-9439-65A052287D06}"/>
              </a:ext>
            </a:extLst>
          </p:cNvPr>
          <p:cNvSpPr/>
          <p:nvPr/>
        </p:nvSpPr>
        <p:spPr>
          <a:xfrm>
            <a:off x="531724" y="306117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BEEF721-34C2-4120-8DE1-B0C1431D8F14}"/>
              </a:ext>
            </a:extLst>
          </p:cNvPr>
          <p:cNvSpPr txBox="1"/>
          <p:nvPr/>
        </p:nvSpPr>
        <p:spPr bwMode="auto">
          <a:xfrm>
            <a:off x="1259631" y="313355"/>
            <a:ext cx="513273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/>
              <p:nvPr/>
            </p:nvSpPr>
            <p:spPr>
              <a:xfrm>
                <a:off x="251520" y="861703"/>
                <a:ext cx="7992888" cy="3268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id-ID" sz="1600" dirty="0">
                    <a:latin typeface="Calibri" panose="020F0502020204030204" pitchFamily="34" charset="0"/>
                  </a:rPr>
                  <a:t>Contohnya: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1/(</m:t>
                              </m:r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</m:t>
                              </m:r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:r>
                  <a:rPr lang="id-ID" sz="1600" dirty="0">
                    <a:latin typeface="Calibri" panose="020F0502020204030204" pitchFamily="34" charset="0"/>
                  </a:rPr>
                  <a:t>Dan seterusnya...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61703"/>
                <a:ext cx="7992888" cy="3268652"/>
              </a:xfrm>
              <a:prstGeom prst="rect">
                <a:avLst/>
              </a:prstGeom>
              <a:blipFill>
                <a:blip r:embed="rId2"/>
                <a:stretch>
                  <a:fillRect l="-381" t="-559" b="-13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00341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75856" y="555526"/>
            <a:ext cx="496855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46786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0092" y="1145583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 Pertama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33673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75856" y="1759917"/>
            <a:ext cx="489654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84311" y="3000814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0"/>
              <p:cNvSpPr txBox="1"/>
              <p:nvPr/>
            </p:nvSpPr>
            <p:spPr bwMode="auto">
              <a:xfrm>
                <a:off x="3385448" y="3056061"/>
                <a:ext cx="4786952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Perkalian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Suatu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Fungsi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oleh</a:t>
                </a:r>
                <a:r>
                  <a:rPr lang="id-ID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id-ID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e>
                      <m:sup>
                        <m:r>
                          <a:rPr lang="id-ID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5448" y="3056061"/>
                <a:ext cx="4786952" cy="338554"/>
              </a:xfrm>
              <a:prstGeom prst="rect">
                <a:avLst/>
              </a:prstGeom>
              <a:blipFill>
                <a:blip r:embed="rId2"/>
                <a:stretch>
                  <a:fillRect l="-636" t="-5357" b="-21429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19956" y="3712284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47863" y="3704133"/>
            <a:ext cx="51327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38152" y="4241705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17994" y="4346391"/>
            <a:ext cx="401444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04903" y="4393436"/>
            <a:ext cx="47320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 dari Fungsi Periodik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630434" y="2402176"/>
            <a:ext cx="30783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316224" y="2416658"/>
            <a:ext cx="46340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Derivatif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A2E52-5964-4BB5-B085-D350702EB729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618774-4928-4E98-8B37-325E12795F3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F45A240-15B5-4910-A83E-28E94BDA84F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920525-377B-4C33-A060-00B41B01F3B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4C271E0-CC61-49C9-9439-65A052287D06}"/>
              </a:ext>
            </a:extLst>
          </p:cNvPr>
          <p:cNvSpPr/>
          <p:nvPr/>
        </p:nvSpPr>
        <p:spPr>
          <a:xfrm>
            <a:off x="531724" y="306117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BEEF721-34C2-4120-8DE1-B0C1431D8F14}"/>
              </a:ext>
            </a:extLst>
          </p:cNvPr>
          <p:cNvSpPr txBox="1"/>
          <p:nvPr/>
        </p:nvSpPr>
        <p:spPr bwMode="auto">
          <a:xfrm>
            <a:off x="1259631" y="313355"/>
            <a:ext cx="513273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/>
              <p:nvPr/>
            </p:nvSpPr>
            <p:spPr>
              <a:xfrm>
                <a:off x="251520" y="861703"/>
                <a:ext cx="7992888" cy="430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id-ID" sz="1600" b="1" dirty="0">
                    <a:latin typeface="Calibri" panose="020F0502020204030204" pitchFamily="34" charset="0"/>
                  </a:rPr>
                  <a:t>Contoh: Persamaan Integral</a:t>
                </a:r>
              </a:p>
              <a:p>
                <a:pPr/>
                <a:r>
                  <a:rPr lang="id-ID" sz="1600" dirty="0">
                    <a:latin typeface="Calibri" panose="020F0502020204030204" pitchFamily="34" charset="0"/>
                  </a:rPr>
                  <a:t>Selesaikan: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/>
                <a:r>
                  <a:rPr lang="id-ID" sz="1600" dirty="0">
                    <a:latin typeface="Calibri" panose="020F0502020204030204" pitchFamily="34" charset="0"/>
                  </a:rPr>
                  <a:t>Pada integral, diidentifikasi: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jadi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Dari transformasi integral </a:t>
                </a:r>
              </a:p>
              <a:p>
                <a:pPr/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3.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pPr/>
                <a:r>
                  <a:rPr lang="id-ID" sz="1600" dirty="0">
                    <a:latin typeface="Calibri" panose="020F0502020204030204" pitchFamily="34" charset="0"/>
                  </a:rPr>
                  <a:t>Dengan Transformasi Invers,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+1−2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pPr/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EEA4DB-3D2A-4A2F-B2CB-1CFF63C58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61703"/>
                <a:ext cx="7992888" cy="4306948"/>
              </a:xfrm>
              <a:prstGeom prst="rect">
                <a:avLst/>
              </a:prstGeom>
              <a:blipFill>
                <a:blip r:embed="rId2"/>
                <a:stretch>
                  <a:fillRect l="-381" t="-4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94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846B3-0A95-4910-949E-84DD37299B7D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7F59E939-EF34-4C47-82CF-76E09240FD0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9D6CE3C7-7046-462C-BDDA-740653DCD477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CB97630-27DD-4FD8-BC86-CCFD2CD63F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B071266-2518-4588-A006-976B97268228}"/>
              </a:ext>
            </a:extLst>
          </p:cNvPr>
          <p:cNvSpPr/>
          <p:nvPr/>
        </p:nvSpPr>
        <p:spPr>
          <a:xfrm>
            <a:off x="459354" y="284783"/>
            <a:ext cx="40144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C5DC5FB-FDDF-43ED-A2AE-C22A616B28AE}"/>
              </a:ext>
            </a:extLst>
          </p:cNvPr>
          <p:cNvSpPr txBox="1"/>
          <p:nvPr/>
        </p:nvSpPr>
        <p:spPr bwMode="auto">
          <a:xfrm>
            <a:off x="1146263" y="254928"/>
            <a:ext cx="47320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 dari Fungsi Periodik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12850-03C4-46D8-849A-6BB66A7B5C1C}"/>
                  </a:ext>
                </a:extLst>
              </p:cNvPr>
              <p:cNvSpPr txBox="1"/>
              <p:nvPr/>
            </p:nvSpPr>
            <p:spPr>
              <a:xfrm>
                <a:off x="188478" y="854445"/>
                <a:ext cx="8848018" cy="377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/>
                  <a:t>Jika suatu fungsi periodeik mempunyai periode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d-ID" sz="1600" dirty="0"/>
                  <a:t>, maka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/>
                  <a:t>.</a:t>
                </a:r>
              </a:p>
              <a:p>
                <a:r>
                  <a:rPr lang="id-ID" sz="1600" b="1" dirty="0"/>
                  <a:t>Teorema Fungsi Periodik</a:t>
                </a:r>
              </a:p>
              <a:p>
                <a:r>
                  <a:rPr lang="id-ID" sz="1600" dirty="0"/>
                  <a:t>Jika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600" dirty="0"/>
                  <a:t> kontinu pada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id-ID" sz="1600" dirty="0"/>
                  <a:t>, dan periodik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d-ID" sz="1600" dirty="0"/>
                  <a:t>, maka: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/>
              </a:p>
              <a:p>
                <a:r>
                  <a:rPr lang="id-ID" sz="1600" b="1" dirty="0"/>
                  <a:t>Pembuktian:</a:t>
                </a:r>
              </a:p>
              <a:p>
                <a:r>
                  <a:rPr lang="id-ID" sz="1600" dirty="0"/>
                  <a:t>Transformasi Laplace dari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/>
                  <a:t>dapat dituliskan: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/>
              </a:p>
              <a:p>
                <a:r>
                  <a:rPr lang="id-ID" sz="1600" dirty="0"/>
                  <a:t>Misalkan: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d-ID" sz="1600" dirty="0"/>
                  <a:t>, maka: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12850-03C4-46D8-849A-6BB66A7B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8" y="854445"/>
                <a:ext cx="8848018" cy="3775264"/>
              </a:xfrm>
              <a:prstGeom prst="rect">
                <a:avLst/>
              </a:prstGeom>
              <a:blipFill>
                <a:blip r:embed="rId2"/>
                <a:stretch>
                  <a:fillRect l="-414" t="-4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5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846B3-0A95-4910-949E-84DD37299B7D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7F59E939-EF34-4C47-82CF-76E09240FD0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9D6CE3C7-7046-462C-BDDA-740653DCD477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CB97630-27DD-4FD8-BC86-CCFD2CD63F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B071266-2518-4588-A006-976B97268228}"/>
              </a:ext>
            </a:extLst>
          </p:cNvPr>
          <p:cNvSpPr/>
          <p:nvPr/>
        </p:nvSpPr>
        <p:spPr>
          <a:xfrm>
            <a:off x="459354" y="284783"/>
            <a:ext cx="40144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C5DC5FB-FDDF-43ED-A2AE-C22A616B28AE}"/>
              </a:ext>
            </a:extLst>
          </p:cNvPr>
          <p:cNvSpPr txBox="1"/>
          <p:nvPr/>
        </p:nvSpPr>
        <p:spPr bwMode="auto">
          <a:xfrm>
            <a:off x="1146263" y="254928"/>
            <a:ext cx="47320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 dari Fungsi Periodik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12850-03C4-46D8-849A-6BB66A7B5C1C}"/>
                  </a:ext>
                </a:extLst>
              </p:cNvPr>
              <p:cNvSpPr txBox="1"/>
              <p:nvPr/>
            </p:nvSpPr>
            <p:spPr>
              <a:xfrm>
                <a:off x="179512" y="854445"/>
                <a:ext cx="8848018" cy="26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/>
                  <a:t>Maka: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𝑠𝑇</m:t>
                              </m:r>
                            </m:sup>
                          </m:sSup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/>
              </a:p>
              <a:p>
                <a:r>
                  <a:rPr lang="id-ID" sz="1600" dirty="0"/>
                  <a:t>Sehingga: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den>
                    </m:f>
                    <m:nary>
                      <m:naryPr>
                        <m:limLoc m:val="undOvr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id-ID" sz="1600" dirty="0"/>
              </a:p>
              <a:p>
                <a:endParaRPr lang="id-ID" sz="1600" dirty="0"/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Tentukan Transformasi Laplace dari fungsi periodik pada gambar gelombang kuadrat berikut</a:t>
                </a:r>
              </a:p>
              <a:p>
                <a:endParaRPr lang="id-ID" sz="1600" dirty="0"/>
              </a:p>
              <a:p>
                <a:endParaRPr lang="id-ID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12850-03C4-46D8-849A-6BB66A7B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54445"/>
                <a:ext cx="8848018" cy="2664768"/>
              </a:xfrm>
              <a:prstGeom prst="rect">
                <a:avLst/>
              </a:prstGeom>
              <a:blipFill>
                <a:blip r:embed="rId2"/>
                <a:stretch>
                  <a:fillRect l="-344" t="-6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D8663B1-12DD-4D3E-B84E-E92FCED4E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2" y="3147814"/>
            <a:ext cx="2880320" cy="1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0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846B3-0A95-4910-949E-84DD37299B7D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7F59E939-EF34-4C47-82CF-76E09240FD0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9D6CE3C7-7046-462C-BDDA-740653DCD477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CB97630-27DD-4FD8-BC86-CCFD2CD63F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8B071266-2518-4588-A006-976B97268228}"/>
              </a:ext>
            </a:extLst>
          </p:cNvPr>
          <p:cNvSpPr/>
          <p:nvPr/>
        </p:nvSpPr>
        <p:spPr>
          <a:xfrm>
            <a:off x="459354" y="284783"/>
            <a:ext cx="40144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C5DC5FB-FDDF-43ED-A2AE-C22A616B28AE}"/>
              </a:ext>
            </a:extLst>
          </p:cNvPr>
          <p:cNvSpPr txBox="1"/>
          <p:nvPr/>
        </p:nvSpPr>
        <p:spPr bwMode="auto">
          <a:xfrm>
            <a:off x="1146263" y="254928"/>
            <a:ext cx="47320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 dari Fungsi Periodik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617103-6CA3-4236-B001-7A0BC8E85959}"/>
                  </a:ext>
                </a:extLst>
              </p:cNvPr>
              <p:cNvSpPr txBox="1"/>
              <p:nvPr/>
            </p:nvSpPr>
            <p:spPr>
              <a:xfrm>
                <a:off x="205464" y="987574"/>
                <a:ext cx="7367914" cy="338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disebut sebagai gelombang bujur sangkar dan mempunyai periodik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&lt;2, 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dapat didefinisikan dengan: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1  , 0≤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0  , 1≤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Dan interval di luarnya oleh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617103-6CA3-4236-B001-7A0BC8E85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4" y="987574"/>
                <a:ext cx="7367914" cy="3389518"/>
              </a:xfrm>
              <a:prstGeom prst="rect">
                <a:avLst/>
              </a:prstGeom>
              <a:blipFill>
                <a:blip r:embed="rId2"/>
                <a:stretch>
                  <a:fillRect l="-497" t="-5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39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323528" y="1302508"/>
                <a:ext cx="8424936" cy="2224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Untuk kombinasi linear dari fungsi dapat dituliskan: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limLoc m:val="undOvr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limLoc m:val="undOvr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Sehingga: 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Jadi:</a:t>
                </a:r>
                <a14:m>
                  <m:oMath xmlns:m="http://schemas.openxmlformats.org/officeDocument/2006/math">
                    <m:r>
                      <a:rPr lang="id-ID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dikatakan transformasi linear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02508"/>
                <a:ext cx="8424936" cy="2224968"/>
              </a:xfrm>
              <a:prstGeom prst="rect">
                <a:avLst/>
              </a:prstGeom>
              <a:blipFill>
                <a:blip r:embed="rId2"/>
                <a:stretch>
                  <a:fillRect l="-724" t="-1644" b="-411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323528" y="1302508"/>
                <a:ext cx="8424936" cy="2459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id-ID" sz="2000" b="1" dirty="0">
                    <a:latin typeface="Calibri" panose="020F0502020204030204" pitchFamily="34" charset="0"/>
                  </a:rPr>
                  <a:t>Contoh: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   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1+5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0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   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func>
                            <m:func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id-ID" sz="20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    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endParaRPr lang="id-ID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02508"/>
                <a:ext cx="8424936" cy="2459263"/>
              </a:xfrm>
              <a:prstGeom prst="rect">
                <a:avLst/>
              </a:prstGeom>
              <a:blipFill>
                <a:blip r:embed="rId2"/>
                <a:stretch>
                  <a:fillRect l="-724" t="-14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203089" y="987574"/>
                <a:ext cx="8424936" cy="2368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id-ID" sz="2000" b="1" dirty="0">
                    <a:latin typeface="Calibri" panose="020F0502020204030204" pitchFamily="34" charset="0"/>
                  </a:rPr>
                  <a:t>Contoh: Linearitas dan Invers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Tentukan nilai</a:t>
                </a:r>
                <a14:m>
                  <m:oMath xmlns:m="http://schemas.openxmlformats.org/officeDocument/2006/math">
                    <m:r>
                      <a:rPr lang="id-ID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d>
                  </m:oMath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id-ID" sz="20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20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  <a:tab pos="1528763" algn="l"/>
                  </a:tabLst>
                </a:pPr>
                <a:r>
                  <a:rPr lang="id-ID" sz="2000" b="0" dirty="0"/>
                  <a:t>		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id-ID" sz="2000" b="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endParaRPr lang="id-ID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9" y="987574"/>
                <a:ext cx="8424936" cy="2368277"/>
              </a:xfrm>
              <a:prstGeom prst="rect">
                <a:avLst/>
              </a:prstGeom>
              <a:blipFill>
                <a:blip r:embed="rId2"/>
                <a:stretch>
                  <a:fillRect l="-724" t="-12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69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107504" y="930884"/>
                <a:ext cx="8424936" cy="397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id-ID" sz="1600" b="1" dirty="0">
                    <a:latin typeface="Calibri" panose="020F0502020204030204" pitchFamily="34" charset="0"/>
                  </a:rPr>
                  <a:t>Contoh: Linearitas dan Invers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Tentukan nilai</a:t>
                </a:r>
                <a14:m>
                  <m:oMath xmlns:m="http://schemas.openxmlformats.org/officeDocument/2006/math">
                    <m:r>
                      <a:rPr lang="id-ID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d-ID" sz="1600" b="0" i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−2)(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+4 </m:t>
                          </m:r>
                        </m:den>
                      </m:f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+9=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Diperoleh: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16=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id-ID" sz="16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901700"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25=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901700"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30884"/>
                <a:ext cx="8424936" cy="3972754"/>
              </a:xfrm>
              <a:prstGeom prst="rect">
                <a:avLst/>
              </a:prstGeom>
              <a:blipFill>
                <a:blip r:embed="rId2"/>
                <a:stretch>
                  <a:fillRect l="-434" t="-4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235382" y="915566"/>
                <a:ext cx="8424936" cy="1813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01700" indent="-901700">
                  <a:tabLst>
                    <a:tab pos="441325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Jadi, </a:t>
                </a:r>
              </a:p>
              <a:p>
                <a:pPr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16/5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25/6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1/30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1881188" indent="-901700"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1881188" indent="-1881188"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2" y="915566"/>
                <a:ext cx="8424936" cy="1813573"/>
              </a:xfrm>
              <a:prstGeom prst="rect">
                <a:avLst/>
              </a:prstGeom>
              <a:blipFill>
                <a:blip r:embed="rId2"/>
                <a:stretch>
                  <a:fillRect l="-434" t="-10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54FA2E-F3B0-41BC-B5A7-63A3BD3B963F}"/>
              </a:ext>
            </a:extLst>
          </p:cNvPr>
          <p:cNvGrpSpPr/>
          <p:nvPr/>
        </p:nvGrpSpPr>
        <p:grpSpPr>
          <a:xfrm>
            <a:off x="165260" y="115887"/>
            <a:ext cx="6302341" cy="569662"/>
            <a:chOff x="1151472" y="3187501"/>
            <a:chExt cx="6552728" cy="914400"/>
          </a:xfrm>
        </p:grpSpPr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502AE680-135D-41FB-A29C-A696E1FDD5B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3">
              <a:extLst>
                <a:ext uri="{FF2B5EF4-FFF2-40B4-BE49-F238E27FC236}">
                  <a16:creationId xmlns:a16="http://schemas.microsoft.com/office/drawing/2014/main" id="{AF36CC1F-BBA9-4E73-A843-CF40FACE3EE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18C6471-BDA7-4C24-BCDE-F55B2B02600B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272B409A-1DEF-44E7-9D4A-E8F9201B5EE1}"/>
              </a:ext>
            </a:extLst>
          </p:cNvPr>
          <p:cNvSpPr/>
          <p:nvPr/>
        </p:nvSpPr>
        <p:spPr>
          <a:xfrm>
            <a:off x="406954" y="268697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D104184-1A7A-4D7F-93D7-2D17B6584C93}"/>
              </a:ext>
            </a:extLst>
          </p:cNvPr>
          <p:cNvSpPr txBox="1"/>
          <p:nvPr/>
        </p:nvSpPr>
        <p:spPr bwMode="auto">
          <a:xfrm>
            <a:off x="1187624" y="267494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 Pertama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44DD0-747B-468B-939B-549767ABDB71}"/>
                  </a:ext>
                </a:extLst>
              </p:cNvPr>
              <p:cNvSpPr txBox="1"/>
              <p:nvPr/>
            </p:nvSpPr>
            <p:spPr>
              <a:xfrm>
                <a:off x="165260" y="785988"/>
                <a:ext cx="7881724" cy="396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Teorema Translasi Pertama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Jika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biangan real,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Pembuktian Teorema Translasi Pertama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Dari fungsi transformasi Laplace bahwa: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Contoh: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d-ID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−(−2)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44DD0-747B-468B-939B-549767AB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0" y="785988"/>
                <a:ext cx="7881724" cy="3963201"/>
              </a:xfrm>
              <a:prstGeom prst="rect">
                <a:avLst/>
              </a:prstGeom>
              <a:blipFill>
                <a:blip r:embed="rId2"/>
                <a:stretch>
                  <a:fillRect l="-619" t="-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2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54FA2E-F3B0-41BC-B5A7-63A3BD3B963F}"/>
              </a:ext>
            </a:extLst>
          </p:cNvPr>
          <p:cNvGrpSpPr/>
          <p:nvPr/>
        </p:nvGrpSpPr>
        <p:grpSpPr>
          <a:xfrm>
            <a:off x="165260" y="115887"/>
            <a:ext cx="6302341" cy="569662"/>
            <a:chOff x="1151472" y="3187501"/>
            <a:chExt cx="6552728" cy="914400"/>
          </a:xfrm>
        </p:grpSpPr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502AE680-135D-41FB-A29C-A696E1FDD5B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3">
              <a:extLst>
                <a:ext uri="{FF2B5EF4-FFF2-40B4-BE49-F238E27FC236}">
                  <a16:creationId xmlns:a16="http://schemas.microsoft.com/office/drawing/2014/main" id="{AF36CC1F-BBA9-4E73-A843-CF40FACE3EE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18C6471-BDA7-4C24-BCDE-F55B2B02600B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272B409A-1DEF-44E7-9D4A-E8F9201B5EE1}"/>
              </a:ext>
            </a:extLst>
          </p:cNvPr>
          <p:cNvSpPr/>
          <p:nvPr/>
        </p:nvSpPr>
        <p:spPr>
          <a:xfrm>
            <a:off x="406954" y="268697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D104184-1A7A-4D7F-93D7-2D17B6584C93}"/>
              </a:ext>
            </a:extLst>
          </p:cNvPr>
          <p:cNvSpPr txBox="1"/>
          <p:nvPr/>
        </p:nvSpPr>
        <p:spPr bwMode="auto">
          <a:xfrm>
            <a:off x="1187624" y="267494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Translasi Pertama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44DD0-747B-468B-939B-549767ABDB71}"/>
                  </a:ext>
                </a:extLst>
              </p:cNvPr>
              <p:cNvSpPr txBox="1"/>
              <p:nvPr/>
            </p:nvSpPr>
            <p:spPr>
              <a:xfrm>
                <a:off x="395546" y="987574"/>
                <a:ext cx="7881724" cy="356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Invers dari Teorema Translasi Pertama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Tentukan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d-ID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Diperoleh: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9794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=5⇒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44DD0-747B-468B-939B-549767AB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6" y="987574"/>
                <a:ext cx="7881724" cy="3566810"/>
              </a:xfrm>
              <a:prstGeom prst="rect">
                <a:avLst/>
              </a:prstGeom>
              <a:blipFill>
                <a:blip r:embed="rId2"/>
                <a:stretch>
                  <a:fillRect l="-696" t="-8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8997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A4D7AD-7FAF-4696-BC4F-13B306ED1EB3}"/>
</file>

<file path=customXml/itemProps2.xml><?xml version="1.0" encoding="utf-8"?>
<ds:datastoreItem xmlns:ds="http://schemas.openxmlformats.org/officeDocument/2006/customXml" ds:itemID="{D96B27C1-D087-4BED-BA8F-D073558F0BC9}"/>
</file>

<file path=customXml/itemProps3.xml><?xml version="1.0" encoding="utf-8"?>
<ds:datastoreItem xmlns:ds="http://schemas.openxmlformats.org/officeDocument/2006/customXml" ds:itemID="{94250C19-9AA3-4037-B80D-ADC9AA0DB4D5}"/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1334</Words>
  <Application>Microsoft Office PowerPoint</Application>
  <PresentationFormat>On-screen Show (16:9)</PresentationFormat>
  <Paragraphs>218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Arial Unicode MS</vt:lpstr>
      <vt:lpstr>Britannic Bold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Owner</cp:lastModifiedBy>
  <cp:revision>243</cp:revision>
  <dcterms:created xsi:type="dcterms:W3CDTF">2016-12-05T23:26:54Z</dcterms:created>
  <dcterms:modified xsi:type="dcterms:W3CDTF">2018-12-14T15:19:55Z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