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5"/>
  </p:notesMasterIdLst>
  <p:sldIdLst>
    <p:sldId id="256" r:id="rId4"/>
    <p:sldId id="261" r:id="rId5"/>
    <p:sldId id="302" r:id="rId6"/>
    <p:sldId id="327" r:id="rId7"/>
    <p:sldId id="354" r:id="rId8"/>
    <p:sldId id="303" r:id="rId9"/>
    <p:sldId id="328" r:id="rId10"/>
    <p:sldId id="330" r:id="rId11"/>
    <p:sldId id="331" r:id="rId12"/>
    <p:sldId id="332" r:id="rId13"/>
    <p:sldId id="334" r:id="rId14"/>
    <p:sldId id="335" r:id="rId15"/>
    <p:sldId id="333" r:id="rId16"/>
    <p:sldId id="336" r:id="rId17"/>
    <p:sldId id="337" r:id="rId18"/>
    <p:sldId id="338" r:id="rId19"/>
    <p:sldId id="340" r:id="rId20"/>
    <p:sldId id="341" r:id="rId21"/>
    <p:sldId id="342" r:id="rId22"/>
    <p:sldId id="339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1" r:id="rId31"/>
    <p:sldId id="352" r:id="rId32"/>
    <p:sldId id="353" r:id="rId33"/>
    <p:sldId id="262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85" d="100"/>
          <a:sy n="85" d="100"/>
        </p:scale>
        <p:origin x="942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747748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2:</a:t>
            </a:r>
          </a:p>
          <a:p>
            <a:r>
              <a:rPr lang="id-ID" sz="2800" dirty="0">
                <a:ea typeface="맑은 고딕" pitchFamily="50" charset="-127"/>
              </a:rPr>
              <a:t>PERSAMAAN DIFERENSIAL ORDE SATU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2FF5B8-1201-4A40-A5A9-3418FDC8021F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28464E38-B218-4351-A161-2D3C54CDB23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DE856194-8252-4D7F-8375-EED818C3198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59FB511-2892-4272-9E64-48BA59747B6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D2664CEB-1E9A-4D41-8B87-6E5B9F90D7D8}"/>
              </a:ext>
            </a:extLst>
          </p:cNvPr>
          <p:cNvSpPr/>
          <p:nvPr/>
        </p:nvSpPr>
        <p:spPr>
          <a:xfrm>
            <a:off x="497361" y="287111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138213A-A5F3-4643-A626-0B1D97D9D933}"/>
              </a:ext>
            </a:extLst>
          </p:cNvPr>
          <p:cNvSpPr txBox="1"/>
          <p:nvPr/>
        </p:nvSpPr>
        <p:spPr bwMode="auto">
          <a:xfrm>
            <a:off x="1263460" y="327365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/>
              <p:nvPr/>
            </p:nvSpPr>
            <p:spPr>
              <a:xfrm>
                <a:off x="258024" y="883231"/>
                <a:ext cx="8712968" cy="4004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PD yang dapat dituliskan dalam bentuk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’+ 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ES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disebut PDB linier. </a:t>
                </a:r>
              </a:p>
              <a:p>
                <a:r>
                  <a:rPr lang="sv-SE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Penyelesaian : kalikan kedua ruas dengan </a:t>
                </a:r>
                <a:r>
                  <a:rPr lang="sv-SE" sz="16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faktor integrasi </a:t>
                </a:r>
                <a:endParaRPr lang="id-ID" sz="1600" b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d-ID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Kemudian, kalikan faktor integrasi pada kedua ruas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sup>
                          </m:sSup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Integralkan kedua ruas,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  <a:p>
                <a:r>
                  <a:rPr lang="id-ID" sz="1600" b="0" dirty="0">
                    <a:latin typeface="Calibri" panose="020F0502020204030204" pitchFamily="34" charset="0"/>
                  </a:rPr>
                  <a:t>Diperoleh solusi umum PD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sup>
                              </m:sSup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4" y="883231"/>
                <a:ext cx="8712968" cy="4004622"/>
              </a:xfrm>
              <a:prstGeom prst="rect">
                <a:avLst/>
              </a:prstGeom>
              <a:blipFill>
                <a:blip r:embed="rId2"/>
                <a:stretch>
                  <a:fillRect l="-350" t="-4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2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2FF5B8-1201-4A40-A5A9-3418FDC8021F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28464E38-B218-4351-A161-2D3C54CDB23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DE856194-8252-4D7F-8375-EED818C3198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59FB511-2892-4272-9E64-48BA59747B6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D2664CEB-1E9A-4D41-8B87-6E5B9F90D7D8}"/>
              </a:ext>
            </a:extLst>
          </p:cNvPr>
          <p:cNvSpPr/>
          <p:nvPr/>
        </p:nvSpPr>
        <p:spPr>
          <a:xfrm>
            <a:off x="497361" y="287111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/>
              <p:nvPr/>
            </p:nvSpPr>
            <p:spPr>
              <a:xfrm>
                <a:off x="258024" y="883231"/>
                <a:ext cx="8712968" cy="4174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6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</a:t>
                </a:r>
                <a:r>
                  <a:rPr lang="id-ID" sz="16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ontoh:</a:t>
                </a: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Selesaikan persamaan diferensial dibawah ini: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Dari PD diperoleh faktor integrasi: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−3 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Lalu dikalikan </a:t>
                </a:r>
                <a:r>
                  <a:rPr lang="id-ID" sz="1600" dirty="0">
                    <a:latin typeface="Calibri" panose="020F0502020204030204" pitchFamily="34" charset="0"/>
                  </a:rPr>
                  <a:t>faktor integrasi di dua ruas,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Lalu diintegralkan kedua ruas: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Maka solusi umum PD: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id-ID" sz="16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4" y="883231"/>
                <a:ext cx="8712968" cy="4174348"/>
              </a:xfrm>
              <a:prstGeom prst="rect">
                <a:avLst/>
              </a:prstGeom>
              <a:blipFill>
                <a:blip r:embed="rId3"/>
                <a:stretch>
                  <a:fillRect l="-350" t="-4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0">
            <a:extLst>
              <a:ext uri="{FF2B5EF4-FFF2-40B4-BE49-F238E27FC236}">
                <a16:creationId xmlns:a16="http://schemas.microsoft.com/office/drawing/2014/main" id="{1138213A-A5F3-4643-A626-0B1D97D9D933}"/>
              </a:ext>
            </a:extLst>
          </p:cNvPr>
          <p:cNvSpPr txBox="1"/>
          <p:nvPr/>
        </p:nvSpPr>
        <p:spPr bwMode="auto">
          <a:xfrm>
            <a:off x="1263460" y="327365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</a:t>
            </a:r>
          </a:p>
        </p:txBody>
      </p:sp>
    </p:spTree>
    <p:extLst>
      <p:ext uri="{BB962C8B-B14F-4D97-AF65-F5344CB8AC3E}">
        <p14:creationId xmlns:p14="http://schemas.microsoft.com/office/powerpoint/2010/main" val="111172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2FF5B8-1201-4A40-A5A9-3418FDC8021F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28464E38-B218-4351-A161-2D3C54CDB23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DE856194-8252-4D7F-8375-EED818C3198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59FB511-2892-4272-9E64-48BA59747B6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D2664CEB-1E9A-4D41-8B87-6E5B9F90D7D8}"/>
              </a:ext>
            </a:extLst>
          </p:cNvPr>
          <p:cNvSpPr/>
          <p:nvPr/>
        </p:nvSpPr>
        <p:spPr>
          <a:xfrm>
            <a:off x="497361" y="287111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/>
              <p:nvPr/>
            </p:nvSpPr>
            <p:spPr>
              <a:xfrm>
                <a:off x="258024" y="883231"/>
                <a:ext cx="8712968" cy="3879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14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</a:t>
                </a:r>
                <a:r>
                  <a:rPr lang="id-ID" sz="14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ontoh:</a:t>
                </a:r>
              </a:p>
              <a:p>
                <a:r>
                  <a:rPr lang="id-ID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Selesaikan persamaan diferensial dibawah ini: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Dari PD diperoleh faktor integrasi: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Lalu dikalikan </a:t>
                </a:r>
                <a:r>
                  <a:rPr lang="id-ID" sz="1400" dirty="0">
                    <a:latin typeface="Calibri" panose="020F0502020204030204" pitchFamily="34" charset="0"/>
                  </a:rPr>
                  <a:t>faktor integrasi di dua ruas,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Lalu diintegralkan kedua ruas: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Maka solusi umu PD: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−1+</m:t>
                    </m:r>
                    <m:r>
                      <a:rPr lang="id-ID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id-ID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400" i="1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mensubstitusi masalah nilai awal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 diperoleh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Solusi khusus PD: </a:t>
                </a:r>
                <a14:m>
                  <m:oMath xmlns:m="http://schemas.openxmlformats.org/officeDocument/2006/math">
                    <m:r>
                      <a:rPr lang="id-ID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−1+5</m:t>
                    </m:r>
                    <m:sSup>
                      <m:sSupPr>
                        <m:ctrlPr>
                          <a:rPr lang="id-ID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EB2EAD-081A-4F48-A0B1-331A77147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4" y="883231"/>
                <a:ext cx="8712968" cy="3879460"/>
              </a:xfrm>
              <a:prstGeom prst="rect">
                <a:avLst/>
              </a:prstGeom>
              <a:blipFill>
                <a:blip r:embed="rId2"/>
                <a:stretch>
                  <a:fillRect l="-210" t="-314" b="-7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0">
            <a:extLst>
              <a:ext uri="{FF2B5EF4-FFF2-40B4-BE49-F238E27FC236}">
                <a16:creationId xmlns:a16="http://schemas.microsoft.com/office/drawing/2014/main" id="{1138213A-A5F3-4643-A626-0B1D97D9D933}"/>
              </a:ext>
            </a:extLst>
          </p:cNvPr>
          <p:cNvSpPr txBox="1"/>
          <p:nvPr/>
        </p:nvSpPr>
        <p:spPr bwMode="auto">
          <a:xfrm>
            <a:off x="1263460" y="327365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</a:t>
            </a:r>
          </a:p>
        </p:txBody>
      </p:sp>
    </p:spTree>
    <p:extLst>
      <p:ext uri="{BB962C8B-B14F-4D97-AF65-F5344CB8AC3E}">
        <p14:creationId xmlns:p14="http://schemas.microsoft.com/office/powerpoint/2010/main" val="162207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915566"/>
                <a:ext cx="8772564" cy="362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Bentuk persamaan diferensial eksak orde 1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Jika ruas kiri merupakan diferensial total, yaitu: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persamaan diferensial eksak bersifat pasti (exact) jika ada suatu fungsi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yang bersifat: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;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i="1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merupakan syarat perlu dan syarat cukup agar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merupakan persamaan diferensial exact.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915566"/>
                <a:ext cx="8772564" cy="3624326"/>
              </a:xfrm>
              <a:prstGeom prst="rect">
                <a:avLst/>
              </a:prstGeom>
              <a:blipFill>
                <a:blip r:embed="rId2"/>
                <a:stretch>
                  <a:fillRect l="-208" t="-336" b="-8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2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915566"/>
                <a:ext cx="8130698" cy="3598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sz="1600" b="1" dirty="0">
                    <a:latin typeface="Calibri" panose="020F0502020204030204" pitchFamily="34" charset="0"/>
                  </a:rPr>
                  <a:t>Menentukan penyelesaian persamaan diferensial eksak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Fungsi </a:t>
                </a:r>
                <a:r>
                  <a:rPr lang="id-ID" sz="1600" i="1" dirty="0">
                    <a:latin typeface="Calibri" panose="020F0502020204030204" pitchFamily="34" charset="0"/>
                  </a:rPr>
                  <a:t>u</a:t>
                </a:r>
                <a:r>
                  <a:rPr lang="id-ID" sz="1600" dirty="0">
                    <a:latin typeface="Calibri" panose="020F0502020204030204" pitchFamily="34" charset="0"/>
                  </a:rPr>
                  <a:t>(</a:t>
                </a:r>
                <a:r>
                  <a:rPr lang="id-ID" sz="1600" i="1" dirty="0">
                    <a:latin typeface="Calibri" panose="020F0502020204030204" pitchFamily="34" charset="0"/>
                  </a:rPr>
                  <a:t>x</a:t>
                </a:r>
                <a:r>
                  <a:rPr lang="id-ID" sz="1600" dirty="0">
                    <a:latin typeface="Calibri" panose="020F0502020204030204" pitchFamily="34" charset="0"/>
                  </a:rPr>
                  <a:t>, </a:t>
                </a:r>
                <a:r>
                  <a:rPr lang="id-ID" sz="1600" i="1" dirty="0">
                    <a:latin typeface="Calibri" panose="020F0502020204030204" pitchFamily="34" charset="0"/>
                  </a:rPr>
                  <a:t>y</a:t>
                </a:r>
                <a:r>
                  <a:rPr lang="id-ID" sz="1600" dirty="0">
                    <a:latin typeface="Calibri" panose="020F0502020204030204" pitchFamily="34" charset="0"/>
                  </a:rPr>
                  <a:t>) sebagai fungsi penyelesaian persamaan diferensial eksak diperoleh melalui operasi pengintegralan dengan dua cara sebagai berikut.</a:t>
                </a:r>
              </a:p>
              <a:p>
                <a:pPr marL="342900" indent="-342900">
                  <a:buAutoNum type="alphaLcPeriod"/>
                </a:pPr>
                <a:r>
                  <a:rPr lang="id-ID" sz="1600" dirty="0">
                    <a:latin typeface="Calibri" panose="020F0502020204030204" pitchFamily="34" charset="0"/>
                  </a:rPr>
                  <a:t>Integralkan terhadap variabel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600" i="1" dirty="0">
                    <a:latin typeface="Calibri" panose="020F0502020204030204" pitchFamily="34" charset="0"/>
                  </a:rPr>
                  <a:t>, </a:t>
                </a:r>
                <a:r>
                  <a:rPr lang="id-ID" sz="16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354013" algn="l"/>
                  </a:tabLst>
                </a:pPr>
                <a:r>
                  <a:rPr lang="id-ID" sz="1600" dirty="0"/>
                  <a:t>	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: konstanta pengintegralan dan nilainya dapat ditentukan dengan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354013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b. 	Integralkan terhadap variabel y, sehingga diperoleh: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354013" algn="l"/>
                  </a:tabLst>
                </a:pPr>
                <a:r>
                  <a:rPr lang="id-ID" sz="1600" b="0" dirty="0"/>
                  <a:t>	</a:t>
                </a:r>
                <a14:m>
                  <m:oMath xmlns:m="http://schemas.openxmlformats.org/officeDocument/2006/math"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: konstanta pengintegralan dan nilainya dapat ditentukan dengan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915566"/>
                <a:ext cx="8130698" cy="3598101"/>
              </a:xfrm>
              <a:prstGeom prst="rect">
                <a:avLst/>
              </a:prstGeom>
              <a:blipFill>
                <a:blip r:embed="rId2"/>
                <a:stretch>
                  <a:fillRect l="-375" t="-508" r="-5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19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826985"/>
                <a:ext cx="8772564" cy="41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Tentukan penyelesaian persamaan diferensial:</a:t>
                </a:r>
                <a14:m>
                  <m:oMath xmlns:m="http://schemas.openxmlformats.org/officeDocument/2006/math">
                    <m:r>
                      <a:rPr lang="id-ID" sz="1400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′+ 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+4= 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 ′+ </m:t>
                      </m:r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 dirty="0">
                          <a:latin typeface="Cambria Math" panose="02040503050406030204" pitchFamily="18" charset="0"/>
                        </a:rPr>
                        <m:t>+4= 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</a:t>
                </a:r>
                <a:endParaRPr lang="id-ID" sz="1400" b="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, maka </a:t>
                </a:r>
                <a14:m>
                  <m:oMath xmlns:m="http://schemas.openxmlformats.org/officeDocument/2006/math">
                    <m:r>
                      <a:rPr lang="id-ID" sz="1400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′+ 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+4= 0</m:t>
                    </m:r>
                  </m:oMath>
                </a14:m>
                <a:r>
                  <a:rPr lang="id-ID" sz="1400" i="1" dirty="0">
                    <a:latin typeface="Calibri" panose="020F0502020204030204" pitchFamily="34" charset="0"/>
                  </a:rPr>
                  <a:t> </a:t>
                </a:r>
                <a:r>
                  <a:rPr lang="id-ID" sz="1400" dirty="0">
                    <a:latin typeface="Calibri" panose="020F0502020204030204" pitchFamily="34" charset="0"/>
                  </a:rPr>
                  <a:t>persamaan diferensial eksak.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Fungsi 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826985"/>
                <a:ext cx="8772564" cy="4181209"/>
              </a:xfrm>
              <a:prstGeom prst="rect">
                <a:avLst/>
              </a:prstGeom>
              <a:blipFill>
                <a:blip r:embed="rId2"/>
                <a:stretch>
                  <a:fillRect l="-208" t="-2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826985"/>
                <a:ext cx="8772564" cy="36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Nilai konstanta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Jadi, solusi umum PD: </a:t>
                </a:r>
                <a14:m>
                  <m:oMath xmlns:m="http://schemas.openxmlformats.org/officeDocument/2006/math">
                    <m:r>
                      <a:rPr lang="id-ID" sz="1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id-ID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400" b="0" i="1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br>
                  <a:rPr lang="id-ID" sz="1400" dirty="0">
                    <a:latin typeface="Calibri" panose="020F0502020204030204" pitchFamily="34" charset="0"/>
                  </a:rPr>
                </a:b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826985"/>
                <a:ext cx="8772564" cy="3640740"/>
              </a:xfrm>
              <a:prstGeom prst="rect">
                <a:avLst/>
              </a:prstGeom>
              <a:blipFill>
                <a:blip r:embed="rId2"/>
                <a:stretch>
                  <a:fillRect l="-208" t="-3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9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753695"/>
                <a:ext cx="8772564" cy="430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Tentukan penyelesaian persamaan diferensial: </a:t>
                </a:r>
                <a:endParaRPr lang="id-ID" sz="1400" b="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PD dapat dituliskan: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</a:t>
                </a:r>
                <a:endParaRPr lang="id-ID" sz="1400" b="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, maka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persamaan diferensial eksak.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Fungsi 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id-ID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753695"/>
                <a:ext cx="8772564" cy="4302012"/>
              </a:xfrm>
              <a:prstGeom prst="rect">
                <a:avLst/>
              </a:prstGeom>
              <a:blipFill>
                <a:blip r:embed="rId2"/>
                <a:stretch>
                  <a:fillRect l="-208" t="-2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7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826985"/>
                <a:ext cx="8772564" cy="384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Nilai konstanta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id-ID" sz="14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nary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d-ID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d-ID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Disubstitusi masalah nilai awal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d-ID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Jadi, solusi khusus PD: </a:t>
                </a:r>
                <a:endParaRPr lang="id-ID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d-ID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id-ID" sz="1400" dirty="0">
                    <a:latin typeface="Calibri" panose="020F0502020204030204" pitchFamily="34" charset="0"/>
                  </a:rPr>
                </a:b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826985"/>
                <a:ext cx="8772564" cy="3840475"/>
              </a:xfrm>
              <a:prstGeom prst="rect">
                <a:avLst/>
              </a:prstGeom>
              <a:blipFill>
                <a:blip r:embed="rId2"/>
                <a:stretch>
                  <a:fillRect l="-208" t="-3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50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2614" y="766430"/>
                <a:ext cx="8853881" cy="428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Jika bentuk persamaan diferensial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tidak eksak, maka penyelesaiannya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menggunakan faktor integrasi.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Misalkan faktor integrasi: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Dengan mengalikan faktor integrasi pada dua ruas diperoleh: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Persamaan tersebut menjadi eksak jika turunan parsial PD yakni: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id-ID" sz="16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d-ID" sz="1600" b="0" i="1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Maka: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atau: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Dengan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dan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id-ID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maka: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1. 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adalah fungsi dalam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600" b="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maka faktor integrasi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sup>
                      </m:sSup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2. 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adalah fungsi dalam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maka faktor integrasi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14" y="766430"/>
                <a:ext cx="8853881" cy="4289508"/>
              </a:xfrm>
              <a:prstGeom prst="rect">
                <a:avLst/>
              </a:prstGeom>
              <a:blipFill>
                <a:blip r:embed="rId2"/>
                <a:stretch>
                  <a:fillRect l="-413" t="-4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68410" y="60043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Kurva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47864" y="113159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 Analitik dengan Pemisahan Variabel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50092" y="177392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303534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Substitusi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55976" y="3672156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85448" y="3722839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74115" y="4227934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85448" y="4325069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590464" y="241756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425395" y="240697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E3B66-40C9-43C9-960D-FAFB71F0622D}"/>
              </a:ext>
            </a:extLst>
          </p:cNvPr>
          <p:cNvGrpSpPr/>
          <p:nvPr/>
        </p:nvGrpSpPr>
        <p:grpSpPr>
          <a:xfrm>
            <a:off x="251520" y="123478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D1BC119-E4B2-4F8F-A050-2119AA63DC6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C7D9509-CBE0-4193-8AFA-D757E6D764C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7DB006E-8B0D-48E8-87C4-B5AE78B959D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64C8BE7-93FE-4C8E-9103-6BFAF565DC59}"/>
              </a:ext>
            </a:extLst>
          </p:cNvPr>
          <p:cNvSpPr/>
          <p:nvPr/>
        </p:nvSpPr>
        <p:spPr>
          <a:xfrm>
            <a:off x="502232" y="25732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63F2E65-42E1-4FAE-B969-1B1A1158AFBE}"/>
              </a:ext>
            </a:extLst>
          </p:cNvPr>
          <p:cNvSpPr txBox="1"/>
          <p:nvPr/>
        </p:nvSpPr>
        <p:spPr bwMode="auto">
          <a:xfrm>
            <a:off x="1337163" y="246732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eksak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/>
              <p:nvPr/>
            </p:nvSpPr>
            <p:spPr>
              <a:xfrm>
                <a:off x="185718" y="826985"/>
                <a:ext cx="8772564" cy="4232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Tentukan penyelesaian persamaan diferensial: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, maka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−20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bukan persamaan diferensial eksak.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−20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−20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⟶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𝑓𝑢𝑛𝑔𝑠𝑖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𝑑𝑎𝑙𝑎𝑚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400" i="1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𝑓𝑢𝑛𝑔𝑠𝑖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𝑑𝑎𝑙𝑎𝑚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400" i="1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Sehingga faktor integrasi: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nary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mengalikan </a:t>
                </a:r>
                <a:r>
                  <a:rPr lang="id-ID" sz="14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faktor integrasi ke PD: </a:t>
                </a:r>
                <a:endParaRPr lang="id-ID" sz="14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Maka, solusi umum PD: </a:t>
                </a:r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CEB2C-AB11-4E13-900C-26DC8EE4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" y="826985"/>
                <a:ext cx="8772564" cy="4232825"/>
              </a:xfrm>
              <a:prstGeom prst="rect">
                <a:avLst/>
              </a:prstGeom>
              <a:blipFill>
                <a:blip r:embed="rId2"/>
                <a:stretch>
                  <a:fillRect l="-208" t="-2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634877-CD7A-43B2-B59C-B27BB39EA96A}"/>
              </a:ext>
            </a:extLst>
          </p:cNvPr>
          <p:cNvGrpSpPr/>
          <p:nvPr/>
        </p:nvGrpSpPr>
        <p:grpSpPr>
          <a:xfrm>
            <a:off x="107504" y="267494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55DC2491-AC68-49F9-975D-A7B781104B8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0C2A097-EA5A-44C3-B68F-87134008F0CE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2640C7-0691-4CD6-9630-6D4DD7AC91E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/>
                <a:t> 5</a:t>
              </a:r>
              <a:endParaRPr lang="ko-KR" altLang="en-US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A38F3114-3273-4295-A297-F1C947867CF2}"/>
              </a:ext>
            </a:extLst>
          </p:cNvPr>
          <p:cNvSpPr txBox="1"/>
          <p:nvPr/>
        </p:nvSpPr>
        <p:spPr bwMode="auto">
          <a:xfrm>
            <a:off x="1167788" y="371051"/>
            <a:ext cx="45563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Substitusi</a:t>
            </a:r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D2606A-8080-47D2-BCDD-35E121039C44}"/>
                  </a:ext>
                </a:extLst>
              </p:cNvPr>
              <p:cNvSpPr/>
              <p:nvPr/>
            </p:nvSpPr>
            <p:spPr>
              <a:xfrm>
                <a:off x="395536" y="1158635"/>
                <a:ext cx="8099042" cy="32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000"/>
                  </a:spcAft>
                </a:pPr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Penyelesaian PD yakni mengubah ke dalam PD lain disebut Substitusi.</a:t>
                </a:r>
              </a:p>
              <a:p>
                <a:pPr lvl="0">
                  <a:spcAft>
                    <a:spcPts val="1000"/>
                  </a:spcAft>
                </a:pPr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Contohnya, andaikan ingin mengubah PD Orde Satu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dengan mensubstitusi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adalah fungsi dalam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maka:</a:t>
                </a:r>
              </a:p>
              <a:p>
                <a:pPr lvl="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Jika diganti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oleh turunan lanjutannya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dalam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oleh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maka PD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 menjadi:</a:t>
                </a:r>
              </a:p>
              <a:p>
                <a:pPr lvl="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Dimana penyelesaian untuk: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𝐹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d-ID" sz="1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Jika kita menentukan solusi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, maka solusi PD adalah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d-ID" sz="1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D2606A-8080-47D2-BCDD-35E121039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58635"/>
                <a:ext cx="8099042" cy="3285323"/>
              </a:xfrm>
              <a:prstGeom prst="rect">
                <a:avLst/>
              </a:prstGeom>
              <a:blipFill>
                <a:blip r:embed="rId2"/>
                <a:stretch>
                  <a:fillRect l="-226" t="-371" b="-7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95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634877-CD7A-43B2-B59C-B27BB39EA96A}"/>
              </a:ext>
            </a:extLst>
          </p:cNvPr>
          <p:cNvGrpSpPr/>
          <p:nvPr/>
        </p:nvGrpSpPr>
        <p:grpSpPr>
          <a:xfrm>
            <a:off x="107504" y="267494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55DC2491-AC68-49F9-975D-A7B781104B8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0C2A097-EA5A-44C3-B68F-87134008F0CE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2640C7-0691-4CD6-9630-6D4DD7AC91E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/>
                <a:t> 5</a:t>
              </a:r>
              <a:endParaRPr lang="ko-KR" altLang="en-US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A38F3114-3273-4295-A297-F1C947867CF2}"/>
              </a:ext>
            </a:extLst>
          </p:cNvPr>
          <p:cNvSpPr txBox="1"/>
          <p:nvPr/>
        </p:nvSpPr>
        <p:spPr bwMode="auto">
          <a:xfrm>
            <a:off x="1167788" y="371051"/>
            <a:ext cx="45563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Substitusi</a:t>
            </a:r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927010-20BE-496D-BDF8-65F56EEE0178}"/>
                  </a:ext>
                </a:extLst>
              </p:cNvPr>
              <p:cNvSpPr txBox="1"/>
              <p:nvPr/>
            </p:nvSpPr>
            <p:spPr>
              <a:xfrm>
                <a:off x="128848" y="987574"/>
                <a:ext cx="8710366" cy="400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Selesaikan PD: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Misalkan disubstitusi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Maka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Kemudian diintegralkan menjadi: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Lalu disubstitusi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d-ID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d-ID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id-ID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id-ID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𝑐𝑥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𝑎𝑡𝑎𝑢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927010-20BE-496D-BDF8-65F56EEE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8" y="987574"/>
                <a:ext cx="8710366" cy="4001865"/>
              </a:xfrm>
              <a:prstGeom prst="rect">
                <a:avLst/>
              </a:prstGeom>
              <a:blipFill>
                <a:blip r:embed="rId2"/>
                <a:stretch>
                  <a:fillRect l="-210" t="-3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9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616C94-A3DD-417E-A47E-92E59B2FABAF}"/>
              </a:ext>
            </a:extLst>
          </p:cNvPr>
          <p:cNvGrpSpPr/>
          <p:nvPr/>
        </p:nvGrpSpPr>
        <p:grpSpPr>
          <a:xfrm>
            <a:off x="107505" y="195485"/>
            <a:ext cx="5393341" cy="659246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0FC81CD4-4550-44B1-B443-1F7911A28F5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BD102BE-9530-4D1E-B517-25C768B417D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9C6B72A-6811-415F-AFA0-9597C846A9B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26E8B93-2F70-4ACF-9EEB-70313F4B5A16}"/>
              </a:ext>
            </a:extLst>
          </p:cNvPr>
          <p:cNvSpPr/>
          <p:nvPr/>
        </p:nvSpPr>
        <p:spPr>
          <a:xfrm>
            <a:off x="317887" y="340441"/>
            <a:ext cx="33184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E825B86-988F-478E-8B7D-AA88C3B4E79F}"/>
              </a:ext>
            </a:extLst>
          </p:cNvPr>
          <p:cNvSpPr txBox="1"/>
          <p:nvPr/>
        </p:nvSpPr>
        <p:spPr bwMode="auto">
          <a:xfrm>
            <a:off x="973983" y="332061"/>
            <a:ext cx="388604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1A914-9AD8-479A-84AA-0D42D9322EED}"/>
              </a:ext>
            </a:extLst>
          </p:cNvPr>
          <p:cNvSpPr txBox="1"/>
          <p:nvPr/>
        </p:nvSpPr>
        <p:spPr>
          <a:xfrm>
            <a:off x="504514" y="1203598"/>
            <a:ext cx="8249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Calibri" panose="020F0502020204030204" pitchFamily="34" charset="0"/>
              </a:rPr>
              <a:t>Pengetahuan persamaan diferensial memiliki kontribusi yang </a:t>
            </a:r>
          </a:p>
          <a:p>
            <a:r>
              <a:rPr lang="id-ID" sz="2400" dirty="0">
                <a:latin typeface="Calibri" panose="020F0502020204030204" pitchFamily="34" charset="0"/>
              </a:rPr>
              <a:t>besar pada bidang kajian dan pengembangan sains dan teknologi dalam bentuk pemodelan matematis terapan persamaan </a:t>
            </a:r>
          </a:p>
          <a:p>
            <a:r>
              <a:rPr lang="id-ID" sz="2400" dirty="0">
                <a:latin typeface="Calibri" panose="020F0502020204030204" pitchFamily="34" charset="0"/>
              </a:rPr>
              <a:t>diferensial untuk memudahkan penyelesaiannya.</a:t>
            </a:r>
          </a:p>
        </p:txBody>
      </p:sp>
    </p:spTree>
    <p:extLst>
      <p:ext uri="{BB962C8B-B14F-4D97-AF65-F5344CB8AC3E}">
        <p14:creationId xmlns:p14="http://schemas.microsoft.com/office/powerpoint/2010/main" val="88584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616C94-A3DD-417E-A47E-92E59B2FABAF}"/>
              </a:ext>
            </a:extLst>
          </p:cNvPr>
          <p:cNvGrpSpPr/>
          <p:nvPr/>
        </p:nvGrpSpPr>
        <p:grpSpPr>
          <a:xfrm>
            <a:off x="107505" y="195485"/>
            <a:ext cx="5393341" cy="659246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0FC81CD4-4550-44B1-B443-1F7911A28F5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BD102BE-9530-4D1E-B517-25C768B417D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9C6B72A-6811-415F-AFA0-9597C846A9B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26E8B93-2F70-4ACF-9EEB-70313F4B5A16}"/>
              </a:ext>
            </a:extLst>
          </p:cNvPr>
          <p:cNvSpPr/>
          <p:nvPr/>
        </p:nvSpPr>
        <p:spPr>
          <a:xfrm>
            <a:off x="317887" y="340441"/>
            <a:ext cx="33184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E825B86-988F-478E-8B7D-AA88C3B4E79F}"/>
              </a:ext>
            </a:extLst>
          </p:cNvPr>
          <p:cNvSpPr txBox="1"/>
          <p:nvPr/>
        </p:nvSpPr>
        <p:spPr bwMode="auto">
          <a:xfrm>
            <a:off x="973983" y="332061"/>
            <a:ext cx="388604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986FB-A296-4D44-9D2B-36980D2A333A}"/>
                  </a:ext>
                </a:extLst>
              </p:cNvPr>
              <p:cNvSpPr txBox="1"/>
              <p:nvPr/>
            </p:nvSpPr>
            <p:spPr>
              <a:xfrm>
                <a:off x="283057" y="925907"/>
                <a:ext cx="8753439" cy="407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Buatlah pemodelan matematis dengan persamaan diferensial dari hukum-hukum benda jatuh </a:t>
                </a:r>
                <a:r>
                  <a:rPr lang="sv-SE" sz="1400" dirty="0">
                    <a:latin typeface="Calibri" panose="020F0502020204030204" pitchFamily="34" charset="0"/>
                  </a:rPr>
                  <a:t>di ruang hampa dengan gravitasi </a:t>
                </a:r>
                <a14:m>
                  <m:oMath xmlns:m="http://schemas.openxmlformats.org/officeDocument/2006/math">
                    <m:r>
                      <a:rPr lang="sv-SE" sz="1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sz="1400" i="1" dirty="0" smtClean="0">
                        <a:latin typeface="Cambria Math" panose="02040503050406030204" pitchFamily="18" charset="0"/>
                      </a:rPr>
                      <m:t> =9,8 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𝑑𝑒𝑡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sz="1400" dirty="0">
                    <a:latin typeface="Calibri" panose="020F0502020204030204" pitchFamily="34" charset="0"/>
                  </a:rPr>
                  <a:t>.</a:t>
                </a:r>
                <a:r>
                  <a:rPr lang="id-ID" sz="1400" dirty="0">
                    <a:latin typeface="Calibri" panose="020F0502020204030204" pitchFamily="34" charset="0"/>
                  </a:rPr>
                  <a:t>  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Model matematis dengan persamaan diferensial untuk Gravitasi (percepatan) benda jatuh sebagai berikut:</a:t>
                </a:r>
                <a:endParaRPr lang="id-ID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=9,8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diperoleh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9,8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fi-FI" sz="1400" dirty="0">
                    <a:latin typeface="Calibri" panose="020F0502020204030204" pitchFamily="34" charset="0"/>
                  </a:rPr>
                  <a:t>Persamaan untuk kecepatan benda jatuh:</a:t>
                </a: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=9,8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diperoleh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=9,8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𝑔𝑡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t-IT" sz="1400" dirty="0">
                    <a:latin typeface="Calibri" panose="020F0502020204030204" pitchFamily="34" charset="0"/>
                  </a:rPr>
                  <a:t>Apabila dicari persamaan tinggi benda jatuh, diperoleh</a:t>
                </a:r>
                <a:r>
                  <a:rPr lang="id-ID" sz="1400" dirty="0">
                    <a:latin typeface="Calibri" panose="020F0502020204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986FB-A296-4D44-9D2B-36980D2A3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7" y="925907"/>
                <a:ext cx="8753439" cy="4072462"/>
              </a:xfrm>
              <a:prstGeom prst="rect">
                <a:avLst/>
              </a:prstGeom>
              <a:blipFill>
                <a:blip r:embed="rId2"/>
                <a:stretch>
                  <a:fillRect l="-209" t="-299" b="-4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2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616C94-A3DD-417E-A47E-92E59B2FABAF}"/>
              </a:ext>
            </a:extLst>
          </p:cNvPr>
          <p:cNvGrpSpPr/>
          <p:nvPr/>
        </p:nvGrpSpPr>
        <p:grpSpPr>
          <a:xfrm>
            <a:off x="107505" y="195485"/>
            <a:ext cx="5393341" cy="659246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0FC81CD4-4550-44B1-B443-1F7911A28F5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BD102BE-9530-4D1E-B517-25C768B417D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9C6B72A-6811-415F-AFA0-9597C846A9B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26E8B93-2F70-4ACF-9EEB-70313F4B5A16}"/>
              </a:ext>
            </a:extLst>
          </p:cNvPr>
          <p:cNvSpPr/>
          <p:nvPr/>
        </p:nvSpPr>
        <p:spPr>
          <a:xfrm>
            <a:off x="317887" y="340441"/>
            <a:ext cx="33184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E825B86-988F-478E-8B7D-AA88C3B4E79F}"/>
              </a:ext>
            </a:extLst>
          </p:cNvPr>
          <p:cNvSpPr txBox="1"/>
          <p:nvPr/>
        </p:nvSpPr>
        <p:spPr bwMode="auto">
          <a:xfrm>
            <a:off x="973983" y="332061"/>
            <a:ext cx="388604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986FB-A296-4D44-9D2B-36980D2A333A}"/>
                  </a:ext>
                </a:extLst>
              </p:cNvPr>
              <p:cNvSpPr txBox="1"/>
              <p:nvPr/>
            </p:nvSpPr>
            <p:spPr>
              <a:xfrm>
                <a:off x="195280" y="843558"/>
                <a:ext cx="8753439" cy="432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Sebuah tangki penampung cairan berisi 20 galon air asin. Larutan air garam mengandung 75 pon garam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larut. Kemudian larutan air garam yang berisi 1,2 pon garam per gallon dimasukkan </a:t>
                </a:r>
                <a:r>
                  <a:rPr lang="sv-SE" sz="1600" dirty="0">
                    <a:latin typeface="Calibri" panose="020F0502020204030204" pitchFamily="34" charset="0"/>
                  </a:rPr>
                  <a:t>ke dalam tangki </a:t>
                </a:r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sv-SE" sz="1600" dirty="0">
                    <a:latin typeface="Calibri" panose="020F0502020204030204" pitchFamily="34" charset="0"/>
                  </a:rPr>
                  <a:t>dengan laju 2 galon per menit dan air asin di dalam tangki dialirkan keluar</a:t>
                </a:r>
                <a:r>
                  <a:rPr lang="id-ID" sz="1600" dirty="0">
                    <a:latin typeface="Calibri" panose="020F0502020204030204" pitchFamily="34" charset="0"/>
                  </a:rPr>
                  <a:t> dengan laju yang sama.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Jika larutan air asin di dalam tangki dipertahankan agar homogen dengan tetap mengaduknya, tentukan formulasi (pemodelan matematis) persamaan diferensial yang digunakan untuk penyelesaian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perhitungan banyaknya garam di dalam tangki.</a:t>
                </a: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Andaikan y adalah banyaknya garam (dengan satuan pon) di dalam tangki pada t menit. Dari air asin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yang dialirkan masuk, tangki mendapat tambahan 1,2 pon garam per galon, sehingga menjadi 2,4 pon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per menit. Bersamaan air garam yang dimasukkan, dialirkan keluar dari tangki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Sehingga formulasi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perhitungan banyaknya garam di dalam tangki adalah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=2,4−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2,4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Jadi, formulasi yang dimaksud adalah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−2,4=0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986FB-A296-4D44-9D2B-36980D2A3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0" y="843558"/>
                <a:ext cx="8753439" cy="4326313"/>
              </a:xfrm>
              <a:prstGeom prst="rect">
                <a:avLst/>
              </a:prstGeom>
              <a:blipFill>
                <a:blip r:embed="rId2"/>
                <a:stretch>
                  <a:fillRect l="-348" t="-423" r="-2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3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DD3B2-5CE8-4813-B207-6981E288CA5A}"/>
              </a:ext>
            </a:extLst>
          </p:cNvPr>
          <p:cNvGrpSpPr/>
          <p:nvPr/>
        </p:nvGrpSpPr>
        <p:grpSpPr>
          <a:xfrm>
            <a:off x="107504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3E430D5-7CBD-4C05-B303-39835909B85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CE9124C-7D8B-45F0-83A6-548D73813D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46E200-381F-454D-8E5E-4D8BD4D5008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11EC30-FFF7-4A89-8972-6B6DE0CF6E7E}"/>
              </a:ext>
            </a:extLst>
          </p:cNvPr>
          <p:cNvSpPr/>
          <p:nvPr/>
        </p:nvSpPr>
        <p:spPr>
          <a:xfrm>
            <a:off x="358216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108124-C070-4173-A022-FE72C1CA976D}"/>
              </a:ext>
            </a:extLst>
          </p:cNvPr>
          <p:cNvSpPr txBox="1"/>
          <p:nvPr/>
        </p:nvSpPr>
        <p:spPr bwMode="auto">
          <a:xfrm>
            <a:off x="1118837" y="292621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2AE1E4-C20D-4DE6-82A6-907A0ACF13E3}"/>
                  </a:ext>
                </a:extLst>
              </p:cNvPr>
              <p:cNvSpPr txBox="1"/>
              <p:nvPr/>
            </p:nvSpPr>
            <p:spPr>
              <a:xfrm>
                <a:off x="358216" y="903487"/>
                <a:ext cx="8284078" cy="2314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Dalam bagian ini pengembangan hanya paling sederhana dalam solusi numerik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Metode yang memberikan </a:t>
                </a:r>
                <a:r>
                  <a:rPr lang="id-ID" sz="1600" b="1" i="1" dirty="0">
                    <a:latin typeface="Calibri" panose="020F0502020204030204" pitchFamily="34" charset="0"/>
                  </a:rPr>
                  <a:t>tangent line </a:t>
                </a:r>
                <a:r>
                  <a:rPr lang="id-ID" sz="1600" dirty="0">
                    <a:latin typeface="Calibri" panose="020F0502020204030204" pitchFamily="34" charset="0"/>
                  </a:rPr>
                  <a:t>yang dapat digunakan untuk pendekatan nilai dari fungsi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pada bagian kecil titik dari tangen. </a:t>
                </a: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Misalkan  masalah nilai awal orde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600" b="0" dirty="0">
                    <a:latin typeface="Calibri" panose="020F0502020204030204" pitchFamily="34" charset="0"/>
                  </a:rPr>
                  <a:t> memiliki satu solusi.</a:t>
                </a:r>
              </a:p>
              <a:p>
                <a:r>
                  <a:rPr lang="id-ID" sz="1600" b="0" dirty="0">
                    <a:latin typeface="Calibri" panose="020F0502020204030204" pitchFamily="34" charset="0"/>
                  </a:rPr>
                  <a:t>Salah satu cara dari pendekatan solusi ini adalah menggunakan tangen line.</a:t>
                </a:r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dinotasikan solusi tidak diketahui dari masalah nilai awal orde 1 </a:t>
                </a:r>
                <a:endParaRPr lang="id-ID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=0,1</m:t>
                      </m:r>
                      <m:rad>
                        <m:radPr>
                          <m:degHide m:val="on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+0,4 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;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2AE1E4-C20D-4DE6-82A6-907A0ACF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6" y="903487"/>
                <a:ext cx="8284078" cy="2314223"/>
              </a:xfrm>
              <a:prstGeom prst="rect">
                <a:avLst/>
              </a:prstGeom>
              <a:blipFill>
                <a:blip r:embed="rId2"/>
                <a:stretch>
                  <a:fillRect l="-442" t="-7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3D1976-754D-446D-AC59-8F69F221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4" y="3144174"/>
            <a:ext cx="3456384" cy="17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DD3B2-5CE8-4813-B207-6981E288CA5A}"/>
              </a:ext>
            </a:extLst>
          </p:cNvPr>
          <p:cNvGrpSpPr/>
          <p:nvPr/>
        </p:nvGrpSpPr>
        <p:grpSpPr>
          <a:xfrm>
            <a:off x="107504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3E430D5-7CBD-4C05-B303-39835909B85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CE9124C-7D8B-45F0-83A6-548D73813D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46E200-381F-454D-8E5E-4D8BD4D5008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11EC30-FFF7-4A89-8972-6B6DE0CF6E7E}"/>
              </a:ext>
            </a:extLst>
          </p:cNvPr>
          <p:cNvSpPr/>
          <p:nvPr/>
        </p:nvSpPr>
        <p:spPr>
          <a:xfrm>
            <a:off x="358216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108124-C070-4173-A022-FE72C1CA976D}"/>
              </a:ext>
            </a:extLst>
          </p:cNvPr>
          <p:cNvSpPr txBox="1"/>
          <p:nvPr/>
        </p:nvSpPr>
        <p:spPr bwMode="auto">
          <a:xfrm>
            <a:off x="1118837" y="292621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97C92F-A876-4D4A-805D-EBB317639AB2}"/>
                  </a:ext>
                </a:extLst>
              </p:cNvPr>
              <p:cNvSpPr txBox="1"/>
              <p:nvPr/>
            </p:nvSpPr>
            <p:spPr>
              <a:xfrm>
                <a:off x="358216" y="1131590"/>
                <a:ext cx="82462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Dari gambar, menggunakan titik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d-ID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kemiringannya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2, 4</m:t>
                        </m:r>
                      </m:e>
                    </m:d>
                    <m:r>
                      <a:rPr lang="id-ID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1.8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kemiringan titik berbentuk garis, lalu akan didapat persamaan dari garis kemiringannya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=1.8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+0,4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</a:t>
                </a:r>
                <a:endParaRPr lang="id-ID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Persamaan ini disebut linearisasi dari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kemudian dapat digunakan untuk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 aproksimasi nilai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dengan lingkungan kecil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dinotaskan sebagai kordinat 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pada tangent line dan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kordinat 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pada solusi kurva yang bersesuaian dengan kordinat 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yang mendekati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dirty="0">
                    <a:latin typeface="Calibri" panose="020F0502020204030204" pitchFamily="34" charset="0"/>
                  </a:rPr>
                  <a:t>Jika dipiih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=2,1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≈4,18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</a:t>
                </a:r>
              </a:p>
              <a:p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97C92F-A876-4D4A-805D-EBB31763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6" y="1131590"/>
                <a:ext cx="8246232" cy="2862322"/>
              </a:xfrm>
              <a:prstGeom prst="rect">
                <a:avLst/>
              </a:prstGeom>
              <a:blipFill>
                <a:blip r:embed="rId2"/>
                <a:stretch>
                  <a:fillRect l="-666" t="-1279" r="-8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94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DD3B2-5CE8-4813-B207-6981E288CA5A}"/>
              </a:ext>
            </a:extLst>
          </p:cNvPr>
          <p:cNvGrpSpPr/>
          <p:nvPr/>
        </p:nvGrpSpPr>
        <p:grpSpPr>
          <a:xfrm>
            <a:off x="107504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3E430D5-7CBD-4C05-B303-39835909B85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CE9124C-7D8B-45F0-83A6-548D73813D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46E200-381F-454D-8E5E-4D8BD4D5008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11EC30-FFF7-4A89-8972-6B6DE0CF6E7E}"/>
              </a:ext>
            </a:extLst>
          </p:cNvPr>
          <p:cNvSpPr/>
          <p:nvPr/>
        </p:nvSpPr>
        <p:spPr>
          <a:xfrm>
            <a:off x="358216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108124-C070-4173-A022-FE72C1CA976D}"/>
              </a:ext>
            </a:extLst>
          </p:cNvPr>
          <p:cNvSpPr txBox="1"/>
          <p:nvPr/>
        </p:nvSpPr>
        <p:spPr bwMode="auto">
          <a:xfrm>
            <a:off x="1118837" y="292621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4E8ADC-420A-4651-8D70-17EF55F9357F}"/>
                  </a:ext>
                </a:extLst>
              </p:cNvPr>
              <p:cNvSpPr txBox="1"/>
              <p:nvPr/>
            </p:nvSpPr>
            <p:spPr>
              <a:xfrm>
                <a:off x="358216" y="987574"/>
                <a:ext cx="766080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Metode Euler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Akan digunakan linearisasi dari solusi yang tidak diketahui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dari (1) pada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mengganti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400" b="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𝑎𝑡𝑎𝑢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Selanjutnya, dengan mengganti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 dapat didefinisikan secara rekursif, bentuk umumnya adalah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=0, 1, 2, 3,…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Prosedur ini dinamakan </a:t>
                </a:r>
                <a:r>
                  <a:rPr lang="id-ID" sz="1400" b="1" dirty="0">
                    <a:latin typeface="Calibri" panose="020F0502020204030204" pitchFamily="34" charset="0"/>
                  </a:rPr>
                  <a:t>Metode Euler</a:t>
                </a: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4E8ADC-420A-4651-8D70-17EF55F9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6" y="987574"/>
                <a:ext cx="7660808" cy="3323987"/>
              </a:xfrm>
              <a:prstGeom prst="rect">
                <a:avLst/>
              </a:prstGeom>
              <a:blipFill>
                <a:blip r:embed="rId2"/>
                <a:stretch>
                  <a:fillRect l="-239" t="-3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9DAB4E0-105B-4177-9DF2-ACB6C22CD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4"/>
          <a:stretch/>
        </p:blipFill>
        <p:spPr>
          <a:xfrm>
            <a:off x="6409845" y="1874831"/>
            <a:ext cx="2453121" cy="29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8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DD3B2-5CE8-4813-B207-6981E288CA5A}"/>
              </a:ext>
            </a:extLst>
          </p:cNvPr>
          <p:cNvGrpSpPr/>
          <p:nvPr/>
        </p:nvGrpSpPr>
        <p:grpSpPr>
          <a:xfrm>
            <a:off x="107504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3E430D5-7CBD-4C05-B303-39835909B85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CE9124C-7D8B-45F0-83A6-548D73813D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46E200-381F-454D-8E5E-4D8BD4D5008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11EC30-FFF7-4A89-8972-6B6DE0CF6E7E}"/>
              </a:ext>
            </a:extLst>
          </p:cNvPr>
          <p:cNvSpPr/>
          <p:nvPr/>
        </p:nvSpPr>
        <p:spPr>
          <a:xfrm>
            <a:off x="358216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108124-C070-4173-A022-FE72C1CA976D}"/>
              </a:ext>
            </a:extLst>
          </p:cNvPr>
          <p:cNvSpPr txBox="1"/>
          <p:nvPr/>
        </p:nvSpPr>
        <p:spPr bwMode="auto">
          <a:xfrm>
            <a:off x="1118837" y="292621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63320E-6F67-4C9F-BC02-AD5F7E5C94D5}"/>
                  </a:ext>
                </a:extLst>
              </p:cNvPr>
              <p:cNvSpPr/>
              <p:nvPr/>
            </p:nvSpPr>
            <p:spPr>
              <a:xfrm>
                <a:off x="179512" y="1059582"/>
                <a:ext cx="8640960" cy="3711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Diberikan masalah nilai awal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i="1">
                        <a:latin typeface="Cambria Math" panose="02040503050406030204" pitchFamily="18" charset="0"/>
                      </a:rPr>
                      <m:t>=0,1</m:t>
                    </m:r>
                    <m:rad>
                      <m:radPr>
                        <m:degHide m:val="on"/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id-ID" sz="1600" i="1">
                        <a:latin typeface="Cambria Math" panose="02040503050406030204" pitchFamily="18" charset="0"/>
                      </a:rPr>
                      <m:t>+0,4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Gunakan Metode Euler untuk memperoleh aproksimasi dari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menggunakan pertama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=0,1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selanjutnya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Solusi: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0,1 </m:t>
                          </m:r>
                          <m:rad>
                            <m:radPr>
                              <m:degHide m:val="on"/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+0,4 </m:t>
                          </m:r>
                          <m:sSubSup>
                            <m:sSub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=0,1, 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0,1 </m:t>
                          </m:r>
                          <m:rad>
                            <m:radPr>
                              <m:deg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+0,4 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0,1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0,1 </m:t>
                          </m:r>
                          <m:rad>
                            <m:radPr>
                              <m:deg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+0,4 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=4,18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Merupakan estimasi nilai ari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=0,05  ;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=2,1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4+0,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0,1 </m:t>
                          </m:r>
                          <m:rad>
                            <m:radPr>
                              <m:deg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+0,4 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,09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+0,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0,1 </m:t>
                          </m:r>
                          <m:rad>
                            <m:radPr>
                              <m:deg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,09</m:t>
                              </m:r>
                            </m:e>
                          </m:ra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+0,4 </m:t>
                          </m:r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2,05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=4,18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416187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Maka: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2,05</m:t>
                        </m:r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63320E-6F67-4C9F-BC02-AD5F7E5C9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9582"/>
                <a:ext cx="8640960" cy="3711978"/>
              </a:xfrm>
              <a:prstGeom prst="rect">
                <a:avLst/>
              </a:prstGeom>
              <a:blipFill>
                <a:blip r:embed="rId2"/>
                <a:stretch>
                  <a:fillRect l="-353" t="-4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107504" y="51470"/>
            <a:ext cx="6840760" cy="648072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395536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195486"/>
            <a:ext cx="496396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Kurva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/>
              <p:nvPr/>
            </p:nvSpPr>
            <p:spPr>
              <a:xfrm>
                <a:off x="143508" y="915566"/>
                <a:ext cx="8856984" cy="3585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d-ID" sz="1600" b="1" dirty="0">
                    <a:latin typeface="Calibri" panose="020F0502020204030204" pitchFamily="34" charset="0"/>
                  </a:rPr>
                  <a:t>Lapangan Arah</a:t>
                </a:r>
              </a:p>
              <a:p>
                <a:pPr marL="268288">
                  <a:lnSpc>
                    <a:spcPct val="150000"/>
                  </a:lnSpc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Suatu turunan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 dari fungsi yang dapat dideferensialkan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 memberikan garis medan gradien di titik pada grafiknya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d-ID" sz="1600" b="1" dirty="0">
                    <a:latin typeface="Calibri" panose="020F0502020204030204" pitchFamily="34" charset="0"/>
                    <a:cs typeface="Times New Roman"/>
                  </a:rPr>
                  <a:t>Gradien</a:t>
                </a:r>
              </a:p>
              <a:p>
                <a:pPr marL="268288" marR="25254" lvl="1">
                  <a:spcBef>
                    <a:spcPts val="138"/>
                  </a:spcBef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Karena suatu solusi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 dari persamaan diferensial orde 1</a:t>
                </a:r>
              </a:p>
              <a:p>
                <a:pPr marL="268288" marR="25254" lvl="1">
                  <a:spcBef>
                    <a:spcPts val="138"/>
                  </a:spcBef>
                </a:pPr>
                <a:endParaRPr lang="id-ID" sz="1600" i="1" dirty="0">
                  <a:latin typeface="Calibri" panose="020F0502020204030204" pitchFamily="34" charset="0"/>
                  <a:cs typeface="Times New Roman"/>
                </a:endParaRPr>
              </a:p>
              <a:p>
                <a:pPr marL="268288" marR="25254" lvl="1">
                  <a:spcBef>
                    <a:spcPts val="13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cs typeface="Times New Roman"/>
                </a:endParaRPr>
              </a:p>
              <a:p>
                <a:pPr marL="268288" marR="25254" lvl="1">
                  <a:spcBef>
                    <a:spcPts val="138"/>
                  </a:spcBef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Fungsi yang dapat didiferensialkan pada interval I, dan juga kontinu di I. Sehingga solusi kurva pada I harus menyinggung garis tangen pada titik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, 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. Fungsi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 disebut juga fungsi kemiringan</a:t>
                </a:r>
              </a:p>
              <a:p>
                <a:pPr>
                  <a:lnSpc>
                    <a:spcPct val="150000"/>
                  </a:lnSpc>
                </a:pPr>
                <a:endParaRPr lang="id-ID" sz="1600" dirty="0">
                  <a:latin typeface="Calibri" panose="020F0502020204030204" pitchFamily="34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15566"/>
                <a:ext cx="8856984" cy="3585918"/>
              </a:xfrm>
              <a:prstGeom prst="rect">
                <a:avLst/>
              </a:prstGeo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DD3B2-5CE8-4813-B207-6981E288CA5A}"/>
              </a:ext>
            </a:extLst>
          </p:cNvPr>
          <p:cNvGrpSpPr/>
          <p:nvPr/>
        </p:nvGrpSpPr>
        <p:grpSpPr>
          <a:xfrm>
            <a:off x="107504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3E430D5-7CBD-4C05-B303-39835909B85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CCE9124C-7D8B-45F0-83A6-548D73813D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46E200-381F-454D-8E5E-4D8BD4D5008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011EC30-FFF7-4A89-8972-6B6DE0CF6E7E}"/>
              </a:ext>
            </a:extLst>
          </p:cNvPr>
          <p:cNvSpPr/>
          <p:nvPr/>
        </p:nvSpPr>
        <p:spPr>
          <a:xfrm>
            <a:off x="358216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108124-C070-4173-A022-FE72C1CA976D}"/>
              </a:ext>
            </a:extLst>
          </p:cNvPr>
          <p:cNvSpPr txBox="1"/>
          <p:nvPr/>
        </p:nvSpPr>
        <p:spPr bwMode="auto">
          <a:xfrm>
            <a:off x="1118837" y="292621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63320E-6F67-4C9F-BC02-AD5F7E5C94D5}"/>
                  </a:ext>
                </a:extLst>
              </p:cNvPr>
              <p:cNvSpPr/>
              <p:nvPr/>
            </p:nvSpPr>
            <p:spPr>
              <a:xfrm>
                <a:off x="179512" y="1059582"/>
                <a:ext cx="86409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Untuk lebih lengkap solusi numerik yang diperoleh, yaitu:</a:t>
                </a: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			              </a:t>
                </a:r>
                <a:r>
                  <a:rPr lang="id-ID" sz="1600" dirty="0"/>
                  <a:t>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63320E-6F67-4C9F-BC02-AD5F7E5C9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9582"/>
                <a:ext cx="8640960" cy="830997"/>
              </a:xfrm>
              <a:prstGeom prst="rect">
                <a:avLst/>
              </a:prstGeom>
              <a:blipFill>
                <a:blip r:embed="rId2"/>
                <a:stretch>
                  <a:fillRect l="-353" t="-22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08D85FC-FC8A-4DD8-8E8C-D6451701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5" y="1894382"/>
            <a:ext cx="2770777" cy="2158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411BB-B40F-46F1-B214-FCB5713C2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964" y="1844011"/>
            <a:ext cx="2423413" cy="30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6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107504" y="51470"/>
            <a:ext cx="6840760" cy="648072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395536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195486"/>
            <a:ext cx="496396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Kurva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/>
              <p:nvPr/>
            </p:nvSpPr>
            <p:spPr>
              <a:xfrm>
                <a:off x="143508" y="915566"/>
                <a:ext cx="8604956" cy="1729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63" marR="25254" lvl="1">
                  <a:spcBef>
                    <a:spcPts val="138"/>
                  </a:spcBef>
                </a:pPr>
                <a:r>
                  <a:rPr lang="id-ID" sz="1600" b="1" dirty="0">
                    <a:latin typeface="Calibri" panose="020F0502020204030204" pitchFamily="34" charset="0"/>
                    <a:cs typeface="Times New Roman"/>
                  </a:rPr>
                  <a:t>Contoh:</a:t>
                </a:r>
              </a:p>
              <a:p>
                <a:pPr marL="182563" marR="25254" lvl="1">
                  <a:spcBef>
                    <a:spcPts val="138"/>
                  </a:spcBef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Diberikan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=0,2 </m:t>
                    </m:r>
                    <m:r>
                      <a:rPr lang="id-ID" sz="1600" i="1">
                        <a:latin typeface="Cambria Math" panose="02040503050406030204" pitchFamily="18" charset="0"/>
                        <a:cs typeface="Times New Roman"/>
                      </a:rPr>
                      <m:t>𝑥𝑦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=0,2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𝑥𝑦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.</a:t>
                </a:r>
              </a:p>
              <a:p>
                <a:pPr marL="468313" marR="25254" lvl="1" indent="-285750">
                  <a:spcBef>
                    <a:spcPts val="138"/>
                  </a:spcBef>
                  <a:buFont typeface="Wingdings" panose="05000000000000000000" pitchFamily="2" charset="2"/>
                  <a:buChar char="ü"/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Pada titik (2,3) kemiringan dari elemen langsung adalah </a:t>
                </a:r>
                <a:endParaRPr lang="id-ID" sz="1600" i="1" dirty="0">
                  <a:latin typeface="Calibri" panose="020F0502020204030204" pitchFamily="34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82563" marR="25254" lvl="1">
                  <a:spcBef>
                    <a:spcPts val="138"/>
                  </a:spcBef>
                </a:pP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      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2,3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=1,2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 (gbr a)</a:t>
                </a:r>
              </a:p>
              <a:p>
                <a:pPr marL="468313" marR="25254" lvl="1" indent="-285750">
                  <a:spcBef>
                    <a:spcPts val="138"/>
                  </a:spcBef>
                  <a:buFont typeface="Wingdings" panose="05000000000000000000" pitchFamily="2" charset="2"/>
                  <a:buChar char="ü"/>
                </a:pPr>
                <a:r>
                  <a:rPr lang="id-ID" sz="1600" dirty="0">
                    <a:latin typeface="Calibri" panose="020F0502020204030204" pitchFamily="34" charset="0"/>
                    <a:cs typeface="Times New Roman"/>
                  </a:rPr>
                  <a:t>Jika solusi kurva melalui titik (2,3) maka tangen ke segmen garis atau kata lainnya bahwa elemen langsung adalah garis tangen pada titik tersebut. (gbr b)</a:t>
                </a:r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57CF21-FA02-4781-AA76-223D60A2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15566"/>
                <a:ext cx="8604956" cy="1729320"/>
              </a:xfrm>
              <a:prstGeom prst="rect">
                <a:avLst/>
              </a:prstGeom>
              <a:blipFill>
                <a:blip r:embed="rId2"/>
                <a:stretch>
                  <a:fillRect t="-1056" r="-425" b="-3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14241BF-3D34-4484-845D-3CF5FA85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8410"/>
            <a:ext cx="2232248" cy="2279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CB82F-39AC-482B-B338-BB4CEEA22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98" y="2668410"/>
            <a:ext cx="2064491" cy="22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7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C94EE-C5AA-4D62-83F4-716E520F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87773"/>
            <a:ext cx="2520280" cy="22156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3EB328-A529-47FF-BF42-F252E9BD5DA9}"/>
              </a:ext>
            </a:extLst>
          </p:cNvPr>
          <p:cNvGrpSpPr/>
          <p:nvPr/>
        </p:nvGrpSpPr>
        <p:grpSpPr>
          <a:xfrm>
            <a:off x="107504" y="51470"/>
            <a:ext cx="6840760" cy="648072"/>
            <a:chOff x="1151472" y="3187501"/>
            <a:chExt cx="6552728" cy="914400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5311ABA7-1FE9-4FC8-8FD0-421D8231D8A5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46CDB7C3-C281-4561-9303-E1BB7EA27F8C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B5C93F9D-7712-4459-BD03-0060D8991467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9" name="직사각형 39">
            <a:extLst>
              <a:ext uri="{FF2B5EF4-FFF2-40B4-BE49-F238E27FC236}">
                <a16:creationId xmlns:a16="http://schemas.microsoft.com/office/drawing/2014/main" id="{BDC5065B-4886-4431-BCA7-F23C96474DFF}"/>
              </a:ext>
            </a:extLst>
          </p:cNvPr>
          <p:cNvSpPr/>
          <p:nvPr/>
        </p:nvSpPr>
        <p:spPr>
          <a:xfrm>
            <a:off x="395536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8AA8DF8-AE0C-4901-AB7A-3A5327296E17}"/>
              </a:ext>
            </a:extLst>
          </p:cNvPr>
          <p:cNvSpPr txBox="1"/>
          <p:nvPr/>
        </p:nvSpPr>
        <p:spPr bwMode="auto">
          <a:xfrm>
            <a:off x="1192208" y="195486"/>
            <a:ext cx="496396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Kurva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Medan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F43E7F-A163-4297-BF9A-01864A0E45A5}"/>
                  </a:ext>
                </a:extLst>
              </p:cNvPr>
              <p:cNvSpPr txBox="1"/>
              <p:nvPr/>
            </p:nvSpPr>
            <p:spPr>
              <a:xfrm>
                <a:off x="794385" y="1275606"/>
                <a:ext cx="7450023" cy="145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Gambar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berikut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merupakan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lapangan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arah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Pada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gambar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dibagi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atas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grid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mendefinisikan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bahwa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≤5   ;−5≤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≤5 </m:t>
                    </m:r>
                  </m:oMath>
                </a14:m>
                <a:r>
                  <a:rPr lang="en-ID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dan</a:t>
                </a:r>
                <a:r>
                  <a:rPr lang="en-ID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F43E7F-A163-4297-BF9A-01864A0E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5" y="1275606"/>
                <a:ext cx="7450023" cy="1458989"/>
              </a:xfrm>
              <a:prstGeom prst="rect">
                <a:avLst/>
              </a:prstGeom>
              <a:blipFill>
                <a:blip r:embed="rId3"/>
                <a:stretch>
                  <a:fillRect l="-818" r="-900" b="-62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Solusi Analitik dengan Pemisahan Variabel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/>
              <p:nvPr/>
            </p:nvSpPr>
            <p:spPr>
              <a:xfrm>
                <a:off x="251520" y="1096958"/>
                <a:ext cx="8352928" cy="377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b="1" dirty="0"/>
                  <a:t>Definisi: </a:t>
                </a:r>
              </a:p>
              <a:p>
                <a:r>
                  <a:rPr lang="id-ID" sz="1400" dirty="0"/>
                  <a:t>Persamaan Diferensial Orde 1 dengan bentuk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1400" dirty="0"/>
              </a:p>
              <a:p>
                <a:r>
                  <a:rPr lang="id-ID" sz="1400" dirty="0"/>
                  <a:t>Dikatakan terpisah atau mempunyai variabel terpisah. Persamaan Diferensial Terpisahkan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dibagi</m:t>
                      </m:r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dengan</m:t>
                      </m:r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𝑑𝑒𝑛𝑔𝑎𝑛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400" dirty="0"/>
              </a:p>
              <a:p>
                <a:r>
                  <a:rPr lang="id-ID" sz="1400" dirty="0"/>
                  <a:t>Jika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1400" dirty="0"/>
                  <a:t> adalah solusi dari PD orde 1, maka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sz="1400" dirty="0"/>
              </a:p>
              <a:p>
                <a:r>
                  <a:rPr lang="id-ID" sz="1400" dirty="0"/>
                  <a:t>Karena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d-ID" sz="1400" dirty="0"/>
                  <a:t>, maka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𝑎𝑡𝑎𝑢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1400" dirty="0"/>
              </a:p>
              <a:p>
                <a:r>
                  <a:rPr lang="id-ID" sz="1400" dirty="0"/>
                  <a:t>Dengan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sz="1400" dirty="0"/>
                  <a:t> dan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400" dirty="0"/>
                  <a:t> adalah masing – masing  anti turunan dari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sz="1400" dirty="0"/>
                  <a:t> dan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1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96958"/>
                <a:ext cx="8352928" cy="3779048"/>
              </a:xfrm>
              <a:prstGeom prst="rect">
                <a:avLst/>
              </a:prstGeom>
              <a:blipFill>
                <a:blip r:embed="rId2"/>
                <a:stretch>
                  <a:fillRect l="-219" t="-323" b="-6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1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Solusi Analitik dengan Pemisahan Variabel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/>
              <p:nvPr/>
            </p:nvSpPr>
            <p:spPr>
              <a:xfrm>
                <a:off x="251520" y="1096958"/>
                <a:ext cx="8352928" cy="3488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b="1" dirty="0"/>
                  <a:t>Contoh:</a:t>
                </a:r>
              </a:p>
              <a:p>
                <a:r>
                  <a:rPr lang="id-ID" sz="1400" dirty="0"/>
                  <a:t>Selesaikan PD: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400" dirty="0"/>
              </a:p>
              <a:p>
                <a:endParaRPr lang="id-ID" sz="1400" dirty="0"/>
              </a:p>
              <a:p>
                <a:r>
                  <a:rPr lang="id-ID" sz="1400" b="1" dirty="0"/>
                  <a:t>Solusi:</a:t>
                </a:r>
              </a:p>
              <a:p>
                <a:r>
                  <a:rPr lang="id-ID" sz="1400" dirty="0"/>
                  <a:t>Dengan membagi kedua ruas dengan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/>
                  <a:t>maka dapat dituliskan: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d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d-ID" sz="1400" b="0" dirty="0"/>
              </a:p>
              <a:p>
                <a:pPr>
                  <a:tabLst>
                    <a:tab pos="2779713" algn="l"/>
                    <a:tab pos="3413125" algn="l"/>
                  </a:tabLst>
                </a:pPr>
                <a:r>
                  <a:rPr lang="id-ID" sz="1400" b="0" dirty="0"/>
                  <a:t>		 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id-ID" sz="1400" b="0" dirty="0"/>
              </a:p>
              <a:p>
                <a:r>
                  <a:rPr lang="id-ID" sz="1400" b="0" dirty="0"/>
                  <a:t>  				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id-ID" sz="1400" b="0" i="1" dirty="0">
                  <a:latin typeface="Cambria Math" panose="02040503050406030204" pitchFamily="18" charset="0"/>
                </a:endParaRPr>
              </a:p>
              <a:p>
                <a:r>
                  <a:rPr lang="id-ID" sz="1400" b="0" dirty="0"/>
                  <a:t>				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sz="1400" dirty="0"/>
              </a:p>
              <a:p>
                <a:r>
                  <a:rPr lang="id-ID" sz="1400" dirty="0"/>
                  <a:t>Misalkan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sz="1400" dirty="0"/>
                  <a:t> maka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sz="1400" dirty="0"/>
              </a:p>
              <a:p>
                <a:endParaRPr lang="id-ID" sz="1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96958"/>
                <a:ext cx="8352928" cy="3488391"/>
              </a:xfrm>
              <a:prstGeom prst="rect">
                <a:avLst/>
              </a:prstGeom>
              <a:blipFill>
                <a:blip r:embed="rId2"/>
                <a:stretch>
                  <a:fillRect l="-219" t="-3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4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Solusi Analitik dengan Pemisahan Variabel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/>
              <p:nvPr/>
            </p:nvSpPr>
            <p:spPr>
              <a:xfrm>
                <a:off x="251520" y="995526"/>
                <a:ext cx="8352928" cy="4094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es-ES" sz="1400" dirty="0" err="1">
                    <a:latin typeface="Calibri" panose="020F0502020204030204" pitchFamily="34" charset="0"/>
                  </a:rPr>
                  <a:t>Tentukan</a:t>
                </a:r>
                <a:r>
                  <a:rPr lang="es-ES" sz="1400" dirty="0">
                    <a:latin typeface="Calibri" panose="020F0502020204030204" pitchFamily="34" charset="0"/>
                  </a:rPr>
                  <a:t> </a:t>
                </a:r>
                <a:r>
                  <a:rPr lang="es-ES" sz="1400" dirty="0" err="1">
                    <a:latin typeface="Calibri" panose="020F0502020204030204" pitchFamily="34" charset="0"/>
                  </a:rPr>
                  <a:t>solusi</a:t>
                </a:r>
                <a:r>
                  <a:rPr lang="es-ES" sz="1400" dirty="0">
                    <a:latin typeface="Calibri" panose="020F0502020204030204" pitchFamily="34" charset="0"/>
                  </a:rPr>
                  <a:t> PD: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400" i="1" dirty="0" smtClean="0">
                            <a:latin typeface="Cambria Math" panose="02040503050406030204" pitchFamily="18" charset="0"/>
                          </a:rPr>
                          <m:t> +1</m:t>
                        </m:r>
                      </m:e>
                    </m:d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id-ID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i="1" dirty="0">
                        <a:latin typeface="Cambria Math" panose="02040503050406030204" pitchFamily="18" charset="0"/>
                      </a:rPr>
                      <m:t>+1 = 0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yang memenuhi syarat awal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(0) =1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es-ES" sz="1400" dirty="0" err="1">
                    <a:latin typeface="Calibri" panose="020F0502020204030204" pitchFamily="34" charset="0"/>
                  </a:rPr>
                  <a:t>Dengan</a:t>
                </a:r>
                <a:r>
                  <a:rPr lang="es-ES" sz="1400" dirty="0">
                    <a:latin typeface="Calibri" panose="020F0502020204030204" pitchFamily="34" charset="0"/>
                  </a:rPr>
                  <a:t> </a:t>
                </a:r>
                <a:r>
                  <a:rPr lang="es-ES" sz="1400" dirty="0" err="1">
                    <a:latin typeface="Calibri" panose="020F0502020204030204" pitchFamily="34" charset="0"/>
                  </a:rPr>
                  <a:t>membagi</a:t>
                </a:r>
                <a:r>
                  <a:rPr lang="es-ES" sz="1400" dirty="0">
                    <a:latin typeface="Calibri" panose="020F0502020204030204" pitchFamily="34" charset="0"/>
                  </a:rPr>
                  <a:t> PD  </a:t>
                </a:r>
                <a:r>
                  <a:rPr lang="es-ES" sz="1400" dirty="0" err="1">
                    <a:latin typeface="Calibri" panose="020F0502020204030204" pitchFamily="34" charset="0"/>
                  </a:rPr>
                  <a:t>dengan</a:t>
                </a:r>
                <a:r>
                  <a:rPr lang="es-ES" sz="14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d-ID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+1)( </m:t>
                    </m:r>
                    <m:sSup>
                      <m:sSupPr>
                        <m:ctrlPr>
                          <a:rPr lang="id-ID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s-ES" sz="1400" dirty="0" err="1">
                    <a:latin typeface="Calibri" panose="020F0502020204030204" pitchFamily="34" charset="0"/>
                  </a:rPr>
                  <a:t>didapat</a:t>
                </a:r>
                <a:r>
                  <a:rPr lang="id-ID" sz="1400" dirty="0">
                    <a:latin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Kedua ruas diintegralkan, maka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400" i="1" dirty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sz="1400" i="1" dirty="0">
                    <a:latin typeface="Calibri" panose="020F0502020204030204" pitchFamily="34" charset="0"/>
                  </a:rPr>
                  <a:t> </a:t>
                </a:r>
                <a:r>
                  <a:rPr lang="id-ID" sz="1400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400" i="1" dirty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sehingga menurut teori dalam persamaan trigonometri yakni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id-ID" sz="1400" dirty="0">
                              <a:latin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Dari syarat awal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(0)=1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, diperoleh C sebagai berikut: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95526"/>
                <a:ext cx="8352928" cy="4094839"/>
              </a:xfrm>
              <a:prstGeom prst="rect">
                <a:avLst/>
              </a:prstGeom>
              <a:blipFill>
                <a:blip r:embed="rId2"/>
                <a:stretch>
                  <a:fillRect l="-219" t="-149" b="-7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7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Solusi Analitik dengan Pemisahan Variabel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3CB1C-EA52-4594-93F5-8FBB1B348EC7}"/>
                  </a:ext>
                </a:extLst>
              </p:cNvPr>
              <p:cNvSpPr txBox="1"/>
              <p:nvPr/>
            </p:nvSpPr>
            <p:spPr>
              <a:xfrm>
                <a:off x="539552" y="1347614"/>
                <a:ext cx="8424936" cy="216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Jadi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6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id-ID" sz="1600" dirty="0">
                            <a:latin typeface="Calibri" panose="020F0502020204030204" pitchFamily="34" charset="0"/>
                          </a:rPr>
                          <m:t> 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merupakan solusi umum persamaan diferensial di atas.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Diberikan nilai awal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(0) =1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artinya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 =1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, sehingga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1−0.1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Jadi, penyelesaian PD di atas adalah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id-ID" sz="1600" dirty="0">
                              <a:latin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atau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16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3CB1C-EA52-4594-93F5-8FBB1B34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47614"/>
                <a:ext cx="8424936" cy="2167453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44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8554BF-D67D-4E5B-9D05-D12275B1AB3D}"/>
</file>

<file path=customXml/itemProps2.xml><?xml version="1.0" encoding="utf-8"?>
<ds:datastoreItem xmlns:ds="http://schemas.openxmlformats.org/officeDocument/2006/customXml" ds:itemID="{A256E1DF-403E-4250-BD0A-208E6D12F641}"/>
</file>

<file path=customXml/itemProps3.xml><?xml version="1.0" encoding="utf-8"?>
<ds:datastoreItem xmlns:ds="http://schemas.openxmlformats.org/officeDocument/2006/customXml" ds:itemID="{8C290F38-9019-4091-9BB5-CFC7FC04D7A3}"/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2761</Words>
  <Application>Microsoft Office PowerPoint</Application>
  <PresentationFormat>On-screen Show (16:9)</PresentationFormat>
  <Paragraphs>354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Batang</vt:lpstr>
      <vt:lpstr>맑은 고딕</vt:lpstr>
      <vt:lpstr>Arial</vt:lpstr>
      <vt:lpstr>Arial Unicode MS</vt:lpstr>
      <vt:lpstr>Britannic Bold</vt:lpstr>
      <vt:lpstr>Calibri</vt:lpstr>
      <vt:lpstr>Cambria Math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Desri kristina</cp:lastModifiedBy>
  <cp:revision>135</cp:revision>
  <dcterms:created xsi:type="dcterms:W3CDTF">2016-12-05T23:26:54Z</dcterms:created>
  <dcterms:modified xsi:type="dcterms:W3CDTF">2018-12-17T15:35:10Z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