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302" r:id="rId6"/>
    <p:sldId id="30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346" autoAdjust="0"/>
  </p:normalViewPr>
  <p:slideViewPr>
    <p:cSldViewPr>
      <p:cViewPr varScale="1">
        <p:scale>
          <a:sx n="86" d="100"/>
          <a:sy n="86" d="100"/>
        </p:scale>
        <p:origin x="912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6908" y="2859782"/>
            <a:ext cx="5220072" cy="126014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3:</a:t>
            </a:r>
          </a:p>
          <a:p>
            <a:r>
              <a:rPr lang="id-ID" sz="2800" dirty="0">
                <a:ea typeface="맑은 고딕" pitchFamily="50" charset="-127"/>
              </a:rPr>
              <a:t>PEMODELAN PERSAMAAN </a:t>
            </a:r>
          </a:p>
          <a:p>
            <a:r>
              <a:rPr lang="id-ID" sz="2800" dirty="0">
                <a:ea typeface="맑은 고딕" pitchFamily="50" charset="-127"/>
              </a:rPr>
              <a:t>DIFERENSIAL ORDE SATU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AD8C73-3657-4909-AFB4-97B13FC382E2}"/>
              </a:ext>
            </a:extLst>
          </p:cNvPr>
          <p:cNvGrpSpPr/>
          <p:nvPr/>
        </p:nvGrpSpPr>
        <p:grpSpPr>
          <a:xfrm>
            <a:off x="357952" y="163937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B7CFD615-5854-4391-8F42-72F19330898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8E8C0E1-2107-4193-A98B-D83670D14871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775ED8-B5E2-4761-ACE6-988206F13ED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F4DF89B6-CE13-4845-A794-0A94156864CB}"/>
              </a:ext>
            </a:extLst>
          </p:cNvPr>
          <p:cNvSpPr/>
          <p:nvPr/>
        </p:nvSpPr>
        <p:spPr>
          <a:xfrm>
            <a:off x="602511" y="217572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66353CB-A796-413B-A3DA-67349C980DD1}"/>
              </a:ext>
            </a:extLst>
          </p:cNvPr>
          <p:cNvSpPr txBox="1"/>
          <p:nvPr/>
        </p:nvSpPr>
        <p:spPr bwMode="auto">
          <a:xfrm>
            <a:off x="1403648" y="267494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Pencampuran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8C04D7EF-C3B7-4009-B658-C4B0AA00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15" y="979748"/>
                <a:ext cx="8289969" cy="39682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Sebuah tangki memuat 100 liter air asin yang mempunyai konsentrasi 3 pon per liter. Tiga liter dari air asin yang mempunyai konsentrasi 2 pon perliter </a:t>
                </a:r>
                <a:r>
                  <a:rPr lang="sv-SE" sz="1600" dirty="0">
                    <a:latin typeface="Calibri" panose="020F0502020204030204" pitchFamily="34" charset="0"/>
                  </a:rPr>
                  <a:t>dialirkan kedalam tangkin tersebut tiap menit, dan pada waktu yang bersamaan</a:t>
                </a:r>
                <a:r>
                  <a:rPr lang="id-ID" sz="1600" dirty="0">
                    <a:latin typeface="Calibri" panose="020F0502020204030204" pitchFamily="34" charset="0"/>
                  </a:rPr>
                  <a:t> dialirkan juga keluar tangki 3 liter tiap menit. Jika dijaga agar konsentrasi larutan merata dengan pengadukan. Temukan kandungan garam dari air asin sebagai suatu fungsi dari waktu t!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b="1" dirty="0">
                    <a:latin typeface="Calibri" panose="020F0502020204030204" pitchFamily="34" charset="0"/>
                  </a:rPr>
                  <a:t>Jawab: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Misalkan x menyatakan banyaknya pon dari garam dalam solusi pada sebarang waktu t. 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Dari hipotesis 6 pon dari garam dimasukkan dan 3 liter air asin dialirkan ke luar setiap menit. 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Maka dalam waktu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pon dari garam dimasukkandan kira-kira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id-ID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pon dialirkan keluar. Jadi dalam waktu </a:t>
                </a:r>
                <a14:m>
                  <m:oMath xmlns:m="http://schemas.openxmlformats.org/officeDocument/2006/math">
                    <m:r>
                      <a:rPr lang="id-ID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perkiraan perubahan kandungan garam dalam tangki adalah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=6∆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d-ID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d-ID" sz="16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d-ID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=6−0,03 </m:t>
                      </m:r>
                      <m:r>
                        <a:rPr 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altLang="id-ID" sz="16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Persamaan diferensial: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=6−0,03 </m:t>
                      </m:r>
                      <m:r>
                        <a:rPr lang="id-ID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d-ID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0,03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−6 </m:t>
                          </m:r>
                        </m:den>
                      </m:f>
                      <m:r>
                        <a:rPr 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alt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8C04D7EF-C3B7-4009-B658-C4B0AA009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15" y="979748"/>
                <a:ext cx="8289969" cy="3968266"/>
              </a:xfrm>
              <a:prstGeom prst="rect">
                <a:avLst/>
              </a:prstGeom>
              <a:blipFill>
                <a:blip r:embed="rId2"/>
                <a:stretch>
                  <a:fillRect l="-1471" t="-1536" r="-15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5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AD8C73-3657-4909-AFB4-97B13FC382E2}"/>
              </a:ext>
            </a:extLst>
          </p:cNvPr>
          <p:cNvGrpSpPr/>
          <p:nvPr/>
        </p:nvGrpSpPr>
        <p:grpSpPr>
          <a:xfrm>
            <a:off x="357952" y="163937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B7CFD615-5854-4391-8F42-72F19330898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8E8C0E1-2107-4193-A98B-D83670D14871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775ED8-B5E2-4761-ACE6-988206F13ED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F4DF89B6-CE13-4845-A794-0A94156864CB}"/>
              </a:ext>
            </a:extLst>
          </p:cNvPr>
          <p:cNvSpPr/>
          <p:nvPr/>
        </p:nvSpPr>
        <p:spPr>
          <a:xfrm>
            <a:off x="602511" y="217572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66353CB-A796-413B-A3DA-67349C980DD1}"/>
              </a:ext>
            </a:extLst>
          </p:cNvPr>
          <p:cNvSpPr txBox="1"/>
          <p:nvPr/>
        </p:nvSpPr>
        <p:spPr bwMode="auto">
          <a:xfrm>
            <a:off x="1403648" y="267494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Pencampuran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8C04D7EF-C3B7-4009-B658-C4B0AA00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28" y="1347614"/>
                <a:ext cx="8126624" cy="2188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Diintegralkan kedua ruas akan diperoleh: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altLang="id-ID" sz="1600" i="1" dirty="0" smtClean="0">
                          <a:latin typeface="Cambria Math" panose="02040503050406030204" pitchFamily="18" charset="0"/>
                        </a:rPr>
                        <m:t>=200+</m:t>
                      </m:r>
                      <m:f>
                        <m:fPr>
                          <m:ctrlP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−0,03 </m:t>
                          </m:r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d-ID" altLang="id-ID" sz="1600" i="1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Ketika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altLang="id-ID" sz="1600" dirty="0">
                    <a:latin typeface="Calibri" panose="020F0502020204030204" pitchFamily="34" charset="0"/>
                  </a:rPr>
                  <a:t>, maka banyak garam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endParaRPr lang="id-ID" altLang="id-ID" sz="16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Disubstitusi ke PD diperoleh: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id-ID" altLang="id-ID" sz="1600" i="1" dirty="0">
                          <a:latin typeface="Cambria Math" panose="02040503050406030204" pitchFamily="18" charset="0"/>
                        </a:rPr>
                        <m:t>=200+</m:t>
                      </m:r>
                      <m:f>
                        <m:fPr>
                          <m:ctrlPr>
                            <a:rPr lang="id-ID" altLang="id-ID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600" i="1" dirty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id-ID" altLang="id-ID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d-ID" altLang="id-ID" sz="16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altLang="id-ID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altLang="id-ID" sz="1600" i="1" dirty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id-ID" altLang="id-ID" sz="1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altLang="id-ID" sz="16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Maka: 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altLang="id-ID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altLang="id-ID" sz="1600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ctrlP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altLang="id-ID" sz="1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altLang="id-ID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altLang="id-ID" sz="1600" i="1" dirty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id-ID" altLang="id-ID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d-ID" altLang="id-ID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1600" i="1" dirty="0">
                                  <a:latin typeface="Cambria Math" panose="02040503050406030204" pitchFamily="18" charset="0"/>
                                </a:rPr>
                                <m:t>−0,03 </m:t>
                              </m:r>
                              <m:r>
                                <a:rPr lang="id-ID" altLang="id-ID" sz="16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alt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8C04D7EF-C3B7-4009-B658-C4B0AA009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128" y="1347614"/>
                <a:ext cx="8126624" cy="2188100"/>
              </a:xfrm>
              <a:prstGeom prst="rect">
                <a:avLst/>
              </a:prstGeom>
              <a:blipFill>
                <a:blip r:embed="rId2"/>
                <a:stretch>
                  <a:fillRect l="-1500" t="-2507" b="-19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15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77D5D-BDB1-4D82-8B31-F2103F4F302F}"/>
              </a:ext>
            </a:extLst>
          </p:cNvPr>
          <p:cNvGrpSpPr/>
          <p:nvPr/>
        </p:nvGrpSpPr>
        <p:grpSpPr>
          <a:xfrm>
            <a:off x="251520" y="267494"/>
            <a:ext cx="6840760" cy="720080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42C1EDA4-19A3-4EC5-B7FE-FAFBBE7FBED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3F295BD0-EF65-47F2-A9F7-72E96571DDA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52D918F-A44D-40AE-9D83-F7A53A31CAE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B6B7030-8840-4D7F-985F-FDEDF4C30471}"/>
              </a:ext>
            </a:extLst>
          </p:cNvPr>
          <p:cNvSpPr/>
          <p:nvPr/>
        </p:nvSpPr>
        <p:spPr>
          <a:xfrm>
            <a:off x="467544" y="402218"/>
            <a:ext cx="420906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107B613-AD61-499B-B76B-215B56FCD029}"/>
              </a:ext>
            </a:extLst>
          </p:cNvPr>
          <p:cNvSpPr txBox="1"/>
          <p:nvPr/>
        </p:nvSpPr>
        <p:spPr bwMode="auto">
          <a:xfrm>
            <a:off x="1259632" y="313936"/>
            <a:ext cx="5236704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Dinamika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Logistik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Pemangsa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Kompetisi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B50581A1-239A-4ED4-8DE8-CC39414EC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92" y="1419622"/>
                <a:ext cx="8289969" cy="18054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b="1" dirty="0">
                    <a:latin typeface="Calibri" panose="020F0502020204030204" pitchFamily="34" charset="0"/>
                  </a:rPr>
                  <a:t>Dinamika Populasi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altLang="id-ID" sz="1600" dirty="0">
                    <a:latin typeface="Calibri" panose="020F0502020204030204" pitchFamily="34" charset="0"/>
                  </a:rPr>
                  <a:t> menyatakan ukuran populasi pada waktu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altLang="id-ID" sz="1600" dirty="0">
                    <a:latin typeface="Calibri" panose="020F0502020204030204" pitchFamily="34" charset="0"/>
                  </a:rPr>
                  <a:t>, model untuk pertumbuhan secara eksponensial dimulai engan asumsi bahwa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altLang="id-ID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altLang="id-ID" sz="16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id-ID" altLang="id-ID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𝑘𝑃</m:t>
                    </m:r>
                  </m:oMath>
                </a14:m>
                <a:r>
                  <a:rPr lang="id-ID" altLang="id-ID" sz="1600" dirty="0">
                    <a:latin typeface="Calibri" panose="020F0502020204030204" pitchFamily="34" charset="0"/>
                  </a:rPr>
                  <a:t> untuk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d-ID" alt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Diasumsikan bahwa pertumbuhan populasi bergantung pada jumlah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d-ID" altLang="id-ID" sz="1600" dirty="0">
                    <a:latin typeface="Calibri" panose="020F0502020204030204" pitchFamily="34" charset="0"/>
                  </a:rPr>
                  <a:t> yang ada dan tidak hanya tergantung waktu mekanisme saja, dapat dinyatakan sebagai: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d-ID" alt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id-ID" alt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id-ID" alt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altLang="id-ID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B50581A1-239A-4ED4-8DE8-CC39414EC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592" y="1419622"/>
                <a:ext cx="8289969" cy="1805431"/>
              </a:xfrm>
              <a:prstGeom prst="rect">
                <a:avLst/>
              </a:prstGeom>
              <a:blipFill>
                <a:blip r:embed="rId2"/>
                <a:stretch>
                  <a:fillRect l="-1471" t="-3041" r="-15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53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77D5D-BDB1-4D82-8B31-F2103F4F302F}"/>
              </a:ext>
            </a:extLst>
          </p:cNvPr>
          <p:cNvGrpSpPr/>
          <p:nvPr/>
        </p:nvGrpSpPr>
        <p:grpSpPr>
          <a:xfrm>
            <a:off x="251520" y="267494"/>
            <a:ext cx="6840760" cy="720080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42C1EDA4-19A3-4EC5-B7FE-FAFBBE7FBED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3F295BD0-EF65-47F2-A9F7-72E96571DDA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52D918F-A44D-40AE-9D83-F7A53A31CAE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B6B7030-8840-4D7F-985F-FDEDF4C30471}"/>
              </a:ext>
            </a:extLst>
          </p:cNvPr>
          <p:cNvSpPr/>
          <p:nvPr/>
        </p:nvSpPr>
        <p:spPr>
          <a:xfrm>
            <a:off x="467544" y="402218"/>
            <a:ext cx="420906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107B613-AD61-499B-B76B-215B56FCD029}"/>
              </a:ext>
            </a:extLst>
          </p:cNvPr>
          <p:cNvSpPr txBox="1"/>
          <p:nvPr/>
        </p:nvSpPr>
        <p:spPr bwMode="auto">
          <a:xfrm>
            <a:off x="1259632" y="313936"/>
            <a:ext cx="5236704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Dinamika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Populasi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Logistik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Pemangsa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Kompetisi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B50581A1-239A-4ED4-8DE8-CC39414EC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1155464"/>
                <a:ext cx="8568952" cy="36783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200" b="1" dirty="0">
                    <a:latin typeface="Calibri" panose="020F0502020204030204" pitchFamily="34" charset="0"/>
                  </a:rPr>
                  <a:t>Contoh: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Misalkan seorang siswa membawa virus flu kembali ke kampus perguruan tinggi yang terisolasi dari 1000 siswa. Jika diasumsikan bahwa tingkat penyebaran virus tidak proporsional tidak hanya terhadap jumlah x siswa yang terinfeksi tetapi juga jumlah siswa yang tidak terinfeksi, tentukan jumlah siswa yang terinfeksi setelah 6 hari jika diamati lebih lanjut setelah 4 hari </a:t>
                </a:r>
                <a14:m>
                  <m:oMath xmlns:m="http://schemas.openxmlformats.org/officeDocument/2006/math">
                    <m:r>
                      <a:rPr lang="id-ID" altLang="id-ID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altLang="id-ID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id-ID" altLang="id-ID" sz="1200" b="0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id-ID" altLang="id-ID" sz="12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Penyelesaian: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Dengan asumsi bahwa tidak ada yang meninggalkan kampus selama durasi penyakit, maka masalah nilai awal: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d>
                        <m:dPr>
                          <m:ctrlP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1000−</m:t>
                          </m:r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  ;</m:t>
                      </m:r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altLang="id-ID" sz="12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Dengan identifikasi </a:t>
                </a:r>
                <a14:m>
                  <m:oMath xmlns:m="http://schemas.openxmlformats.org/officeDocument/2006/math"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altLang="id-ID" sz="12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altLang="id-ID" sz="1200" dirty="0">
                    <a:latin typeface="Calibri" panose="020F0502020204030204" pitchFamily="34" charset="0"/>
                  </a:rPr>
                  <a:t>, maka: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+999</m:t>
                          </m:r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−1000</m:t>
                              </m:r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den>
                      </m:f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altLang="id-ID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id-ID" altLang="id-ID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+999 </m:t>
                          </m:r>
                          <m:sSup>
                            <m:sSupPr>
                              <m:ctrlP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−1000</m:t>
                              </m:r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altLang="id-ID" sz="12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Dari persoalan yang diberikan bahwa </a:t>
                </a:r>
                <a14:m>
                  <m:oMath xmlns:m="http://schemas.openxmlformats.org/officeDocument/2006/math"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altLang="id-ID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id-ID" altLang="id-ID" sz="1200" dirty="0">
                    <a:latin typeface="Calibri" panose="020F0502020204030204" pitchFamily="34" charset="0"/>
                  </a:rPr>
                  <a:t>, maka: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50=</m:t>
                      </m:r>
                      <m:f>
                        <m:fPr>
                          <m:ctrlPr>
                            <a:rPr lang="id-ID" altLang="id-ID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1+999</m:t>
                          </m:r>
                          <m:sSup>
                            <m:sSupPr>
                              <m:ctrlP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altLang="id-ID" sz="12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Diperoleh: </a:t>
                </a:r>
                <a14:m>
                  <m:oMath xmlns:m="http://schemas.openxmlformats.org/officeDocument/2006/math"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altLang="id-ID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altLang="id-ID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altLang="id-ID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id-ID" altLang="id-ID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altLang="id-ID" sz="1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id-ID" altLang="id-ID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altLang="id-ID" sz="12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id-ID" altLang="id-ID" sz="1200" b="0" i="1" smtClean="0">
                                <a:latin typeface="Cambria Math" panose="02040503050406030204" pitchFamily="18" charset="0"/>
                              </a:rPr>
                              <m:t>999</m:t>
                            </m:r>
                          </m:den>
                        </m:f>
                      </m:e>
                    </m:func>
                    <m:r>
                      <a:rPr lang="id-ID" altLang="id-ID" sz="1200" b="0" i="1" smtClean="0">
                        <a:latin typeface="Cambria Math" panose="02040503050406030204" pitchFamily="18" charset="0"/>
                      </a:rPr>
                      <m:t>=−0,9906</m:t>
                    </m:r>
                  </m:oMath>
                </a14:m>
                <a:r>
                  <a:rPr lang="id-ID" altLang="id-ID" sz="1200" dirty="0">
                    <a:latin typeface="Calibri" panose="020F0502020204030204" pitchFamily="34" charset="0"/>
                  </a:rPr>
                  <a:t>. Sehingga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altLang="id-ID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1+99</m:t>
                          </m:r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0,9906</m:t>
                              </m:r>
                              <m:r>
                                <a:rPr lang="id-ID" altLang="id-ID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altLang="id-ID" sz="12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200" dirty="0">
                    <a:latin typeface="Calibri" panose="020F0502020204030204" pitchFamily="34" charset="0"/>
                  </a:rPr>
                  <a:t>Maka: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altLang="id-ID" sz="1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altLang="id-ID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altLang="id-ID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d-ID" altLang="id-ID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altLang="id-ID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id-ID" altLang="id-ID" sz="1200" i="1">
                              <a:latin typeface="Cambria Math" panose="02040503050406030204" pitchFamily="18" charset="0"/>
                            </a:rPr>
                            <m:t>1+999</m:t>
                          </m:r>
                          <m:sSup>
                            <m:sSupPr>
                              <m:ctrlPr>
                                <a:rPr lang="id-ID" altLang="id-ID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0,9906</m:t>
                              </m:r>
                              <m:r>
                                <a:rPr lang="id-ID" altLang="id-ID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=276 </m:t>
                      </m:r>
                      <m:r>
                        <a:rPr lang="id-ID" altLang="id-ID" sz="1200" b="0" i="1" smtClean="0">
                          <a:latin typeface="Cambria Math" panose="02040503050406030204" pitchFamily="18" charset="0"/>
                        </a:rPr>
                        <m:t>𝑠𝑖𝑠𝑤𝑎</m:t>
                      </m:r>
                    </m:oMath>
                  </m:oMathPara>
                </a14:m>
                <a:endParaRPr lang="id-ID" altLang="id-ID" sz="12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B50581A1-239A-4ED4-8DE8-CC39414EC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55464"/>
                <a:ext cx="8568952" cy="3678315"/>
              </a:xfrm>
              <a:prstGeom prst="rect">
                <a:avLst/>
              </a:prstGeom>
              <a:blipFill>
                <a:blip r:embed="rId2"/>
                <a:stretch>
                  <a:fillRect l="-1067" t="-995" r="-1067" b="-99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0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5E3377-B92B-48A4-8B24-FC60487376F5}"/>
              </a:ext>
            </a:extLst>
          </p:cNvPr>
          <p:cNvGrpSpPr/>
          <p:nvPr/>
        </p:nvGrpSpPr>
        <p:grpSpPr>
          <a:xfrm>
            <a:off x="179512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52AD47F5-6420-4D53-AC0D-BD49E50DF8C8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D0C93425-EBB3-4C20-85FF-80B9DB61876A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1C8C786-8CDF-42E7-A48D-8441BA6AF18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9B6C2215-3EA7-4157-9C07-B2FCE88B6C0E}"/>
              </a:ext>
            </a:extLst>
          </p:cNvPr>
          <p:cNvSpPr/>
          <p:nvPr/>
        </p:nvSpPr>
        <p:spPr>
          <a:xfrm>
            <a:off x="430224" y="32933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7BD1417-D6B6-49BB-A23C-4377870961EC}"/>
              </a:ext>
            </a:extLst>
          </p:cNvPr>
          <p:cNvSpPr txBox="1"/>
          <p:nvPr/>
        </p:nvSpPr>
        <p:spPr bwMode="auto">
          <a:xfrm>
            <a:off x="1190845" y="292621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Pencampuran Reaksi Kimia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AC4EB-A204-46E0-863A-684A72C2880A}"/>
                  </a:ext>
                </a:extLst>
              </p:cNvPr>
              <p:cNvSpPr/>
              <p:nvPr/>
            </p:nvSpPr>
            <p:spPr>
              <a:xfrm>
                <a:off x="140192" y="987575"/>
                <a:ext cx="8680279" cy="368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Anggaplah bahwa satu gram kimia A digabungkan dengan b gram kimia B. Jika ada bagian M dari A dan N bagian B yang terbentuk dalam senyawa dan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jumlah gram kimia C yang terbentuk, maka jumlah gram zat kimia A dan jumlah gram B kimia yang tersisa pada waktu t adalah, masing-masing: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Hukum aksi massa menyatakan bahwa ketika tidak ada perubahan suhu yang terlibat, tingkat di mana dua zat bereaksi sebanding dengan produk dari jumlah A dan B yang tidak ditransformasi (tersisa) pada waktu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600" dirty="0">
                    <a:latin typeface="Calibri" panose="020F0502020204030204" pitchFamily="34" charset="0"/>
                  </a:rPr>
                  <a:t>Dengan 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AC4EB-A204-46E0-863A-684A72C28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2" y="987575"/>
                <a:ext cx="8680279" cy="3686330"/>
              </a:xfrm>
              <a:prstGeom prst="rect">
                <a:avLst/>
              </a:prstGeom>
              <a:blipFill>
                <a:blip r:embed="rId2"/>
                <a:stretch>
                  <a:fillRect l="-421" t="-496" r="-3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2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5E3377-B92B-48A4-8B24-FC60487376F5}"/>
              </a:ext>
            </a:extLst>
          </p:cNvPr>
          <p:cNvGrpSpPr/>
          <p:nvPr/>
        </p:nvGrpSpPr>
        <p:grpSpPr>
          <a:xfrm>
            <a:off x="179512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52AD47F5-6420-4D53-AC0D-BD49E50DF8C8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D0C93425-EBB3-4C20-85FF-80B9DB61876A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1C8C786-8CDF-42E7-A48D-8441BA6AF18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9B6C2215-3EA7-4157-9C07-B2FCE88B6C0E}"/>
              </a:ext>
            </a:extLst>
          </p:cNvPr>
          <p:cNvSpPr/>
          <p:nvPr/>
        </p:nvSpPr>
        <p:spPr>
          <a:xfrm>
            <a:off x="430224" y="32933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7BD1417-D6B6-49BB-A23C-4377870961EC}"/>
              </a:ext>
            </a:extLst>
          </p:cNvPr>
          <p:cNvSpPr txBox="1"/>
          <p:nvPr/>
        </p:nvSpPr>
        <p:spPr bwMode="auto">
          <a:xfrm>
            <a:off x="1190845" y="292621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Pencampuran Reaksi Kimia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AC4EB-A204-46E0-863A-684A72C2880A}"/>
                  </a:ext>
                </a:extLst>
              </p:cNvPr>
              <p:cNvSpPr/>
              <p:nvPr/>
            </p:nvSpPr>
            <p:spPr>
              <a:xfrm>
                <a:off x="169453" y="838438"/>
                <a:ext cx="8680279" cy="3775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Senyawa C terbentuk ketika dua bahan kimia A dan B digabungkan. Reaksi yang dihasilkan antara dua bahan kimia adalah sedemikian rupa sehingga untuk setiap gram A, 4 gram B digunakan. Diamati bahwa 30 gram senyawa C terbentuk dalam 10 menit. Tentukan jumlah C pada waktu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jika laju reaksi sebanding dengan jumlah A dan B yang tersisa dan jika awalnya ada 50 gram A dan 32 gram B. Berapa banyak senyawa C yang hadir pada 15 menit? Tentukan solusi sebagai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dinotasikan jumlah gram dari senyawa C.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gram C, maka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gram dari A  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gram dari B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Maka komponen C dapat dituliskan: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250−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(40−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den>
                          </m:f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250−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𝑑𝑋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den>
                          </m:f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40−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𝑑𝑋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AC4EB-A204-46E0-863A-684A72C28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3" y="838438"/>
                <a:ext cx="8680279" cy="3775585"/>
              </a:xfrm>
              <a:prstGeom prst="rect">
                <a:avLst/>
              </a:prstGeom>
              <a:blipFill>
                <a:blip r:embed="rId2"/>
                <a:stretch>
                  <a:fillRect l="-211" t="-323" r="-2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17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5E3377-B92B-48A4-8B24-FC60487376F5}"/>
              </a:ext>
            </a:extLst>
          </p:cNvPr>
          <p:cNvGrpSpPr/>
          <p:nvPr/>
        </p:nvGrpSpPr>
        <p:grpSpPr>
          <a:xfrm>
            <a:off x="179512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52AD47F5-6420-4D53-AC0D-BD49E50DF8C8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D0C93425-EBB3-4C20-85FF-80B9DB61876A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1C8C786-8CDF-42E7-A48D-8441BA6AF18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9B6C2215-3EA7-4157-9C07-B2FCE88B6C0E}"/>
              </a:ext>
            </a:extLst>
          </p:cNvPr>
          <p:cNvSpPr/>
          <p:nvPr/>
        </p:nvSpPr>
        <p:spPr>
          <a:xfrm>
            <a:off x="430224" y="32933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7BD1417-D6B6-49BB-A23C-4377870961EC}"/>
              </a:ext>
            </a:extLst>
          </p:cNvPr>
          <p:cNvSpPr txBox="1"/>
          <p:nvPr/>
        </p:nvSpPr>
        <p:spPr bwMode="auto">
          <a:xfrm>
            <a:off x="1190845" y="292621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Pencampuran Reaksi Kimia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AC4EB-A204-46E0-863A-684A72C2880A}"/>
                  </a:ext>
                </a:extLst>
              </p:cNvPr>
              <p:cNvSpPr/>
              <p:nvPr/>
            </p:nvSpPr>
            <p:spPr>
              <a:xfrm>
                <a:off x="179513" y="838438"/>
                <a:ext cx="5688631" cy="3463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Dengan mengintegralkan: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250−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40−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=210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𝑎𝑡𝑎𝑢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250−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40−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210 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Ketika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Jadi itu menunjukkan bahwa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Menggunakan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=30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di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210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88</m:t>
                            </m:r>
                          </m:num>
                          <m:den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=0,1258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Maka persamaan untuk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d-ID" sz="1400" b="0" dirty="0">
                    <a:latin typeface="Calibri" panose="020F0502020204030204" pitchFamily="34" charset="0"/>
                  </a:rPr>
                  <a:t> adalah: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=100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−0,1258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25−4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−0,1258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Dari persamaan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=34,78</m:t>
                    </m:r>
                  </m:oMath>
                </a14:m>
                <a:r>
                  <a:rPr lang="id-ID" sz="1400" b="0" dirty="0">
                    <a:latin typeface="Calibri" panose="020F0502020204030204" pitchFamily="34" charset="0"/>
                  </a:rPr>
                  <a:t>. 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dirty="0">
                  <a:latin typeface="Calibri" panose="020F0502020204030204" pitchFamily="34" charset="0"/>
                </a:endParaRP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sz="1400" dirty="0">
                    <a:latin typeface="Calibri" panose="020F0502020204030204" pitchFamily="34" charset="0"/>
                  </a:rPr>
                  <a:t>Dari tabel dan gambar disamping diperoleh bahwa: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saat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id-ID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Berarti 40 gram komponen C yang terbentuk. Maka:</a:t>
                </a:r>
              </a:p>
              <a:p>
                <a:pPr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50−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=42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  32−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AC4EB-A204-46E0-863A-684A72C28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838438"/>
                <a:ext cx="5688631" cy="3463256"/>
              </a:xfrm>
              <a:prstGeom prst="rect">
                <a:avLst/>
              </a:prstGeom>
              <a:blipFill>
                <a:blip r:embed="rId2"/>
                <a:stretch>
                  <a:fillRect l="-321" t="-3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9BF2267-0C21-44BD-A21F-16F09F51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06" y="989059"/>
            <a:ext cx="1930823" cy="1549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B0E14-E0F9-4E88-9903-349002B77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12" y="2828572"/>
            <a:ext cx="1880012" cy="16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1572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68410" y="600430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 dan Model Nonlinear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62174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50092" y="1145583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Dinamika Populasi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4906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50092" y="177392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Peluruhan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Radioaktif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84311" y="301620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5448" y="303534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Pencampuran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55976" y="3672156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E4F5A7A-914B-4221-AFB2-CA805B859096}"/>
              </a:ext>
            </a:extLst>
          </p:cNvPr>
          <p:cNvSpPr txBox="1"/>
          <p:nvPr/>
        </p:nvSpPr>
        <p:spPr bwMode="auto">
          <a:xfrm>
            <a:off x="3347864" y="3632706"/>
            <a:ext cx="4824536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Dinamika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Pemangsa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Kompetisi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74115" y="4227934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24827" y="436177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50A7841-3266-46EE-9B97-BBDFE8A625B3}"/>
              </a:ext>
            </a:extLst>
          </p:cNvPr>
          <p:cNvSpPr txBox="1"/>
          <p:nvPr/>
        </p:nvSpPr>
        <p:spPr bwMode="auto">
          <a:xfrm>
            <a:off x="3385448" y="4325069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Nonlinear: Pencampuran Reaksi Kimia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590464" y="2417563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A505C684-479A-4C41-81F4-2BFDAFD39BE6}"/>
              </a:ext>
            </a:extLst>
          </p:cNvPr>
          <p:cNvSpPr txBox="1"/>
          <p:nvPr/>
        </p:nvSpPr>
        <p:spPr bwMode="auto">
          <a:xfrm>
            <a:off x="3385448" y="2355726"/>
            <a:ext cx="457092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Hukum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Newton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Pemanasan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Pendinginan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107504" y="51470"/>
            <a:ext cx="6840760" cy="648072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395536" y="164709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195486"/>
            <a:ext cx="496396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 dan Model Nonlinear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7CF21-FA02-4781-AA76-223D60A2A8AE}"/>
              </a:ext>
            </a:extLst>
          </p:cNvPr>
          <p:cNvSpPr/>
          <p:nvPr/>
        </p:nvSpPr>
        <p:spPr>
          <a:xfrm>
            <a:off x="233518" y="1059582"/>
            <a:ext cx="867696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Calibri" panose="020F0502020204030204" pitchFamily="34" charset="0"/>
                <a:cs typeface="Times New Roman"/>
              </a:rPr>
              <a:t>Persamaan diferensial orde 1 dapat digunakan dalam peodelan matematika dalam kasus 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alibri" panose="020F0502020204030204" pitchFamily="34" charset="0"/>
                <a:cs typeface="Times New Roman"/>
              </a:rPr>
              <a:t>dinamika populasi, peluruhan zat radioaktif, hukum newto dan pendinginan pencampuran 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alibri" panose="020F0502020204030204" pitchFamily="34" charset="0"/>
                <a:cs typeface="Times New Roman"/>
              </a:rPr>
              <a:t>yang merupakan kasus dalam model linear. Sedangkan dalam model non linear yakni 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alibri" panose="020F0502020204030204" pitchFamily="34" charset="0"/>
                <a:cs typeface="Times New Roman"/>
              </a:rPr>
              <a:t>dinamika populasi (logistik, pemangsa, kompetisi) dan pencampuran reaksi kimia</a:t>
            </a:r>
          </a:p>
        </p:txBody>
      </p:sp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FFAD5-1415-4832-B355-4D86F23D8ABB}"/>
              </a:ext>
            </a:extLst>
          </p:cNvPr>
          <p:cNvGrpSpPr/>
          <p:nvPr/>
        </p:nvGrpSpPr>
        <p:grpSpPr>
          <a:xfrm>
            <a:off x="251520" y="267494"/>
            <a:ext cx="6480720" cy="64807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6CDDA4C-5E9D-4AA7-8E3A-1BC415681A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958FF4C-4490-440F-AEAF-C9A2DA7843B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DDD6246-7C82-41A3-BFE4-39BCA93C220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>
                  <a:latin typeface="Calibri" panose="020F0502020204030204" pitchFamily="34" charset="0"/>
                </a:rPr>
                <a:t> 2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267A547-9533-4980-ABED-6C01D09BFA0A}"/>
              </a:ext>
            </a:extLst>
          </p:cNvPr>
          <p:cNvSpPr txBox="1"/>
          <p:nvPr/>
        </p:nvSpPr>
        <p:spPr bwMode="auto">
          <a:xfrm>
            <a:off x="1271656" y="405108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Model Linear: Dinamika Populasi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/>
              <p:nvPr/>
            </p:nvSpPr>
            <p:spPr>
              <a:xfrm>
                <a:off x="251520" y="1248375"/>
                <a:ext cx="8352928" cy="228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25254" lvl="1">
                  <a:spcBef>
                    <a:spcPts val="138"/>
                  </a:spcBef>
                </a:pPr>
                <a:r>
                  <a:rPr lang="id-ID" sz="2400" dirty="0">
                    <a:latin typeface="Calibri" panose="020F0502020204030204" pitchFamily="34" charset="0"/>
                    <a:cs typeface="Times New Roman"/>
                  </a:rPr>
                  <a:t>Masalah nilai awal</a:t>
                </a:r>
              </a:p>
              <a:p>
                <a:pPr marL="0" marR="25254" lvl="1">
                  <a:spcBef>
                    <a:spcPts val="138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num>
                        <m:den>
                          <m: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id-ID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id-ID" sz="2400" i="1">
                          <a:latin typeface="Cambria Math" panose="02040503050406030204" pitchFamily="18" charset="0"/>
                          <a:cs typeface="Times New Roman"/>
                        </a:rPr>
                        <m:t>𝑘𝑥</m:t>
                      </m:r>
                      <m:r>
                        <a:rPr lang="id-ID" sz="2400" i="1">
                          <a:latin typeface="Cambria Math" panose="02040503050406030204" pitchFamily="18" charset="0"/>
                          <a:cs typeface="Times New Roman"/>
                        </a:rPr>
                        <m:t>  ,  </m:t>
                      </m:r>
                      <m:r>
                        <a:rPr lang="id-ID" sz="2400" i="1"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2400" dirty="0">
                  <a:latin typeface="Calibri" panose="020F0502020204030204" pitchFamily="34" charset="0"/>
                  <a:cs typeface="Times New Roman"/>
                </a:endParaRPr>
              </a:p>
              <a:p>
                <a:pPr marL="0" marR="25254" lvl="1">
                  <a:spcBef>
                    <a:spcPts val="138"/>
                  </a:spcBef>
                </a:pPr>
                <a:r>
                  <a:rPr lang="id-ID" sz="2400" dirty="0">
                    <a:latin typeface="Calibri" panose="020F0502020204030204" pitchFamily="34" charset="0"/>
                    <a:cs typeface="Times New Roman"/>
                  </a:rPr>
                  <a:t>Dengan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  <m:r>
                      <a:rPr lang="id-ID" sz="2400" i="1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id-ID" sz="2400" dirty="0">
                    <a:latin typeface="Calibri" panose="020F0502020204030204" pitchFamily="34" charset="0"/>
                    <a:cs typeface="Times New Roman"/>
                  </a:rPr>
                  <a:t>adalah konstan proporsional, berfungsi sebagai model untuk fenomena berbeda yang melibatkan pertumbuhan dan kerusakan.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48375"/>
                <a:ext cx="8352928" cy="2283702"/>
              </a:xfrm>
              <a:prstGeom prst="rect">
                <a:avLst/>
              </a:prstGeom>
              <a:blipFill>
                <a:blip r:embed="rId2"/>
                <a:stretch>
                  <a:fillRect l="-1095" t="-2139" b="-53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1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FFAD5-1415-4832-B355-4D86F23D8ABB}"/>
              </a:ext>
            </a:extLst>
          </p:cNvPr>
          <p:cNvGrpSpPr/>
          <p:nvPr/>
        </p:nvGrpSpPr>
        <p:grpSpPr>
          <a:xfrm>
            <a:off x="251520" y="267494"/>
            <a:ext cx="6480720" cy="64807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16CDDA4C-5E9D-4AA7-8E3A-1BC415681A9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8958FF4C-4490-440F-AEAF-C9A2DA7843B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Calibri" panose="020F0502020204030204" pitchFamily="34" charset="0"/>
              </a:endParaRP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BDDD6246-7C82-41A3-BFE4-39BCA93C220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b="1" dirty="0">
                  <a:latin typeface="Calibri" panose="020F0502020204030204" pitchFamily="34" charset="0"/>
                </a:rPr>
                <a:t> 2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267A547-9533-4980-ABED-6C01D09BFA0A}"/>
              </a:ext>
            </a:extLst>
          </p:cNvPr>
          <p:cNvSpPr txBox="1"/>
          <p:nvPr/>
        </p:nvSpPr>
        <p:spPr bwMode="auto">
          <a:xfrm>
            <a:off x="1271656" y="405108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Model Linear: Dinamika Populasi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/>
              <p:nvPr/>
            </p:nvSpPr>
            <p:spPr>
              <a:xfrm>
                <a:off x="175418" y="1059582"/>
                <a:ext cx="8645053" cy="3321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 Pertumbuhan Bakteri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Awal jumlah bakteri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Pada waktu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jumlah bakteri menjadi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. Jika rata – rata pertumbuhan adalah proporsional terhadap jumlah bakteri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saat waktu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Tentukan pada saat kapan jumlah bakteri menjadi tiga kali.</a:t>
                </a: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Solusi: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id-ID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=0   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𝑎𝑡𝑎𝑢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Sehingga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maka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diperoleh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=0,4055</m:t>
                        </m:r>
                      </m:e>
                    </m:func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0,4055 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Ini menunjukkan bahwa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0,4055 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0,4055</m:t>
                        </m:r>
                      </m:den>
                    </m:f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2,71 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809E73-8775-4B1F-811A-878685A2E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8" y="1059582"/>
                <a:ext cx="8645053" cy="3321230"/>
              </a:xfrm>
              <a:prstGeom prst="rect">
                <a:avLst/>
              </a:prstGeom>
              <a:blipFill>
                <a:blip r:embed="rId2"/>
                <a:stretch>
                  <a:fillRect l="-212" t="-3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6C53D82-BD3D-426D-B7F7-6C68A0B9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068843"/>
            <a:ext cx="2184879" cy="23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D855DE-DACC-4DD5-8EC7-FD015EEA8798}"/>
              </a:ext>
            </a:extLst>
          </p:cNvPr>
          <p:cNvGrpSpPr/>
          <p:nvPr/>
        </p:nvGrpSpPr>
        <p:grpSpPr>
          <a:xfrm>
            <a:off x="323528" y="267494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F7A52EBB-898A-4813-8526-8F941D35DC7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2C844788-E6B4-4DE0-A2AC-C02C5E1F77D8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6E6FF15-D6CD-44B2-B368-220286D55405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F0191D15-7E21-46EC-8CFA-2F737379EB23}"/>
              </a:ext>
            </a:extLst>
          </p:cNvPr>
          <p:cNvSpPr/>
          <p:nvPr/>
        </p:nvSpPr>
        <p:spPr>
          <a:xfrm>
            <a:off x="569369" y="374507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14D4CCA-811D-4538-B387-A2EF9C967ACF}"/>
              </a:ext>
            </a:extLst>
          </p:cNvPr>
          <p:cNvSpPr txBox="1"/>
          <p:nvPr/>
        </p:nvSpPr>
        <p:spPr bwMode="auto">
          <a:xfrm>
            <a:off x="1335468" y="399373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Peluruhan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Radioaktif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94AEC5-5A16-4895-8D9B-204D2051627B}"/>
                  </a:ext>
                </a:extLst>
              </p:cNvPr>
              <p:cNvSpPr txBox="1"/>
              <p:nvPr/>
            </p:nvSpPr>
            <p:spPr>
              <a:xfrm>
                <a:off x="107504" y="876806"/>
                <a:ext cx="8568951" cy="422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 Waktu Paruh Plutonium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Reaktor pemulia mengkonversi uranium-238 yang relatif stabil ke dalam isotop plutonium-239. Setelah 15 tahun,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ditentukan bahwa 0,043% dari jumlah awal A0 dari plutonium telah hancur. Tentukan waktu paruh isotop ini jika 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laju disintegrasi sebanding dengan jumlah yang tersisa.</a:t>
                </a: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jumlah plutonium pada waktu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;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Jika 0,043% dari 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hancur, maka 99,957% yang sisa.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0,99957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0,99957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0,99957</m:t>
                              </m:r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=−0,00002867</m:t>
                      </m:r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−0,00002867</m:t>
                        </m:r>
                        <m:r>
                          <m:rPr>
                            <m:nor/>
                          </m:rPr>
                          <a:rPr lang="id-ID" sz="1400" dirty="0">
                            <a:latin typeface="Calibri" panose="020F0502020204030204" pitchFamily="34" charset="0"/>
                          </a:rPr>
                          <m:t> </m:t>
                        </m:r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Karena waktu paruh dalam waktu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−0,00002867</m:t>
                        </m:r>
                        <m:r>
                          <m:rPr>
                            <m:nor/>
                          </m:rPr>
                          <a:rPr lang="id-ID" sz="1400" dirty="0">
                            <a:latin typeface="Calibri" panose="020F0502020204030204" pitchFamily="34" charset="0"/>
                          </a:rPr>
                          <m:t> </m:t>
                        </m:r>
                        <m:r>
                          <a:rPr lang="id-ID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−0,00002867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≈24,180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𝑡h𝑛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94AEC5-5A16-4895-8D9B-204D20516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76806"/>
                <a:ext cx="8568951" cy="4225067"/>
              </a:xfrm>
              <a:prstGeom prst="rect">
                <a:avLst/>
              </a:prstGeom>
              <a:blipFill>
                <a:blip r:embed="rId2"/>
                <a:stretch>
                  <a:fillRect l="-214" t="-2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5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771162-CD1F-47D9-9C68-01E048552CB0}"/>
              </a:ext>
            </a:extLst>
          </p:cNvPr>
          <p:cNvGrpSpPr/>
          <p:nvPr/>
        </p:nvGrpSpPr>
        <p:grpSpPr>
          <a:xfrm>
            <a:off x="213936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C90CC403-B3FF-413D-AEBD-4F0DAEFFCDD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E7D7E89-4FF2-4E57-93EF-630B772CC050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C21C688-69BE-40F7-934E-7C315DAAA7EB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70469802-8B31-472A-8BC8-1C40B6DDEA91}"/>
              </a:ext>
            </a:extLst>
          </p:cNvPr>
          <p:cNvSpPr/>
          <p:nvPr/>
        </p:nvSpPr>
        <p:spPr>
          <a:xfrm>
            <a:off x="464648" y="32933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A29035-1CA2-41F1-8E20-650F1EB91EEE}"/>
              </a:ext>
            </a:extLst>
          </p:cNvPr>
          <p:cNvSpPr txBox="1"/>
          <p:nvPr/>
        </p:nvSpPr>
        <p:spPr bwMode="auto">
          <a:xfrm>
            <a:off x="1259632" y="267494"/>
            <a:ext cx="457092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Hukum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Newton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Pemanasan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Pendinginan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EF482263-11C0-4398-AC5B-AEAB68D7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44" y="1563638"/>
                <a:ext cx="7454408" cy="24649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id-ID" altLang="id-ID" dirty="0">
                    <a:solidFill>
                      <a:srgbClr val="212121"/>
                    </a:solidFill>
                    <a:latin typeface="Calibri" panose="020F0502020204030204" pitchFamily="34" charset="0"/>
                  </a:rPr>
                  <a:t>F</a:t>
                </a:r>
                <a:r>
                  <a:rPr kumimoji="0" lang="id-ID" altLang="id-ID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Calibri" panose="020F0502020204030204" pitchFamily="34" charset="0"/>
                  </a:rPr>
                  <a:t>ormulasi matematis hukum empiris Newton tentang pendinginan / pemanasan suatu objek diberikan oleh persamaan deret pertama urutan linier</a:t>
                </a:r>
                <a:r>
                  <a:rPr kumimoji="0" lang="id-ID" altLang="id-ID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d-ID" altLang="id-ID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d-ID" altLang="id-ID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kumimoji="0" lang="id-ID" altLang="id-ID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id-ID" altLang="id-ID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id-ID" altLang="id-ID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0" lang="id-ID" altLang="id-ID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d-ID" altLang="id-ID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0" lang="id-ID" altLang="id-ID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d-ID" altLang="id-ID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d-ID" altLang="id-ID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id-ID" altLang="id-ID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id-ID" altLang="id-ID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id-ID" altLang="id-ID" dirty="0">
                    <a:latin typeface="Calibri" panose="020F0502020204030204" pitchFamily="34" charset="0"/>
                  </a:rPr>
                  <a:t>Dengan : </a:t>
                </a:r>
                <a14:m>
                  <m:oMath xmlns:m="http://schemas.openxmlformats.org/officeDocument/2006/math">
                    <m:r>
                      <a:rPr lang="id-ID" altLang="id-ID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altLang="id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altLang="id-ID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d-ID" altLang="id-ID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 konstanta proporsional</a:t>
                </a:r>
              </a:p>
              <a:p>
                <a:pPr marR="0" lvl="0" indent="901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id-ID" altLang="id-ID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0" lang="id-ID" altLang="id-ID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d-ID" altLang="id-ID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id-ID" altLang="id-ID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d-ID" altLang="id-ID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 temperatur</a:t>
                </a:r>
                <a:r>
                  <a:rPr kumimoji="0" lang="id-ID" altLang="id-ID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 objek untuk </a:t>
                </a:r>
                <a14:m>
                  <m:oMath xmlns:m="http://schemas.openxmlformats.org/officeDocument/2006/math">
                    <m:r>
                      <a:rPr kumimoji="0" lang="id-ID" altLang="id-ID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id-ID" altLang="id-ID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0" lang="id-ID" altLang="id-ID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marR="0" lvl="0" indent="901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d-ID" altLang="id-ID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d-ID" altLang="id-ID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d-ID" altLang="id-ID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0" lang="id-ID" altLang="id-ID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d-ID" altLang="id-ID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 temperatur lingkungan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d-ID" altLang="id-ID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d-ID" altLang="id-ID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EF482263-11C0-4398-AC5B-AEAB68D7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44" y="1563638"/>
                <a:ext cx="7454408" cy="2464906"/>
              </a:xfrm>
              <a:prstGeom prst="rect">
                <a:avLst/>
              </a:prstGeom>
              <a:blipFill>
                <a:blip r:embed="rId2"/>
                <a:stretch>
                  <a:fillRect l="-1964" t="-2970" r="-237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771162-CD1F-47D9-9C68-01E048552CB0}"/>
              </a:ext>
            </a:extLst>
          </p:cNvPr>
          <p:cNvGrpSpPr/>
          <p:nvPr/>
        </p:nvGrpSpPr>
        <p:grpSpPr>
          <a:xfrm>
            <a:off x="213936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C90CC403-B3FF-413D-AEBD-4F0DAEFFCDD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E7D7E89-4FF2-4E57-93EF-630B772CC050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C21C688-69BE-40F7-934E-7C315DAAA7EB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70469802-8B31-472A-8BC8-1C40B6DDEA91}"/>
              </a:ext>
            </a:extLst>
          </p:cNvPr>
          <p:cNvSpPr/>
          <p:nvPr/>
        </p:nvSpPr>
        <p:spPr>
          <a:xfrm>
            <a:off x="464648" y="32933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9A29035-1CA2-41F1-8E20-650F1EB91EEE}"/>
              </a:ext>
            </a:extLst>
          </p:cNvPr>
          <p:cNvSpPr txBox="1"/>
          <p:nvPr/>
        </p:nvSpPr>
        <p:spPr bwMode="auto">
          <a:xfrm>
            <a:off x="1259632" y="267494"/>
            <a:ext cx="457092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Hukum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Newton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Pemanasan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Pendinginan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EF482263-11C0-4398-AC5B-AEAB68D7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648" y="1068591"/>
                <a:ext cx="8499840" cy="36224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b="1" dirty="0">
                    <a:solidFill>
                      <a:srgbClr val="212121"/>
                    </a:solidFill>
                    <a:latin typeface="Calibri" panose="020F0502020204030204" pitchFamily="34" charset="0"/>
                  </a:rPr>
                  <a:t>Contoh:  </a:t>
                </a:r>
                <a:br>
                  <a:rPr lang="id-ID" sz="1600" dirty="0">
                    <a:latin typeface="Calibri" panose="020F0502020204030204" pitchFamily="34" charset="0"/>
                  </a:rPr>
                </a:br>
                <a:r>
                  <a:rPr lang="id-ID" sz="1600" dirty="0">
                    <a:latin typeface="Calibri" panose="020F0502020204030204" pitchFamily="34" charset="0"/>
                  </a:rPr>
                  <a:t>Ketika sebuah kue dikeluarkan dari oven, suhunya diukur pada 300 ° F. Tiga menit kemudian suhunya adalah 200 ° F. Berapa lama waktu yang dibutuhkan kue untuk mendingin ke suhu kamar 70 ° F?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altLang="id-ID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Penyelesaian: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=3000</m:t>
                      </m:r>
                    </m:oMath>
                  </m:oMathPara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alt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altLang="id-ID" sz="16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d-ID" altLang="id-ID" sz="1600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den>
                      </m:f>
                      <m:r>
                        <a:rPr lang="id-ID" alt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altLang="id-ID" sz="1600" i="1">
                          <a:latin typeface="Cambria Math" panose="02040503050406030204" pitchFamily="18" charset="0"/>
                        </a:rPr>
                        <m:t>𝑘𝑑𝑡</m:t>
                      </m:r>
                    </m:oMath>
                  </m:oMathPara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id-ID" altLang="id-ID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id-ID" altLang="id-ID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id-ID" altLang="id-ID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kumimoji="0" lang="id-ID" altLang="id-ID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−70</m:t>
                            </m:r>
                          </m:e>
                        </m:d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id-ID" altLang="id-ID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id-ID" altLang="id-ID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id-ID" altLang="id-ID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kumimoji="0" lang="id-ID" altLang="id-ID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d-ID" altLang="id-ID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kumimoji="0" lang="id-ID" altLang="id-ID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id-ID" altLang="id-ID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=70+</m:t>
                    </m:r>
                    <m:sSub>
                      <m:sSubPr>
                        <m:ctrlP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id-ID" altLang="id-ID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kumimoji="0" lang="id-ID" altLang="id-ID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 maka: </a:t>
                </a:r>
                <a14:m>
                  <m:oMath xmlns:m="http://schemas.openxmlformats.org/officeDocument/2006/math">
                    <m:r>
                      <a:rPr kumimoji="0" lang="id-ID" altLang="id-ID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300=70+</m:t>
                    </m:r>
                    <m:sSub>
                      <m:sSubPr>
                        <m:ctrlPr>
                          <a:rPr kumimoji="0" lang="id-ID" altLang="id-ID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d-ID" altLang="id-ID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id-ID" altLang="id-ID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id-ID" altLang="id-ID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0" lang="id-ID" altLang="id-ID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d-ID" altLang="id-ID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id-ID" altLang="id-ID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id-ID" altLang="id-ID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=230</m:t>
                    </m:r>
                  </m:oMath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Sehingga: </a:t>
                </a:r>
                <a14:m>
                  <m:oMath xmlns:m="http://schemas.openxmlformats.org/officeDocument/2006/math">
                    <m:r>
                      <a:rPr lang="id-ID" altLang="id-ID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id-ID" altLang="id-ID" sz="1600" i="1">
                        <a:latin typeface="Cambria Math" panose="02040503050406030204" pitchFamily="18" charset="0"/>
                      </a:rPr>
                      <m:t>=70+230</m:t>
                    </m:r>
                    <m:sSup>
                      <m:sSupPr>
                        <m:ctrlPr>
                          <a:rPr lang="id-ID" alt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altLang="id-ID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altLang="id-ID" sz="1600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altLang="id-ID" sz="1600" dirty="0"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𝑎𝑡𝑎𝑢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kumimoji="0" lang="id-ID" altLang="id-ID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d-ID" altLang="id-ID" sz="1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kumimoji="0" lang="id-ID" altLang="id-ID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id-ID" altLang="id-ID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kumimoji="0" lang="id-ID" altLang="id-ID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den>
                          </m:f>
                        </m:e>
                      </m:func>
                      <m:r>
                        <a:rPr kumimoji="0" lang="id-ID" altLang="id-ID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=−0,19018</m:t>
                      </m:r>
                    </m:oMath>
                  </m:oMathPara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d-ID" altLang="id-ID" sz="1600" dirty="0">
                    <a:latin typeface="Calibri" panose="020F0502020204030204" pitchFamily="34" charset="0"/>
                  </a:rPr>
                  <a:t>Sehingga: </a:t>
                </a:r>
                <a14:m>
                  <m:oMath xmlns:m="http://schemas.openxmlformats.org/officeDocument/2006/math"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alt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alt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altLang="id-ID" sz="1600" i="1">
                        <a:latin typeface="Cambria Math" panose="02040503050406030204" pitchFamily="18" charset="0"/>
                      </a:rPr>
                      <m:t>70+</m:t>
                    </m:r>
                    <m:r>
                      <a:rPr lang="id-ID" altLang="id-ID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230</m:t>
                    </m:r>
                    <m:sSup>
                      <m:sSupPr>
                        <m:ctrlPr>
                          <a:rPr lang="id-ID" alt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altLang="id-ID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alt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−0,19018</m:t>
                        </m:r>
                        <m:r>
                          <a:rPr lang="id-ID" altLang="id-ID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id-ID" altLang="id-ID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EF482263-11C0-4398-AC5B-AEAB68D7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648" y="1068591"/>
                <a:ext cx="8499840" cy="3622467"/>
              </a:xfrm>
              <a:prstGeom prst="rect">
                <a:avLst/>
              </a:prstGeom>
              <a:blipFill>
                <a:blip r:embed="rId2"/>
                <a:stretch>
                  <a:fillRect l="-1434" t="-1176" b="-30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63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AD8C73-3657-4909-AFB4-97B13FC382E2}"/>
              </a:ext>
            </a:extLst>
          </p:cNvPr>
          <p:cNvGrpSpPr/>
          <p:nvPr/>
        </p:nvGrpSpPr>
        <p:grpSpPr>
          <a:xfrm>
            <a:off x="357952" y="163937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B7CFD615-5854-4391-8F42-72F19330898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8E8C0E1-2107-4193-A98B-D83670D14871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775ED8-B5E2-4761-ACE6-988206F13ED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F4DF89B6-CE13-4845-A794-0A94156864CB}"/>
              </a:ext>
            </a:extLst>
          </p:cNvPr>
          <p:cNvSpPr/>
          <p:nvPr/>
        </p:nvSpPr>
        <p:spPr>
          <a:xfrm>
            <a:off x="602511" y="217572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66353CB-A796-413B-A3DA-67349C980DD1}"/>
              </a:ext>
            </a:extLst>
          </p:cNvPr>
          <p:cNvSpPr txBox="1"/>
          <p:nvPr/>
        </p:nvSpPr>
        <p:spPr bwMode="auto">
          <a:xfrm>
            <a:off x="1403648" y="267494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Linear: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Pencampuran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8C04D7EF-C3B7-4009-B658-C4B0AA00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669" y="1419622"/>
                <a:ext cx="7236296" cy="25478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d-ID" altLang="id-ID" sz="2400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Calibri" panose="020F0502020204030204" pitchFamily="34" charset="0"/>
                  </a:rPr>
                  <a:t>Pencampuran dua cairan kadang-kadang menimbulkan persamaan diferensial </a:t>
                </a:r>
                <a:r>
                  <a:rPr lang="id-ID" altLang="id-ID" sz="2400" dirty="0">
                    <a:solidFill>
                      <a:srgbClr val="212121"/>
                    </a:solidFill>
                    <a:latin typeface="Calibri" panose="020F0502020204030204" pitchFamily="34" charset="0"/>
                  </a:rPr>
                  <a:t>linear </a:t>
                </a:r>
                <a:r>
                  <a:rPr kumimoji="0" lang="id-ID" altLang="id-ID" sz="2400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Calibri" panose="020F0502020204030204" pitchFamily="34" charset="0"/>
                  </a:rPr>
                  <a:t>orde 1. pencampuran dua larutan air garam diasumsikan bahwa tingkat </a:t>
                </a:r>
                <a14:m>
                  <m:oMath xmlns:m="http://schemas.openxmlformats.org/officeDocument/2006/math">
                    <m:r>
                      <a:rPr kumimoji="0" lang="id-ID" altLang="id-ID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id-ID" altLang="id-ID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0" lang="id-ID" altLang="id-ID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id-ID" altLang="id-ID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id-ID" altLang="id-ID" sz="2400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Calibri" panose="020F0502020204030204" pitchFamily="34" charset="0"/>
                  </a:rPr>
                  <a:t>di mana jumlah garam dalam pencampuran perubahan tangki adalah rata – rata: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id-ID" altLang="id-ID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0" lang="id-ID" altLang="id-ID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0" lang="id-ID" altLang="id-ID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8C04D7EF-C3B7-4009-B658-C4B0AA009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669" y="1419622"/>
                <a:ext cx="7236296" cy="2547877"/>
              </a:xfrm>
              <a:prstGeom prst="rect">
                <a:avLst/>
              </a:prstGeom>
              <a:blipFill>
                <a:blip r:embed="rId2"/>
                <a:stretch>
                  <a:fillRect l="-2527" t="-33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008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2" ma:contentTypeDescription="Create a new document." ma:contentTypeScope="" ma:versionID="9afdb027e1c9e526be716d1d602a276a">
  <xsd:schema xmlns:xsd="http://www.w3.org/2001/XMLSchema" xmlns:xs="http://www.w3.org/2001/XMLSchema" xmlns:p="http://schemas.microsoft.com/office/2006/metadata/properties" xmlns:ns2="e92d776b-e5ed-4d2a-8fbe-6a00aed0c580" targetNamespace="http://schemas.microsoft.com/office/2006/metadata/properties" ma:root="true" ma:fieldsID="29ae0008ab636aca089d154e99e64961" ns2:_="">
    <xsd:import namespace="e92d776b-e5ed-4d2a-8fbe-6a00aed0c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776b-e5ed-4d2a-8fbe-6a00aed0c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C06FF3-D544-4650-B8FC-FAD2A2E907D0}"/>
</file>

<file path=customXml/itemProps2.xml><?xml version="1.0" encoding="utf-8"?>
<ds:datastoreItem xmlns:ds="http://schemas.openxmlformats.org/officeDocument/2006/customXml" ds:itemID="{18987C2F-6510-416B-BE78-A1DCAB0843A1}"/>
</file>

<file path=customXml/itemProps3.xml><?xml version="1.0" encoding="utf-8"?>
<ds:datastoreItem xmlns:ds="http://schemas.openxmlformats.org/officeDocument/2006/customXml" ds:itemID="{B948EA2D-CEAD-4382-A3F4-D47D8B0F4C9E}"/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1439</Words>
  <Application>Microsoft Office PowerPoint</Application>
  <PresentationFormat>On-screen Show (16:9)</PresentationFormat>
  <Paragraphs>158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맑은 고딕</vt:lpstr>
      <vt:lpstr>Arial</vt:lpstr>
      <vt:lpstr>Arial Unicode MS</vt:lpstr>
      <vt:lpstr>Britannic Bold</vt:lpstr>
      <vt:lpstr>Calibri</vt:lpstr>
      <vt:lpstr>Cambria Math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Owner</cp:lastModifiedBy>
  <cp:revision>150</cp:revision>
  <dcterms:created xsi:type="dcterms:W3CDTF">2016-12-05T23:26:54Z</dcterms:created>
  <dcterms:modified xsi:type="dcterms:W3CDTF">2018-12-10T02:31:57Z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