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302" r:id="rId6"/>
    <p:sldId id="366" r:id="rId7"/>
    <p:sldId id="367" r:id="rId8"/>
    <p:sldId id="368" r:id="rId9"/>
    <p:sldId id="374" r:id="rId10"/>
    <p:sldId id="301" r:id="rId11"/>
    <p:sldId id="369" r:id="rId12"/>
    <p:sldId id="371" r:id="rId13"/>
    <p:sldId id="372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82" r:id="rId22"/>
    <p:sldId id="381" r:id="rId23"/>
    <p:sldId id="384" r:id="rId24"/>
    <p:sldId id="385" r:id="rId25"/>
    <p:sldId id="38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6106" autoAdjust="0"/>
  </p:normalViewPr>
  <p:slideViewPr>
    <p:cSldViewPr>
      <p:cViewPr varScale="1">
        <p:scale>
          <a:sx n="69" d="100"/>
          <a:sy n="69" d="100"/>
        </p:scale>
        <p:origin x="240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859782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4:</a:t>
            </a:r>
          </a:p>
          <a:p>
            <a:r>
              <a:rPr lang="id-ID" sz="2800" dirty="0">
                <a:ea typeface="맑은 고딕" pitchFamily="50" charset="-127"/>
              </a:rPr>
              <a:t>PEMODELAN PERSAMAAN </a:t>
            </a:r>
          </a:p>
          <a:p>
            <a:r>
              <a:rPr lang="id-ID" sz="2800" dirty="0">
                <a:ea typeface="맑은 고딕" pitchFamily="50" charset="-127"/>
              </a:rPr>
              <a:t>DIFERENSIAL ORDE 1 PADA </a:t>
            </a:r>
          </a:p>
          <a:p>
            <a:r>
              <a:rPr lang="id-ID" sz="2800" dirty="0">
                <a:ea typeface="맑은 고딕" pitchFamily="50" charset="-127"/>
              </a:rPr>
              <a:t>RANGKAIAN LISTRIK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>
            <a:extLst>
              <a:ext uri="{FF2B5EF4-FFF2-40B4-BE49-F238E27FC236}">
                <a16:creationId xmlns:a16="http://schemas.microsoft.com/office/drawing/2014/main" id="{55845081-7E93-4A8D-BB63-2A3B3B643DA0}"/>
              </a:ext>
            </a:extLst>
          </p:cNvPr>
          <p:cNvSpPr/>
          <p:nvPr/>
        </p:nvSpPr>
        <p:spPr>
          <a:xfrm>
            <a:off x="637230" y="492312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/>
              <p:nvPr/>
            </p:nvSpPr>
            <p:spPr>
              <a:xfrm>
                <a:off x="575556" y="438887"/>
                <a:ext cx="7992888" cy="1821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=4+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id-ID" sz="1600" b="0" i="1" dirty="0">
                  <a:latin typeface="Calibri" panose="020F0502020204030204" pitchFamily="34" charset="0"/>
                </a:endParaRPr>
              </a:p>
              <a:p>
                <a:r>
                  <a:rPr lang="id-ID" sz="1600" b="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⇒0=4+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=4−4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Apabila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digambarkan dalam grafik sebagai berikut:</a:t>
                </a: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38887"/>
                <a:ext cx="7992888" cy="1821524"/>
              </a:xfrm>
              <a:prstGeom prst="rect">
                <a:avLst/>
              </a:prstGeo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13508E6-DE42-4329-849F-76B36603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39702"/>
            <a:ext cx="308634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/>
              <p:nvPr/>
            </p:nvSpPr>
            <p:spPr>
              <a:xfrm>
                <a:off x="251520" y="411510"/>
                <a:ext cx="7992888" cy="3717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b)   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=20 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PD menjadi: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Dengan mengalikan faktor integrasi ke PD, maka:</a:t>
                </a: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⇒0=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maka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Apabila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digambarkan dalam grafik disamping: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1510"/>
                <a:ext cx="7992888" cy="3717300"/>
              </a:xfrm>
              <a:prstGeom prst="rect">
                <a:avLst/>
              </a:prstGeom>
              <a:blipFill>
                <a:blip r:embed="rId2"/>
                <a:stretch>
                  <a:fillRect l="-229" t="-164" b="-8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583CAC0-D20E-49F0-AC62-9E2B6BF9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19622"/>
            <a:ext cx="287748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>
            <a:extLst>
              <a:ext uri="{FF2B5EF4-FFF2-40B4-BE49-F238E27FC236}">
                <a16:creationId xmlns:a16="http://schemas.microsoft.com/office/drawing/2014/main" id="{55845081-7E93-4A8D-BB63-2A3B3B643DA0}"/>
              </a:ext>
            </a:extLst>
          </p:cNvPr>
          <p:cNvSpPr/>
          <p:nvPr/>
        </p:nvSpPr>
        <p:spPr>
          <a:xfrm>
            <a:off x="637230" y="492312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/>
              <p:nvPr/>
            </p:nvSpPr>
            <p:spPr>
              <a:xfrm>
                <a:off x="251520" y="195486"/>
                <a:ext cx="7992888" cy="478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c)   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=200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PD menjadi: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=100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Dengan mengalikan faktor integrasi ke PD, maka:</a:t>
                </a: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100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=100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func>
                      <m:func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dapat diselesaikan dengan integral parsial. </a:t>
                </a: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Rumus baku integral parsial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id-ID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</a:t>
                </a: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273050"/>
                <a:r>
                  <a:rPr lang="id-ID" sz="1400" dirty="0">
                    <a:latin typeface="Calibri" panose="020F0502020204030204" pitchFamily="34" charset="0"/>
                  </a:rPr>
                  <a:t>Dengan menggunakan integral parsial lagi, </a:t>
                </a:r>
              </a:p>
              <a:p>
                <a:pPr indent="2730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;  </m:t>
                      </m:r>
                      <m:r>
                        <m:rPr>
                          <m:sty m:val="p"/>
                        </m:rP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jika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d-ID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dan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5486"/>
                <a:ext cx="7992888" cy="4787273"/>
              </a:xfrm>
              <a:prstGeom prst="rect">
                <a:avLst/>
              </a:prstGeom>
              <a:blipFill>
                <a:blip r:embed="rId2"/>
                <a:stretch>
                  <a:fillRect l="-229" t="-2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03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9">
            <a:extLst>
              <a:ext uri="{FF2B5EF4-FFF2-40B4-BE49-F238E27FC236}">
                <a16:creationId xmlns:a16="http://schemas.microsoft.com/office/drawing/2014/main" id="{55845081-7E93-4A8D-BB63-2A3B3B643DA0}"/>
              </a:ext>
            </a:extLst>
          </p:cNvPr>
          <p:cNvSpPr/>
          <p:nvPr/>
        </p:nvSpPr>
        <p:spPr>
          <a:xfrm>
            <a:off x="637230" y="492312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6E3CD-063A-4FED-BC23-5C40F14D8D14}"/>
              </a:ext>
            </a:extLst>
          </p:cNvPr>
          <p:cNvSpPr/>
          <p:nvPr/>
        </p:nvSpPr>
        <p:spPr>
          <a:xfrm>
            <a:off x="251520" y="195486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DC0CA1-5264-474C-9448-85C09C4FC2C5}"/>
                  </a:ext>
                </a:extLst>
              </p:cNvPr>
              <p:cNvSpPr/>
              <p:nvPr/>
            </p:nvSpPr>
            <p:spPr>
              <a:xfrm>
                <a:off x="251520" y="349374"/>
                <a:ext cx="5958211" cy="4323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id-ID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d-ID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id-ID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d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)=−10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+10 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Pada saat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maka diperoleh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dengan demikian: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)=−10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+10 </m:t>
                      </m:r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Apabila digambarkan dalam grafik fungsi seperti gambar di samping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DC0CA1-5264-474C-9448-85C09C4F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9374"/>
                <a:ext cx="5958211" cy="4323748"/>
              </a:xfrm>
              <a:prstGeom prst="rect">
                <a:avLst/>
              </a:prstGeom>
              <a:blipFill>
                <a:blip r:embed="rId2"/>
                <a:stretch>
                  <a:fillRect l="-511" b="-8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13E158-FA4F-41CF-B366-6BC90367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059582"/>
            <a:ext cx="3410521" cy="24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C322FF-EDB8-4F0E-BF30-A027067146BB}"/>
              </a:ext>
            </a:extLst>
          </p:cNvPr>
          <p:cNvGrpSpPr/>
          <p:nvPr/>
        </p:nvGrpSpPr>
        <p:grpSpPr>
          <a:xfrm>
            <a:off x="429960" y="307953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7386A49-8C92-45F1-A08E-DC34550EDE55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E1EE4D3F-E756-486A-ADD8-79947740CA62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731DFD4-DEDD-4C42-9E6B-DBD311754C7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121B611-D37F-4A7B-BC8A-7D91B117FBC8}"/>
              </a:ext>
            </a:extLst>
          </p:cNvPr>
          <p:cNvSpPr/>
          <p:nvPr/>
        </p:nvSpPr>
        <p:spPr>
          <a:xfrm>
            <a:off x="674519" y="392365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9FF6DE3-83AB-426F-9632-616046BFF98A}"/>
              </a:ext>
            </a:extLst>
          </p:cNvPr>
          <p:cNvSpPr txBox="1"/>
          <p:nvPr/>
        </p:nvSpPr>
        <p:spPr bwMode="auto">
          <a:xfrm>
            <a:off x="1475656" y="411510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RC Seri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0FCC5B-F706-4FE9-956D-8491970D3B7E}"/>
                  </a:ext>
                </a:extLst>
              </p:cNvPr>
              <p:cNvSpPr/>
              <p:nvPr/>
            </p:nvSpPr>
            <p:spPr>
              <a:xfrm>
                <a:off x="674518" y="1059582"/>
                <a:ext cx="6921818" cy="3149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Dengan menerapkan hukum Kirchoff maka model persamaan rangkaian adalah: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Atau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b="0" dirty="0">
                    <a:latin typeface="Calibri" panose="020F0502020204030204" pitchFamily="34" charset="0"/>
                  </a:rPr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id-ID" sz="1600" b="0" dirty="0">
                    <a:latin typeface="Calibri" panose="020F0502020204030204" pitchFamily="34" charset="0"/>
                  </a:rPr>
                  <a:t>aka diperoleh PD linear orde satu:</a:t>
                </a:r>
              </a:p>
              <a:p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menentukan penyelesaian umum digunakan faktor integrasi: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0FCC5B-F706-4FE9-956D-8491970D3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8" y="1059582"/>
                <a:ext cx="6921818" cy="3149773"/>
              </a:xfrm>
              <a:prstGeom prst="rect">
                <a:avLst/>
              </a:prstGeom>
              <a:blipFill>
                <a:blip r:embed="rId2"/>
                <a:stretch>
                  <a:fillRect l="-529" t="-580" b="-42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0492986-CA11-48A7-830E-E0278825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86" y="1565115"/>
            <a:ext cx="2083257" cy="1473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C1C9D9-2175-48A2-A6AE-7022E09BC1D5}"/>
              </a:ext>
            </a:extLst>
          </p:cNvPr>
          <p:cNvSpPr txBox="1"/>
          <p:nvPr/>
        </p:nvSpPr>
        <p:spPr>
          <a:xfrm>
            <a:off x="6804248" y="3073092"/>
            <a:ext cx="208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Rangkaian RC Seri</a:t>
            </a:r>
          </a:p>
        </p:txBody>
      </p:sp>
    </p:spTree>
    <p:extLst>
      <p:ext uri="{BB962C8B-B14F-4D97-AF65-F5344CB8AC3E}">
        <p14:creationId xmlns:p14="http://schemas.microsoft.com/office/powerpoint/2010/main" val="380303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84F3AF-FB38-4B2A-B194-603DB50D552E}"/>
              </a:ext>
            </a:extLst>
          </p:cNvPr>
          <p:cNvGrpSpPr/>
          <p:nvPr/>
        </p:nvGrpSpPr>
        <p:grpSpPr>
          <a:xfrm>
            <a:off x="179512" y="123478"/>
            <a:ext cx="7416824" cy="720080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1A508760-9A76-4F92-9C61-9A371BB7E4F5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5CAE8A29-AE90-42CE-AAEC-9E36B995A28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32684BE-F6F3-4704-916E-8060D0398E7E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30AAAD08-C4A5-4B6B-9233-8762C495ECD7}"/>
              </a:ext>
            </a:extLst>
          </p:cNvPr>
          <p:cNvSpPr/>
          <p:nvPr/>
        </p:nvSpPr>
        <p:spPr>
          <a:xfrm>
            <a:off x="458292" y="272468"/>
            <a:ext cx="456351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136F845E-0EE4-4094-A960-954A99FCFF87}"/>
                  </a:ext>
                </a:extLst>
              </p:cNvPr>
              <p:cNvSpPr txBox="1"/>
              <p:nvPr/>
            </p:nvSpPr>
            <p:spPr bwMode="auto">
              <a:xfrm>
                <a:off x="1187623" y="339502"/>
                <a:ext cx="5677689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RC Seri: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A.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en-US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6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6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Konstanta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136F845E-0EE4-4094-A960-954A99FC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3" y="339502"/>
                <a:ext cx="5677689" cy="338554"/>
              </a:xfrm>
              <a:prstGeom prst="rect">
                <a:avLst/>
              </a:prstGeom>
              <a:blipFill>
                <a:blip r:embed="rId2"/>
                <a:stretch>
                  <a:fillRect l="-644" t="-5455" b="-23636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AEBA85-5FBD-4B6F-AFAD-83857971BBA9}"/>
                  </a:ext>
                </a:extLst>
              </p:cNvPr>
              <p:cNvSpPr txBox="1"/>
              <p:nvPr/>
            </p:nvSpPr>
            <p:spPr>
              <a:xfrm>
                <a:off x="350611" y="1203598"/>
                <a:ext cx="6540893" cy="249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>
                    <a:latin typeface="Calibri" panose="020F0502020204030204" pitchFamily="34" charset="0"/>
                  </a:rPr>
                  <a:t>Kasus A. 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konstanta, maka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sehingga bentuk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id-ID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Untuk menentukan penyelesaian umum digunakan faktor integrasi: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AEBA85-5FBD-4B6F-AFAD-83857971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1" y="1203598"/>
                <a:ext cx="6540893" cy="2499852"/>
              </a:xfrm>
              <a:prstGeom prst="rect">
                <a:avLst/>
              </a:prstGeo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2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1E204F-F8FA-4E3C-845C-CFF87C740B6A}"/>
              </a:ext>
            </a:extLst>
          </p:cNvPr>
          <p:cNvGrpSpPr/>
          <p:nvPr/>
        </p:nvGrpSpPr>
        <p:grpSpPr>
          <a:xfrm>
            <a:off x="176291" y="215231"/>
            <a:ext cx="7276029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A9277856-9971-46FC-ABD8-8296DE2C27A1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66ABC835-116F-403C-BB8F-497245AA179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04B698A-456F-4FD9-81AF-5AFFFD2FEE7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C57601E8-6322-474B-9AAA-841482C3E489}"/>
              </a:ext>
            </a:extLst>
          </p:cNvPr>
          <p:cNvSpPr/>
          <p:nvPr/>
        </p:nvSpPr>
        <p:spPr>
          <a:xfrm>
            <a:off x="427003" y="333688"/>
            <a:ext cx="44768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0EB612C3-5F75-4DB6-9D39-DD7891D58DE9}"/>
                  </a:ext>
                </a:extLst>
              </p:cNvPr>
              <p:cNvSpPr txBox="1"/>
              <p:nvPr/>
            </p:nvSpPr>
            <p:spPr bwMode="auto">
              <a:xfrm>
                <a:off x="1187623" y="339502"/>
                <a:ext cx="5277119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fi-FI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RC Seri: Kasus B. Jika </a:t>
                </a:r>
                <a14:m>
                  <m:oMath xmlns:m="http://schemas.openxmlformats.org/officeDocument/2006/math"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6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i-FI" altLang="ko-KR" sz="16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6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i-FI" altLang="ko-KR" sz="16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𝒔𝒊𝒏</m:t>
                    </m:r>
                    <m:r>
                      <a:rPr lang="el-GR" altLang="ko-KR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𝝎</m:t>
                    </m:r>
                    <m:r>
                      <a:rPr lang="fi-FI" altLang="ko-KR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0EB612C3-5F75-4DB6-9D39-DD7891D5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3" y="339502"/>
                <a:ext cx="5277119" cy="338554"/>
              </a:xfrm>
              <a:prstGeom prst="rect">
                <a:avLst/>
              </a:prstGeom>
              <a:blipFill>
                <a:blip r:embed="rId2"/>
                <a:stretch>
                  <a:fillRect l="-694" t="-5455" b="-23636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859E9-1AB3-4928-90C0-7F8920286A3A}"/>
                  </a:ext>
                </a:extLst>
              </p:cNvPr>
              <p:cNvSpPr txBox="1"/>
              <p:nvPr/>
            </p:nvSpPr>
            <p:spPr>
              <a:xfrm>
                <a:off x="427003" y="1275606"/>
                <a:ext cx="7673389" cy="345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>
                    <a:solidFill>
                      <a:schemeClr val="tx1"/>
                    </a:solidFill>
                  </a:rPr>
                  <a:t>Jika</a:t>
                </a:r>
                <a14:m>
                  <m:oMath xmlns:m="http://schemas.openxmlformats.org/officeDocument/2006/math">
                    <m:r>
                      <a:rPr lang="id-ID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𝑡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i-FI" altLang="ko-KR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r>
                          <a:rPr lang="id-ID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𝑠𝑖𝑛</m:t>
                    </m:r>
                    <m:r>
                      <a:rPr lang="el-GR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𝜔</m:t>
                    </m:r>
                    <m:r>
                      <a:rPr lang="fi-FI" altLang="ko-KR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, maka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ko-K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sSub>
                        <m:sSubPr>
                          <m:ctrlPr>
                            <a:rPr lang="id-ID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id-ID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id-ID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fi-FI" altLang="ko-K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𝑠𝑖𝑛</m:t>
                      </m:r>
                      <m:r>
                        <a:rPr lang="el-GR" altLang="ko-K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r>
                        <a:rPr lang="fi-FI" altLang="ko-K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r>
                  <a:rPr lang="id-ID" dirty="0">
                    <a:solidFill>
                      <a:schemeClr val="tx1"/>
                    </a:solidFill>
                  </a:rPr>
                  <a:t>Sehingga bentuk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d-ID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l-GR" altLang="ko-KR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id-ID" altLang="ko-KR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id-ID" altLang="ko-KR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d-ID" altLang="ko-KR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altLang="ko-KR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𝑠𝑖𝑛</m:t>
                          </m:r>
                          <m:r>
                            <a:rPr lang="el-GR" altLang="ko-KR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  <m:r>
                            <a:rPr lang="fi-FI" altLang="ko-KR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d-ID" dirty="0"/>
              </a:p>
              <a:p>
                <a:r>
                  <a:rPr lang="id-ID" dirty="0">
                    <a:latin typeface="Calibri" panose="020F0502020204030204" pitchFamily="34" charset="0"/>
                  </a:rPr>
                  <a:t>Untuk menentukan penyelesaian umum digunakan faktor integrasi: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br>
                  <a:rPr lang="id-ID" dirty="0">
                    <a:solidFill>
                      <a:schemeClr val="tx1"/>
                    </a:solidFill>
                  </a:rPr>
                </a:b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859E9-1AB3-4928-90C0-7F892028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" y="1275606"/>
                <a:ext cx="7673389" cy="3457806"/>
              </a:xfrm>
              <a:prstGeom prst="rect">
                <a:avLst/>
              </a:prstGeom>
              <a:blipFill>
                <a:blip r:embed="rId3"/>
                <a:stretch>
                  <a:fillRect l="-635" t="-8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73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0CCB10-D29A-4318-A059-7FCECA51E6B3}"/>
                  </a:ext>
                </a:extLst>
              </p:cNvPr>
              <p:cNvSpPr/>
              <p:nvPr/>
            </p:nvSpPr>
            <p:spPr>
              <a:xfrm>
                <a:off x="1115616" y="411510"/>
                <a:ext cx="698477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000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sz="2000" dirty="0">
                    <a:latin typeface="Calibri" panose="020F0502020204030204" pitchFamily="34" charset="0"/>
                  </a:rPr>
                  <a:t>Suatu rangkaian listrik terdiri dari Resistor 20 ohm yang dihubungkan seri dengan kapasitor 0,05 farad dan baterai E volt. Pada saat </a:t>
                </a:r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 tidak ada muatan pada kapasitor. Tentukan besar muatan </a:t>
                </a:r>
              </a:p>
              <a:p>
                <a:r>
                  <a:rPr lang="id-ID" sz="2000" dirty="0">
                    <a:latin typeface="Calibri" panose="020F0502020204030204" pitchFamily="34" charset="0"/>
                  </a:rPr>
                  <a:t>dan arus untuk </a:t>
                </a:r>
              </a:p>
              <a:p>
                <a14:m>
                  <m:oMath xmlns:m="http://schemas.openxmlformats.org/officeDocument/2006/math">
                    <m:r>
                      <a:rPr lang="id-ID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</a:rPr>
                  <a:t>, jika:</a:t>
                </a:r>
              </a:p>
              <a:p>
                <a:pPr marL="457200" indent="-457200">
                  <a:buAutoNum type="alphaLcParenR"/>
                </a:pPr>
                <a:r>
                  <a:rPr lang="id-ID" sz="2000" dirty="0">
                    <a:latin typeface="Calibri" panose="020F0502020204030204" pitchFamily="34" charset="0"/>
                  </a:rPr>
                  <a:t>E= 60</a:t>
                </a:r>
              </a:p>
              <a:p>
                <a:pPr marL="457200" indent="-457200">
                  <a:buAutoNum type="alphaLcParenR"/>
                </a:pPr>
                <a:r>
                  <a:rPr lang="de-DE" sz="2000" dirty="0">
                    <a:latin typeface="Calibri" panose="020F0502020204030204" pitchFamily="34" charset="0"/>
                  </a:rPr>
                  <a:t>E=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sz="2000" dirty="0">
                    <a:latin typeface="Calibri" panose="020F0502020204030204" pitchFamily="34" charset="0"/>
                  </a:rPr>
                  <a:t>dan </a:t>
                </a:r>
                <a:endParaRPr lang="id-ID" sz="2000" dirty="0">
                  <a:latin typeface="Calibri" panose="020F0502020204030204" pitchFamily="34" charset="0"/>
                </a:endParaRPr>
              </a:p>
              <a:p>
                <a:pPr marL="457200" indent="-457200">
                  <a:buAutoNum type="alphaLcParenR"/>
                </a:pPr>
                <a:r>
                  <a:rPr lang="de-DE" sz="2000" dirty="0">
                    <a:latin typeface="Calibri" panose="020F0502020204030204" pitchFamily="34" charset="0"/>
                  </a:rPr>
                  <a:t>E= 100 cos 2t!</a:t>
                </a:r>
                <a:endParaRPr lang="id-ID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0CCB10-D29A-4318-A059-7FCECA51E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1510"/>
                <a:ext cx="6984776" cy="2862322"/>
              </a:xfrm>
              <a:prstGeom prst="rect">
                <a:avLst/>
              </a:prstGeom>
              <a:blipFill>
                <a:blip r:embed="rId2"/>
                <a:stretch>
                  <a:fillRect l="-960" t="-1279" r="-262" b="-29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1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/>
              <p:nvPr/>
            </p:nvSpPr>
            <p:spPr>
              <a:xfrm>
                <a:off x="251520" y="332835"/>
                <a:ext cx="5277780" cy="447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pPr marL="342900" indent="-342900">
                  <a:buAutoNum type="alphaLcPeriod"/>
                </a:pPr>
                <a:r>
                  <a:rPr lang="id-ID" sz="14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=60,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PD untuk rangakain RC adalah:</a:t>
                </a:r>
                <a:endParaRPr lang="id-ID" sz="14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 dikalikan terhadap PD diperoleh: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diperoleh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. Sehingga 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maka: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Gambar grafik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seperti gambar di samping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835"/>
                <a:ext cx="5277780" cy="4477829"/>
              </a:xfrm>
              <a:prstGeom prst="rect">
                <a:avLst/>
              </a:prstGeom>
              <a:blipFill>
                <a:blip r:embed="rId2"/>
                <a:stretch>
                  <a:fillRect l="-346" t="-272" b="-5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A08AD9-B0B4-4D1B-AB68-C17F47E1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59582"/>
            <a:ext cx="384157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/>
              <p:nvPr/>
            </p:nvSpPr>
            <p:spPr>
              <a:xfrm>
                <a:off x="251520" y="332835"/>
                <a:ext cx="6264696" cy="458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b.      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PD untuk rangakain RC adalah:</a:t>
                </a:r>
                <a:endParaRPr lang="id-ID" sz="14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 dikalikan terhadap PD diperoleh: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dapat diselesaikan dengan integral parsial.</a:t>
                </a: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Rumus baku integral parsial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835"/>
                <a:ext cx="6264696" cy="4583884"/>
              </a:xfrm>
              <a:prstGeom prst="rect">
                <a:avLst/>
              </a:prstGeom>
              <a:blipFill>
                <a:blip r:embed="rId2"/>
                <a:stretch>
                  <a:fillRect l="-292" t="-1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75856" y="638567"/>
            <a:ext cx="4968552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Pemodelan Persamaan Diferensial Orde 1  Pada Rangkaian Listrik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0092" y="1145583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 RL Seri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/>
              <p:nvPr/>
            </p:nvSpPr>
            <p:spPr bwMode="auto">
              <a:xfrm>
                <a:off x="3275856" y="1759917"/>
                <a:ext cx="4896544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RL Seri: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A.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konstanta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1759917"/>
                <a:ext cx="4896544" cy="307777"/>
              </a:xfrm>
              <a:prstGeom prst="rect">
                <a:avLst/>
              </a:prstGeom>
              <a:blipFill>
                <a:blip r:embed="rId2"/>
                <a:stretch>
                  <a:fillRect l="-373" t="-4000" r="-249" b="-20000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3035347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RC Seri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19956" y="372767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">
                <a:extLst>
                  <a:ext uri="{FF2B5EF4-FFF2-40B4-BE49-F238E27FC236}">
                    <a16:creationId xmlns:a16="http://schemas.microsoft.com/office/drawing/2014/main" id="{8E4F5A7A-914B-4221-AFB2-CA805B859096}"/>
                  </a:ext>
                </a:extLst>
              </p:cNvPr>
              <p:cNvSpPr txBox="1"/>
              <p:nvPr/>
            </p:nvSpPr>
            <p:spPr bwMode="auto">
              <a:xfrm>
                <a:off x="3347863" y="3720918"/>
                <a:ext cx="5132737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RC Seri: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A.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Konstanta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10">
                <a:extLst>
                  <a:ext uri="{FF2B5EF4-FFF2-40B4-BE49-F238E27FC236}">
                    <a16:creationId xmlns:a16="http://schemas.microsoft.com/office/drawing/2014/main" id="{8E4F5A7A-914B-4221-AFB2-CA805B85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3" y="3720918"/>
                <a:ext cx="5132737" cy="307777"/>
              </a:xfrm>
              <a:prstGeom prst="rect">
                <a:avLst/>
              </a:prstGeom>
              <a:blipFill>
                <a:blip r:embed="rId3"/>
                <a:stretch>
                  <a:fillRect l="-356" t="-1961" b="-19608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74115" y="4227934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F50A7841-3266-46EE-9B97-BBDFE8A625B3}"/>
                  </a:ext>
                </a:extLst>
              </p:cNvPr>
              <p:cNvSpPr txBox="1"/>
              <p:nvPr/>
            </p:nvSpPr>
            <p:spPr bwMode="auto">
              <a:xfrm>
                <a:off x="3385448" y="4352205"/>
                <a:ext cx="4570928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fi-FI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RC Seri: Kasus B. Jika </a:t>
                </a:r>
                <a14:m>
                  <m:oMath xmlns:m="http://schemas.openxmlformats.org/officeDocument/2006/math"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i-FI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fi-FI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𝒔𝒊𝒏</m:t>
                    </m:r>
                    <m:r>
                      <a:rPr lang="el-GR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𝝎</m:t>
                    </m:r>
                    <m:r>
                      <a:rPr lang="fi-FI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</m:oMath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F50A7841-3266-46EE-9B97-BBDFE8A62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5448" y="4352205"/>
                <a:ext cx="4570928" cy="307777"/>
              </a:xfrm>
              <a:prstGeom prst="rect">
                <a:avLst/>
              </a:prstGeom>
              <a:blipFill>
                <a:blip r:embed="rId4"/>
                <a:stretch>
                  <a:fillRect l="-400" t="-4000" b="-20000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630434" y="2417564"/>
            <a:ext cx="30783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0">
                <a:extLst>
                  <a:ext uri="{FF2B5EF4-FFF2-40B4-BE49-F238E27FC236}">
                    <a16:creationId xmlns:a16="http://schemas.microsoft.com/office/drawing/2014/main" id="{A505C684-479A-4C41-81F4-2BFDAFD39BE6}"/>
                  </a:ext>
                </a:extLst>
              </p:cNvPr>
              <p:cNvSpPr txBox="1"/>
              <p:nvPr/>
            </p:nvSpPr>
            <p:spPr bwMode="auto">
              <a:xfrm>
                <a:off x="3379350" y="2416658"/>
                <a:ext cx="4570928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RL Seri: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B.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𝒔𝒊𝒏</m:t>
                    </m:r>
                    <m:r>
                      <a:rPr lang="el-GR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𝝎</m:t>
                    </m:r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</m:oMath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TextBox 10">
                <a:extLst>
                  <a:ext uri="{FF2B5EF4-FFF2-40B4-BE49-F238E27FC236}">
                    <a16:creationId xmlns:a16="http://schemas.microsoft.com/office/drawing/2014/main" id="{A505C684-479A-4C41-81F4-2BFDAFD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9350" y="2416658"/>
                <a:ext cx="4570928" cy="307777"/>
              </a:xfrm>
              <a:prstGeom prst="rect">
                <a:avLst/>
              </a:prstGeom>
              <a:blipFill>
                <a:blip r:embed="rId5"/>
                <a:stretch>
                  <a:fillRect l="-400" t="-1961" b="-19608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218F9-3B4F-4575-84D4-025EC8BB53CD}"/>
                  </a:ext>
                </a:extLst>
              </p:cNvPr>
              <p:cNvSpPr txBox="1"/>
              <p:nvPr/>
            </p:nvSpPr>
            <p:spPr>
              <a:xfrm>
                <a:off x="395536" y="411510"/>
                <a:ext cx="4464496" cy="351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Jadi: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Untuk mendapatkan arus,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+5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Jika digambarkan grafik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seperti gambar di samping</a:t>
                </a: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218F9-3B4F-4575-84D4-025EC8BB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1510"/>
                <a:ext cx="4464496" cy="3514488"/>
              </a:xfrm>
              <a:prstGeom prst="rect">
                <a:avLst/>
              </a:prstGeom>
              <a:blipFill>
                <a:blip r:embed="rId2"/>
                <a:stretch>
                  <a:fillRect l="-820" t="-5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BA21FF-7E2E-4A29-8747-F9F03259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43558"/>
            <a:ext cx="3816424" cy="29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/>
              <p:nvPr/>
            </p:nvSpPr>
            <p:spPr>
              <a:xfrm>
                <a:off x="251520" y="339502"/>
                <a:ext cx="8424936" cy="445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c.      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=100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PD untuk rangakain RC adalah:</a:t>
                </a:r>
                <a:endParaRPr lang="id-ID" sz="1400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id-ID" sz="1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Faktor integrasi dikalikan terhadap PD diperoleh: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dapat diselesaikan dengan integral parsial.</a:t>
                </a: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Rumus baku integral parsial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5600"/>
                <a:r>
                  <a:rPr lang="id-ID" sz="14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</a:t>
                </a:r>
              </a:p>
              <a:p>
                <a:pPr indent="355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A3F77D-9998-4A36-BCA2-DD73717B9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9502"/>
                <a:ext cx="8424936" cy="4457182"/>
              </a:xfrm>
              <a:prstGeom prst="rect">
                <a:avLst/>
              </a:prstGeom>
              <a:blipFill>
                <a:blip r:embed="rId2"/>
                <a:stretch>
                  <a:fillRect l="-217" t="-2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29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C9AF96-004D-40B0-9D1B-97F7498444E4}"/>
                  </a:ext>
                </a:extLst>
              </p:cNvPr>
              <p:cNvSpPr/>
              <p:nvPr/>
            </p:nvSpPr>
            <p:spPr>
              <a:xfrm>
                <a:off x="251520" y="339502"/>
                <a:ext cx="7992888" cy="4829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dirty="0">
                    <a:latin typeface="Calibri" panose="020F0502020204030204" pitchFamily="34" charset="0"/>
                  </a:rPr>
                  <a:t>Dengan menggunakan integral parsial lagi,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𝑗𝑖𝑘𝑎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marL="1071563" indent="1825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d-ID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lang="id-ID" sz="1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Diperoleh: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id-ID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  <a:p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C9AF96-004D-40B0-9D1B-97F74984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9502"/>
                <a:ext cx="7992888" cy="4829014"/>
              </a:xfrm>
              <a:prstGeom prst="rect">
                <a:avLst/>
              </a:prstGeom>
              <a:blipFill>
                <a:blip r:embed="rId2"/>
                <a:stretch>
                  <a:fillRect l="-229" t="-2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27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63C049-B173-4E6A-B05D-F2ED2670F05E}"/>
                  </a:ext>
                </a:extLst>
              </p:cNvPr>
              <p:cNvSpPr txBox="1"/>
              <p:nvPr/>
            </p:nvSpPr>
            <p:spPr>
              <a:xfrm>
                <a:off x="323528" y="267494"/>
                <a:ext cx="5688632" cy="200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Saat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maka diperoleh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Sehingga: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Kemudian: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id-ID" dirty="0">
                    <a:latin typeface="Calibri" panose="020F0502020204030204" pitchFamily="34" charset="0"/>
                  </a:rPr>
                  <a:t>Jika digambarkan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pada grafik, seperti gambar berikut: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63C049-B173-4E6A-B05D-F2ED2670F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7494"/>
                <a:ext cx="5688632" cy="2003241"/>
              </a:xfrm>
              <a:prstGeom prst="rect">
                <a:avLst/>
              </a:prstGeom>
              <a:blipFill>
                <a:blip r:embed="rId2"/>
                <a:stretch>
                  <a:fillRect l="-857" b="-42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23551B-D034-4A30-B37D-AE472FC7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82917"/>
            <a:ext cx="3744416" cy="27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792088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29452" y="314816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195486"/>
            <a:ext cx="496396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Pemodelan Persamaan Diferensial Orde 1  Pada Rangkaian Listrik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/>
              <p:nvPr/>
            </p:nvSpPr>
            <p:spPr>
              <a:xfrm>
                <a:off x="415229" y="1080499"/>
                <a:ext cx="5952313" cy="3822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id-ID" dirty="0">
                    <a:latin typeface="Calibri Light" panose="020F0302020204030204" pitchFamily="34" charset="0"/>
                  </a:rPr>
                  <a:t>Rangkaian listrik sederhana pada gambar di samping adalah rangkaian seri. Rangkaian ini terdiri atas:</a:t>
                </a:r>
              </a:p>
              <a:p>
                <a:pPr marL="457200" indent="-457200" latinLnBrk="0">
                  <a:buFont typeface="+mj-lt"/>
                  <a:buAutoNum type="arabicPeriod"/>
                </a:pPr>
                <a:r>
                  <a:rPr lang="id-ID" dirty="0">
                    <a:latin typeface="Calibri Light" panose="020F0302020204030204" pitchFamily="34" charset="0"/>
                  </a:rPr>
                  <a:t>suatu baterai atau generator yang menghasilkan tenaga gerak listrik (electromotive force atau e.m.f / tegangan atau potensial) sebesar E volt</a:t>
                </a:r>
              </a:p>
              <a:p>
                <a:pPr marL="457200" indent="-457200" latinLnBrk="0">
                  <a:buFont typeface="+mj-lt"/>
                  <a:buAutoNum type="arabicPeriod"/>
                </a:pPr>
                <a:r>
                  <a:rPr lang="pt-BR" dirty="0">
                    <a:latin typeface="Calibri Light" panose="020F0302020204030204" pitchFamily="34" charset="0"/>
                  </a:rPr>
                  <a:t>suatu penghambat (resistor) dengan pembatas sebesar R ohm</a:t>
                </a:r>
                <a:endParaRPr lang="id-ID" dirty="0">
                  <a:latin typeface="Calibri Light" panose="020F0302020204030204" pitchFamily="34" charset="0"/>
                </a:endParaRPr>
              </a:p>
              <a:p>
                <a:pPr marL="457200" indent="-457200" latinLnBrk="0">
                  <a:buFont typeface="+mj-lt"/>
                  <a:buAutoNum type="arabicPeriod"/>
                </a:pPr>
                <a:r>
                  <a:rPr lang="sv-SE" dirty="0">
                    <a:latin typeface="Calibri Light" panose="020F0302020204030204" pitchFamily="34" charset="0"/>
                  </a:rPr>
                  <a:t>suatu induktor dengan induktansi sebesar L henry.</a:t>
                </a:r>
                <a:endParaRPr lang="id-ID" dirty="0">
                  <a:latin typeface="Calibri Light" panose="020F0302020204030204" pitchFamily="34" charset="0"/>
                </a:endParaRPr>
              </a:p>
              <a:p>
                <a:pPr marL="457200" indent="-457200" latinLnBrk="0">
                  <a:buFont typeface="+mj-lt"/>
                  <a:buAutoNum type="arabicPeriod"/>
                </a:pPr>
                <a:r>
                  <a:rPr lang="id-ID" dirty="0">
                    <a:latin typeface="Calibri Light" panose="020F0302020204030204" pitchFamily="34" charset="0"/>
                  </a:rPr>
                  <a:t>suatu kapasitor dengan kapasitansi sebesar C farad</a:t>
                </a:r>
              </a:p>
              <a:p>
                <a:pPr latinLnBrk="0"/>
                <a:endParaRPr lang="id-ID" dirty="0">
                  <a:latin typeface="Calibri Light" panose="020F0302020204030204" pitchFamily="34" charset="0"/>
                </a:endParaRPr>
              </a:p>
              <a:p>
                <a:pPr latinLnBrk="0"/>
                <a:r>
                  <a:rPr lang="id-ID" dirty="0">
                    <a:latin typeface="Calibri Light" panose="020F0302020204030204" pitchFamily="34" charset="0"/>
                  </a:rPr>
                  <a:t>Arus I yang diukur dalam Ampere adalah laju perubahan sesaat muatan Q pada kapasitor yang diukur dalam coulomb terhadap waktu, yaitu </a:t>
                </a:r>
                <a14:m>
                  <m:oMath xmlns:m="http://schemas.openxmlformats.org/officeDocument/2006/math"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9" y="1080499"/>
                <a:ext cx="5952313" cy="3822650"/>
              </a:xfrm>
              <a:prstGeom prst="rect">
                <a:avLst/>
              </a:prstGeom>
              <a:blipFill>
                <a:blip r:embed="rId2"/>
                <a:stretch>
                  <a:fillRect l="-819" t="-797" r="-3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B33677C-68EE-4C63-8C73-D4D83D0D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219308"/>
            <a:ext cx="1748864" cy="18217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3576F4-ABAC-48FF-A17E-8AA566B9E502}"/>
              </a:ext>
            </a:extLst>
          </p:cNvPr>
          <p:cNvSpPr/>
          <p:nvPr/>
        </p:nvSpPr>
        <p:spPr>
          <a:xfrm>
            <a:off x="6770324" y="3041090"/>
            <a:ext cx="2194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i="1" dirty="0">
                <a:latin typeface="Calibri Light" panose="020F0302020204030204" pitchFamily="34" charset="0"/>
              </a:rPr>
              <a:t>Gbr Rangkaian RLC seri</a:t>
            </a:r>
          </a:p>
        </p:txBody>
      </p:sp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792088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29452" y="314816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195486"/>
            <a:ext cx="496396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Pemodelan Persamaan Diferensial Orde 1  Pada Rangkaian Listrik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/>
              <p:nvPr/>
            </p:nvSpPr>
            <p:spPr>
              <a:xfrm>
                <a:off x="415229" y="1080499"/>
                <a:ext cx="8477251" cy="328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dirty="0">
                    <a:latin typeface="Calibri Light" panose="020F0302020204030204" pitchFamily="34" charset="0"/>
                  </a:rPr>
                  <a:t>Dari prinsip dasar kelistrikan, kita memperoleh:</a:t>
                </a:r>
                <a:endParaRPr lang="id-ID" dirty="0">
                  <a:latin typeface="Calibri Light" panose="020F0302020204030204" pitchFamily="34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id-ID" dirty="0">
                    <a:latin typeface="Calibri Light" panose="020F0302020204030204" pitchFamily="34" charset="0"/>
                  </a:rPr>
                  <a:t>Potensial yang dihasilkan pada resistor adalah,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d-ID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id-ID" i="1" dirty="0">
                  <a:latin typeface="Calibri Light" panose="020F0302020204030204" pitchFamily="34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id-ID" dirty="0">
                    <a:latin typeface="Calibri Light" panose="020F0302020204030204" pitchFamily="34" charset="0"/>
                  </a:rPr>
                  <a:t>Potensial yang dihasilkan pada induktor adalah,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d-ID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id-ID" dirty="0">
                  <a:latin typeface="Calibri Light" panose="020F0302020204030204" pitchFamily="34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id-ID" dirty="0">
                    <a:latin typeface="Calibri Light" panose="020F0302020204030204" pitchFamily="34" charset="0"/>
                  </a:rPr>
                  <a:t>Potensial yang dihasilkan pada kapasitor adalah,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d-ID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,</a:t>
                </a:r>
              </a:p>
              <a:p>
                <a:r>
                  <a:rPr lang="id-ID" dirty="0">
                    <a:latin typeface="Calibri Light" panose="020F0302020204030204" pitchFamily="34" charset="0"/>
                  </a:rPr>
                  <a:t>karena: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 maka </a:t>
                </a:r>
                <a:endParaRPr lang="id-ID" i="1" dirty="0">
                  <a:latin typeface="Calibri Light" panose="020F03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id-ID" dirty="0">
                  <a:latin typeface="Calibri Light" panose="020F0302020204030204" pitchFamily="34" charset="0"/>
                </a:endParaRPr>
              </a:p>
              <a:p>
                <a:r>
                  <a:rPr lang="id-ID" dirty="0">
                    <a:latin typeface="Calibri Light" panose="020F0302020204030204" pitchFamily="34" charset="0"/>
                  </a:rPr>
                  <a:t>Hukum Kirchoff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id-ID" dirty="0">
                    <a:latin typeface="Calibri Light" panose="020F0302020204030204" pitchFamily="34" charset="0"/>
                  </a:rPr>
                  <a:t>Jumlah aljabar arus yang mengalir ke dalam suatu simpangan adalah nol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id-ID" dirty="0">
                    <a:latin typeface="Calibri Light" panose="020F0302020204030204" pitchFamily="34" charset="0"/>
                  </a:rPr>
                  <a:t>Jumlah aljabar potensial yang dihasilkan sepanjang suatu loop tertutup adalah nol.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46D786-90B9-4420-B17E-1E3EE4B6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9" y="1080499"/>
                <a:ext cx="8477251" cy="3289875"/>
              </a:xfrm>
              <a:prstGeom prst="rect">
                <a:avLst/>
              </a:prstGeom>
              <a:blipFill>
                <a:blip r:embed="rId2"/>
                <a:stretch>
                  <a:fillRect l="-575" t="-926" b="-20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4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2F89FA-1991-46E6-A9C5-C8E6BE448BA6}"/>
              </a:ext>
            </a:extLst>
          </p:cNvPr>
          <p:cNvGrpSpPr/>
          <p:nvPr/>
        </p:nvGrpSpPr>
        <p:grpSpPr>
          <a:xfrm>
            <a:off x="395536" y="339502"/>
            <a:ext cx="6302341" cy="569662"/>
            <a:chOff x="1151472" y="3187501"/>
            <a:chExt cx="6552728" cy="914400"/>
          </a:xfrm>
        </p:grpSpPr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8C2B4D2B-0733-412F-97B2-F956F103820E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13">
              <a:extLst>
                <a:ext uri="{FF2B5EF4-FFF2-40B4-BE49-F238E27FC236}">
                  <a16:creationId xmlns:a16="http://schemas.microsoft.com/office/drawing/2014/main" id="{2A1C8162-AE8D-4271-8409-6048E8169E1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F31CF9A-BA3C-4A0F-8918-3E01FA908DC6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55845081-7E93-4A8D-BB63-2A3B3B643DA0}"/>
              </a:ext>
            </a:extLst>
          </p:cNvPr>
          <p:cNvSpPr/>
          <p:nvPr/>
        </p:nvSpPr>
        <p:spPr>
          <a:xfrm>
            <a:off x="637230" y="492312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7CEAD8D-B8F7-4FC9-9EDC-C85D59D3508E}"/>
              </a:ext>
            </a:extLst>
          </p:cNvPr>
          <p:cNvSpPr txBox="1"/>
          <p:nvPr/>
        </p:nvSpPr>
        <p:spPr bwMode="auto">
          <a:xfrm>
            <a:off x="1417900" y="491109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 RL Seri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45C68A-51E7-4782-802D-9A88DA3AAD44}"/>
                  </a:ext>
                </a:extLst>
              </p:cNvPr>
              <p:cNvSpPr/>
              <p:nvPr/>
            </p:nvSpPr>
            <p:spPr>
              <a:xfrm>
                <a:off x="251520" y="1070483"/>
                <a:ext cx="8496944" cy="2493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>
                    <a:latin typeface="Calibri Light" panose="020F0302020204030204" pitchFamily="34" charset="0"/>
                  </a:rPr>
                  <a:t>Untuk rangkaian seri yang terdiri dari suatu resistor dan induktor, Hukum Kirchhof kedua menyatakan bahwa jumlah dari tegangan mengalir melalui induktor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>
                                    <a:latin typeface="Cambria Math" panose="02040503050406030204" pitchFamily="18" charset="0"/>
                                  </a:rPr>
                                  <m:t>𝑑𝐼</m:t>
                                </m:r>
                              </m:num>
                              <m:den>
                                <m:r>
                                  <a:rPr lang="id-ID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 dan tegangan mengalir melalui resistor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</a:rPr>
                          <m:t>𝑖𝑅</m:t>
                        </m:r>
                      </m:e>
                    </m:d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 adalah sama dengan tegangan yang adapada rangkaian.</a:t>
                </a:r>
              </a:p>
              <a:p>
                <a:r>
                  <a:rPr lang="id-ID" dirty="0">
                    <a:latin typeface="Calibri Light" panose="020F0302020204030204" pitchFamily="34" charset="0"/>
                  </a:rPr>
                  <a:t>Sehingga diperoleh PD linear untuk arus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>
                  <a:latin typeface="Calibri Light" panose="020F03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d-ID" dirty="0">
                  <a:latin typeface="Calibri Light" panose="020F0302020204030204" pitchFamily="34" charset="0"/>
                </a:endParaRPr>
              </a:p>
              <a:p>
                <a:r>
                  <a:rPr lang="id-ID" dirty="0">
                    <a:latin typeface="Calibri Light" panose="020F0302020204030204" pitchFamily="34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d-ID" dirty="0">
                    <a:latin typeface="Calibri Light" panose="020F0302020204030204" pitchFamily="34" charset="0"/>
                  </a:rPr>
                  <a:t> adalah konstan yang dikenal dengan Potensial dan hambatan. </a:t>
                </a:r>
              </a:p>
              <a:p>
                <a:endParaRPr lang="id-ID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45C68A-51E7-4782-802D-9A88DA3A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70483"/>
                <a:ext cx="8496944" cy="2493055"/>
              </a:xfrm>
              <a:prstGeom prst="rect">
                <a:avLst/>
              </a:prstGeom>
              <a:blipFill>
                <a:blip r:embed="rId2"/>
                <a:stretch>
                  <a:fillRect l="-574" t="-1467" r="-11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1608A0C-08FE-4B5C-99EF-F9023C0D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46" y="3356672"/>
            <a:ext cx="1981634" cy="129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CFFF80-A41F-4CD2-996E-F45D3F8E8380}"/>
              </a:ext>
            </a:extLst>
          </p:cNvPr>
          <p:cNvSpPr txBox="1"/>
          <p:nvPr/>
        </p:nvSpPr>
        <p:spPr>
          <a:xfrm>
            <a:off x="3131840" y="4589096"/>
            <a:ext cx="2454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Rangkaian RL Seri</a:t>
            </a:r>
          </a:p>
        </p:txBody>
      </p:sp>
    </p:spTree>
    <p:extLst>
      <p:ext uri="{BB962C8B-B14F-4D97-AF65-F5344CB8AC3E}">
        <p14:creationId xmlns:p14="http://schemas.microsoft.com/office/powerpoint/2010/main" val="11839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/>
              <p:nvPr/>
            </p:nvSpPr>
            <p:spPr>
              <a:xfrm>
                <a:off x="389938" y="1347614"/>
                <a:ext cx="8148489" cy="3147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Kasus A. </a:t>
                </a:r>
                <a:r>
                  <a:rPr lang="id-ID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(konstanta), maka diperoleh model persamaan: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r>
                  <a:rPr lang="de-DE" dirty="0">
                    <a:latin typeface="Calibri" panose="020F0502020204030204" pitchFamily="34" charset="0"/>
                  </a:rPr>
                  <a:t>PD di atas</a:t>
                </a:r>
                <a:r>
                  <a:rPr lang="id-ID" dirty="0">
                    <a:latin typeface="Calibri" panose="020F0502020204030204" pitchFamily="34" charset="0"/>
                  </a:rPr>
                  <a:t> adalah</a:t>
                </a:r>
                <a:r>
                  <a:rPr lang="de-DE" dirty="0">
                    <a:latin typeface="Calibri" panose="020F0502020204030204" pitchFamily="34" charset="0"/>
                  </a:rPr>
                  <a:t> PD Linier</a:t>
                </a:r>
                <a:r>
                  <a:rPr lang="id-ID" dirty="0">
                    <a:latin typeface="Calibri" panose="020F0502020204030204" pitchFamily="34" charset="0"/>
                  </a:rPr>
                  <a:t>, penyelesaian </a:t>
                </a:r>
                <a:r>
                  <a:rPr lang="sv-SE" dirty="0">
                    <a:latin typeface="Calibri" panose="020F0502020204030204" pitchFamily="34" charset="0"/>
                  </a:rPr>
                  <a:t>PD Linier tersebut yaitu dengan mengalikan faktor integrasi</a:t>
                </a:r>
                <a:r>
                  <a:rPr lang="id-ID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</a:rPr>
                  <a:t>Sehingga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akan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diperoleh</a:t>
                </a:r>
                <a:r>
                  <a:rPr lang="en-US" dirty="0">
                    <a:latin typeface="Calibri" panose="020F0502020204030204" pitchFamily="34" charset="0"/>
                  </a:rPr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libri" panose="020F0502020204030204" pitchFamily="34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</a:rPr>
                  <a:t>Jika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memenuhi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syarat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awal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maka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akan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</a:rPr>
                  <a:t>diperoleh</a:t>
                </a:r>
                <a:r>
                  <a:rPr lang="en-US" dirty="0">
                    <a:latin typeface="Calibri" panose="020F0502020204030204" pitchFamily="34" charset="0"/>
                  </a:rPr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" y="1347614"/>
                <a:ext cx="8148489" cy="3147015"/>
              </a:xfrm>
              <a:prstGeom prst="rect">
                <a:avLst/>
              </a:prstGeom>
              <a:blipFill>
                <a:blip r:embed="rId2"/>
                <a:stretch>
                  <a:fillRect l="-673" t="-9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0FCF91C-0C8F-4C40-8770-E375A28A0E01}"/>
              </a:ext>
            </a:extLst>
          </p:cNvPr>
          <p:cNvGrpSpPr/>
          <p:nvPr/>
        </p:nvGrpSpPr>
        <p:grpSpPr>
          <a:xfrm>
            <a:off x="358330" y="267494"/>
            <a:ext cx="6302341" cy="569662"/>
            <a:chOff x="1151472" y="3187501"/>
            <a:chExt cx="6552728" cy="914400"/>
          </a:xfrm>
        </p:grpSpPr>
        <p:sp>
          <p:nvSpPr>
            <p:cNvPr id="20" name="Pentagon 16">
              <a:extLst>
                <a:ext uri="{FF2B5EF4-FFF2-40B4-BE49-F238E27FC236}">
                  <a16:creationId xmlns:a16="http://schemas.microsoft.com/office/drawing/2014/main" id="{6B6CCAB7-278A-4803-AA08-796FF5787CC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21" name="Pentagon 17">
              <a:extLst>
                <a:ext uri="{FF2B5EF4-FFF2-40B4-BE49-F238E27FC236}">
                  <a16:creationId xmlns:a16="http://schemas.microsoft.com/office/drawing/2014/main" id="{836B0045-2311-4F75-985B-9610C9A9FF52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3637D37A-CFD4-47F3-85E8-BD8FDC1F162F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23" name="직사각형 39">
            <a:extLst>
              <a:ext uri="{FF2B5EF4-FFF2-40B4-BE49-F238E27FC236}">
                <a16:creationId xmlns:a16="http://schemas.microsoft.com/office/drawing/2014/main" id="{3172949D-B40B-4912-ADAC-4B32D244E750}"/>
              </a:ext>
            </a:extLst>
          </p:cNvPr>
          <p:cNvSpPr/>
          <p:nvPr/>
        </p:nvSpPr>
        <p:spPr>
          <a:xfrm>
            <a:off x="604171" y="374507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>
                <a:extLst>
                  <a:ext uri="{FF2B5EF4-FFF2-40B4-BE49-F238E27FC236}">
                    <a16:creationId xmlns:a16="http://schemas.microsoft.com/office/drawing/2014/main" id="{D71F457B-529A-4D6D-AB5A-BC9824E121F3}"/>
                  </a:ext>
                </a:extLst>
              </p:cNvPr>
              <p:cNvSpPr txBox="1"/>
              <p:nvPr/>
            </p:nvSpPr>
            <p:spPr bwMode="auto">
              <a:xfrm>
                <a:off x="1296034" y="385363"/>
                <a:ext cx="4896544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RL Seri: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A.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 = </m:t>
                    </m:r>
                    <m:sSub>
                      <m:sSubPr>
                        <m:ctrlP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𝑬</m:t>
                        </m:r>
                      </m:e>
                      <m:sub>
                        <m:r>
                          <a:rPr lang="id-ID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konstanta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10">
                <a:extLst>
                  <a:ext uri="{FF2B5EF4-FFF2-40B4-BE49-F238E27FC236}">
                    <a16:creationId xmlns:a16="http://schemas.microsoft.com/office/drawing/2014/main" id="{D71F457B-529A-4D6D-AB5A-BC9824E1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034" y="385363"/>
                <a:ext cx="4896544" cy="307777"/>
              </a:xfrm>
              <a:prstGeom prst="rect">
                <a:avLst/>
              </a:prstGeom>
              <a:blipFill>
                <a:blip r:embed="rId3"/>
                <a:stretch>
                  <a:fillRect l="-374" t="-3922" r="-374" b="-19608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5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6D4F48-5155-43F4-A45B-B1B5E01245B1}"/>
              </a:ext>
            </a:extLst>
          </p:cNvPr>
          <p:cNvGrpSpPr/>
          <p:nvPr/>
        </p:nvGrpSpPr>
        <p:grpSpPr>
          <a:xfrm>
            <a:off x="251520" y="267494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F455E52-512D-465C-B551-E523F059F7D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7D9E7F4-BDFE-40AB-860D-A906951EAE5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5785880-E827-4ADF-958A-8E82C0A4390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D9E230E-380A-4DA2-8B1C-CB21BDFCE102}"/>
              </a:ext>
            </a:extLst>
          </p:cNvPr>
          <p:cNvSpPr/>
          <p:nvPr/>
        </p:nvSpPr>
        <p:spPr>
          <a:xfrm>
            <a:off x="542202" y="401340"/>
            <a:ext cx="30783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27322A8A-33F6-4870-BB9A-ADAC56991CCC}"/>
                  </a:ext>
                </a:extLst>
              </p:cNvPr>
              <p:cNvSpPr txBox="1"/>
              <p:nvPr/>
            </p:nvSpPr>
            <p:spPr bwMode="auto">
              <a:xfrm>
                <a:off x="1291118" y="400434"/>
                <a:ext cx="4570928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Rangkaian RL Seri: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Kasus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B.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</m:t>
                    </m:r>
                    <m:d>
                      <m:dPr>
                        <m:ctrlPr>
                          <a:rPr lang="en-US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e>
                    </m:d>
                    <m:r>
                      <a:rPr lang="en-US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>
                      <a:rPr lang="en-US" altLang="ko-KR" sz="1400" b="1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𝑬𝒐</m:t>
                    </m:r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𝒔𝒊𝒏</m:t>
                    </m:r>
                    <m:r>
                      <a:rPr lang="id-ID" altLang="ko-KR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l-GR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𝝎</m:t>
                    </m:r>
                    <m:r>
                      <a:rPr lang="en-US" altLang="ko-KR" sz="1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</m:oMath>
                </a14:m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27322A8A-33F6-4870-BB9A-ADAC5699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1118" y="400434"/>
                <a:ext cx="4570928" cy="307777"/>
              </a:xfrm>
              <a:prstGeom prst="rect">
                <a:avLst/>
              </a:prstGeom>
              <a:blipFill>
                <a:blip r:embed="rId2"/>
                <a:stretch>
                  <a:fillRect l="-400" t="-4000" b="-20000"/>
                </a:stretch>
              </a:blipFill>
              <a:effectLst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2BA584-E439-4079-BC09-DFE0FF09489E}"/>
                  </a:ext>
                </a:extLst>
              </p:cNvPr>
              <p:cNvSpPr/>
              <p:nvPr/>
            </p:nvSpPr>
            <p:spPr>
              <a:xfrm>
                <a:off x="323528" y="1131590"/>
                <a:ext cx="8493646" cy="3611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Kasus B. </a:t>
                </a:r>
                <a:r>
                  <a:rPr lang="id-ID" sz="16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6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id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d-ID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sz="16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l-GR" sz="1600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 diperoleh model persamaan:</a:t>
                </a:r>
              </a:p>
              <a:p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  <m:r>
                            <a:rPr lang="en-US" altLang="ko-KR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de-DE" sz="1600" dirty="0">
                    <a:latin typeface="Calibri" panose="020F0502020204030204" pitchFamily="34" charset="0"/>
                  </a:rPr>
                  <a:t>PD di atas</a:t>
                </a:r>
                <a:r>
                  <a:rPr lang="id-ID" sz="1600" dirty="0">
                    <a:latin typeface="Calibri" panose="020F0502020204030204" pitchFamily="34" charset="0"/>
                  </a:rPr>
                  <a:t> adalah</a:t>
                </a:r>
                <a:r>
                  <a:rPr lang="de-DE" sz="1600" dirty="0">
                    <a:latin typeface="Calibri" panose="020F0502020204030204" pitchFamily="34" charset="0"/>
                  </a:rPr>
                  <a:t> PD Linier</a:t>
                </a:r>
                <a:r>
                  <a:rPr lang="id-ID" sz="1600" dirty="0">
                    <a:latin typeface="Calibri" panose="020F0502020204030204" pitchFamily="34" charset="0"/>
                  </a:rPr>
                  <a:t>, penyelesaian </a:t>
                </a:r>
                <a:r>
                  <a:rPr lang="sv-SE" sz="1600" dirty="0">
                    <a:latin typeface="Calibri" panose="020F0502020204030204" pitchFamily="34" charset="0"/>
                  </a:rPr>
                  <a:t>PD Linier tersebut yaitu dengan mengalikan faktor integrasi</a:t>
                </a:r>
                <a:r>
                  <a:rPr lang="id-ID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sup>
                      </m:sSup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d-ID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nary>
                          <m:func>
                            <m:func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altLang="ko-KR" sz="16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altLang="ko-KR" sz="16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nary>
                          <m:func>
                            <m:func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altLang="ko-KR" sz="16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altLang="ko-KR" sz="16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altLang="ko-KR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𝜔</m:t>
                            </m:r>
                            <m:r>
                              <a:rPr lang="en-US" altLang="ko-KR" sz="16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𝑡</m:t>
                            </m:r>
                          </m:e>
                        </m:func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diselesaika dengan integral parsial.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2BA584-E439-4079-BC09-DFE0FF094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1590"/>
                <a:ext cx="8493646" cy="3611566"/>
              </a:xfrm>
              <a:prstGeom prst="rect">
                <a:avLst/>
              </a:prstGeom>
              <a:blipFill>
                <a:blip r:embed="rId3"/>
                <a:stretch>
                  <a:fillRect l="-4092" t="-507" b="-184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0CCB10-D29A-4318-A059-7FCECA51E6B3}"/>
                  </a:ext>
                </a:extLst>
              </p:cNvPr>
              <p:cNvSpPr/>
              <p:nvPr/>
            </p:nvSpPr>
            <p:spPr>
              <a:xfrm>
                <a:off x="1115616" y="411510"/>
                <a:ext cx="7200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dirty="0">
                    <a:latin typeface="Calibri" panose="020F0502020204030204" pitchFamily="34" charset="0"/>
                  </a:rPr>
                  <a:t>Contoh: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Rangkaian RL seri diketahui R=10 ohm, L=2 henry, dengan sumber tegangan E, dihubungkan seperti pada gambar. 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 Pada t=0 saklar ditutup dan arusnya I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=0)=0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 Tentukan I untuk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jika:</a:t>
                </a:r>
              </a:p>
              <a:p>
                <a:pPr marL="342900" indent="-342900">
                  <a:buAutoNum type="alphaLcPeriod"/>
                </a:pPr>
                <a:r>
                  <a:rPr lang="id-ID" dirty="0">
                    <a:latin typeface="Calibri" panose="020F0502020204030204" pitchFamily="34" charset="0"/>
                  </a:rPr>
                  <a:t>E=40 </a:t>
                </a:r>
              </a:p>
              <a:p>
                <a:pPr marL="342900" indent="-342900">
                  <a:buAutoNum type="alphaLcPeriod"/>
                </a:pPr>
                <a:r>
                  <a:rPr lang="id-ID" dirty="0">
                    <a:latin typeface="Calibri" panose="020F0502020204030204" pitchFamily="34" charset="0"/>
                  </a:rPr>
                  <a:t>E=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AutoNum type="alphaLcPeriod"/>
                </a:pPr>
                <a:r>
                  <a:rPr lang="id-ID" dirty="0">
                    <a:latin typeface="Calibri" panose="020F0502020204030204" pitchFamily="34" charset="0"/>
                  </a:rPr>
                  <a:t>E=200 sin5t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0CCB10-D29A-4318-A059-7FCECA51E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1510"/>
                <a:ext cx="7200800" cy="2308324"/>
              </a:xfrm>
              <a:prstGeom prst="rect">
                <a:avLst/>
              </a:prstGeom>
              <a:blipFill>
                <a:blip r:embed="rId2"/>
                <a:stretch>
                  <a:fillRect l="-677" t="-1587" r="-1270" b="-34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8718BE3-8C23-4259-8264-B57FE9F4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2704200"/>
            <a:ext cx="2664296" cy="18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/>
              <p:nvPr/>
            </p:nvSpPr>
            <p:spPr>
              <a:xfrm>
                <a:off x="575556" y="339502"/>
                <a:ext cx="7992888" cy="4216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4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Berdasarkan Hukum Kirchoff, jumlah tegangan pada loop tertutup sama dengan nol 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Maka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r>
                  <a:rPr lang="id-ID" sz="1400" dirty="0">
                    <a:latin typeface="Calibri" panose="020F0502020204030204" pitchFamily="34" charset="0"/>
                  </a:rPr>
                  <a:t>Penyelesaian PD adalah:</a:t>
                </a:r>
              </a:p>
              <a:p>
                <a:pPr marL="342900" indent="-342900">
                  <a:buAutoNum type="alphaLcParenR"/>
                </a:pPr>
                <a:r>
                  <a:rPr lang="id-ID" sz="1400" dirty="0">
                    <a:latin typeface="Calibri" panose="020F0502020204030204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sz="1400" b="0" i="1" smtClean="0">
                        <a:latin typeface="Cambria Math" panose="02040503050406030204" pitchFamily="18" charset="0"/>
                      </a:rPr>
                      <m:t>=40,</m:t>
                    </m:r>
                  </m:oMath>
                </a14:m>
                <a:r>
                  <a:rPr lang="id-ID" sz="1400" dirty="0">
                    <a:latin typeface="Calibri" panose="020F0502020204030204" pitchFamily="34" charset="0"/>
                  </a:rPr>
                  <a:t> PD menjadi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d-ID" sz="14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14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4013"/>
                <a:r>
                  <a:rPr lang="id-ID" sz="1400" dirty="0">
                    <a:latin typeface="Calibri" panose="020F0502020204030204" pitchFamily="34" charset="0"/>
                  </a:rPr>
                  <a:t>Faktor integrasi: </a:t>
                </a:r>
                <a14:m>
                  <m:oMath xmlns:m="http://schemas.openxmlformats.org/officeDocument/2006/math">
                    <m:r>
                      <a:rPr lang="id-ID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id-ID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id-ID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 indent="354013"/>
                <a:r>
                  <a:rPr lang="id-ID" sz="1400" dirty="0">
                    <a:latin typeface="Calibri" panose="020F0502020204030204" pitchFamily="34" charset="0"/>
                  </a:rPr>
                  <a:t>Dengan mengalikan faktor integrasi ke PD,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20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20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d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20</m:t>
                          </m:r>
                        </m:e>
                      </m:nary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D6E3CD-063A-4FED-BC23-5C40F14D8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39502"/>
                <a:ext cx="7992888" cy="4216411"/>
              </a:xfrm>
              <a:prstGeom prst="rect">
                <a:avLst/>
              </a:prstGeom>
              <a:blipFill>
                <a:blip r:embed="rId2"/>
                <a:stretch>
                  <a:fillRect l="-229" t="-2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12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3EE40A-6BA5-4EFF-A441-0B21DC3B7476}"/>
</file>

<file path=customXml/itemProps2.xml><?xml version="1.0" encoding="utf-8"?>
<ds:datastoreItem xmlns:ds="http://schemas.openxmlformats.org/officeDocument/2006/customXml" ds:itemID="{420D4E7C-C283-4886-8309-AE38E32B3669}"/>
</file>

<file path=customXml/itemProps3.xml><?xml version="1.0" encoding="utf-8"?>
<ds:datastoreItem xmlns:ds="http://schemas.openxmlformats.org/officeDocument/2006/customXml" ds:itemID="{33FDD0A7-3671-479A-B9B0-21C358077767}"/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1906</Words>
  <Application>Microsoft Office PowerPoint</Application>
  <PresentationFormat>On-screen Show (16:9)</PresentationFormat>
  <Paragraphs>232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Britannic Bold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Desri kristina</cp:lastModifiedBy>
  <cp:revision>170</cp:revision>
  <dcterms:created xsi:type="dcterms:W3CDTF">2016-12-05T23:26:54Z</dcterms:created>
  <dcterms:modified xsi:type="dcterms:W3CDTF">2018-12-18T16:02:29Z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