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7"/>
  </p:notesMasterIdLst>
  <p:sldIdLst>
    <p:sldId id="256" r:id="rId4"/>
    <p:sldId id="261" r:id="rId5"/>
    <p:sldId id="302" r:id="rId6"/>
    <p:sldId id="387" r:id="rId7"/>
    <p:sldId id="388" r:id="rId8"/>
    <p:sldId id="389" r:id="rId9"/>
    <p:sldId id="390" r:id="rId10"/>
    <p:sldId id="391" r:id="rId11"/>
    <p:sldId id="393" r:id="rId12"/>
    <p:sldId id="394" r:id="rId13"/>
    <p:sldId id="396" r:id="rId14"/>
    <p:sldId id="397" r:id="rId15"/>
    <p:sldId id="392" r:id="rId16"/>
    <p:sldId id="398" r:id="rId17"/>
    <p:sldId id="399" r:id="rId18"/>
    <p:sldId id="400" r:id="rId19"/>
    <p:sldId id="401" r:id="rId20"/>
    <p:sldId id="402" r:id="rId21"/>
    <p:sldId id="404" r:id="rId22"/>
    <p:sldId id="405" r:id="rId23"/>
    <p:sldId id="407" r:id="rId24"/>
    <p:sldId id="408" r:id="rId25"/>
    <p:sldId id="262" r:id="rId2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86106" autoAdjust="0"/>
  </p:normalViewPr>
  <p:slideViewPr>
    <p:cSldViewPr>
      <p:cViewPr varScale="1">
        <p:scale>
          <a:sx n="73" d="100"/>
          <a:sy n="73" d="100"/>
        </p:scale>
        <p:origin x="240" y="60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customXml" Target="../customXml/item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customXml" Target="../customXml/item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86908" y="2859782"/>
            <a:ext cx="5220072" cy="1260140"/>
          </a:xfrm>
        </p:spPr>
        <p:txBody>
          <a:bodyPr/>
          <a:lstStyle/>
          <a:p>
            <a:r>
              <a:rPr lang="id-ID" sz="2800" dirty="0">
                <a:ea typeface="맑은 고딕" pitchFamily="50" charset="-127"/>
              </a:rPr>
              <a:t>Pokok Bahasan 5:</a:t>
            </a:r>
          </a:p>
          <a:p>
            <a:r>
              <a:rPr lang="id-ID" sz="2800" dirty="0">
                <a:ea typeface="맑은 고딕" pitchFamily="50" charset="-127"/>
              </a:rPr>
              <a:t>PERSAMAAN DIFERENSIAL ORDE 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Hasil gambar untuk logo telkom university">
            <a:extLst>
              <a:ext uri="{FF2B5EF4-FFF2-40B4-BE49-F238E27FC236}">
                <a16:creationId xmlns:a16="http://schemas.microsoft.com/office/drawing/2014/main" id="{AA345064-0850-4B68-88F5-BD0D60105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504" y="19788"/>
            <a:ext cx="2483768" cy="106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A69E425-165C-42C8-9BB0-53D3C83AEEDE}"/>
              </a:ext>
            </a:extLst>
          </p:cNvPr>
          <p:cNvGrpSpPr/>
          <p:nvPr/>
        </p:nvGrpSpPr>
        <p:grpSpPr>
          <a:xfrm>
            <a:off x="179512" y="267494"/>
            <a:ext cx="6912768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DE1E0B80-475D-476C-BADE-92B732E1916B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61F2939B-8478-4F53-BE08-A696A4DC1D52}"/>
                </a:ext>
              </a:extLst>
            </p:cNvPr>
            <p:cNvSpPr/>
            <p:nvPr/>
          </p:nvSpPr>
          <p:spPr>
            <a:xfrm>
              <a:off x="1633824" y="3284702"/>
              <a:ext cx="5914970" cy="720000"/>
            </a:xfrm>
            <a:prstGeom prst="homePlat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FC7400ED-D5EC-4116-87C5-22F41F1EFBAA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d-ID" altLang="ko-KR" sz="1600" b="1" dirty="0"/>
                <a:t>5</a:t>
              </a:r>
              <a:endParaRPr lang="ko-KR" altLang="en-US" sz="1600" b="1" dirty="0"/>
            </a:p>
          </p:txBody>
        </p:sp>
      </p:grpSp>
      <p:sp>
        <p:nvSpPr>
          <p:cNvPr id="8" name="TextBox 10">
            <a:extLst>
              <a:ext uri="{FF2B5EF4-FFF2-40B4-BE49-F238E27FC236}">
                <a16:creationId xmlns:a16="http://schemas.microsoft.com/office/drawing/2014/main" id="{2DE357A4-E71F-4679-8DE8-B449AF8DE3A9}"/>
              </a:ext>
            </a:extLst>
          </p:cNvPr>
          <p:cNvSpPr txBox="1"/>
          <p:nvPr/>
        </p:nvSpPr>
        <p:spPr bwMode="auto">
          <a:xfrm>
            <a:off x="1225208" y="371051"/>
            <a:ext cx="507498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Persamaan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Nonhomogen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Metode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Koefisien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Tak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id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entu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3FD31D6-76BA-4BB6-A9CE-2C528BF8A2BB}"/>
                  </a:ext>
                </a:extLst>
              </p:cNvPr>
              <p:cNvSpPr txBox="1"/>
              <p:nvPr/>
            </p:nvSpPr>
            <p:spPr>
              <a:xfrm>
                <a:off x="395536" y="907637"/>
                <a:ext cx="8352928" cy="4067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b="1" dirty="0">
                    <a:latin typeface="Calibri" panose="020F0502020204030204" pitchFamily="34" charset="0"/>
                  </a:rPr>
                  <a:t>Contoh:</a:t>
                </a: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Tentukan solusi PD Non homogen berikut: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1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b="1" dirty="0">
                    <a:latin typeface="Calibri" panose="020F0502020204030204" pitchFamily="34" charset="0"/>
                  </a:rPr>
                  <a:t>Jawab:</a:t>
                </a: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Persamaan karakteristiknya: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+2=0⇔</m:t>
                      </m:r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Sehingga diperoleh akar – akar karakteristiknya: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Jadi solusi homogennya: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Untuk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, dipilih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1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1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func>
                            <m:func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𝐴𝑐𝑜𝑠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Kemudian disubstitusi ke dalam PD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𝐴𝑐𝑜𝑠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func>
                            <m:funcPr>
                              <m:ctrlP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func>
                            <m:func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1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func>
                                <m:funcPr>
                                  <m:ctrlP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d-ID" sz="14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func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func>
                            <m:func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1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  <m:func>
                            <m:func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1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 indent="241617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Diperoleh persamaan: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 dan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Dengan menyelesaikan dua persamaan tersebut menggunakan metode substitusi dan eliminasi maka diperoleh: </a:t>
                </a:r>
                <a14:m>
                  <m:oMath xmlns:m="http://schemas.openxmlformats.org/officeDocument/2006/math">
                    <m:r>
                      <a:rPr lang="id-ID" sz="14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sz="1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sz="140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id-ID" sz="1400">
                        <a:latin typeface="Cambria Math" panose="02040503050406030204" pitchFamily="18" charset="0"/>
                      </a:rPr>
                      <m:t>      </m:t>
                    </m:r>
                    <m:r>
                      <m:rPr>
                        <m:sty m:val="p"/>
                      </m:rPr>
                      <a:rPr lang="id-ID" sz="1400">
                        <a:latin typeface="Cambria Math" panose="02040503050406030204" pitchFamily="18" charset="0"/>
                      </a:rPr>
                      <m:t>dan</m:t>
                    </m:r>
                    <m:r>
                      <a:rPr lang="id-ID" sz="140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id-ID" sz="14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d-ID" sz="140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40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id-ID" sz="140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Jadi solusi umum PD adalah: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1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d-ID" sz="1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id-ID" sz="1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d-ID" sz="1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d-ID" sz="140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id-ID" sz="1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40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id-ID" sz="1400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id-ID" sz="140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d-ID" sz="1400" i="1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3FD31D6-76BA-4BB6-A9CE-2C528BF8A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907637"/>
                <a:ext cx="8352928" cy="4067908"/>
              </a:xfrm>
              <a:prstGeom prst="rect">
                <a:avLst/>
              </a:prstGeom>
              <a:blipFill>
                <a:blip r:embed="rId2"/>
                <a:stretch>
                  <a:fillRect l="-219" t="-3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096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A69E425-165C-42C8-9BB0-53D3C83AEEDE}"/>
              </a:ext>
            </a:extLst>
          </p:cNvPr>
          <p:cNvGrpSpPr/>
          <p:nvPr/>
        </p:nvGrpSpPr>
        <p:grpSpPr>
          <a:xfrm>
            <a:off x="179512" y="267494"/>
            <a:ext cx="6912768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DE1E0B80-475D-476C-BADE-92B732E1916B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61F2939B-8478-4F53-BE08-A696A4DC1D52}"/>
                </a:ext>
              </a:extLst>
            </p:cNvPr>
            <p:cNvSpPr/>
            <p:nvPr/>
          </p:nvSpPr>
          <p:spPr>
            <a:xfrm>
              <a:off x="1633824" y="3284702"/>
              <a:ext cx="5914970" cy="720000"/>
            </a:xfrm>
            <a:prstGeom prst="homePlat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FC7400ED-D5EC-4116-87C5-22F41F1EFBAA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d-ID" altLang="ko-KR" sz="1600" b="1" dirty="0"/>
                <a:t>5</a:t>
              </a:r>
              <a:endParaRPr lang="ko-KR" altLang="en-US" sz="1600" b="1" dirty="0"/>
            </a:p>
          </p:txBody>
        </p:sp>
      </p:grpSp>
      <p:sp>
        <p:nvSpPr>
          <p:cNvPr id="8" name="TextBox 10">
            <a:extLst>
              <a:ext uri="{FF2B5EF4-FFF2-40B4-BE49-F238E27FC236}">
                <a16:creationId xmlns:a16="http://schemas.microsoft.com/office/drawing/2014/main" id="{2DE357A4-E71F-4679-8DE8-B449AF8DE3A9}"/>
              </a:ext>
            </a:extLst>
          </p:cNvPr>
          <p:cNvSpPr txBox="1"/>
          <p:nvPr/>
        </p:nvSpPr>
        <p:spPr bwMode="auto">
          <a:xfrm>
            <a:off x="1225208" y="371051"/>
            <a:ext cx="507498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Persamaan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Nonhomogen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Metode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Koefisien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Tak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id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entu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3FD31D6-76BA-4BB6-A9CE-2C528BF8A2BB}"/>
                  </a:ext>
                </a:extLst>
              </p:cNvPr>
              <p:cNvSpPr txBox="1"/>
              <p:nvPr/>
            </p:nvSpPr>
            <p:spPr>
              <a:xfrm>
                <a:off x="395536" y="1131590"/>
                <a:ext cx="8352928" cy="2274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b="1" dirty="0">
                    <a:latin typeface="Calibri" panose="020F0502020204030204" pitchFamily="34" charset="0"/>
                  </a:rPr>
                  <a:t>Contoh:</a:t>
                </a:r>
              </a:p>
              <a:p>
                <a:r>
                  <a:rPr lang="id-ID" dirty="0">
                    <a:latin typeface="Calibri" panose="020F0502020204030204" pitchFamily="34" charset="0"/>
                  </a:rPr>
                  <a:t>Tentukan solusi PD Non homogen berikut: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id-ID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id-ID" dirty="0">
                  <a:latin typeface="Calibri" panose="020F0502020204030204" pitchFamily="34" charset="0"/>
                </a:endParaRPr>
              </a:p>
              <a:p>
                <a:r>
                  <a:rPr lang="id-ID" b="1" dirty="0">
                    <a:latin typeface="Calibri" panose="020F0502020204030204" pitchFamily="34" charset="0"/>
                  </a:rPr>
                  <a:t>Jawab:</a:t>
                </a:r>
              </a:p>
              <a:p>
                <a:r>
                  <a:rPr lang="id-ID" dirty="0">
                    <a:latin typeface="Calibri" panose="020F0502020204030204" pitchFamily="34" charset="0"/>
                  </a:rPr>
                  <a:t>Dari dua contoh sebelumnya, maka diperoleh solusi umum PD: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id-ID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id-ID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id-ID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id-ID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d-ID" b="1" dirty="0">
                  <a:latin typeface="Calibri" panose="020F0502020204030204" pitchFamily="34" charset="0"/>
                </a:endParaRPr>
              </a:p>
              <a:p>
                <a:endParaRPr lang="id-ID" b="1" dirty="0">
                  <a:latin typeface="Calibri" panose="020F0502020204030204" pitchFamily="34" charset="0"/>
                </a:endParaRPr>
              </a:p>
              <a:p>
                <a:endParaRPr lang="id-ID" b="1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3FD31D6-76BA-4BB6-A9CE-2C528BF8A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31590"/>
                <a:ext cx="8352928" cy="2274725"/>
              </a:xfrm>
              <a:prstGeom prst="rect">
                <a:avLst/>
              </a:prstGeom>
              <a:blipFill>
                <a:blip r:embed="rId2"/>
                <a:stretch>
                  <a:fillRect l="-657" t="-16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219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A69E425-165C-42C8-9BB0-53D3C83AEEDE}"/>
              </a:ext>
            </a:extLst>
          </p:cNvPr>
          <p:cNvGrpSpPr/>
          <p:nvPr/>
        </p:nvGrpSpPr>
        <p:grpSpPr>
          <a:xfrm>
            <a:off x="179512" y="267494"/>
            <a:ext cx="6912768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DE1E0B80-475D-476C-BADE-92B732E1916B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61F2939B-8478-4F53-BE08-A696A4DC1D52}"/>
                </a:ext>
              </a:extLst>
            </p:cNvPr>
            <p:cNvSpPr/>
            <p:nvPr/>
          </p:nvSpPr>
          <p:spPr>
            <a:xfrm>
              <a:off x="1633824" y="3284702"/>
              <a:ext cx="5914970" cy="720000"/>
            </a:xfrm>
            <a:prstGeom prst="homePlat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FC7400ED-D5EC-4116-87C5-22F41F1EFBAA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d-ID" altLang="ko-KR" sz="1600" b="1" dirty="0"/>
                <a:t>5</a:t>
              </a:r>
              <a:endParaRPr lang="ko-KR" altLang="en-US" sz="1600" b="1" dirty="0"/>
            </a:p>
          </p:txBody>
        </p:sp>
      </p:grpSp>
      <p:sp>
        <p:nvSpPr>
          <p:cNvPr id="8" name="TextBox 10">
            <a:extLst>
              <a:ext uri="{FF2B5EF4-FFF2-40B4-BE49-F238E27FC236}">
                <a16:creationId xmlns:a16="http://schemas.microsoft.com/office/drawing/2014/main" id="{2DE357A4-E71F-4679-8DE8-B449AF8DE3A9}"/>
              </a:ext>
            </a:extLst>
          </p:cNvPr>
          <p:cNvSpPr txBox="1"/>
          <p:nvPr/>
        </p:nvSpPr>
        <p:spPr bwMode="auto">
          <a:xfrm>
            <a:off x="1225208" y="371051"/>
            <a:ext cx="507498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Persamaan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Nonhomogen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Metode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Koefisien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Tak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id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entu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3FD31D6-76BA-4BB6-A9CE-2C528BF8A2BB}"/>
                  </a:ext>
                </a:extLst>
              </p:cNvPr>
              <p:cNvSpPr txBox="1"/>
              <p:nvPr/>
            </p:nvSpPr>
            <p:spPr>
              <a:xfrm>
                <a:off x="395536" y="987574"/>
                <a:ext cx="7848872" cy="4015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600" b="1" dirty="0">
                    <a:latin typeface="Calibri" panose="020F0502020204030204" pitchFamily="34" charset="0"/>
                  </a:rPr>
                  <a:t>Contoh:</a:t>
                </a: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Tentukan solusi PD Non homogen berikut: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, dengan masalah nilai awal: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=1  ;</m:t>
                      </m:r>
                      <m:sSup>
                        <m:sSup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r>
                  <a:rPr lang="id-ID" sz="1600" b="1" dirty="0">
                    <a:latin typeface="Calibri" panose="020F0502020204030204" pitchFamily="34" charset="0"/>
                  </a:rPr>
                  <a:t>Jawab:</a:t>
                </a: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Dari contoh sebelumnya diperoleh solusi umum PD adalah: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id-ID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Disubstitusi masalah nilai awal </a:t>
                </a:r>
                <a14:m>
                  <m:oMath xmlns:m="http://schemas.openxmlformats.org/officeDocument/2006/math">
                    <m:r>
                      <a:rPr lang="id-ID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d-ID" sz="1600" i="1">
                        <a:latin typeface="Cambria Math" panose="02040503050406030204" pitchFamily="18" charset="0"/>
                      </a:rPr>
                      <m:t>=1  ;</m:t>
                    </m:r>
                    <m:sSup>
                      <m:sSupPr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d-ID" sz="1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d-ID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id-ID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id-ID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d-ID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id-ID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+12 </m:t>
                      </m:r>
                      <m:sSub>
                        <m:sSub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Didapat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d-ID" sz="16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id-ID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d-ID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Jadi solusi khusus PD: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id-ID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id-ID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3FD31D6-76BA-4BB6-A9CE-2C528BF8A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987574"/>
                <a:ext cx="7848872" cy="4015330"/>
              </a:xfrm>
              <a:prstGeom prst="rect">
                <a:avLst/>
              </a:prstGeom>
              <a:blipFill>
                <a:blip r:embed="rId2"/>
                <a:stretch>
                  <a:fillRect l="-466" t="-455" r="-69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722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40DD4AA-BC78-4EA6-BFB4-DA533A4483B0}"/>
              </a:ext>
            </a:extLst>
          </p:cNvPr>
          <p:cNvGrpSpPr/>
          <p:nvPr/>
        </p:nvGrpSpPr>
        <p:grpSpPr>
          <a:xfrm>
            <a:off x="179512" y="132840"/>
            <a:ext cx="6696744" cy="710718"/>
            <a:chOff x="1080246" y="3187501"/>
            <a:chExt cx="6623954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FA9E337B-8D71-4772-A4D0-EFFB17F01FDB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3E68C1BD-844B-4F2F-A22C-8DCB9CC5B2CD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AB9BB82-02A5-4511-9D57-67BC726AE75B}"/>
                </a:ext>
              </a:extLst>
            </p:cNvPr>
            <p:cNvSpPr/>
            <p:nvPr/>
          </p:nvSpPr>
          <p:spPr>
            <a:xfrm>
              <a:off x="1080246" y="3187501"/>
              <a:ext cx="914400" cy="914400"/>
            </a:xfrm>
            <a:prstGeom prst="diamond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39DAD99A-1DD4-40D1-866B-3F685768CFC7}"/>
              </a:ext>
            </a:extLst>
          </p:cNvPr>
          <p:cNvSpPr/>
          <p:nvPr/>
        </p:nvSpPr>
        <p:spPr>
          <a:xfrm>
            <a:off x="467544" y="258860"/>
            <a:ext cx="399979" cy="3385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1600" b="1" dirty="0">
                <a:solidFill>
                  <a:schemeClr val="bg1"/>
                </a:solidFill>
                <a:cs typeface="Arial" pitchFamily="34" charset="0"/>
              </a:rPr>
              <a:t>6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354D74A7-8B2E-45A6-8F48-250078F2E7C8}"/>
              </a:ext>
            </a:extLst>
          </p:cNvPr>
          <p:cNvSpPr txBox="1"/>
          <p:nvPr/>
        </p:nvSpPr>
        <p:spPr bwMode="auto">
          <a:xfrm>
            <a:off x="1259632" y="267494"/>
            <a:ext cx="529423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Persamaan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Nonhomogen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Metode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Variasi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Parameter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42C6AFF-6011-420C-BD8E-C79FA01233D4}"/>
                  </a:ext>
                </a:extLst>
              </p:cNvPr>
              <p:cNvSpPr/>
              <p:nvPr/>
            </p:nvSpPr>
            <p:spPr>
              <a:xfrm>
                <a:off x="179512" y="1059582"/>
                <a:ext cx="8856984" cy="27011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latinLnBrk="0">
                  <a:buFont typeface="Arial" panose="020B0604020202020204" pitchFamily="34" charset="0"/>
                  <a:buChar char="•"/>
                </a:pPr>
                <a:r>
                  <a:rPr lang="id-ID" sz="2000" dirty="0">
                    <a:latin typeface="Calibri" panose="020F0502020204030204" pitchFamily="34" charset="0"/>
                  </a:rPr>
                  <a:t>Metode ini digunakan untuk memecahkan persamaan – persamaan yang tidak dapat diselesaikan dengan menggunakan metode koefisien tak tentu. </a:t>
                </a:r>
              </a:p>
              <a:p>
                <a:pPr marL="285750" indent="-285750" latinLnBrk="0">
                  <a:buFont typeface="Arial" panose="020B0604020202020204" pitchFamily="34" charset="0"/>
                  <a:buChar char="•"/>
                </a:pPr>
                <a:r>
                  <a:rPr lang="id-ID" sz="2000" dirty="0">
                    <a:latin typeface="Calibri" panose="020F0502020204030204" pitchFamily="34" charset="0"/>
                  </a:rPr>
                  <a:t>Persamaan Differensial orde dua non homogen</a:t>
                </a:r>
              </a:p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sz="200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id-ID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00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d-ID" sz="200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sz="20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d-ID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00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id-ID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00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d-ID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sz="20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2000" dirty="0">
                  <a:latin typeface="Calibri" panose="020F0502020204030204" pitchFamily="34" charset="0"/>
                </a:endParaRPr>
              </a:p>
              <a:p>
                <a:pPr latinLnBrk="0">
                  <a:tabLst>
                    <a:tab pos="273050" algn="l"/>
                  </a:tabLst>
                </a:pPr>
                <a:r>
                  <a:rPr lang="id-ID" sz="2000" dirty="0">
                    <a:latin typeface="Calibri" panose="020F0502020204030204" pitchFamily="34" charset="0"/>
                  </a:rPr>
                  <a:t>	Memiliki solusi total: </a:t>
                </a:r>
                <a14:m>
                  <m:oMath xmlns:m="http://schemas.openxmlformats.org/officeDocument/2006/math">
                    <m:r>
                      <a:rPr lang="id-ID" sz="20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200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id-ID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200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d-ID" sz="2000" dirty="0">
                  <a:latin typeface="Calibri" panose="020F0502020204030204" pitchFamily="34" charset="0"/>
                </a:endParaRPr>
              </a:p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200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id-ID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d-ID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d-ID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sz="2000" dirty="0">
                  <a:latin typeface="Calibri" panose="020F0502020204030204" pitchFamily="34" charset="0"/>
                </a:endParaRPr>
              </a:p>
              <a:p>
                <a:pPr latinLnBrk="0">
                  <a:tabLst>
                    <a:tab pos="273050" algn="l"/>
                  </a:tabLst>
                </a:pPr>
                <a:r>
                  <a:rPr lang="id-ID" sz="2000" dirty="0">
                    <a:latin typeface="Calibri" panose="020F0502020204030204" pitchFamily="34" charset="0"/>
                  </a:rPr>
                  <a:t>	Misal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200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d-ID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2000">
                        <a:latin typeface="Cambria Math" panose="02040503050406030204" pitchFamily="18" charset="0"/>
                      </a:rPr>
                      <m:t>𝑈</m:t>
                    </m:r>
                    <m:r>
                      <a:rPr lang="id-ID" sz="20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sz="200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sz="200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d-ID" sz="20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d-ID" sz="2000" dirty="0">
                    <a:latin typeface="Calibri" panose="020F0502020204030204" pitchFamily="34" charset="0"/>
                  </a:rPr>
                  <a:t> dimana </a:t>
                </a:r>
                <a14:m>
                  <m:oMath xmlns:m="http://schemas.openxmlformats.org/officeDocument/2006/math">
                    <m:r>
                      <a:rPr lang="id-ID" sz="2000">
                        <a:latin typeface="Cambria Math" panose="02040503050406030204" pitchFamily="18" charset="0"/>
                      </a:rPr>
                      <m:t>𝑈</m:t>
                    </m:r>
                    <m:r>
                      <a:rPr lang="id-ID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200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d-ID" sz="2000">
                        <a:latin typeface="Cambria Math" panose="02040503050406030204" pitchFamily="18" charset="0"/>
                      </a:rPr>
                      <m:t> ;</m:t>
                    </m:r>
                    <m:r>
                      <a:rPr lang="id-ID" sz="200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d-ID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2000">
                        <a:latin typeface="Cambria Math" panose="02040503050406030204" pitchFamily="18" charset="0"/>
                      </a:rPr>
                      <m:t>𝑣</m:t>
                    </m:r>
                    <m:r>
                      <a:rPr lang="id-ID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sz="20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d-ID" sz="2000" dirty="0">
                  <a:latin typeface="Calibri" panose="020F0502020204030204" pitchFamily="34" charset="0"/>
                </a:endParaRPr>
              </a:p>
              <a:p>
                <a:pPr latinLnBrk="0">
                  <a:tabLst>
                    <a:tab pos="273050" algn="l"/>
                  </a:tabLst>
                </a:pPr>
                <a:r>
                  <a:rPr lang="id-ID" sz="2000" dirty="0">
                    <a:latin typeface="Calibri" panose="020F0502020204030204" pitchFamily="34" charset="0"/>
                  </a:rPr>
                  <a:t>	Maka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sz="2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200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id-ID" sz="20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id-ID" sz="20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00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id-ID" sz="20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sz="200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sz="2000">
                        <a:latin typeface="Cambria Math" panose="02040503050406030204" pitchFamily="18" charset="0"/>
                      </a:rPr>
                      <m:t>𝑈</m:t>
                    </m:r>
                    <m:r>
                      <a:rPr lang="id-ID" sz="200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sz="2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d-ID" sz="20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id-ID" sz="200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sz="200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d-ID" sz="200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sz="2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d-ID" sz="20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id-ID" sz="20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0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id-ID" sz="20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d-ID" sz="20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id-ID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42C6AFF-6011-420C-BD8E-C79FA01233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059582"/>
                <a:ext cx="8856984" cy="2701189"/>
              </a:xfrm>
              <a:prstGeom prst="rect">
                <a:avLst/>
              </a:prstGeom>
              <a:blipFill>
                <a:blip r:embed="rId2"/>
                <a:stretch>
                  <a:fillRect l="-619" t="-1354" b="-22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437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40DD4AA-BC78-4EA6-BFB4-DA533A4483B0}"/>
              </a:ext>
            </a:extLst>
          </p:cNvPr>
          <p:cNvGrpSpPr/>
          <p:nvPr/>
        </p:nvGrpSpPr>
        <p:grpSpPr>
          <a:xfrm>
            <a:off x="179512" y="132840"/>
            <a:ext cx="6696744" cy="710718"/>
            <a:chOff x="1080246" y="3187501"/>
            <a:chExt cx="6623954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FA9E337B-8D71-4772-A4D0-EFFB17F01FDB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3E68C1BD-844B-4F2F-A22C-8DCB9CC5B2CD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AB9BB82-02A5-4511-9D57-67BC726AE75B}"/>
                </a:ext>
              </a:extLst>
            </p:cNvPr>
            <p:cNvSpPr/>
            <p:nvPr/>
          </p:nvSpPr>
          <p:spPr>
            <a:xfrm>
              <a:off x="1080246" y="3187501"/>
              <a:ext cx="914400" cy="914400"/>
            </a:xfrm>
            <a:prstGeom prst="diamond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39DAD99A-1DD4-40D1-866B-3F685768CFC7}"/>
              </a:ext>
            </a:extLst>
          </p:cNvPr>
          <p:cNvSpPr/>
          <p:nvPr/>
        </p:nvSpPr>
        <p:spPr>
          <a:xfrm>
            <a:off x="467544" y="258860"/>
            <a:ext cx="399979" cy="3385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1600" b="1" dirty="0">
                <a:solidFill>
                  <a:schemeClr val="bg1"/>
                </a:solidFill>
                <a:cs typeface="Arial" pitchFamily="34" charset="0"/>
              </a:rPr>
              <a:t>6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354D74A7-8B2E-45A6-8F48-250078F2E7C8}"/>
              </a:ext>
            </a:extLst>
          </p:cNvPr>
          <p:cNvSpPr txBox="1"/>
          <p:nvPr/>
        </p:nvSpPr>
        <p:spPr bwMode="auto">
          <a:xfrm>
            <a:off x="1259632" y="267494"/>
            <a:ext cx="529423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Persamaan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Nonhomogen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Metode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Variasi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Parameter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42C6AFF-6011-420C-BD8E-C79FA01233D4}"/>
                  </a:ext>
                </a:extLst>
              </p:cNvPr>
              <p:cNvSpPr/>
              <p:nvPr/>
            </p:nvSpPr>
            <p:spPr>
              <a:xfrm>
                <a:off x="179512" y="1059582"/>
                <a:ext cx="8856984" cy="35488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sz="2000" dirty="0">
                    <a:latin typeface="Calibri" panose="020F0502020204030204" pitchFamily="34" charset="0"/>
                  </a:rPr>
                  <a:t>Pilih </a:t>
                </a:r>
                <a14:m>
                  <m:oMath xmlns:m="http://schemas.openxmlformats.org/officeDocument/2006/math">
                    <m:r>
                      <a:rPr lang="id-ID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id-ID" sz="2000" dirty="0">
                    <a:latin typeface="Calibri" panose="020F0502020204030204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id-ID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d-ID" sz="2000" dirty="0">
                    <a:latin typeface="Calibri" panose="020F0502020204030204" pitchFamily="34" charset="0"/>
                  </a:rPr>
                  <a:t>, sedemikian sehingga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d-ID" sz="2000" i="1">
                        <a:latin typeface="Cambria Math" panose="02040503050406030204" pitchFamily="18" charset="0"/>
                      </a:rPr>
                      <m:t>=0        </m:t>
                    </m:r>
                  </m:oMath>
                </a14:m>
                <a:r>
                  <a:rPr lang="id-ID" sz="2000" dirty="0">
                    <a:latin typeface="Calibri" panose="020F0502020204030204" pitchFamily="34" charset="0"/>
                  </a:rPr>
                  <a:t>  .................... (*)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d-ID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0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d-ID" sz="20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d-ID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d-ID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sz="2000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id-ID" sz="2000" dirty="0">
                  <a:latin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id-ID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d-ID" sz="2000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id-ID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id-ID" sz="2000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id-ID" sz="2000" i="1">
                        <a:latin typeface="Cambria Math" panose="02040503050406030204" pitchFamily="18" charset="0"/>
                      </a:rPr>
                      <m:t> +</m:t>
                    </m:r>
                    <m:sSup>
                      <m:sSup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Sup>
                      <m:sSubSup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id-ID" sz="2000" i="1">
                        <a:latin typeface="Cambria Math" panose="02040503050406030204" pitchFamily="18" charset="0"/>
                      </a:rPr>
                      <m:t> +</m:t>
                    </m:r>
                    <m:r>
                      <a:rPr lang="id-ID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id-ID" sz="2000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id-ID" sz="2000" dirty="0">
                    <a:latin typeface="Calibri" panose="020F0502020204030204" pitchFamily="34" charset="0"/>
                  </a:rPr>
                  <a:t> </a:t>
                </a:r>
              </a:p>
              <a:p>
                <a:r>
                  <a:rPr lang="id-ID" sz="2000" dirty="0">
                    <a:latin typeface="Calibri" panose="020F0502020204030204" pitchFamily="34" charset="0"/>
                  </a:rPr>
                  <a:t>Substitusikan: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d-ID" sz="2000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id-ID" sz="2000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id-ID" sz="2000" dirty="0">
                    <a:latin typeface="Calibri" panose="020F0502020204030204" pitchFamily="34" charset="0"/>
                  </a:rPr>
                  <a:t> ke dalam persamaan awal sehingga didapatkan: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d-ID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0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d-ID" sz="2000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id-ID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d-ID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d-ID" sz="2000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id-ID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0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id-ID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id-ID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id-ID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000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id-ID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id-ID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d-ID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0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d-ID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20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0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id-ID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id-ID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id-ID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d-ID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0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id-ID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id-ID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id-ID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d-ID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d-ID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d-ID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00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id-ID" sz="2000" dirty="0">
                  <a:latin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Sup>
                      <m:sSubSup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id-ID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20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d-ID" sz="2000" i="1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id-ID" sz="2000" dirty="0">
                    <a:latin typeface="Calibri" panose="020F0502020204030204" pitchFamily="34" charset="0"/>
                  </a:rPr>
                  <a:t>      ...................... (**)</a:t>
                </a:r>
              </a:p>
              <a:p>
                <a:r>
                  <a:rPr lang="id-ID" sz="2000" dirty="0">
                    <a:latin typeface="Calibri" panose="020F0502020204030204" pitchFamily="34" charset="0"/>
                  </a:rPr>
                  <a:t> Substitusi (*) dan (**)  diperoleh: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20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d-ID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d-ID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0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d-ID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42C6AFF-6011-420C-BD8E-C79FA01233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059582"/>
                <a:ext cx="8856984" cy="3548857"/>
              </a:xfrm>
              <a:prstGeom prst="rect">
                <a:avLst/>
              </a:prstGeom>
              <a:blipFill>
                <a:blip r:embed="rId2"/>
                <a:stretch>
                  <a:fillRect l="-688" t="-1031" b="-85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874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348B49-FA0E-49B2-8A6E-77D0D2BC1D8C}"/>
                  </a:ext>
                </a:extLst>
              </p:cNvPr>
              <p:cNvSpPr txBox="1"/>
              <p:nvPr/>
            </p:nvSpPr>
            <p:spPr>
              <a:xfrm>
                <a:off x="462608" y="1203598"/>
                <a:ext cx="4863832" cy="3571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dirty="0"/>
                  <a:t>Dengan aturan cramer diperoleh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d>
                                      <m:dPr>
                                        <m:ctrlP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      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den>
                          </m:f>
                        </m:e>
                      </m:nary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id-ID" dirty="0"/>
              </a:p>
              <a:p>
                <a:endParaRPr lang="id-ID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id-ID" i="1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      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den>
                          </m:f>
                        </m:e>
                      </m:nary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id-ID" dirty="0"/>
              </a:p>
              <a:p>
                <a:r>
                  <a:rPr lang="id-ID" dirty="0"/>
                  <a:t>Dengan: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348B49-FA0E-49B2-8A6E-77D0D2BC1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08" y="1203598"/>
                <a:ext cx="4863832" cy="3571170"/>
              </a:xfrm>
              <a:prstGeom prst="rect">
                <a:avLst/>
              </a:prstGeom>
              <a:blipFill>
                <a:blip r:embed="rId2"/>
                <a:stretch>
                  <a:fillRect l="-1128" t="-85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EEC5600B-9F64-4BCB-9038-0245BEEAF631}"/>
              </a:ext>
            </a:extLst>
          </p:cNvPr>
          <p:cNvGrpSpPr/>
          <p:nvPr/>
        </p:nvGrpSpPr>
        <p:grpSpPr>
          <a:xfrm>
            <a:off x="179512" y="132840"/>
            <a:ext cx="6696744" cy="710718"/>
            <a:chOff x="1080246" y="3187501"/>
            <a:chExt cx="6623954" cy="914400"/>
          </a:xfrm>
        </p:grpSpPr>
        <p:sp>
          <p:nvSpPr>
            <p:cNvPr id="6" name="Pentagon 20">
              <a:extLst>
                <a:ext uri="{FF2B5EF4-FFF2-40B4-BE49-F238E27FC236}">
                  <a16:creationId xmlns:a16="http://schemas.microsoft.com/office/drawing/2014/main" id="{A228C443-CBA0-4990-A5E3-55FDD247E2BB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7" name="Pentagon 21">
              <a:extLst>
                <a:ext uri="{FF2B5EF4-FFF2-40B4-BE49-F238E27FC236}">
                  <a16:creationId xmlns:a16="http://schemas.microsoft.com/office/drawing/2014/main" id="{1FC4BC27-38C2-432D-ABAF-5FF6A99BECD4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9DAA72AF-4354-4261-9EE3-2B9EA44CF602}"/>
                </a:ext>
              </a:extLst>
            </p:cNvPr>
            <p:cNvSpPr/>
            <p:nvPr/>
          </p:nvSpPr>
          <p:spPr>
            <a:xfrm>
              <a:off x="1080246" y="3187501"/>
              <a:ext cx="914400" cy="914400"/>
            </a:xfrm>
            <a:prstGeom prst="diamond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9" name="직사각형 39">
            <a:extLst>
              <a:ext uri="{FF2B5EF4-FFF2-40B4-BE49-F238E27FC236}">
                <a16:creationId xmlns:a16="http://schemas.microsoft.com/office/drawing/2014/main" id="{2DA3710D-0793-486F-9067-600437D9F34F}"/>
              </a:ext>
            </a:extLst>
          </p:cNvPr>
          <p:cNvSpPr/>
          <p:nvPr/>
        </p:nvSpPr>
        <p:spPr>
          <a:xfrm>
            <a:off x="467544" y="258860"/>
            <a:ext cx="399979" cy="3385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1600" b="1" dirty="0">
                <a:solidFill>
                  <a:schemeClr val="bg1"/>
                </a:solidFill>
                <a:cs typeface="Arial" pitchFamily="34" charset="0"/>
              </a:rPr>
              <a:t>6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A9DEB71A-5F59-4302-8B72-80589317725A}"/>
              </a:ext>
            </a:extLst>
          </p:cNvPr>
          <p:cNvSpPr txBox="1"/>
          <p:nvPr/>
        </p:nvSpPr>
        <p:spPr bwMode="auto">
          <a:xfrm>
            <a:off x="1259632" y="267494"/>
            <a:ext cx="529423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Persamaan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Nonhomogen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Metode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Variasi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Parameter</a:t>
            </a:r>
          </a:p>
        </p:txBody>
      </p:sp>
    </p:spTree>
    <p:extLst>
      <p:ext uri="{BB962C8B-B14F-4D97-AF65-F5344CB8AC3E}">
        <p14:creationId xmlns:p14="http://schemas.microsoft.com/office/powerpoint/2010/main" val="2372287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348B49-FA0E-49B2-8A6E-77D0D2BC1D8C}"/>
                  </a:ext>
                </a:extLst>
              </p:cNvPr>
              <p:cNvSpPr txBox="1"/>
              <p:nvPr/>
            </p:nvSpPr>
            <p:spPr>
              <a:xfrm>
                <a:off x="179512" y="969578"/>
                <a:ext cx="8213848" cy="3824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b="1" dirty="0">
                    <a:latin typeface="Calibri" panose="020F0502020204030204" pitchFamily="34" charset="0"/>
                  </a:rPr>
                  <a:t>Contoh:</a:t>
                </a: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Selesaikan PD Nonhomogen: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1400" b="0" i="0" smtClean="0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id-ID" sz="1400" b="0" dirty="0">
                  <a:latin typeface="Calibri" panose="020F0502020204030204" pitchFamily="34" charset="0"/>
                </a:endParaRPr>
              </a:p>
              <a:p>
                <a:r>
                  <a:rPr lang="id-ID" sz="1400" b="1" dirty="0">
                    <a:latin typeface="Calibri" panose="020F0502020204030204" pitchFamily="34" charset="0"/>
                  </a:rPr>
                  <a:t>Jawab:</a:t>
                </a: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Persamaan Karakteristiknya: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+1=0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=±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Jadi solusi homogennya adalah: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1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1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id-ID" sz="1400" b="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   </m:t>
                      </m:r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id-ID" sz="1400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   </m:t>
                      </m:r>
                      <m:sSubSup>
                        <m:sSubSup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id-ID" sz="1400" b="0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d-ID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d-ID" sz="1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Sehingga diperoleh: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id-ID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d-ID" sz="1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id-ID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id-ID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d-ID" sz="1400" b="0" i="0" smtClean="0"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  <m:r>
                                    <a:rPr lang="id-ID" sz="14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fName>
                                <m:e>
                                  <m:r>
                                    <a:rPr lang="id-ID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nary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14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nary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func>
                            <m:func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| 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d-ID" sz="1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d-ID" sz="1400"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</m:fName>
                                <m:e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nary>
                      <m:r>
                        <a:rPr lang="id-ID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Jadi solusi non homogen didapat: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1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id-ID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sz="14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id-ID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  <m:func>
                          <m:func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1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1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id-ID" sz="1400" b="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Jadi solusi umum dari PD: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id-ID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14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id-ID" sz="1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sz="14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id-ID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  <m:func>
                          <m:funcPr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1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  <m:r>
                      <a:rPr lang="id-ID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sz="1400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id-ID" sz="14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348B49-FA0E-49B2-8A6E-77D0D2BC1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969578"/>
                <a:ext cx="8213848" cy="3824445"/>
              </a:xfrm>
              <a:prstGeom prst="rect">
                <a:avLst/>
              </a:prstGeom>
              <a:blipFill>
                <a:blip r:embed="rId2"/>
                <a:stretch>
                  <a:fillRect l="-223" t="-319" b="-9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EEC5600B-9F64-4BCB-9038-0245BEEAF631}"/>
              </a:ext>
            </a:extLst>
          </p:cNvPr>
          <p:cNvGrpSpPr/>
          <p:nvPr/>
        </p:nvGrpSpPr>
        <p:grpSpPr>
          <a:xfrm>
            <a:off x="179512" y="132840"/>
            <a:ext cx="6696744" cy="710718"/>
            <a:chOff x="1080246" y="3187501"/>
            <a:chExt cx="6623954" cy="914400"/>
          </a:xfrm>
        </p:grpSpPr>
        <p:sp>
          <p:nvSpPr>
            <p:cNvPr id="6" name="Pentagon 20">
              <a:extLst>
                <a:ext uri="{FF2B5EF4-FFF2-40B4-BE49-F238E27FC236}">
                  <a16:creationId xmlns:a16="http://schemas.microsoft.com/office/drawing/2014/main" id="{A228C443-CBA0-4990-A5E3-55FDD247E2BB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7" name="Pentagon 21">
              <a:extLst>
                <a:ext uri="{FF2B5EF4-FFF2-40B4-BE49-F238E27FC236}">
                  <a16:creationId xmlns:a16="http://schemas.microsoft.com/office/drawing/2014/main" id="{1FC4BC27-38C2-432D-ABAF-5FF6A99BECD4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9DAA72AF-4354-4261-9EE3-2B9EA44CF602}"/>
                </a:ext>
              </a:extLst>
            </p:cNvPr>
            <p:cNvSpPr/>
            <p:nvPr/>
          </p:nvSpPr>
          <p:spPr>
            <a:xfrm>
              <a:off x="1080246" y="3187501"/>
              <a:ext cx="914400" cy="914400"/>
            </a:xfrm>
            <a:prstGeom prst="diamond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9" name="직사각형 39">
            <a:extLst>
              <a:ext uri="{FF2B5EF4-FFF2-40B4-BE49-F238E27FC236}">
                <a16:creationId xmlns:a16="http://schemas.microsoft.com/office/drawing/2014/main" id="{2DA3710D-0793-486F-9067-600437D9F34F}"/>
              </a:ext>
            </a:extLst>
          </p:cNvPr>
          <p:cNvSpPr/>
          <p:nvPr/>
        </p:nvSpPr>
        <p:spPr>
          <a:xfrm>
            <a:off x="467544" y="258860"/>
            <a:ext cx="399979" cy="3385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1600" b="1" dirty="0">
                <a:solidFill>
                  <a:schemeClr val="bg1"/>
                </a:solidFill>
                <a:cs typeface="Arial" pitchFamily="34" charset="0"/>
              </a:rPr>
              <a:t>6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A9DEB71A-5F59-4302-8B72-80589317725A}"/>
              </a:ext>
            </a:extLst>
          </p:cNvPr>
          <p:cNvSpPr txBox="1"/>
          <p:nvPr/>
        </p:nvSpPr>
        <p:spPr bwMode="auto">
          <a:xfrm>
            <a:off x="1259632" y="267494"/>
            <a:ext cx="529423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Persamaan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Nonhomogen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Metode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Variasi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Parameter</a:t>
            </a:r>
          </a:p>
        </p:txBody>
      </p:sp>
    </p:spTree>
    <p:extLst>
      <p:ext uri="{BB962C8B-B14F-4D97-AF65-F5344CB8AC3E}">
        <p14:creationId xmlns:p14="http://schemas.microsoft.com/office/powerpoint/2010/main" val="3467554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348B49-FA0E-49B2-8A6E-77D0D2BC1D8C}"/>
                  </a:ext>
                </a:extLst>
              </p:cNvPr>
              <p:cNvSpPr txBox="1"/>
              <p:nvPr/>
            </p:nvSpPr>
            <p:spPr>
              <a:xfrm>
                <a:off x="323528" y="915566"/>
                <a:ext cx="8213848" cy="4039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b="1" dirty="0">
                    <a:latin typeface="Calibri" panose="020F0502020204030204" pitchFamily="34" charset="0"/>
                  </a:rPr>
                  <a:t>Contoh:</a:t>
                </a: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Selesaikan PD Nonhomogen: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14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id-ID" sz="1400" b="0" dirty="0">
                  <a:latin typeface="Calibri" panose="020F0502020204030204" pitchFamily="34" charset="0"/>
                </a:endParaRPr>
              </a:p>
              <a:p>
                <a:r>
                  <a:rPr lang="id-ID" sz="1400" b="1" dirty="0">
                    <a:latin typeface="Calibri" panose="020F0502020204030204" pitchFamily="34" charset="0"/>
                  </a:rPr>
                  <a:t>Jawab:</a:t>
                </a: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Persamaan Karakteristiknya: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+1=0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=±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Jadi solusi homogennya adalah: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1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1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id-ID" sz="1400" b="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   </m:t>
                      </m:r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id-ID" sz="1400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   </m:t>
                      </m:r>
                      <m:sSubSup>
                        <m:sSubSup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id-ID" sz="1400" b="0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d-ID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d-ID" sz="1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Sehingga diperoleh: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id-ID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d-ID" sz="1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id-ID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id-ID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d-ID" sz="1400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  <m:r>
                                    <a:rPr lang="id-ID" sz="14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fName>
                                <m:e>
                                  <m:r>
                                    <a:rPr lang="id-ID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nary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id-ID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d-ID" sz="1400" b="0" i="0" smtClean="0"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</m:fName>
                                <m:e>
                                  <m:r>
                                    <a:rPr lang="id-ID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id-ID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d-ID" sz="1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id-ID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</m:nary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id-ID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d-ID" sz="1400" b="0" i="0" smtClean="0"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</m:fName>
                                <m:e>
                                  <m:r>
                                    <a:rPr lang="id-ID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id-ID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d-ID" sz="1400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id-ID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d-ID" sz="1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d-ID" sz="1400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nary>
                      <m:r>
                        <a:rPr lang="id-ID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1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Jadi solusi non homogen didapat: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d-ID" sz="1400"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</m:fName>
                                <m:e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d-ID" sz="140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id-ID" sz="14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d-ID" sz="1400"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</m:fName>
                                <m:e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d-ID" sz="140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id-ID" sz="1400" b="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Jadi solusi umum dari PD: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id-ID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id-ID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14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id-ID" sz="1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sz="1400">
                                    <a:latin typeface="Cambria Math" panose="02040503050406030204" pitchFamily="18" charset="0"/>
                                  </a:rPr>
                                  <m:t>sec</m:t>
                                </m:r>
                              </m:fName>
                              <m:e>
                                <m:r>
                                  <a:rPr lang="id-ID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id-ID" sz="1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sz="140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id-ID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  <m:func>
                      <m:func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1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id-ID" sz="14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348B49-FA0E-49B2-8A6E-77D0D2BC1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15566"/>
                <a:ext cx="8213848" cy="4039888"/>
              </a:xfrm>
              <a:prstGeom prst="rect">
                <a:avLst/>
              </a:prstGeom>
              <a:blipFill>
                <a:blip r:embed="rId2"/>
                <a:stretch>
                  <a:fillRect l="-223" t="-302" b="-75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EEC5600B-9F64-4BCB-9038-0245BEEAF631}"/>
              </a:ext>
            </a:extLst>
          </p:cNvPr>
          <p:cNvGrpSpPr/>
          <p:nvPr/>
        </p:nvGrpSpPr>
        <p:grpSpPr>
          <a:xfrm>
            <a:off x="179512" y="132840"/>
            <a:ext cx="6696744" cy="710718"/>
            <a:chOff x="1080246" y="3187501"/>
            <a:chExt cx="6623954" cy="914400"/>
          </a:xfrm>
        </p:grpSpPr>
        <p:sp>
          <p:nvSpPr>
            <p:cNvPr id="6" name="Pentagon 20">
              <a:extLst>
                <a:ext uri="{FF2B5EF4-FFF2-40B4-BE49-F238E27FC236}">
                  <a16:creationId xmlns:a16="http://schemas.microsoft.com/office/drawing/2014/main" id="{A228C443-CBA0-4990-A5E3-55FDD247E2BB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7" name="Pentagon 21">
              <a:extLst>
                <a:ext uri="{FF2B5EF4-FFF2-40B4-BE49-F238E27FC236}">
                  <a16:creationId xmlns:a16="http://schemas.microsoft.com/office/drawing/2014/main" id="{1FC4BC27-38C2-432D-ABAF-5FF6A99BECD4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9DAA72AF-4354-4261-9EE3-2B9EA44CF602}"/>
                </a:ext>
              </a:extLst>
            </p:cNvPr>
            <p:cNvSpPr/>
            <p:nvPr/>
          </p:nvSpPr>
          <p:spPr>
            <a:xfrm>
              <a:off x="1080246" y="3187501"/>
              <a:ext cx="914400" cy="914400"/>
            </a:xfrm>
            <a:prstGeom prst="diamond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9" name="직사각형 39">
            <a:extLst>
              <a:ext uri="{FF2B5EF4-FFF2-40B4-BE49-F238E27FC236}">
                <a16:creationId xmlns:a16="http://schemas.microsoft.com/office/drawing/2014/main" id="{2DA3710D-0793-486F-9067-600437D9F34F}"/>
              </a:ext>
            </a:extLst>
          </p:cNvPr>
          <p:cNvSpPr/>
          <p:nvPr/>
        </p:nvSpPr>
        <p:spPr>
          <a:xfrm>
            <a:off x="467544" y="258860"/>
            <a:ext cx="399979" cy="3385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1600" b="1" dirty="0">
                <a:solidFill>
                  <a:schemeClr val="bg1"/>
                </a:solidFill>
                <a:cs typeface="Arial" pitchFamily="34" charset="0"/>
              </a:rPr>
              <a:t>6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A9DEB71A-5F59-4302-8B72-80589317725A}"/>
              </a:ext>
            </a:extLst>
          </p:cNvPr>
          <p:cNvSpPr txBox="1"/>
          <p:nvPr/>
        </p:nvSpPr>
        <p:spPr bwMode="auto">
          <a:xfrm>
            <a:off x="1259632" y="267494"/>
            <a:ext cx="529423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Persamaan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Nonhomogen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Metode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Variasi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Parameter</a:t>
            </a:r>
          </a:p>
        </p:txBody>
      </p:sp>
    </p:spTree>
    <p:extLst>
      <p:ext uri="{BB962C8B-B14F-4D97-AF65-F5344CB8AC3E}">
        <p14:creationId xmlns:p14="http://schemas.microsoft.com/office/powerpoint/2010/main" val="3182767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D989245-7A14-4FDD-962A-E102D59B3D0E}"/>
              </a:ext>
            </a:extLst>
          </p:cNvPr>
          <p:cNvGrpSpPr/>
          <p:nvPr/>
        </p:nvGrpSpPr>
        <p:grpSpPr>
          <a:xfrm>
            <a:off x="251520" y="195486"/>
            <a:ext cx="6302341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FBD966E6-2096-4899-A591-72085086CB76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81D4B75E-F662-4EE8-9D3E-A31BFF678023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7A1946FE-B2E8-43A3-9B4E-F291FB8F3582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4E16792D-EB0E-4464-973E-5497943F0D80}"/>
              </a:ext>
            </a:extLst>
          </p:cNvPr>
          <p:cNvSpPr/>
          <p:nvPr/>
        </p:nvSpPr>
        <p:spPr>
          <a:xfrm>
            <a:off x="502232" y="298554"/>
            <a:ext cx="387778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b="1" dirty="0">
                <a:solidFill>
                  <a:schemeClr val="bg1"/>
                </a:solidFill>
                <a:cs typeface="Arial" pitchFamily="34" charset="0"/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6676FFD3-FF0A-4A4C-9A56-8F88B9471162}"/>
              </a:ext>
            </a:extLst>
          </p:cNvPr>
          <p:cNvSpPr txBox="1"/>
          <p:nvPr/>
        </p:nvSpPr>
        <p:spPr bwMode="auto">
          <a:xfrm>
            <a:off x="1225208" y="330210"/>
            <a:ext cx="45709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i-FI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Reduksi Orde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2BACBC-84A1-4545-B976-2D6FFB82CF00}"/>
                  </a:ext>
                </a:extLst>
              </p:cNvPr>
              <p:cNvSpPr txBox="1"/>
              <p:nvPr/>
            </p:nvSpPr>
            <p:spPr>
              <a:xfrm>
                <a:off x="264824" y="1059582"/>
                <a:ext cx="8294319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>
                    <a:latin typeface="Calibri" panose="020F0502020204030204" pitchFamily="34" charset="0"/>
                  </a:rPr>
                  <a:t>Dalam metode reduksi orde, suatu persamaan differensial homogen berorde dua direduksi menjadi persamaan berorde satu dengan bantuan penyelesaian yang telah diketahui sebelumnya.</a:t>
                </a: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Misalkan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d-ID" sz="1400" b="0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id-ID" sz="14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sz="1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d-ID" sz="1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adalah penyelesaian non trival persamaan differensial homogen.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untuk memperoleh penyelesaian kedua yang bebas linier terhadap f, kita cari penyelesaian persamaan dalam</a:t>
                </a: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bentuk: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400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ES" sz="1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40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s-ES" sz="14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sz="1400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ES" sz="1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40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s-ES" sz="1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sz="1400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ES" sz="1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dalam hal ini v tidak merupakan fungsi konstan.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’ = 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𝑣𝑓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’ + 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’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dan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400" i="1" dirty="0" smtClean="0">
                          <a:latin typeface="Cambria Math" panose="02040503050406030204" pitchFamily="18" charset="0"/>
                        </a:rPr>
                        <m:t>” =</m:t>
                      </m:r>
                      <m:r>
                        <a:rPr lang="id-ID" sz="1400" b="0" i="1" dirty="0" smtClean="0">
                          <a:latin typeface="Cambria Math" panose="02040503050406030204" pitchFamily="18" charset="0"/>
                        </a:rPr>
                        <m:t>𝑣𝑓</m:t>
                      </m:r>
                      <m:r>
                        <a:rPr lang="id-ID" sz="1400" b="0" i="1" dirty="0" smtClean="0">
                          <a:latin typeface="Cambria Math" panose="02040503050406030204" pitchFamily="18" charset="0"/>
                        </a:rPr>
                        <m:t>′′+ 2</m:t>
                      </m:r>
                      <m:r>
                        <a:rPr lang="es-ES" sz="14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sz="1400" i="1" dirty="0" smtClean="0">
                          <a:latin typeface="Cambria Math" panose="02040503050406030204" pitchFamily="18" charset="0"/>
                        </a:rPr>
                        <m:t>’</m:t>
                      </m:r>
                      <m:r>
                        <a:rPr lang="es-ES" sz="1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sz="1400" i="1" dirty="0" smtClean="0">
                          <a:latin typeface="Cambria Math" panose="02040503050406030204" pitchFamily="18" charset="0"/>
                        </a:rPr>
                        <m:t>’ + </m:t>
                      </m:r>
                      <m:r>
                        <a:rPr lang="es-ES" sz="1400" i="1" dirty="0" err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sz="1400" i="1" dirty="0" err="1">
                          <a:latin typeface="Cambria Math" panose="02040503050406030204" pitchFamily="18" charset="0"/>
                        </a:rPr>
                        <m:t>”</m:t>
                      </m:r>
                      <m:r>
                        <a:rPr lang="es-ES" sz="1400" i="1" dirty="0" err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s-ES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Substitusikan </a:t>
                </a:r>
                <a14:m>
                  <m:oMath xmlns:m="http://schemas.openxmlformats.org/officeDocument/2006/math">
                    <m:r>
                      <a:rPr lang="id-ID" sz="1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1400" i="1" dirty="0" smtClean="0">
                        <a:latin typeface="Cambria Math" panose="02040503050406030204" pitchFamily="18" charset="0"/>
                      </a:rPr>
                      <m:t>’ 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dan </a:t>
                </a:r>
                <a14:m>
                  <m:oMath xmlns:m="http://schemas.openxmlformats.org/officeDocument/2006/math">
                    <m:r>
                      <a:rPr lang="id-ID" sz="1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1400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 yang diperoleh,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𝑣𝑓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” + 2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’ 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’ + 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”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𝑣𝑓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’ + 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’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𝑞𝑣𝑓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 = 0,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atau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” + 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𝑝𝑓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’ + 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𝑞𝑓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𝑓𝑣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” + (2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’ + 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𝑝𝑓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’ = 0.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2BACBC-84A1-4545-B976-2D6FFB82C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24" y="1059582"/>
                <a:ext cx="8294319" cy="3323987"/>
              </a:xfrm>
              <a:prstGeom prst="rect">
                <a:avLst/>
              </a:prstGeom>
              <a:blipFill>
                <a:blip r:embed="rId2"/>
                <a:stretch>
                  <a:fillRect l="-220" t="-3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001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D989245-7A14-4FDD-962A-E102D59B3D0E}"/>
              </a:ext>
            </a:extLst>
          </p:cNvPr>
          <p:cNvGrpSpPr/>
          <p:nvPr/>
        </p:nvGrpSpPr>
        <p:grpSpPr>
          <a:xfrm>
            <a:off x="251520" y="195486"/>
            <a:ext cx="6302341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FBD966E6-2096-4899-A591-72085086CB76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81D4B75E-F662-4EE8-9D3E-A31BFF678023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7A1946FE-B2E8-43A3-9B4E-F291FB8F3582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4E16792D-EB0E-4464-973E-5497943F0D80}"/>
              </a:ext>
            </a:extLst>
          </p:cNvPr>
          <p:cNvSpPr/>
          <p:nvPr/>
        </p:nvSpPr>
        <p:spPr>
          <a:xfrm>
            <a:off x="502232" y="298554"/>
            <a:ext cx="387778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b="1" dirty="0">
                <a:solidFill>
                  <a:schemeClr val="bg1"/>
                </a:solidFill>
                <a:cs typeface="Arial" pitchFamily="34" charset="0"/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6676FFD3-FF0A-4A4C-9A56-8F88B9471162}"/>
              </a:ext>
            </a:extLst>
          </p:cNvPr>
          <p:cNvSpPr txBox="1"/>
          <p:nvPr/>
        </p:nvSpPr>
        <p:spPr bwMode="auto">
          <a:xfrm>
            <a:off x="1225208" y="330210"/>
            <a:ext cx="45709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i-FI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Reduksi Orde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E6315FE-7F8D-41DC-8328-F0965A982EEA}"/>
                  </a:ext>
                </a:extLst>
              </p:cNvPr>
              <p:cNvSpPr/>
              <p:nvPr/>
            </p:nvSpPr>
            <p:spPr>
              <a:xfrm>
                <a:off x="395536" y="1059582"/>
                <a:ext cx="8064896" cy="36265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sz="1400" dirty="0">
                    <a:latin typeface="Calibri" panose="020F0502020204030204" pitchFamily="34" charset="0"/>
                  </a:rPr>
                  <a:t>Diketahui bahwa </a:t>
                </a:r>
                <a14:m>
                  <m:oMath xmlns:m="http://schemas.openxmlformats.org/officeDocument/2006/math">
                    <m:r>
                      <a:rPr lang="id-ID" sz="1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 adalah penyelesaian persamaan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400" i="1" dirty="0" smtClean="0">
                          <a:latin typeface="Cambria Math" panose="02040503050406030204" pitchFamily="18" charset="0"/>
                        </a:rPr>
                        <m:t>” + </m:t>
                      </m:r>
                      <m:r>
                        <a:rPr lang="es-ES" sz="14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E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400" i="1" dirty="0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s-ES" sz="14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E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40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s-ES" sz="1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400" i="1" dirty="0" smtClean="0">
                          <a:latin typeface="Cambria Math" panose="02040503050406030204" pitchFamily="18" charset="0"/>
                        </a:rPr>
                        <m:t> = 0</m:t>
                      </m:r>
                    </m:oMath>
                  </m:oMathPara>
                </a14:m>
                <a:endParaRPr lang="es-ES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Ini berarti berlaku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” + 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𝑝𝑓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’ + 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𝑔𝑓</m:t>
                      </m:r>
                      <m:r>
                        <a:rPr lang="id-ID" sz="1400" i="1" dirty="0" smtClean="0">
                          <a:latin typeface="Cambria Math" panose="02040503050406030204" pitchFamily="18" charset="0"/>
                        </a:rPr>
                        <m:t> = 0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dapat disederhanakan menjadi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dirty="0" smtClean="0">
                          <a:latin typeface="Cambria Math" panose="02040503050406030204" pitchFamily="18" charset="0"/>
                        </a:rPr>
                        <m:t>𝑓𝑣</m:t>
                      </m:r>
                      <m:r>
                        <a:rPr lang="de-DE" sz="1400" i="1" dirty="0" smtClean="0">
                          <a:latin typeface="Cambria Math" panose="02040503050406030204" pitchFamily="18" charset="0"/>
                        </a:rPr>
                        <m:t>” + (2</m:t>
                      </m:r>
                      <m:r>
                        <a:rPr lang="de-DE" sz="1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sz="1400" i="1" dirty="0" smtClean="0">
                          <a:latin typeface="Cambria Math" panose="02040503050406030204" pitchFamily="18" charset="0"/>
                        </a:rPr>
                        <m:t>’ + </m:t>
                      </m:r>
                      <m:r>
                        <a:rPr lang="de-DE" sz="1400" i="1" dirty="0" smtClean="0">
                          <a:latin typeface="Cambria Math" panose="02040503050406030204" pitchFamily="18" charset="0"/>
                        </a:rPr>
                        <m:t>𝑝𝑓</m:t>
                      </m:r>
                      <m:r>
                        <a:rPr lang="de-DE" sz="140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de-DE" sz="14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sz="1400" i="1" dirty="0" smtClean="0">
                          <a:latin typeface="Cambria Math" panose="02040503050406030204" pitchFamily="18" charset="0"/>
                        </a:rPr>
                        <m:t>’ = 0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Persamaan ini merupakan persamaan differensial dengan variabel terpisah dalam variabel </a:t>
                </a:r>
                <a14:m>
                  <m:oMath xmlns:m="http://schemas.openxmlformats.org/officeDocument/2006/math">
                    <m:r>
                      <a:rPr lang="id-ID" sz="1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id-ID" sz="14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id-ID" sz="14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id-ID" sz="14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. Dengan mensubstitusikan w terhadap v’, menjadi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400" i="1" dirty="0" smtClean="0">
                          <a:latin typeface="Cambria Math" panose="02040503050406030204" pitchFamily="18" charset="0"/>
                        </a:rPr>
                        <m:t>𝑓𝑤</m:t>
                      </m:r>
                      <m:r>
                        <a:rPr lang="pl-PL" sz="1400" i="1" dirty="0" smtClean="0">
                          <a:latin typeface="Cambria Math" panose="02040503050406030204" pitchFamily="18" charset="0"/>
                        </a:rPr>
                        <m:t>’ + (2</m:t>
                      </m:r>
                      <m:r>
                        <a:rPr lang="pl-PL" sz="1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l-PL" sz="1400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pl-PL" sz="1400" i="1" dirty="0" smtClean="0">
                          <a:latin typeface="Cambria Math" panose="02040503050406030204" pitchFamily="18" charset="0"/>
                        </a:rPr>
                        <m:t>𝑝𝑓</m:t>
                      </m:r>
                      <m:r>
                        <a:rPr lang="pl-PL" sz="1400" i="1" dirty="0" smtClean="0">
                          <a:latin typeface="Cambria Math" panose="02040503050406030204" pitchFamily="18" charset="0"/>
                        </a:rPr>
                        <m:t> ) </m:t>
                      </m:r>
                      <m:r>
                        <a:rPr lang="pl-PL" sz="140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l-PL" sz="1400" i="1" dirty="0" smtClean="0">
                          <a:latin typeface="Cambria Math" panose="02040503050406030204" pitchFamily="18" charset="0"/>
                        </a:rPr>
                        <m:t> = 0</m:t>
                      </m:r>
                    </m:oMath>
                  </m:oMathPara>
                </a14:m>
                <a:endParaRPr lang="pl-PL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Dengan mengintegralkan tiap-tiap suku persamaan ini kita memperoleh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𝑑𝑤</m:t>
                              </m:r>
                            </m:num>
                            <m:den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d-ID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id-ID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d-ID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id-ID" sz="1400" b="0" i="1" smtClean="0">
                                      <a:latin typeface="Cambria Math" panose="02040503050406030204" pitchFamily="18" charset="0"/>
                                    </a:rPr>
                                    <m:t>−2 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id-ID" sz="1400" b="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−2 </m:t>
                          </m:r>
                        </m:sup>
                      </m:sSup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nary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sup>
                      </m:sSup>
                    </m:oMath>
                  </m:oMathPara>
                </a14:m>
                <a:endParaRPr lang="id-ID" sz="1400" b="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E6315FE-7F8D-41DC-8328-F0965A982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059582"/>
                <a:ext cx="8064896" cy="3626506"/>
              </a:xfrm>
              <a:prstGeom prst="rect">
                <a:avLst/>
              </a:prstGeom>
              <a:blipFill>
                <a:blip r:embed="rId2"/>
                <a:stretch>
                  <a:fillRect l="-227" t="-336" b="-840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54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-55485" y="78217"/>
            <a:ext cx="8794597" cy="35888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Arial" pitchFamily="34" charset="0"/>
              </a:rPr>
              <a:t>Sub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Arial" pitchFamily="34" charset="0"/>
              </a:rPr>
              <a:t>Pokok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Arial" pitchFamily="34" charset="0"/>
              </a:rPr>
              <a:t>Bahasan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Britannic Bold" panose="020B0903060703020204" pitchFamily="34" charset="0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83705" y="483670"/>
            <a:ext cx="6440855" cy="487383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494886" y="615729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3275856" y="638567"/>
            <a:ext cx="4968552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Bentuk Persamaan Diferensial Orde 2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327728" y="993976"/>
            <a:ext cx="6302341" cy="569662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38152" y="1642048"/>
            <a:ext cx="6302341" cy="569662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339752" y="2931790"/>
            <a:ext cx="6302341" cy="569662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2"/>
              <a:ext cx="5914970" cy="720000"/>
            </a:xfrm>
            <a:prstGeom prst="homePlat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69422" y="1162174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10"/>
          <p:cNvSpPr txBox="1"/>
          <p:nvPr/>
        </p:nvSpPr>
        <p:spPr bwMode="auto">
          <a:xfrm>
            <a:off x="3350092" y="1145583"/>
            <a:ext cx="457092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v-SE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Bentuk Umum Persamaan Homogen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83993" y="1749061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0" name="TextBox 10"/>
          <p:cNvSpPr txBox="1"/>
          <p:nvPr/>
        </p:nvSpPr>
        <p:spPr bwMode="auto">
          <a:xfrm>
            <a:off x="3275856" y="1759917"/>
            <a:ext cx="4896544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Menetukan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Solusi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Persamaan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Homogen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84311" y="3016202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1400" b="1" dirty="0">
                <a:solidFill>
                  <a:schemeClr val="bg1"/>
                </a:solidFill>
                <a:cs typeface="Arial" pitchFamily="34" charset="0"/>
              </a:rPr>
              <a:t>5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4" name="TextBox 10"/>
          <p:cNvSpPr txBox="1"/>
          <p:nvPr/>
        </p:nvSpPr>
        <p:spPr bwMode="auto">
          <a:xfrm>
            <a:off x="3385448" y="3035347"/>
            <a:ext cx="4786952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Persamaan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Nonhomogen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Metode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Koefisien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Tak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id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entu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FECEA24-748D-4F26-96C7-679941A5C341}"/>
              </a:ext>
            </a:extLst>
          </p:cNvPr>
          <p:cNvGrpSpPr/>
          <p:nvPr/>
        </p:nvGrpSpPr>
        <p:grpSpPr>
          <a:xfrm>
            <a:off x="2339752" y="3586264"/>
            <a:ext cx="6302341" cy="569662"/>
            <a:chOff x="1151472" y="3187501"/>
            <a:chExt cx="6552728" cy="914400"/>
          </a:xfrm>
        </p:grpSpPr>
        <p:sp>
          <p:nvSpPr>
            <p:cNvPr id="45" name="Pentagon 20">
              <a:extLst>
                <a:ext uri="{FF2B5EF4-FFF2-40B4-BE49-F238E27FC236}">
                  <a16:creationId xmlns:a16="http://schemas.microsoft.com/office/drawing/2014/main" id="{C3F57EC4-27EC-49FB-83BE-D656B3914E67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46" name="Pentagon 21">
              <a:extLst>
                <a:ext uri="{FF2B5EF4-FFF2-40B4-BE49-F238E27FC236}">
                  <a16:creationId xmlns:a16="http://schemas.microsoft.com/office/drawing/2014/main" id="{A3E0ABB5-64E2-438A-A2CE-3D637264B2F6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B8276C6F-FC61-4A45-AA5A-083A00AE2A82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48" name="직사각형 39">
            <a:extLst>
              <a:ext uri="{FF2B5EF4-FFF2-40B4-BE49-F238E27FC236}">
                <a16:creationId xmlns:a16="http://schemas.microsoft.com/office/drawing/2014/main" id="{747FBB76-6A88-4580-92AD-7DEA7B64E13F}"/>
              </a:ext>
            </a:extLst>
          </p:cNvPr>
          <p:cNvSpPr/>
          <p:nvPr/>
        </p:nvSpPr>
        <p:spPr>
          <a:xfrm>
            <a:off x="2619956" y="3727672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1400" b="1" dirty="0">
                <a:solidFill>
                  <a:schemeClr val="bg1"/>
                </a:solidFill>
                <a:cs typeface="Arial" pitchFamily="34" charset="0"/>
              </a:rPr>
              <a:t>6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9" name="TextBox 10">
            <a:extLst>
              <a:ext uri="{FF2B5EF4-FFF2-40B4-BE49-F238E27FC236}">
                <a16:creationId xmlns:a16="http://schemas.microsoft.com/office/drawing/2014/main" id="{8E4F5A7A-914B-4221-AFB2-CA805B859096}"/>
              </a:ext>
            </a:extLst>
          </p:cNvPr>
          <p:cNvSpPr txBox="1"/>
          <p:nvPr/>
        </p:nvSpPr>
        <p:spPr bwMode="auto">
          <a:xfrm>
            <a:off x="3347863" y="3720918"/>
            <a:ext cx="5132737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Persamaan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Nonhomogen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Metode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Variasi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Parameter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04200A2-58AE-4BA8-ADEA-6799E5190966}"/>
              </a:ext>
            </a:extLst>
          </p:cNvPr>
          <p:cNvGrpSpPr/>
          <p:nvPr/>
        </p:nvGrpSpPr>
        <p:grpSpPr>
          <a:xfrm>
            <a:off x="2374115" y="4227934"/>
            <a:ext cx="6302341" cy="569662"/>
            <a:chOff x="1151472" y="3187501"/>
            <a:chExt cx="6552728" cy="914400"/>
          </a:xfrm>
        </p:grpSpPr>
        <p:sp>
          <p:nvSpPr>
            <p:cNvPr id="51" name="Pentagon 20">
              <a:extLst>
                <a:ext uri="{FF2B5EF4-FFF2-40B4-BE49-F238E27FC236}">
                  <a16:creationId xmlns:a16="http://schemas.microsoft.com/office/drawing/2014/main" id="{B3FC2CA5-7BC6-47C0-B609-C1907B802210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52" name="Pentagon 21">
              <a:extLst>
                <a:ext uri="{FF2B5EF4-FFF2-40B4-BE49-F238E27FC236}">
                  <a16:creationId xmlns:a16="http://schemas.microsoft.com/office/drawing/2014/main" id="{7FFC5623-8B6E-4124-ADFD-E74EC366110D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53" name="Diamond 52">
              <a:extLst>
                <a:ext uri="{FF2B5EF4-FFF2-40B4-BE49-F238E27FC236}">
                  <a16:creationId xmlns:a16="http://schemas.microsoft.com/office/drawing/2014/main" id="{A52C1917-5CE4-47D1-AE41-C9BF06C3784D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54" name="직사각형 39">
            <a:extLst>
              <a:ext uri="{FF2B5EF4-FFF2-40B4-BE49-F238E27FC236}">
                <a16:creationId xmlns:a16="http://schemas.microsoft.com/office/drawing/2014/main" id="{FBB69F35-6E41-4920-9F85-989E467E004C}"/>
              </a:ext>
            </a:extLst>
          </p:cNvPr>
          <p:cNvSpPr/>
          <p:nvPr/>
        </p:nvSpPr>
        <p:spPr>
          <a:xfrm>
            <a:off x="2624827" y="4361779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1400" b="1" dirty="0">
                <a:solidFill>
                  <a:schemeClr val="bg1"/>
                </a:solidFill>
                <a:cs typeface="Arial" pitchFamily="34" charset="0"/>
              </a:rPr>
              <a:t>7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5" name="TextBox 10">
            <a:extLst>
              <a:ext uri="{FF2B5EF4-FFF2-40B4-BE49-F238E27FC236}">
                <a16:creationId xmlns:a16="http://schemas.microsoft.com/office/drawing/2014/main" id="{F50A7841-3266-46EE-9B97-BBDFE8A625B3}"/>
              </a:ext>
            </a:extLst>
          </p:cNvPr>
          <p:cNvSpPr txBox="1"/>
          <p:nvPr/>
        </p:nvSpPr>
        <p:spPr bwMode="auto">
          <a:xfrm>
            <a:off x="3385448" y="4352205"/>
            <a:ext cx="457092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i-FI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Reduksi Orde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4906D06-D30E-4CD9-AAA4-2AA5F444E07A}"/>
              </a:ext>
            </a:extLst>
          </p:cNvPr>
          <p:cNvGrpSpPr/>
          <p:nvPr/>
        </p:nvGrpSpPr>
        <p:grpSpPr>
          <a:xfrm>
            <a:off x="2339752" y="2283718"/>
            <a:ext cx="6302341" cy="569662"/>
            <a:chOff x="1151472" y="3187501"/>
            <a:chExt cx="6552728" cy="914400"/>
          </a:xfrm>
        </p:grpSpPr>
        <p:sp>
          <p:nvSpPr>
            <p:cNvPr id="57" name="Pentagon 20">
              <a:extLst>
                <a:ext uri="{FF2B5EF4-FFF2-40B4-BE49-F238E27FC236}">
                  <a16:creationId xmlns:a16="http://schemas.microsoft.com/office/drawing/2014/main" id="{D0AA3E2C-AEC8-443E-B9F0-705E96ED27E3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58" name="Pentagon 21">
              <a:extLst>
                <a:ext uri="{FF2B5EF4-FFF2-40B4-BE49-F238E27FC236}">
                  <a16:creationId xmlns:a16="http://schemas.microsoft.com/office/drawing/2014/main" id="{E04ABD71-2BDE-4CFC-83DE-A4B34A987385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59" name="Diamond 58">
              <a:extLst>
                <a:ext uri="{FF2B5EF4-FFF2-40B4-BE49-F238E27FC236}">
                  <a16:creationId xmlns:a16="http://schemas.microsoft.com/office/drawing/2014/main" id="{56537A9B-1873-4B53-A5BC-C09DD6296AE4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60" name="직사각형 39">
            <a:extLst>
              <a:ext uri="{FF2B5EF4-FFF2-40B4-BE49-F238E27FC236}">
                <a16:creationId xmlns:a16="http://schemas.microsoft.com/office/drawing/2014/main" id="{68D59856-281C-4438-A1AC-664982B5C412}"/>
              </a:ext>
            </a:extLst>
          </p:cNvPr>
          <p:cNvSpPr/>
          <p:nvPr/>
        </p:nvSpPr>
        <p:spPr>
          <a:xfrm>
            <a:off x="2630434" y="2417564"/>
            <a:ext cx="30783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1" name="TextBox 10">
            <a:extLst>
              <a:ext uri="{FF2B5EF4-FFF2-40B4-BE49-F238E27FC236}">
                <a16:creationId xmlns:a16="http://schemas.microsoft.com/office/drawing/2014/main" id="{A505C684-479A-4C41-81F4-2BFDAFD39BE6}"/>
              </a:ext>
            </a:extLst>
          </p:cNvPr>
          <p:cNvSpPr txBox="1"/>
          <p:nvPr/>
        </p:nvSpPr>
        <p:spPr bwMode="auto">
          <a:xfrm>
            <a:off x="3316224" y="2416658"/>
            <a:ext cx="4634054" cy="312028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Bentuk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Umum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Persamaan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Nonhomogen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D989245-7A14-4FDD-962A-E102D59B3D0E}"/>
              </a:ext>
            </a:extLst>
          </p:cNvPr>
          <p:cNvGrpSpPr/>
          <p:nvPr/>
        </p:nvGrpSpPr>
        <p:grpSpPr>
          <a:xfrm>
            <a:off x="251520" y="195486"/>
            <a:ext cx="6302341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FBD966E6-2096-4899-A591-72085086CB76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81D4B75E-F662-4EE8-9D3E-A31BFF678023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7A1946FE-B2E8-43A3-9B4E-F291FB8F3582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4E16792D-EB0E-4464-973E-5497943F0D80}"/>
              </a:ext>
            </a:extLst>
          </p:cNvPr>
          <p:cNvSpPr/>
          <p:nvPr/>
        </p:nvSpPr>
        <p:spPr>
          <a:xfrm>
            <a:off x="502232" y="298554"/>
            <a:ext cx="387778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b="1" dirty="0">
                <a:solidFill>
                  <a:schemeClr val="bg1"/>
                </a:solidFill>
                <a:cs typeface="Arial" pitchFamily="34" charset="0"/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6676FFD3-FF0A-4A4C-9A56-8F88B9471162}"/>
              </a:ext>
            </a:extLst>
          </p:cNvPr>
          <p:cNvSpPr txBox="1"/>
          <p:nvPr/>
        </p:nvSpPr>
        <p:spPr bwMode="auto">
          <a:xfrm>
            <a:off x="1225208" y="330210"/>
            <a:ext cx="45709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i-FI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Reduksi Orde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E6315FE-7F8D-41DC-8328-F0965A982EEA}"/>
                  </a:ext>
                </a:extLst>
              </p:cNvPr>
              <p:cNvSpPr/>
              <p:nvPr/>
            </p:nvSpPr>
            <p:spPr>
              <a:xfrm>
                <a:off x="395536" y="1059582"/>
                <a:ext cx="8064896" cy="3307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sz="1400" dirty="0">
                    <a:latin typeface="Calibri" panose="020F0502020204030204" pitchFamily="34" charset="0"/>
                  </a:rPr>
                  <a:t>Sekarang </a:t>
                </a:r>
                <a14:m>
                  <m:oMath xmlns:m="http://schemas.openxmlformats.org/officeDocument/2006/math">
                    <m:r>
                      <a:rPr lang="id-ID" sz="14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id-ID" sz="1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kita ganti lagi dengan </a:t>
                </a:r>
                <a14:m>
                  <m:oMath xmlns:m="http://schemas.openxmlformats.org/officeDocument/2006/math">
                    <m:r>
                      <a:rPr lang="id-ID" sz="1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id-ID" sz="1400" i="1" dirty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,yakni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d-ID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−2 </m:t>
                          </m:r>
                        </m:sup>
                      </m:sSup>
                      <m:sSup>
                        <m:sSup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nary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sup>
                      </m:sSup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id-ID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id-ID" sz="1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nary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id-ID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sz="1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id-ID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d-ID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id-ID" sz="14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Dari hasil yang terakhir ini, doperoleh penyelesaian bebas linier yang kedua berdasarkan rumus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Langkah-langkah yang dapat digunakan dalam proses mereduksi orde pada garis besarnya dapat dilakukan sebagai berikut:</a:t>
                </a:r>
              </a:p>
              <a:p>
                <a:pPr marL="441325" indent="-441325">
                  <a:buFont typeface="+mj-lt"/>
                  <a:buAutoNum type="alphaLcPeriod"/>
                </a:pPr>
                <a:r>
                  <a:rPr lang="id-ID" sz="1400" dirty="0">
                    <a:latin typeface="Calibri" panose="020F0502020204030204" pitchFamily="34" charset="0"/>
                  </a:rPr>
                  <a:t>Kita misalkan </a:t>
                </a:r>
                <a14:m>
                  <m:oMath xmlns:m="http://schemas.openxmlformats.org/officeDocument/2006/math">
                    <m:r>
                      <a:rPr lang="id-ID" sz="1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14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id-ID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sz="14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id-ID" sz="1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id-ID" sz="14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id-ID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sz="1400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id-ID" sz="1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d-ID" sz="14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id-ID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sz="1400" i="1" dirty="0"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Tentukan y’ (x) dan y” (x),kemudian substitusikan pada persamaan </a:t>
                </a:r>
              </a:p>
              <a:p>
                <a:pPr marL="441325" indent="-44132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” + </m:t>
                      </m:r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’ + </m:t>
                      </m:r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 =0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 marL="441325"/>
                <a:r>
                  <a:rPr lang="id-ID" sz="1400" dirty="0">
                    <a:latin typeface="Calibri" panose="020F0502020204030204" pitchFamily="34" charset="0"/>
                  </a:rPr>
                  <a:t>yang diberikan. Jika persamaan differensialnya mempunyai bentuk </a:t>
                </a:r>
              </a:p>
              <a:p>
                <a:pPr marL="441325" indent="-44132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id-ID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d-ID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d-ID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 marL="441325" indent="96838"/>
                <a:r>
                  <a:rPr lang="id-ID" sz="1400" dirty="0">
                    <a:latin typeface="Calibri" panose="020F0502020204030204" pitchFamily="34" charset="0"/>
                  </a:rPr>
                  <a:t>Kita ubah dulu sehingga mempunyai bentuk</a:t>
                </a:r>
              </a:p>
              <a:p>
                <a:pPr marL="441325" indent="-44132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” + </m:t>
                      </m:r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’ + </m:t>
                      </m:r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 = 0.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E6315FE-7F8D-41DC-8328-F0965A982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059582"/>
                <a:ext cx="8064896" cy="3307829"/>
              </a:xfrm>
              <a:prstGeom prst="rect">
                <a:avLst/>
              </a:prstGeom>
              <a:blipFill>
                <a:blip r:embed="rId2"/>
                <a:stretch>
                  <a:fillRect l="-302" t="-166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814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D989245-7A14-4FDD-962A-E102D59B3D0E}"/>
              </a:ext>
            </a:extLst>
          </p:cNvPr>
          <p:cNvGrpSpPr/>
          <p:nvPr/>
        </p:nvGrpSpPr>
        <p:grpSpPr>
          <a:xfrm>
            <a:off x="251520" y="195486"/>
            <a:ext cx="6302341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FBD966E6-2096-4899-A591-72085086CB76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81D4B75E-F662-4EE8-9D3E-A31BFF678023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7A1946FE-B2E8-43A3-9B4E-F291FB8F3582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4E16792D-EB0E-4464-973E-5497943F0D80}"/>
              </a:ext>
            </a:extLst>
          </p:cNvPr>
          <p:cNvSpPr/>
          <p:nvPr/>
        </p:nvSpPr>
        <p:spPr>
          <a:xfrm>
            <a:off x="502232" y="298554"/>
            <a:ext cx="387778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b="1" dirty="0">
                <a:solidFill>
                  <a:schemeClr val="bg1"/>
                </a:solidFill>
                <a:cs typeface="Arial" pitchFamily="34" charset="0"/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6676FFD3-FF0A-4A4C-9A56-8F88B9471162}"/>
              </a:ext>
            </a:extLst>
          </p:cNvPr>
          <p:cNvSpPr txBox="1"/>
          <p:nvPr/>
        </p:nvSpPr>
        <p:spPr bwMode="auto">
          <a:xfrm>
            <a:off x="1225208" y="330210"/>
            <a:ext cx="45709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i-FI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Reduksi Orde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E6315FE-7F8D-41DC-8328-F0965A982EEA}"/>
                  </a:ext>
                </a:extLst>
              </p:cNvPr>
              <p:cNvSpPr/>
              <p:nvPr/>
            </p:nvSpPr>
            <p:spPr>
              <a:xfrm>
                <a:off x="395536" y="1059582"/>
                <a:ext cx="7704856" cy="1758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lphaLcPeriod" startAt="2"/>
                </a:pPr>
                <a:r>
                  <a:rPr lang="id-ID" sz="1600" dirty="0">
                    <a:latin typeface="Calibri" panose="020F0502020204030204" pitchFamily="34" charset="0"/>
                  </a:rPr>
                  <a:t>Selesaikan persamaan tersebut dalam variabel terpisah yang dhasilkan lewat substitusi pada (a) sehingga diperoleh </a:t>
                </a:r>
                <a14:m>
                  <m:oMath xmlns:m="http://schemas.openxmlformats.org/officeDocument/2006/math">
                    <m:r>
                      <a:rPr lang="id-ID" sz="16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id-ID" sz="16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id-ID" sz="1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sz="1600" i="1" dirty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pPr marL="342900" indent="-342900">
                  <a:buFont typeface="+mj-lt"/>
                  <a:buAutoNum type="alphaLcPeriod" startAt="2"/>
                </a:pPr>
                <a:r>
                  <a:rPr lang="es-ES" sz="1600" dirty="0" err="1">
                    <a:latin typeface="Calibri" panose="020F0502020204030204" pitchFamily="34" charset="0"/>
                  </a:rPr>
                  <a:t>Carilah</a:t>
                </a:r>
                <a:r>
                  <a:rPr lang="es-ES" sz="1600" dirty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6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s-ES" sz="1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6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ES" sz="1600" dirty="0" err="1">
                    <a:latin typeface="Calibri" panose="020F0502020204030204" pitchFamily="34" charset="0"/>
                  </a:rPr>
                  <a:t>dengan</a:t>
                </a:r>
                <a:r>
                  <a:rPr lang="es-ES" sz="1600" dirty="0">
                    <a:latin typeface="Calibri" panose="020F0502020204030204" pitchFamily="34" charset="0"/>
                  </a:rPr>
                  <a:t> </a:t>
                </a:r>
                <a:r>
                  <a:rPr lang="es-ES" sz="1600" dirty="0" err="1">
                    <a:latin typeface="Calibri" panose="020F0502020204030204" pitchFamily="34" charset="0"/>
                  </a:rPr>
                  <a:t>menggunakan</a:t>
                </a:r>
                <a:r>
                  <a:rPr lang="es-ES" sz="1600" dirty="0">
                    <a:latin typeface="Calibri" panose="020F0502020204030204" pitchFamily="34" charset="0"/>
                  </a:rPr>
                  <a:t> </a:t>
                </a:r>
                <a:r>
                  <a:rPr lang="es-ES" sz="1600" dirty="0" err="1">
                    <a:latin typeface="Calibri" panose="020F0502020204030204" pitchFamily="34" charset="0"/>
                  </a:rPr>
                  <a:t>rumus</a:t>
                </a:r>
                <a:endParaRPr lang="id-ID" sz="16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6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d-ID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sz="16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id-ID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id-ID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nary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id-ID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sz="16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id-ID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d-ID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id-ID" sz="16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id-ID" sz="1600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d. Lalu solusi umum persamaan diferensial </a:t>
                </a:r>
                <a14:m>
                  <m:oMath xmlns:m="http://schemas.openxmlformats.org/officeDocument/2006/math">
                    <m:r>
                      <a:rPr lang="id-ID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id-ID" sz="16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E6315FE-7F8D-41DC-8328-F0965A982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059582"/>
                <a:ext cx="7704856" cy="1758495"/>
              </a:xfrm>
              <a:prstGeom prst="rect">
                <a:avLst/>
              </a:prstGeom>
              <a:blipFill>
                <a:blip r:embed="rId2"/>
                <a:stretch>
                  <a:fillRect l="-475" t="-1042" r="-158" b="-381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75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D989245-7A14-4FDD-962A-E102D59B3D0E}"/>
              </a:ext>
            </a:extLst>
          </p:cNvPr>
          <p:cNvGrpSpPr/>
          <p:nvPr/>
        </p:nvGrpSpPr>
        <p:grpSpPr>
          <a:xfrm>
            <a:off x="251520" y="195486"/>
            <a:ext cx="6302341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FBD966E6-2096-4899-A591-72085086CB76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81D4B75E-F662-4EE8-9D3E-A31BFF678023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7A1946FE-B2E8-43A3-9B4E-F291FB8F3582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4E16792D-EB0E-4464-973E-5497943F0D80}"/>
              </a:ext>
            </a:extLst>
          </p:cNvPr>
          <p:cNvSpPr/>
          <p:nvPr/>
        </p:nvSpPr>
        <p:spPr>
          <a:xfrm>
            <a:off x="502232" y="298554"/>
            <a:ext cx="387778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b="1" dirty="0">
                <a:solidFill>
                  <a:schemeClr val="bg1"/>
                </a:solidFill>
                <a:cs typeface="Arial" pitchFamily="34" charset="0"/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6676FFD3-FF0A-4A4C-9A56-8F88B9471162}"/>
              </a:ext>
            </a:extLst>
          </p:cNvPr>
          <p:cNvSpPr txBox="1"/>
          <p:nvPr/>
        </p:nvSpPr>
        <p:spPr bwMode="auto">
          <a:xfrm>
            <a:off x="1225208" y="330210"/>
            <a:ext cx="45709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i-FI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Reduksi Orde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E6315FE-7F8D-41DC-8328-F0965A982EEA}"/>
                  </a:ext>
                </a:extLst>
              </p:cNvPr>
              <p:cNvSpPr/>
              <p:nvPr/>
            </p:nvSpPr>
            <p:spPr>
              <a:xfrm>
                <a:off x="395536" y="1059582"/>
                <a:ext cx="7488832" cy="3032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sz="1600" b="1" dirty="0">
                    <a:latin typeface="Calibri" panose="020F0502020204030204" pitchFamily="34" charset="0"/>
                  </a:rPr>
                  <a:t>Contoh:</a:t>
                </a: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Diberikan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 adalah solusi dari PD: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id-ID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. Dengan menggunakan reduksi orde, tentukan solusi umum PD tersebut.</a:t>
                </a:r>
              </a:p>
              <a:p>
                <a:r>
                  <a:rPr lang="id-ID" sz="1600" b="1" dirty="0">
                    <a:latin typeface="Calibri" panose="020F0502020204030204" pitchFamily="34" charset="0"/>
                  </a:rPr>
                  <a:t>Jawaban:</a:t>
                </a: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Bentuk PD diubah ke dalam bentuk umum, menjadi: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p>
                        <m:sSup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id-ID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id-ID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nary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id-ID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d-ID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d-ID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id-ID" sz="16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id-ID" sz="1600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6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d-ID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id-ID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id-ID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id-ID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id-ID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nary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d-ID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id-ID" sz="16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id-ID" sz="1600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r>
                        <a:rPr lang="id-ID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6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Sehingga solusi umum PD: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6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E6315FE-7F8D-41DC-8328-F0965A982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059582"/>
                <a:ext cx="7488832" cy="3032369"/>
              </a:xfrm>
              <a:prstGeom prst="rect">
                <a:avLst/>
              </a:prstGeom>
              <a:blipFill>
                <a:blip r:embed="rId2"/>
                <a:stretch>
                  <a:fillRect l="-489" t="-604" r="-32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079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139702"/>
            <a:ext cx="2736303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33ED759-7089-4F8E-9AA4-40E532DEFFA7}"/>
              </a:ext>
            </a:extLst>
          </p:cNvPr>
          <p:cNvGrpSpPr/>
          <p:nvPr/>
        </p:nvGrpSpPr>
        <p:grpSpPr>
          <a:xfrm>
            <a:off x="235382" y="91829"/>
            <a:ext cx="7072922" cy="592319"/>
            <a:chOff x="1151472" y="3187501"/>
            <a:chExt cx="6552728" cy="914400"/>
          </a:xfrm>
        </p:grpSpPr>
        <p:sp>
          <p:nvSpPr>
            <p:cNvPr id="9" name="Pentagon 4">
              <a:extLst>
                <a:ext uri="{FF2B5EF4-FFF2-40B4-BE49-F238E27FC236}">
                  <a16:creationId xmlns:a16="http://schemas.microsoft.com/office/drawing/2014/main" id="{907459B0-47D6-4998-A757-04E44183253D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0" name="Pentagon 5">
              <a:extLst>
                <a:ext uri="{FF2B5EF4-FFF2-40B4-BE49-F238E27FC236}">
                  <a16:creationId xmlns:a16="http://schemas.microsoft.com/office/drawing/2014/main" id="{CAD08C25-8B77-4FF0-B206-D7C959BCCD99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3602676C-26BB-48AB-8503-0CEEDC2D8F8C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</p:grpSp>
      <p:sp>
        <p:nvSpPr>
          <p:cNvPr id="12" name="직사각형 39">
            <a:extLst>
              <a:ext uri="{FF2B5EF4-FFF2-40B4-BE49-F238E27FC236}">
                <a16:creationId xmlns:a16="http://schemas.microsoft.com/office/drawing/2014/main" id="{50974F24-B459-40CC-8DEA-A30EB1F5760C}"/>
              </a:ext>
            </a:extLst>
          </p:cNvPr>
          <p:cNvSpPr/>
          <p:nvPr/>
        </p:nvSpPr>
        <p:spPr>
          <a:xfrm>
            <a:off x="534412" y="180097"/>
            <a:ext cx="398849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6B5B427D-9C3E-41CE-9485-FC9FD0403AFB}"/>
              </a:ext>
            </a:extLst>
          </p:cNvPr>
          <p:cNvSpPr txBox="1"/>
          <p:nvPr/>
        </p:nvSpPr>
        <p:spPr bwMode="auto">
          <a:xfrm>
            <a:off x="1192208" y="216972"/>
            <a:ext cx="496396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Bentuk Persamaan Diferensial Orde 2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D46D786-90B9-4420-B17E-1E3EE4B692BD}"/>
                  </a:ext>
                </a:extLst>
              </p:cNvPr>
              <p:cNvSpPr/>
              <p:nvPr/>
            </p:nvSpPr>
            <p:spPr>
              <a:xfrm>
                <a:off x="534412" y="987574"/>
                <a:ext cx="8142044" cy="20529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0"/>
                <a:r>
                  <a:rPr lang="id-ID" dirty="0">
                    <a:latin typeface="Calibri" panose="020F0502020204030204" pitchFamily="34" charset="0"/>
                  </a:rPr>
                  <a:t>Bentuk umum persamaan diferensial orde 2 yaitu:</a:t>
                </a:r>
              </a:p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id-ID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d-ID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d-ID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>
                  <a:latin typeface="Calibri" panose="020F0502020204030204" pitchFamily="34" charset="0"/>
                </a:endParaRPr>
              </a:p>
              <a:p>
                <a:pPr latinLnBrk="0"/>
                <a14:m>
                  <m:oMath xmlns:m="http://schemas.openxmlformats.org/officeDocument/2006/math">
                    <m:r>
                      <a:rPr lang="id-ID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id-ID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d-ID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d-ID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id-ID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d-ID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dan </a:t>
                </a:r>
                <a14:m>
                  <m:oMath xmlns:m="http://schemas.openxmlformats.org/officeDocument/2006/math">
                    <m:r>
                      <a:rPr lang="id-ID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 adalah fungsi-fungsi kontinu pada suatu interval. </a:t>
                </a:r>
              </a:p>
              <a:p>
                <a:pPr latinLnBrk="0"/>
                <a:endParaRPr lang="id-ID" dirty="0">
                  <a:latin typeface="Calibri" panose="020F0502020204030204" pitchFamily="34" charset="0"/>
                </a:endParaRPr>
              </a:p>
              <a:p>
                <a:pPr latinLnBrk="0"/>
                <a:r>
                  <a:rPr lang="id-ID" dirty="0">
                    <a:latin typeface="Calibri" panose="020F0502020204030204" pitchFamily="34" charset="0"/>
                  </a:rPr>
                  <a:t>Hal yang sangat berbeda dengan persamaan differensial orde satu adalah keunikan solusi dari persamaan differensial orde dua disyaratkan dengan dua kondisi awal yang harus dipenuhi yakni </a:t>
                </a:r>
                <a14:m>
                  <m:oMath xmlns:m="http://schemas.openxmlformats.org/officeDocument/2006/math">
                    <m:r>
                      <a:rPr lang="id-ID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d-ID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d-ID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d-ID" i="1" dirty="0" smtClean="0">
                        <a:latin typeface="Cambria Math" panose="02040503050406030204" pitchFamily="18" charset="0"/>
                      </a:rPr>
                      <m:t>) = </m:t>
                    </m:r>
                    <m:sSub>
                      <m:sSubPr>
                        <m:ctrlPr>
                          <a:rPr lang="id-ID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d-ID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dan </a:t>
                </a:r>
                <a14:m>
                  <m:oMath xmlns:m="http://schemas.openxmlformats.org/officeDocument/2006/math">
                    <m:r>
                      <a:rPr lang="id-ID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b="0" i="1" dirty="0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id-ID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d-ID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d-ID" i="1" dirty="0" smtClean="0">
                        <a:latin typeface="Cambria Math" panose="02040503050406030204" pitchFamily="18" charset="0"/>
                      </a:rPr>
                      <m:t>) = </m:t>
                    </m:r>
                    <m:sSubSup>
                      <m:sSubSupPr>
                        <m:ctrlPr>
                          <a:rPr lang="id-ID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id-ID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id-ID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D46D786-90B9-4420-B17E-1E3EE4B69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12" y="987574"/>
                <a:ext cx="8142044" cy="2052934"/>
              </a:xfrm>
              <a:prstGeom prst="rect">
                <a:avLst/>
              </a:prstGeom>
              <a:blipFill>
                <a:blip r:embed="rId2"/>
                <a:stretch>
                  <a:fillRect l="-674" t="-1484" r="-899" b="-385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94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39">
            <a:extLst>
              <a:ext uri="{FF2B5EF4-FFF2-40B4-BE49-F238E27FC236}">
                <a16:creationId xmlns:a16="http://schemas.microsoft.com/office/drawing/2014/main" id="{50974F24-B459-40CC-8DEA-A30EB1F5760C}"/>
              </a:ext>
            </a:extLst>
          </p:cNvPr>
          <p:cNvSpPr/>
          <p:nvPr/>
        </p:nvSpPr>
        <p:spPr>
          <a:xfrm>
            <a:off x="534412" y="180097"/>
            <a:ext cx="398849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D46D786-90B9-4420-B17E-1E3EE4B692BD}"/>
                  </a:ext>
                </a:extLst>
              </p:cNvPr>
              <p:cNvSpPr/>
              <p:nvPr/>
            </p:nvSpPr>
            <p:spPr>
              <a:xfrm>
                <a:off x="493214" y="1419622"/>
                <a:ext cx="7895210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0"/>
                <a:r>
                  <a:rPr lang="id-ID" dirty="0">
                    <a:latin typeface="Calibri" panose="020F0502020204030204" pitchFamily="34" charset="0"/>
                  </a:rPr>
                  <a:t>Bentuk umum persamaan diferensial</a:t>
                </a:r>
              </a:p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id-ID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d-ID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d-ID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i="1" dirty="0">
                  <a:latin typeface="Calibri" panose="020F0502020204030204" pitchFamily="34" charset="0"/>
                </a:endParaRPr>
              </a:p>
              <a:p>
                <a:pPr latinLnBrk="0"/>
                <a:r>
                  <a:rPr lang="id-ID" dirty="0">
                    <a:latin typeface="Calibri" panose="020F0502020204030204" pitchFamily="34" charset="0"/>
                  </a:rPr>
                  <a:t>Jika </a:t>
                </a:r>
                <a14:m>
                  <m:oMath xmlns:m="http://schemas.openxmlformats.org/officeDocument/2006/math">
                    <m:r>
                      <a:rPr lang="id-ID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d-ID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i="1" dirty="0" smtClean="0">
                        <a:latin typeface="Cambria Math" panose="02040503050406030204" pitchFamily="18" charset="0"/>
                      </a:rPr>
                      <m:t>) = 0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, maka persamaan differensial di atas disebut </a:t>
                </a:r>
                <a:r>
                  <a:rPr lang="id-ID" b="1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homogen</a:t>
                </a:r>
                <a:r>
                  <a:rPr lang="id-ID" dirty="0">
                    <a:latin typeface="Calibri" panose="020F0502020204030204" pitchFamily="34" charset="0"/>
                  </a:rPr>
                  <a:t>, sebaliknya disebut </a:t>
                </a:r>
                <a:r>
                  <a:rPr lang="id-ID" b="1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non homogen. </a:t>
                </a:r>
              </a:p>
              <a:p>
                <a:pPr latinLnBrk="0"/>
                <a:endParaRPr lang="id-ID" dirty="0">
                  <a:latin typeface="Calibri" panose="020F0502020204030204" pitchFamily="34" charset="0"/>
                </a:endParaRPr>
              </a:p>
              <a:p>
                <a:pPr latinLnBrk="0"/>
                <a:r>
                  <a:rPr lang="id-ID" dirty="0">
                    <a:latin typeface="Calibri" panose="020F0502020204030204" pitchFamily="34" charset="0"/>
                  </a:rPr>
                  <a:t>Persamaan Differensial Biasa linier orde dua homogen dengan koefisien konstan, memiliki bentuk umum :</a:t>
                </a:r>
              </a:p>
              <a:p>
                <a:pPr latinLnBrk="0"/>
                <a:endParaRPr lang="id-ID" dirty="0">
                  <a:latin typeface="Calibri" panose="020F0502020204030204" pitchFamily="34" charset="0"/>
                </a:endParaRPr>
              </a:p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i="1" dirty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id-ID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i="1" dirty="0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id-ID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d-ID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i="1" dirty="0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id-ID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i="1" dirty="0">
                  <a:latin typeface="Calibri" panose="020F0502020204030204" pitchFamily="34" charset="0"/>
                </a:endParaRPr>
              </a:p>
              <a:p>
                <a:pPr latinLnBrk="0"/>
                <a:r>
                  <a:rPr lang="id-ID" dirty="0">
                    <a:latin typeface="Calibri" panose="020F0502020204030204" pitchFamily="34" charset="0"/>
                  </a:rPr>
                  <a:t>dimana </a:t>
                </a:r>
                <a14:m>
                  <m:oMath xmlns:m="http://schemas.openxmlformats.org/officeDocument/2006/math">
                    <m:r>
                      <a:rPr lang="id-ID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d-ID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d-ID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d-ID" i="0" dirty="0">
                    <a:latin typeface="Calibri" panose="020F0502020204030204" pitchFamily="34" charset="0"/>
                  </a:rPr>
                  <a:t> </a:t>
                </a:r>
                <a:r>
                  <a:rPr lang="id-ID" dirty="0">
                    <a:latin typeface="Calibri" panose="020F0502020204030204" pitchFamily="34" charset="0"/>
                  </a:rPr>
                  <a:t>merupakan konstanta sebarang.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D46D786-90B9-4420-B17E-1E3EE4B69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14" y="1419622"/>
                <a:ext cx="7895210" cy="2862322"/>
              </a:xfrm>
              <a:prstGeom prst="rect">
                <a:avLst/>
              </a:prstGeom>
              <a:blipFill>
                <a:blip r:embed="rId2"/>
                <a:stretch>
                  <a:fillRect l="-695" t="-1279" b="-255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524E58F7-330B-456C-A26C-33215147E020}"/>
              </a:ext>
            </a:extLst>
          </p:cNvPr>
          <p:cNvGrpSpPr/>
          <p:nvPr/>
        </p:nvGrpSpPr>
        <p:grpSpPr>
          <a:xfrm>
            <a:off x="251520" y="180097"/>
            <a:ext cx="6302341" cy="569662"/>
            <a:chOff x="1151472" y="3187501"/>
            <a:chExt cx="6552728" cy="914400"/>
          </a:xfrm>
        </p:grpSpPr>
        <p:sp>
          <p:nvSpPr>
            <p:cNvPr id="16" name="Pentagon 12">
              <a:extLst>
                <a:ext uri="{FF2B5EF4-FFF2-40B4-BE49-F238E27FC236}">
                  <a16:creationId xmlns:a16="http://schemas.microsoft.com/office/drawing/2014/main" id="{020E2DAD-37B2-4722-9D09-07DA2BB1EEDE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7" name="Pentagon 13">
              <a:extLst>
                <a:ext uri="{FF2B5EF4-FFF2-40B4-BE49-F238E27FC236}">
                  <a16:creationId xmlns:a16="http://schemas.microsoft.com/office/drawing/2014/main" id="{EF770556-61FB-4BA1-BB52-2A6CE2B5191B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628B78D5-7654-46A4-83EC-B218EA25B988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19" name="직사각형 39">
            <a:extLst>
              <a:ext uri="{FF2B5EF4-FFF2-40B4-BE49-F238E27FC236}">
                <a16:creationId xmlns:a16="http://schemas.microsoft.com/office/drawing/2014/main" id="{04205796-5CC4-4266-A31B-E69CCCF4E998}"/>
              </a:ext>
            </a:extLst>
          </p:cNvPr>
          <p:cNvSpPr/>
          <p:nvPr/>
        </p:nvSpPr>
        <p:spPr>
          <a:xfrm>
            <a:off x="493214" y="348295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F3DA6145-B4A3-44DA-A27C-6A7163B59F87}"/>
              </a:ext>
            </a:extLst>
          </p:cNvPr>
          <p:cNvSpPr txBox="1"/>
          <p:nvPr/>
        </p:nvSpPr>
        <p:spPr bwMode="auto">
          <a:xfrm>
            <a:off x="1273884" y="331704"/>
            <a:ext cx="457092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v-SE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Bentuk Umum Persamaan Homogen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340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0136B78-0F3A-4712-89A6-4810AE01F65C}"/>
              </a:ext>
            </a:extLst>
          </p:cNvPr>
          <p:cNvGrpSpPr/>
          <p:nvPr/>
        </p:nvGrpSpPr>
        <p:grpSpPr>
          <a:xfrm>
            <a:off x="179512" y="123478"/>
            <a:ext cx="6480720" cy="648072"/>
            <a:chOff x="1151472" y="3187501"/>
            <a:chExt cx="6552728" cy="914400"/>
          </a:xfrm>
        </p:grpSpPr>
        <p:sp>
          <p:nvSpPr>
            <p:cNvPr id="5" name="Pentagon 16">
              <a:extLst>
                <a:ext uri="{FF2B5EF4-FFF2-40B4-BE49-F238E27FC236}">
                  <a16:creationId xmlns:a16="http://schemas.microsoft.com/office/drawing/2014/main" id="{FBB42874-E40A-4975-AD12-4A22ADC869EC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6" name="Pentagon 17">
              <a:extLst>
                <a:ext uri="{FF2B5EF4-FFF2-40B4-BE49-F238E27FC236}">
                  <a16:creationId xmlns:a16="http://schemas.microsoft.com/office/drawing/2014/main" id="{9D406D7B-5E5C-4AA6-8B5B-AEF456193754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62BB6C3C-974B-460A-BBAB-5F34F59D023E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B969F4AC-1F80-4B65-AEBD-AF8177349892}"/>
              </a:ext>
            </a:extLst>
          </p:cNvPr>
          <p:cNvSpPr/>
          <p:nvPr/>
        </p:nvSpPr>
        <p:spPr>
          <a:xfrm>
            <a:off x="395536" y="258202"/>
            <a:ext cx="387778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21DC6524-FD81-4E58-8621-359D74DB3EC2}"/>
              </a:ext>
            </a:extLst>
          </p:cNvPr>
          <p:cNvSpPr txBox="1"/>
          <p:nvPr/>
        </p:nvSpPr>
        <p:spPr bwMode="auto">
          <a:xfrm>
            <a:off x="1117216" y="241347"/>
            <a:ext cx="4896544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Menetukan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Solusi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Persamaan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Homogen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7F7FC36-DC97-42A9-A6F4-0ACA1CA02612}"/>
                  </a:ext>
                </a:extLst>
              </p:cNvPr>
              <p:cNvSpPr/>
              <p:nvPr/>
            </p:nvSpPr>
            <p:spPr>
              <a:xfrm>
                <a:off x="197646" y="915566"/>
                <a:ext cx="8550818" cy="40374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sz="1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Diketahui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id-ID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id-ID" sz="16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6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sSup>
                        <m:sSupPr>
                          <m:ctrlPr>
                            <a:rPr lang="id-ID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id-ID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d-ID" sz="16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6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id-ID" sz="16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6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d-ID" sz="1600" b="1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Bentuk umum solusi: </a:t>
                </a:r>
                <a14:m>
                  <m:oMath xmlns:m="http://schemas.openxmlformats.org/officeDocument/2006/math">
                    <m:r>
                      <a:rPr lang="id-ID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id-ID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sz="16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id-ID" sz="16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id-ID" sz="16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id-ID" sz="16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d-ID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d-ID" sz="16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id-ID" sz="16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id-ID" sz="16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id-ID" sz="16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id-ID" sz="16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Misalkan </a:t>
                </a:r>
                <a14:m>
                  <m:oMath xmlns:m="http://schemas.openxmlformats.org/officeDocument/2006/math">
                    <m:r>
                      <a:rPr lang="id-ID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id-ID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16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id-ID" sz="16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𝒓𝒙</m:t>
                        </m:r>
                      </m:sup>
                    </m:sSup>
                  </m:oMath>
                </a14:m>
                <a:endParaRPr lang="id-ID" sz="16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Persamaannya berubah menjadi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6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id-ID" sz="16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id-ID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id-ID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𝒂𝒓</m:t>
                    </m:r>
                    <m:r>
                      <a:rPr lang="id-ID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id-ID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id-ID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id-ID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d-ID" sz="1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, sebuah persamaan kuadrat. </a:t>
                </a:r>
              </a:p>
              <a:p>
                <a:r>
                  <a:rPr lang="id-ID" sz="1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Jadi kemungkinan akarnya ada 3 yaitu: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pt-BR" sz="1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Akar real berbeda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; dimana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)</a:t>
                </a:r>
                <a:endParaRPr lang="id-ID" sz="16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marL="441325"/>
                <a:r>
                  <a:rPr lang="id-ID" sz="1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Memiliki solusi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id-ID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d-ID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id-ID" sz="1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d-ID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id-ID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d-ID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id-ID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1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dan  mempunyai solusi umum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d-ID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id-ID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id-ID" sz="16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6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d-ID" sz="16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d-ID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id-ID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d-ID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id-ID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id-ID" sz="16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6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d-ID" sz="16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d-ID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pt-BR" sz="1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Akar real kembar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; dimana</a:t>
                </a:r>
                <a14:m>
                  <m:oMath xmlns:m="http://schemas.openxmlformats.org/officeDocument/2006/math">
                    <m:r>
                      <a:rPr lang="id-ID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id-ID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d-ID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d-ID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)</a:t>
                </a:r>
                <a:r>
                  <a:rPr lang="id-ID" sz="1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</a:p>
              <a:p>
                <a:pPr marL="441325"/>
                <a:r>
                  <a:rPr lang="id-ID" sz="1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Memiliki solusi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𝑟𝑥</m:t>
                        </m:r>
                      </m:sup>
                    </m:sSup>
                  </m:oMath>
                </a14:m>
                <a:r>
                  <a:rPr lang="id-ID" sz="1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d-ID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𝑥𝑒</m:t>
                        </m:r>
                      </m:e>
                      <m:sup>
                        <m:r>
                          <a:rPr lang="id-ID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𝑟𝑥</m:t>
                        </m:r>
                      </m:sup>
                    </m:sSup>
                    <m:r>
                      <a:rPr lang="id-ID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1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dan mempunyai solusi umum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d-ID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d-ID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id-ID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𝑟𝑥</m:t>
                          </m:r>
                        </m:sup>
                      </m:sSup>
                      <m:r>
                        <a:rPr lang="es-ES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d-ID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d-ID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𝑟𝑥</m:t>
                          </m:r>
                        </m:sup>
                      </m:sSup>
                    </m:oMath>
                  </m:oMathPara>
                </a14:m>
                <a:endParaRPr lang="id-ID" sz="16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endParaRPr lang="id-ID" sz="16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pl-PL" sz="1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Akar kompleks kojugate </a:t>
                </a:r>
                <a14:m>
                  <m:oMath xmlns:m="http://schemas.openxmlformats.org/officeDocument/2006/math">
                    <m:r>
                      <a:rPr lang="pl-PL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pl-PL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pl-PL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pl-PL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𝑤𝑖</m:t>
                    </m:r>
                    <m:r>
                      <a:rPr lang="pl-PL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pl-PL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pl-PL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–</m:t>
                    </m:r>
                    <m:r>
                      <a:rPr lang="pl-PL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𝑤𝑖</m:t>
                    </m:r>
                    <m:r>
                      <a:rPr lang="pl-PL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l-PL" sz="16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marL="441325"/>
                <a:r>
                  <a:rPr lang="id-ID" sz="1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Memiliki solusi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𝑢𝑥</m:t>
                        </m:r>
                      </m:sup>
                    </m:sSup>
                    <m:func>
                      <m:funcPr>
                        <m:ctrlP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16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𝑤𝑥</m:t>
                        </m:r>
                      </m:e>
                    </m:func>
                  </m:oMath>
                </a14:m>
                <a:r>
                  <a:rPr lang="id-ID" sz="1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; dan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d-ID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𝑢𝑥</m:t>
                        </m:r>
                      </m:sup>
                    </m:sSup>
                    <m:func>
                      <m:funcPr>
                        <m:ctrlP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16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id-ID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𝑤𝑥</m:t>
                        </m:r>
                      </m:e>
                    </m:func>
                    <m:r>
                      <a:rPr lang="id-ID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1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dan mempunyai solusi umum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id-ID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600" i="1" dirty="0" err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𝑢𝑥</m:t>
                          </m:r>
                        </m:sup>
                      </m:sSup>
                      <m:r>
                        <a:rPr lang="es-ES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 </m:t>
                      </m:r>
                      <m:sSub>
                        <m:sSubPr>
                          <m:ctrlPr>
                            <a:rPr lang="id-ID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d-ID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s-ES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s-ES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s-ES" sz="160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s-ES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id-ID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d-ID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s-ES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s-ES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s-ES" sz="160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s-ES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7F7FC36-DC97-42A9-A6F4-0ACA1CA02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46" y="915566"/>
                <a:ext cx="8550818" cy="4037452"/>
              </a:xfrm>
              <a:prstGeom prst="rect">
                <a:avLst/>
              </a:prstGeom>
              <a:blipFill>
                <a:blip r:embed="rId2"/>
                <a:stretch>
                  <a:fillRect l="-356" t="-45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79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0136B78-0F3A-4712-89A6-4810AE01F65C}"/>
              </a:ext>
            </a:extLst>
          </p:cNvPr>
          <p:cNvGrpSpPr/>
          <p:nvPr/>
        </p:nvGrpSpPr>
        <p:grpSpPr>
          <a:xfrm>
            <a:off x="179512" y="123478"/>
            <a:ext cx="6480720" cy="648072"/>
            <a:chOff x="1151472" y="3187501"/>
            <a:chExt cx="6552728" cy="914400"/>
          </a:xfrm>
        </p:grpSpPr>
        <p:sp>
          <p:nvSpPr>
            <p:cNvPr id="5" name="Pentagon 16">
              <a:extLst>
                <a:ext uri="{FF2B5EF4-FFF2-40B4-BE49-F238E27FC236}">
                  <a16:creationId xmlns:a16="http://schemas.microsoft.com/office/drawing/2014/main" id="{FBB42874-E40A-4975-AD12-4A22ADC869EC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6" name="Pentagon 17">
              <a:extLst>
                <a:ext uri="{FF2B5EF4-FFF2-40B4-BE49-F238E27FC236}">
                  <a16:creationId xmlns:a16="http://schemas.microsoft.com/office/drawing/2014/main" id="{9D406D7B-5E5C-4AA6-8B5B-AEF456193754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62BB6C3C-974B-460A-BBAB-5F34F59D023E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B969F4AC-1F80-4B65-AEBD-AF8177349892}"/>
              </a:ext>
            </a:extLst>
          </p:cNvPr>
          <p:cNvSpPr/>
          <p:nvPr/>
        </p:nvSpPr>
        <p:spPr>
          <a:xfrm>
            <a:off x="395536" y="258202"/>
            <a:ext cx="387778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21DC6524-FD81-4E58-8621-359D74DB3EC2}"/>
              </a:ext>
            </a:extLst>
          </p:cNvPr>
          <p:cNvSpPr txBox="1"/>
          <p:nvPr/>
        </p:nvSpPr>
        <p:spPr bwMode="auto">
          <a:xfrm>
            <a:off x="1117216" y="241347"/>
            <a:ext cx="4896544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Menetukan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Solusi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Persamaan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Homogen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7F7FC36-DC97-42A9-A6F4-0ACA1CA02612}"/>
                  </a:ext>
                </a:extLst>
              </p:cNvPr>
              <p:cNvSpPr/>
              <p:nvPr/>
            </p:nvSpPr>
            <p:spPr>
              <a:xfrm>
                <a:off x="197646" y="915566"/>
                <a:ext cx="8550818" cy="37055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b="1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Contoh:</a:t>
                </a:r>
              </a:p>
              <a:p>
                <a:r>
                  <a:rPr lang="id-ID" b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d-ID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id-ID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id-ID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d-ID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+6</m:t>
                    </m:r>
                    <m:r>
                      <a:rPr lang="id-ID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d-ID" dirty="0">
                  <a:latin typeface="Calibri" panose="020F0502020204030204" pitchFamily="34" charset="0"/>
                </a:endParaRPr>
              </a:p>
              <a:p>
                <a:pPr marL="274638"/>
                <a:r>
                  <a:rPr lang="id-ID" dirty="0">
                    <a:latin typeface="Calibri" panose="020F0502020204030204" pitchFamily="34" charset="0"/>
                  </a:rPr>
                  <a:t>Persamaan karakteristiknya: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+6=0⇔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d-ID" dirty="0">
                  <a:latin typeface="Calibri" panose="020F0502020204030204" pitchFamily="34" charset="0"/>
                </a:endParaRPr>
              </a:p>
              <a:p>
                <a:pPr marL="274638"/>
                <a:r>
                  <a:rPr lang="id-ID" dirty="0">
                    <a:latin typeface="Calibri" panose="020F0502020204030204" pitchFamily="34" charset="0"/>
                  </a:rPr>
                  <a:t>Akar – akar karakteristiknya: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 atau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endParaRPr lang="id-ID" dirty="0">
                  <a:latin typeface="Calibri" panose="020F0502020204030204" pitchFamily="34" charset="0"/>
                </a:endParaRPr>
              </a:p>
              <a:p>
                <a:pPr marL="274638"/>
                <a:r>
                  <a:rPr lang="id-ID" dirty="0">
                    <a:latin typeface="Calibri" panose="020F0502020204030204" pitchFamily="34" charset="0"/>
                  </a:rPr>
                  <a:t>Maka, solusinya: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id-ID" dirty="0">
                  <a:latin typeface="Calibri" panose="020F0502020204030204" pitchFamily="34" charset="0"/>
                </a:endParaRPr>
              </a:p>
              <a:p>
                <a:r>
                  <a:rPr lang="id-ID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d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id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sSup>
                      <m:sSupPr>
                        <m:ctrlPr>
                          <a:rPr lang="id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d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id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d-ID" dirty="0">
                  <a:latin typeface="Calibri" panose="020F0502020204030204" pitchFamily="34" charset="0"/>
                </a:endParaRPr>
              </a:p>
              <a:p>
                <a:pPr marL="274638"/>
                <a:r>
                  <a:rPr lang="id-ID" dirty="0">
                    <a:latin typeface="Calibri" panose="020F0502020204030204" pitchFamily="34" charset="0"/>
                  </a:rPr>
                  <a:t>Persamaan karakteristiknya:</a:t>
                </a:r>
                <a14:m>
                  <m:oMath xmlns:m="http://schemas.openxmlformats.org/officeDocument/2006/math">
                    <m:r>
                      <a:rPr lang="id-ID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+9=0⇔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d-ID" dirty="0">
                  <a:latin typeface="Calibri" panose="020F0502020204030204" pitchFamily="34" charset="0"/>
                </a:endParaRPr>
              </a:p>
              <a:p>
                <a:pPr marL="274638"/>
                <a:r>
                  <a:rPr lang="id-ID" dirty="0">
                    <a:latin typeface="Calibri" panose="020F0502020204030204" pitchFamily="34" charset="0"/>
                  </a:rPr>
                  <a:t>Akar – akar karakteristiknya: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id-ID" dirty="0">
                  <a:latin typeface="Calibri" panose="020F0502020204030204" pitchFamily="34" charset="0"/>
                </a:endParaRPr>
              </a:p>
              <a:p>
                <a:pPr marL="274638"/>
                <a:r>
                  <a:rPr lang="id-ID" dirty="0">
                    <a:latin typeface="Calibri" panose="020F0502020204030204" pitchFamily="34" charset="0"/>
                  </a:rPr>
                  <a:t>Maka, solusinya: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id-ID" dirty="0">
                  <a:latin typeface="Calibri" panose="020F0502020204030204" pitchFamily="34" charset="0"/>
                </a:endParaRPr>
              </a:p>
              <a:p>
                <a:r>
                  <a:rPr lang="id-ID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d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id-ID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−4</m:t>
                    </m:r>
                    <m:sSup>
                      <m:sSupPr>
                        <m:ctrlPr>
                          <a:rPr lang="id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d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id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d-ID" dirty="0">
                  <a:latin typeface="Calibri" panose="020F0502020204030204" pitchFamily="34" charset="0"/>
                </a:endParaRPr>
              </a:p>
              <a:p>
                <a:pPr marL="274638"/>
                <a:r>
                  <a:rPr lang="id-ID" dirty="0">
                    <a:latin typeface="Calibri" panose="020F0502020204030204" pitchFamily="34" charset="0"/>
                  </a:rPr>
                  <a:t>Persamaan karakteristiknya: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+5=0</m:t>
                    </m:r>
                  </m:oMath>
                </a14:m>
                <a:endParaRPr lang="id-ID" dirty="0">
                  <a:latin typeface="Calibri" panose="020F0502020204030204" pitchFamily="34" charset="0"/>
                </a:endParaRPr>
              </a:p>
              <a:p>
                <a:pPr marL="274638"/>
                <a:r>
                  <a:rPr lang="id-ID" dirty="0">
                    <a:latin typeface="Calibri" panose="020F0502020204030204" pitchFamily="34" charset="0"/>
                  </a:rPr>
                  <a:t>Akar – akar karakteristiknya: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id-ID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id-ID" dirty="0">
                  <a:latin typeface="Calibri" panose="020F0502020204030204" pitchFamily="34" charset="0"/>
                </a:endParaRPr>
              </a:p>
              <a:p>
                <a:pPr marL="274638"/>
                <a:r>
                  <a:rPr lang="id-ID" dirty="0">
                    <a:latin typeface="Calibri" panose="020F0502020204030204" pitchFamily="34" charset="0"/>
                  </a:rPr>
                  <a:t>Maka, solusinya: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id-ID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id-ID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id-ID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7F7FC36-DC97-42A9-A6F4-0ACA1CA02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46" y="915566"/>
                <a:ext cx="8550818" cy="3705502"/>
              </a:xfrm>
              <a:prstGeom prst="rect">
                <a:avLst/>
              </a:prstGeom>
              <a:blipFill>
                <a:blip r:embed="rId2"/>
                <a:stretch>
                  <a:fillRect l="-570" t="-822" b="-164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33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ACA5B1E-9369-40D7-9964-8A46B3FEBEC7}"/>
              </a:ext>
            </a:extLst>
          </p:cNvPr>
          <p:cNvGrpSpPr/>
          <p:nvPr/>
        </p:nvGrpSpPr>
        <p:grpSpPr>
          <a:xfrm>
            <a:off x="251520" y="339502"/>
            <a:ext cx="6302341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04733B28-2C5B-4153-B74B-634D221F5B1E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8693527D-1D55-4700-A49C-13BF72437750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19F82590-1C4C-4D46-9D26-AE8C712AEF7A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14D75A15-252B-4397-A20B-A1877F7F1B75}"/>
              </a:ext>
            </a:extLst>
          </p:cNvPr>
          <p:cNvSpPr/>
          <p:nvPr/>
        </p:nvSpPr>
        <p:spPr>
          <a:xfrm>
            <a:off x="542202" y="457960"/>
            <a:ext cx="307838" cy="3385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616E5374-01AC-4E10-B045-AA6C702D14CA}"/>
              </a:ext>
            </a:extLst>
          </p:cNvPr>
          <p:cNvSpPr txBox="1"/>
          <p:nvPr/>
        </p:nvSpPr>
        <p:spPr bwMode="auto">
          <a:xfrm>
            <a:off x="1227992" y="472442"/>
            <a:ext cx="463405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Bentuk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Umum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Persamaan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Nonhomogen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70E5EA9-F103-4791-B865-2CE83725B279}"/>
                  </a:ext>
                </a:extLst>
              </p:cNvPr>
              <p:cNvSpPr/>
              <p:nvPr/>
            </p:nvSpPr>
            <p:spPr>
              <a:xfrm>
                <a:off x="691250" y="1275606"/>
                <a:ext cx="7769182" cy="32035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dirty="0">
                    <a:latin typeface="Calibri" panose="020F0502020204030204" pitchFamily="34" charset="0"/>
                  </a:rPr>
                  <a:t>Bentuk Umum PD Non Homogen: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id-ID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d-ID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>
                  <a:latin typeface="Calibri" panose="020F0502020204030204" pitchFamily="34" charset="0"/>
                </a:endParaRPr>
              </a:p>
              <a:p>
                <a:r>
                  <a:rPr lang="id-ID" dirty="0">
                    <a:latin typeface="Calibri" panose="020F0502020204030204" pitchFamily="34" charset="0"/>
                  </a:rPr>
                  <a:t>Dengan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)≠0</m:t>
                    </m:r>
                  </m:oMath>
                </a14:m>
                <a:endParaRPr lang="id-ID" dirty="0">
                  <a:latin typeface="Calibri" panose="020F0502020204030204" pitchFamily="34" charset="0"/>
                </a:endParaRPr>
              </a:p>
              <a:p>
                <a:endParaRPr lang="id-ID" dirty="0">
                  <a:latin typeface="Calibri" panose="020F0502020204030204" pitchFamily="34" charset="0"/>
                </a:endParaRPr>
              </a:p>
              <a:p>
                <a:r>
                  <a:rPr lang="id-ID" dirty="0">
                    <a:latin typeface="Calibri" panose="020F0502020204030204" pitchFamily="34" charset="0"/>
                  </a:rPr>
                  <a:t>Solusi total: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d-ID" dirty="0">
                  <a:latin typeface="Calibri" panose="020F0502020204030204" pitchFamily="34" charset="0"/>
                </a:endParaRPr>
              </a:p>
              <a:p>
                <a:r>
                  <a:rPr lang="id-ID" dirty="0">
                    <a:latin typeface="Calibri" panose="020F0502020204030204" pitchFamily="34" charset="0"/>
                  </a:rPr>
                  <a:t>Dengan: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 solusi PD Homogen</a:t>
                </a:r>
              </a:p>
              <a:p>
                <a:pPr marL="1436688" indent="-1436688">
                  <a:tabLst>
                    <a:tab pos="901700" algn="l"/>
                  </a:tabLst>
                </a:pPr>
                <a:r>
                  <a:rPr lang="id-ID" dirty="0">
                    <a:latin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 solusi PD Non Homogen</a:t>
                </a:r>
              </a:p>
              <a:p>
                <a:endParaRPr lang="id-ID" dirty="0">
                  <a:latin typeface="Calibri" panose="020F0502020204030204" pitchFamily="34" charset="0"/>
                </a:endParaRPr>
              </a:p>
              <a:p>
                <a:r>
                  <a:rPr lang="id-ID" dirty="0">
                    <a:latin typeface="Calibri" panose="020F0502020204030204" pitchFamily="34" charset="0"/>
                  </a:rPr>
                  <a:t>Menentukan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d-ID" dirty="0">
                  <a:latin typeface="Calibri" panose="020F0502020204030204" pitchFamily="34" charset="0"/>
                </a:endParaRPr>
              </a:p>
              <a:p>
                <a:pPr marL="342900" indent="-342900">
                  <a:buAutoNum type="arabicPeriod"/>
                </a:pPr>
                <a:r>
                  <a:rPr lang="id-ID" dirty="0">
                    <a:latin typeface="Calibri" panose="020F0502020204030204" pitchFamily="34" charset="0"/>
                  </a:rPr>
                  <a:t>Metode koefisien tak tentu</a:t>
                </a:r>
              </a:p>
              <a:p>
                <a:pPr marL="342900" indent="-342900">
                  <a:buAutoNum type="arabicPeriod"/>
                </a:pPr>
                <a:r>
                  <a:rPr lang="id-ID" dirty="0">
                    <a:latin typeface="Calibri" panose="020F0502020204030204" pitchFamily="34" charset="0"/>
                  </a:rPr>
                  <a:t>Metode variasi parameter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70E5EA9-F103-4791-B865-2CE83725B2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50" y="1275606"/>
                <a:ext cx="7769182" cy="3203569"/>
              </a:xfrm>
              <a:prstGeom prst="rect">
                <a:avLst/>
              </a:prstGeom>
              <a:blipFill>
                <a:blip r:embed="rId2"/>
                <a:stretch>
                  <a:fillRect l="-627" t="-951" b="-209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966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A69E425-165C-42C8-9BB0-53D3C83AEEDE}"/>
              </a:ext>
            </a:extLst>
          </p:cNvPr>
          <p:cNvGrpSpPr/>
          <p:nvPr/>
        </p:nvGrpSpPr>
        <p:grpSpPr>
          <a:xfrm>
            <a:off x="179512" y="267494"/>
            <a:ext cx="6912768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DE1E0B80-475D-476C-BADE-92B732E1916B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61F2939B-8478-4F53-BE08-A696A4DC1D52}"/>
                </a:ext>
              </a:extLst>
            </p:cNvPr>
            <p:cNvSpPr/>
            <p:nvPr/>
          </p:nvSpPr>
          <p:spPr>
            <a:xfrm>
              <a:off x="1633824" y="3284702"/>
              <a:ext cx="5914970" cy="720000"/>
            </a:xfrm>
            <a:prstGeom prst="homePlat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FC7400ED-D5EC-4116-87C5-22F41F1EFBAA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d-ID" altLang="ko-KR" sz="1600" b="1" dirty="0"/>
                <a:t>5</a:t>
              </a:r>
              <a:endParaRPr lang="ko-KR" altLang="en-US" sz="1600" b="1" dirty="0"/>
            </a:p>
          </p:txBody>
        </p:sp>
      </p:grpSp>
      <p:sp>
        <p:nvSpPr>
          <p:cNvPr id="8" name="TextBox 10">
            <a:extLst>
              <a:ext uri="{FF2B5EF4-FFF2-40B4-BE49-F238E27FC236}">
                <a16:creationId xmlns:a16="http://schemas.microsoft.com/office/drawing/2014/main" id="{2DE357A4-E71F-4679-8DE8-B449AF8DE3A9}"/>
              </a:ext>
            </a:extLst>
          </p:cNvPr>
          <p:cNvSpPr txBox="1"/>
          <p:nvPr/>
        </p:nvSpPr>
        <p:spPr bwMode="auto">
          <a:xfrm>
            <a:off x="1225208" y="371051"/>
            <a:ext cx="507498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Persamaan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Nonhomogen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Metode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Koefisien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Tak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id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entu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BE9E9F4-89CF-4C43-94EE-E5DB8A4F2461}"/>
                  </a:ext>
                </a:extLst>
              </p:cNvPr>
              <p:cNvSpPr/>
              <p:nvPr/>
            </p:nvSpPr>
            <p:spPr>
              <a:xfrm>
                <a:off x="179512" y="1005135"/>
                <a:ext cx="8496944" cy="3575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sz="1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Pilihlah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d-ID" sz="1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yang serupa dengan </a:t>
                </a:r>
                <a14:m>
                  <m:oMath xmlns:m="http://schemas.openxmlformats.org/officeDocument/2006/math">
                    <m:r>
                      <a:rPr lang="id-ID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id-ID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sz="1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, lalu substitusikan ke dalam persamaan.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BE9E9F4-89CF-4C43-94EE-E5DB8A4F2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005135"/>
                <a:ext cx="8496944" cy="357534"/>
              </a:xfrm>
              <a:prstGeom prst="rect">
                <a:avLst/>
              </a:prstGeom>
              <a:blipFill>
                <a:blip r:embed="rId2"/>
                <a:stretch>
                  <a:fillRect l="-359" t="-3390" b="-1694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71D7F5F1-A507-4A8E-B5FD-0553057BFA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2788558"/>
                  </p:ext>
                </p:extLst>
              </p:nvPr>
            </p:nvGraphicFramePr>
            <p:xfrm>
              <a:off x="345266" y="1474336"/>
              <a:ext cx="8165436" cy="2485962"/>
            </p:xfrm>
            <a:graphic>
              <a:graphicData uri="http://schemas.openxmlformats.org/drawingml/2006/table">
                <a:tbl>
                  <a:tblPr firstRow="1" bandRow="1">
                    <a:tableStyleId>{284E427A-3D55-4303-BF80-6455036E1DE7}</a:tableStyleId>
                  </a:tblPr>
                  <a:tblGrid>
                    <a:gridCol w="4082718">
                      <a:extLst>
                        <a:ext uri="{9D8B030D-6E8A-4147-A177-3AD203B41FA5}">
                          <a16:colId xmlns:a16="http://schemas.microsoft.com/office/drawing/2014/main" val="461337679"/>
                        </a:ext>
                      </a:extLst>
                    </a:gridCol>
                    <a:gridCol w="4082718">
                      <a:extLst>
                        <a:ext uri="{9D8B030D-6E8A-4147-A177-3AD203B41FA5}">
                          <a16:colId xmlns:a16="http://schemas.microsoft.com/office/drawing/2014/main" val="1941852903"/>
                        </a:ext>
                      </a:extLst>
                    </a:gridCol>
                  </a:tblGrid>
                  <a:tr h="3121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600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d>
                                  <m:dPr>
                                    <m:ctrlPr>
                                      <a:rPr lang="id-ID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id-ID" sz="16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16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3047880"/>
                      </a:ext>
                    </a:extLst>
                  </a:tr>
                  <a:tr h="3533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60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id-ID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id-ID" sz="16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id-ID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𝑚𝑥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d-ID" sz="16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id-ID" sz="16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d-ID" sz="160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id-ID" sz="16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id-ID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𝑚𝑥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d-ID" sz="16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6626924"/>
                      </a:ext>
                    </a:extLst>
                  </a:tr>
                  <a:tr h="3134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60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id-ID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id-ID" sz="16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id-ID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d-ID" sz="16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id-ID" sz="16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id-ID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id-ID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id-ID" sz="160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d-ID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id-ID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id-ID" sz="1600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id-ID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id-ID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d-ID" sz="16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93091"/>
                      </a:ext>
                    </a:extLst>
                  </a:tr>
                  <a:tr h="30934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60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id-ID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id-ID" sz="16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id-ID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𝑤𝑥</m:t>
                                    </m:r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id-ID" sz="16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id-ID" sz="16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d-ID" sz="160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func>
                                  <m:funcPr>
                                    <m:ctrlPr>
                                      <a:rPr lang="id-ID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𝑤𝑥</m:t>
                                    </m:r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id-ID" sz="160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d-ID" sz="160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func>
                                  <m:funcPr>
                                    <m:ctrlPr>
                                      <a:rPr lang="id-ID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𝑤𝑥</m:t>
                                    </m:r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id-ID" sz="16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53477"/>
                      </a:ext>
                    </a:extLst>
                  </a:tr>
                  <a:tr h="30934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60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id-ID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id-ID" sz="16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id-ID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𝑤𝑥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id-ID" sz="16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id-ID" sz="16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d-ID" sz="160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func>
                                  <m:funcPr>
                                    <m:ctrlPr>
                                      <a:rPr lang="id-ID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𝑤𝑥</m:t>
                                    </m:r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id-ID" sz="160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d-ID" sz="160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func>
                                  <m:funcPr>
                                    <m:ctrlPr>
                                      <a:rPr lang="id-ID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𝑤𝑥</m:t>
                                    </m:r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id-ID" sz="16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4329596"/>
                      </a:ext>
                    </a:extLst>
                  </a:tr>
                  <a:tr h="30934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60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id-ID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id-ID" sz="16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id-ID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𝑢𝑥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id-ID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𝑤𝑥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id-ID" sz="16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id-ID" sz="16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id-ID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𝑢𝑥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id-ID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func>
                                      <m:funcPr>
                                        <m:ctrlPr>
                                          <a:rPr lang="id-ID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d-ID" sz="160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id-ID" sz="1600" smtClean="0">
                                            <a:latin typeface="Cambria Math" panose="02040503050406030204" pitchFamily="18" charset="0"/>
                                          </a:rPr>
                                          <m:t>𝑤𝑥</m:t>
                                        </m:r>
                                        <m:r>
                                          <a:rPr lang="id-ID" sz="16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func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func>
                                      <m:funcPr>
                                        <m:ctrlPr>
                                          <a:rPr lang="id-ID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d-ID" sz="1600" smtClean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id-ID" sz="1600" smtClean="0">
                                            <a:latin typeface="Cambria Math" panose="02040503050406030204" pitchFamily="18" charset="0"/>
                                          </a:rPr>
                                          <m:t>𝑤𝑥</m:t>
                                        </m:r>
                                        <m:r>
                                          <a:rPr lang="id-ID" sz="16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id-ID" sz="16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4278670"/>
                      </a:ext>
                    </a:extLst>
                  </a:tr>
                  <a:tr h="30934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60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id-ID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id-ID" sz="16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id-ID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𝑢𝑥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id-ID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𝑤𝑥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id-ID" sz="16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id-ID" sz="16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id-ID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𝑢𝑥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id-ID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func>
                                      <m:funcPr>
                                        <m:ctrlPr>
                                          <a:rPr lang="id-ID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d-ID" sz="160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id-ID" sz="1600" smtClean="0">
                                            <a:latin typeface="Cambria Math" panose="02040503050406030204" pitchFamily="18" charset="0"/>
                                          </a:rPr>
                                          <m:t>𝑤𝑥</m:t>
                                        </m:r>
                                        <m:r>
                                          <a:rPr lang="id-ID" sz="16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func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id-ID" sz="160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func>
                                      <m:funcPr>
                                        <m:ctrlPr>
                                          <a:rPr lang="id-ID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d-ID" sz="1600" smtClean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id-ID" sz="1600" smtClean="0">
                                            <a:latin typeface="Cambria Math" panose="02040503050406030204" pitchFamily="18" charset="0"/>
                                          </a:rPr>
                                          <m:t>𝑤𝑥</m:t>
                                        </m:r>
                                        <m:r>
                                          <a:rPr lang="id-ID" sz="16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id-ID" sz="16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6395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71D7F5F1-A507-4A8E-B5FD-0553057BFA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2788558"/>
                  </p:ext>
                </p:extLst>
              </p:nvPr>
            </p:nvGraphicFramePr>
            <p:xfrm>
              <a:off x="345266" y="1474336"/>
              <a:ext cx="8165436" cy="2510981"/>
            </p:xfrm>
            <a:graphic>
              <a:graphicData uri="http://schemas.openxmlformats.org/drawingml/2006/table">
                <a:tbl>
                  <a:tblPr firstRow="1" bandRow="1">
                    <a:tableStyleId>{284E427A-3D55-4303-BF80-6455036E1DE7}</a:tableStyleId>
                  </a:tblPr>
                  <a:tblGrid>
                    <a:gridCol w="4082718">
                      <a:extLst>
                        <a:ext uri="{9D8B030D-6E8A-4147-A177-3AD203B41FA5}">
                          <a16:colId xmlns:a16="http://schemas.microsoft.com/office/drawing/2014/main" val="461337679"/>
                        </a:ext>
                      </a:extLst>
                    </a:gridCol>
                    <a:gridCol w="4082718">
                      <a:extLst>
                        <a:ext uri="{9D8B030D-6E8A-4147-A177-3AD203B41FA5}">
                          <a16:colId xmlns:a16="http://schemas.microsoft.com/office/drawing/2014/main" val="1941852903"/>
                        </a:ext>
                      </a:extLst>
                    </a:gridCol>
                  </a:tblGrid>
                  <a:tr h="357124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3"/>
                          <a:stretch>
                            <a:fillRect l="-1043" t="-6780" r="-101192" b="-620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3"/>
                          <a:stretch>
                            <a:fillRect l="-101194" t="-6780" r="-1343" b="-620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3047880"/>
                      </a:ext>
                    </a:extLst>
                  </a:tr>
                  <a:tr h="357124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3"/>
                          <a:stretch>
                            <a:fillRect l="-1043" t="-108621" r="-101192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3"/>
                          <a:stretch>
                            <a:fillRect l="-101194" t="-108621" r="-1343" b="-5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6626924"/>
                      </a:ext>
                    </a:extLst>
                  </a:tr>
                  <a:tr h="368237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3"/>
                          <a:stretch>
                            <a:fillRect l="-1043" t="-198361" r="-101192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3"/>
                          <a:stretch>
                            <a:fillRect l="-101194" t="-198361" r="-1343" b="-4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93091"/>
                      </a:ext>
                    </a:extLst>
                  </a:tr>
                  <a:tr h="357124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3"/>
                          <a:stretch>
                            <a:fillRect l="-1043" t="-308475" r="-101192" b="-3186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3"/>
                          <a:stretch>
                            <a:fillRect l="-101194" t="-308475" r="-1343" b="-3186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253477"/>
                      </a:ext>
                    </a:extLst>
                  </a:tr>
                  <a:tr h="357124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3"/>
                          <a:stretch>
                            <a:fillRect l="-1043" t="-408475" r="-101192" b="-2186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3"/>
                          <a:stretch>
                            <a:fillRect l="-101194" t="-408475" r="-1343" b="-2186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4329596"/>
                      </a:ext>
                    </a:extLst>
                  </a:tr>
                  <a:tr h="357124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3"/>
                          <a:stretch>
                            <a:fillRect l="-1043" t="-517241" r="-101192" b="-1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3"/>
                          <a:stretch>
                            <a:fillRect l="-101194" t="-517241" r="-1343" b="-122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4278670"/>
                      </a:ext>
                    </a:extLst>
                  </a:tr>
                  <a:tr h="357124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3"/>
                          <a:stretch>
                            <a:fillRect l="-1043" t="-606780" r="-101192" b="-20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3"/>
                          <a:stretch>
                            <a:fillRect l="-101194" t="-606780" r="-1343" b="-20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63958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8C3D4C4-2FE8-451B-BF2F-2E0BFAF0852A}"/>
                  </a:ext>
                </a:extLst>
              </p:cNvPr>
              <p:cNvSpPr/>
              <p:nvPr/>
            </p:nvSpPr>
            <p:spPr>
              <a:xfrm>
                <a:off x="301790" y="4115150"/>
                <a:ext cx="792088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sz="1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Cttn: Solusi partikular tidak boleh muncul pada solusi homogennya. Jika hal ini terjadi, kalikan solusi khususnya dengan faktor </a:t>
                </a:r>
                <a:r>
                  <a:rPr lang="id-ID" sz="1600" i="1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x </a:t>
                </a:r>
                <a:r>
                  <a:rPr lang="id-ID" sz="1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atau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sz="1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sehingga tidak memuat lagi solusi homogennya. </a:t>
                </a:r>
                <a:endParaRPr lang="id-ID" sz="16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8C3D4C4-2FE8-451B-BF2F-2E0BFAF085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90" y="4115150"/>
                <a:ext cx="7920880" cy="584775"/>
              </a:xfrm>
              <a:prstGeom prst="rect">
                <a:avLst/>
              </a:prstGeom>
              <a:blipFill>
                <a:blip r:embed="rId4"/>
                <a:stretch>
                  <a:fillRect l="-462" t="-3125" r="-77" b="-125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615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A69E425-165C-42C8-9BB0-53D3C83AEEDE}"/>
              </a:ext>
            </a:extLst>
          </p:cNvPr>
          <p:cNvGrpSpPr/>
          <p:nvPr/>
        </p:nvGrpSpPr>
        <p:grpSpPr>
          <a:xfrm>
            <a:off x="179512" y="267494"/>
            <a:ext cx="6912768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DE1E0B80-475D-476C-BADE-92B732E1916B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61F2939B-8478-4F53-BE08-A696A4DC1D52}"/>
                </a:ext>
              </a:extLst>
            </p:cNvPr>
            <p:cNvSpPr/>
            <p:nvPr/>
          </p:nvSpPr>
          <p:spPr>
            <a:xfrm>
              <a:off x="1633824" y="3284702"/>
              <a:ext cx="5914970" cy="720000"/>
            </a:xfrm>
            <a:prstGeom prst="homePlat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FC7400ED-D5EC-4116-87C5-22F41F1EFBAA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d-ID" altLang="ko-KR" sz="1600" b="1" dirty="0"/>
                <a:t>5</a:t>
              </a:r>
              <a:endParaRPr lang="ko-KR" altLang="en-US" sz="1600" b="1" dirty="0"/>
            </a:p>
          </p:txBody>
        </p:sp>
      </p:grpSp>
      <p:sp>
        <p:nvSpPr>
          <p:cNvPr id="8" name="TextBox 10">
            <a:extLst>
              <a:ext uri="{FF2B5EF4-FFF2-40B4-BE49-F238E27FC236}">
                <a16:creationId xmlns:a16="http://schemas.microsoft.com/office/drawing/2014/main" id="{2DE357A4-E71F-4679-8DE8-B449AF8DE3A9}"/>
              </a:ext>
            </a:extLst>
          </p:cNvPr>
          <p:cNvSpPr txBox="1"/>
          <p:nvPr/>
        </p:nvSpPr>
        <p:spPr bwMode="auto">
          <a:xfrm>
            <a:off x="1225208" y="371051"/>
            <a:ext cx="507498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Persamaan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Nonhomogen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Metode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Koefisien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Tak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id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entu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3FD31D6-76BA-4BB6-A9CE-2C528BF8A2BB}"/>
                  </a:ext>
                </a:extLst>
              </p:cNvPr>
              <p:cNvSpPr txBox="1"/>
              <p:nvPr/>
            </p:nvSpPr>
            <p:spPr>
              <a:xfrm>
                <a:off x="395536" y="987574"/>
                <a:ext cx="7848872" cy="3896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600" b="1" dirty="0">
                    <a:latin typeface="Calibri" panose="020F0502020204030204" pitchFamily="34" charset="0"/>
                  </a:rPr>
                  <a:t>Contoh:</a:t>
                </a: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Tentukan solusi PD Non homogen berikut: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r>
                  <a:rPr lang="id-ID" sz="1600" b="1" dirty="0">
                    <a:latin typeface="Calibri" panose="020F0502020204030204" pitchFamily="34" charset="0"/>
                  </a:rPr>
                  <a:t>Jawab:</a:t>
                </a: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Persamaan karakteristiknya: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+2=0⇔</m:t>
                      </m:r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Sehingga diperoleh akar – akar karakteristiknya: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Jadi solusi homogennya: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Untuk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, dipilih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sSubSup>
                        <m:sSubSup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Kemudian disubstitusi ke dalam PD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pPr indent="2416175"/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id-ID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id-ID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id-ID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id-ID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 , sehingga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p>
                      <m:sSup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Jadi solusi umum PD adalah: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id-ID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3FD31D6-76BA-4BB6-A9CE-2C528BF8A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987574"/>
                <a:ext cx="7848872" cy="3896772"/>
              </a:xfrm>
              <a:prstGeom prst="rect">
                <a:avLst/>
              </a:prstGeom>
              <a:blipFill>
                <a:blip r:embed="rId2"/>
                <a:stretch>
                  <a:fillRect l="-466" t="-46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7487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F2D61F19386547A8342F8926EC0752" ma:contentTypeVersion="2" ma:contentTypeDescription="Create a new document." ma:contentTypeScope="" ma:versionID="9afdb027e1c9e526be716d1d602a276a">
  <xsd:schema xmlns:xsd="http://www.w3.org/2001/XMLSchema" xmlns:xs="http://www.w3.org/2001/XMLSchema" xmlns:p="http://schemas.microsoft.com/office/2006/metadata/properties" xmlns:ns2="e92d776b-e5ed-4d2a-8fbe-6a00aed0c580" targetNamespace="http://schemas.microsoft.com/office/2006/metadata/properties" ma:root="true" ma:fieldsID="29ae0008ab636aca089d154e99e64961" ns2:_="">
    <xsd:import namespace="e92d776b-e5ed-4d2a-8fbe-6a00aed0c5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2d776b-e5ed-4d2a-8fbe-6a00aed0c5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13EB8D-4221-453B-9B46-A62824679AB0}"/>
</file>

<file path=customXml/itemProps2.xml><?xml version="1.0" encoding="utf-8"?>
<ds:datastoreItem xmlns:ds="http://schemas.openxmlformats.org/officeDocument/2006/customXml" ds:itemID="{7E001992-B35B-4F73-9FF0-DA69B24CFC2A}"/>
</file>

<file path=customXml/itemProps3.xml><?xml version="1.0" encoding="utf-8"?>
<ds:datastoreItem xmlns:ds="http://schemas.openxmlformats.org/officeDocument/2006/customXml" ds:itemID="{CC4D38D4-FFF9-4E6C-9C40-FE0719870888}"/>
</file>

<file path=docProps/app.xml><?xml version="1.0" encoding="utf-8"?>
<Properties xmlns="http://schemas.openxmlformats.org/officeDocument/2006/extended-properties" xmlns:vt="http://schemas.openxmlformats.org/officeDocument/2006/docPropsVTypes">
  <TotalTime>2938</TotalTime>
  <Words>2249</Words>
  <Application>Microsoft Office PowerPoint</Application>
  <PresentationFormat>On-screen Show (16:9)</PresentationFormat>
  <Paragraphs>279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맑은 고딕</vt:lpstr>
      <vt:lpstr>Arial</vt:lpstr>
      <vt:lpstr>Arial Unicode MS</vt:lpstr>
      <vt:lpstr>Britannic Bold</vt:lpstr>
      <vt:lpstr>Calibri</vt:lpstr>
      <vt:lpstr>Cambria Math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Owner</cp:lastModifiedBy>
  <cp:revision>186</cp:revision>
  <dcterms:created xsi:type="dcterms:W3CDTF">2016-12-05T23:26:54Z</dcterms:created>
  <dcterms:modified xsi:type="dcterms:W3CDTF">2018-12-10T08:08:58Z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0x0101003BF2D61F19386547A8342F8926EC0752</vt:lpwstr>
  </property>
</Properties>
</file>