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5" r:id="rId3"/>
    <p:sldId id="316" r:id="rId4"/>
    <p:sldId id="317" r:id="rId5"/>
    <p:sldId id="320" r:id="rId6"/>
    <p:sldId id="318" r:id="rId7"/>
    <p:sldId id="321" r:id="rId8"/>
    <p:sldId id="322" r:id="rId9"/>
    <p:sldId id="352" r:id="rId10"/>
    <p:sldId id="324" r:id="rId11"/>
    <p:sldId id="325" r:id="rId12"/>
    <p:sldId id="353" r:id="rId13"/>
    <p:sldId id="323" r:id="rId14"/>
    <p:sldId id="326" r:id="rId15"/>
    <p:sldId id="327" r:id="rId16"/>
    <p:sldId id="328" r:id="rId17"/>
    <p:sldId id="329" r:id="rId18"/>
    <p:sldId id="330" r:id="rId19"/>
    <p:sldId id="332" r:id="rId20"/>
    <p:sldId id="333" r:id="rId21"/>
    <p:sldId id="347" r:id="rId22"/>
    <p:sldId id="351" r:id="rId23"/>
    <p:sldId id="348" r:id="rId24"/>
  </p:sldIdLst>
  <p:sldSz cx="9144000" cy="6858000" type="screen4x3"/>
  <p:notesSz cx="6858000" cy="9144000"/>
  <p:custDataLst>
    <p:tags r:id="rId27"/>
  </p:custData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F6784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40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672B1-5662-40FD-9707-716F4A2E88BE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1FFB-2F97-479A-B3EE-1B9A5670E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4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F9D2-2C30-4100-B8C3-13890B077F2A}" type="datetimeFigureOut">
              <a:rPr lang="id-ID" smtClean="0"/>
              <a:pPr/>
              <a:t>05/09/2017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3824-7A03-4E4A-9660-9C0ACA8575F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97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D3824-7A03-4E4A-9660-9C0ACA8575F7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03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D3824-7A03-4E4A-9660-9C0ACA8575F7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194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D3824-7A03-4E4A-9660-9C0ACA8575F7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687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F2B0-2977-40DD-ABCC-CABC782D71BC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0829-87D7-4B73-8B92-47D27342AFA7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8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D229-5757-48EC-98FC-EC1F9B31247D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72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863F-C70C-49DB-99FE-D5BB1E3CA042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399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BB7-CD22-4AE3-BC6A-511C38AD773A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5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5B1C-3F36-4F5C-93A9-780BE4B435F1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4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BA5-06C8-4B8E-9543-F024D934E135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925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6DCC-FE7B-49C8-A0C6-B4DD18F07E03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53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CD5-5A65-4E76-B179-306E22F6027D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112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EEFB-AD7C-428C-9408-540CDD1052FF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1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799D-701E-4E2D-A71B-0B069B646EA7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16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E836-5FF5-48FC-A428-07A75F663402}" type="datetime1">
              <a:rPr lang="id-ID" smtClean="0"/>
              <a:pPr/>
              <a:t>05/09/2017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6C44-F711-40D8-933D-5408AFB57C5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5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4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0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8.bin"/><Relationship Id="rId2" Type="http://schemas.openxmlformats.org/officeDocument/2006/relationships/tags" Target="../tags/tag2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0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png"/><Relationship Id="rId9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BPP\Logo Tel-U\1.-Logo-Telkom-University- merah foo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224"/>
            <a:ext cx="9144000" cy="14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8862"/>
            <a:ext cx="3905594" cy="13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48072" y="1628800"/>
            <a:ext cx="84959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772816"/>
            <a:ext cx="8459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D:\BPP\Logo Tel-U\20140510173111!Danau_telkom_university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9"/>
          <a:stretch/>
        </p:blipFill>
        <p:spPr bwMode="auto">
          <a:xfrm>
            <a:off x="3563888" y="1844824"/>
            <a:ext cx="5637702" cy="35283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79512" y="2060848"/>
            <a:ext cx="3384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mtClean="0"/>
              <a:t>PERSAMAAN DIFERENSIAL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8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Verifikasi Solusi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10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Sebelum mencari solusi, ingat pelajaran Kalkulus I tentang syarat suatu fungsi dapat diturunkan (</a:t>
                </a:r>
                <a:r>
                  <a:rPr lang="en-US" sz="2400" i="1" smtClean="0">
                    <a:solidFill>
                      <a:prstClr val="black"/>
                    </a:solidFill>
                    <a:latin typeface="Calibri"/>
                  </a:rPr>
                  <a:t>differentiable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) di titik uji pada selang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. Selanjutnya, sembarang fungsi  pada selang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, jika kita substitusikan ke dalam turunan persamaan diferensial akan menghasilkan nilai identitas, disebut </a:t>
                </a:r>
                <a:r>
                  <a:rPr lang="en-US" sz="2400" b="1" smtClean="0">
                    <a:solidFill>
                      <a:prstClr val="black"/>
                    </a:solidFill>
                    <a:latin typeface="Calibri"/>
                  </a:rPr>
                  <a:t>solusi persamaan pada interval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. Interval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 disebut </a:t>
                </a:r>
                <a:r>
                  <a:rPr lang="en-US" sz="2400" b="1" smtClean="0">
                    <a:solidFill>
                      <a:prstClr val="black"/>
                    </a:solidFill>
                    <a:latin typeface="Calibri"/>
                  </a:rPr>
                  <a:t>interval definisi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, atau </a:t>
                </a:r>
                <a:r>
                  <a:rPr lang="en-US" sz="2400" b="1" smtClean="0">
                    <a:solidFill>
                      <a:prstClr val="black"/>
                    </a:solidFill>
                    <a:latin typeface="Calibri"/>
                  </a:rPr>
                  <a:t>interval eksistensi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, atau </a:t>
                </a:r>
                <a:r>
                  <a:rPr lang="en-US" sz="2400" b="1" smtClean="0">
                    <a:solidFill>
                      <a:prstClr val="black"/>
                    </a:solidFill>
                    <a:latin typeface="Calibri"/>
                  </a:rPr>
                  <a:t>interval validity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, atau </a:t>
                </a:r>
                <a:r>
                  <a:rPr lang="en-US" sz="2400" b="1" smtClean="0">
                    <a:solidFill>
                      <a:prstClr val="black"/>
                    </a:solidFill>
                    <a:latin typeface="Calibri"/>
                  </a:rPr>
                  <a:t>domain solusi. 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Selang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bisa berupa interval terbuka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, atau interval tertutup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, atau interval tak hingga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−∞, ∞</m:t>
                        </m:r>
                      </m:e>
                    </m:d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None/>
                </a:pPr>
                <a:r>
                  <a:rPr lang="en-US" sz="2400" smtClean="0">
                    <a:latin typeface="Calibri"/>
                  </a:rPr>
                  <a:t>Contoh: Verifikasi bahwa fungsi berikut adalah solusi persamaan diferensial pada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−∞, ∞</m:t>
                        </m:r>
                      </m:e>
                    </m:d>
                  </m:oMath>
                </a14:m>
                <a:r>
                  <a:rPr lang="en-US" sz="2400" smtClean="0">
                    <a:latin typeface="Calibri"/>
                  </a:rPr>
                  <a:t>.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GB" sz="2400"/>
                  <a:t/>
                </a:r>
                <a:br>
                  <a:rPr lang="en-GB" sz="2400"/>
                </a:b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093" t="-885" r="-13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153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Verifikasi Solusi (2)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11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smtClean="0">
                    <a:latin typeface="Calibri"/>
                  </a:rPr>
                  <a:t>Contoh 1: </a:t>
                </a:r>
              </a:p>
              <a:p>
                <a:pPr>
                  <a:buNone/>
                </a:pPr>
                <a:r>
                  <a:rPr lang="en-US" sz="2400">
                    <a:latin typeface="Calibri"/>
                  </a:rPr>
                  <a:t>	</a:t>
                </a:r>
                <a:r>
                  <a:rPr lang="en-US" sz="2400" smtClean="0">
                    <a:latin typeface="Calibri"/>
                  </a:rPr>
                  <a:t>Verifikasi bahwa fungsi berikut,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smtClean="0">
                    <a:latin typeface="Calibri"/>
                  </a:rPr>
                  <a:t> adalah solusi persamaan diferensial,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smtClean="0">
                    <a:latin typeface="Calibri"/>
                  </a:rPr>
                  <a:t>, pada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−∞, ∞</m:t>
                        </m:r>
                      </m:e>
                    </m:d>
                  </m:oMath>
                </a14:m>
                <a:r>
                  <a:rPr lang="en-US" sz="2400" smtClean="0">
                    <a:latin typeface="Calibri"/>
                  </a:rPr>
                  <a:t>.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GB" sz="2400" smtClean="0"/>
                  <a:t>Jawab: Substitusikan solusi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smtClean="0"/>
                  <a:t> pada masing-masing ruas, diperoleh: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</a:rPr>
                  <a:t>	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Ruas Kiri: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</a:rPr>
                  <a:t>	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Ruas Kanan: </a:t>
                </a: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smtClean="0"/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/>
                  <a:t>	</a:t>
                </a:r>
                <a:r>
                  <a:rPr lang="en-US" sz="2400" smtClean="0"/>
                  <a:t>Untuk setiap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smtClean="0"/>
                  <a:t> adalah bilangan riil, kedua ruas bernilai sama, maka solusi terverifikasi!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093" t="-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3234680"/>
            <a:ext cx="2952328" cy="852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736" y="4119807"/>
            <a:ext cx="5090203" cy="8026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17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1819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Masalah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Nilai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Awal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12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0713" y="2062163"/>
          <a:ext cx="27844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6" imgW="1130040" imgH="203040" progId="Equation.3">
                  <p:embed/>
                </p:oleObj>
              </mc:Choice>
              <mc:Fallback>
                <p:oleObj name="Equation" r:id="rId6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062163"/>
                        <a:ext cx="2784475" cy="461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0713" y="2593975"/>
          <a:ext cx="28654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8" imgW="1218960" imgH="228600" progId="Equation.3">
                  <p:embed/>
                </p:oleObj>
              </mc:Choice>
              <mc:Fallback>
                <p:oleObj name="Equation" r:id="rId8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593975"/>
                        <a:ext cx="2865438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1501" y="3508375"/>
          <a:ext cx="3784476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0" imgW="1041120" imgH="444240" progId="Equation.3">
                  <p:embed/>
                </p:oleObj>
              </mc:Choice>
              <mc:Fallback>
                <p:oleObj name="Equation" r:id="rId10" imgW="1041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1" y="3508375"/>
                        <a:ext cx="3784476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27585" y="4404444"/>
          <a:ext cx="3096344" cy="80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2" imgW="1015920" imgH="444240" progId="Equation.3">
                  <p:embed/>
                </p:oleObj>
              </mc:Choice>
              <mc:Fallback>
                <p:oleObj name="Equation" r:id="rId12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4404444"/>
                        <a:ext cx="3096344" cy="807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27584" y="1493576"/>
            <a:ext cx="77048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Contoh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27584" y="2291533"/>
            <a:ext cx="7704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81336" y="2870344"/>
            <a:ext cx="68590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adalah persamaan diferensial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biasa, sedangkan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7584" y="3444058"/>
            <a:ext cx="7704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76656" y="5214554"/>
            <a:ext cx="7704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adalah persamaan diferensial parsial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48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Verifikasi Solusi (2)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13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u="sng" smtClean="0">
                    <a:latin typeface="Calibri"/>
                  </a:rPr>
                  <a:t>Catatan</a:t>
                </a:r>
                <a:r>
                  <a:rPr lang="en-US" sz="2400" smtClean="0">
                    <a:latin typeface="Calibri"/>
                  </a:rPr>
                  <a:t>, jika solusi PD bernilai identik nol,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smtClean="0">
                    <a:latin typeface="Calibri"/>
                  </a:rPr>
                  <a:t>, disebut </a:t>
                </a:r>
                <a:r>
                  <a:rPr lang="en-US" sz="2400" b="1" smtClean="0">
                    <a:latin typeface="Calibri"/>
                  </a:rPr>
                  <a:t>solusi trivial</a:t>
                </a:r>
                <a:r>
                  <a:rPr lang="en-US" sz="2400" smtClean="0">
                    <a:latin typeface="Calibri"/>
                  </a:rPr>
                  <a:t>.</a:t>
                </a:r>
              </a:p>
              <a:p>
                <a:pPr>
                  <a:buNone/>
                </a:pPr>
                <a:r>
                  <a:rPr lang="en-US" sz="2400"/>
                  <a:t>Contoh 2: </a:t>
                </a:r>
                <a:r>
                  <a:rPr lang="en-US" sz="2400" smtClean="0"/>
                  <a:t> </a:t>
                </a:r>
                <a:r>
                  <a:rPr lang="en-US" sz="2400" smtClean="0">
                    <a:latin typeface="Calibri"/>
                  </a:rPr>
                  <a:t>Verifikasi bahwa fungsi berikut,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smtClean="0">
                    <a:latin typeface="Calibri"/>
                  </a:rPr>
                  <a:t> adalah solusi persamaan diferensial,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smtClean="0">
                    <a:latin typeface="Calibri"/>
                  </a:rPr>
                  <a:t>, pada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−∞, ∞</m:t>
                        </m:r>
                      </m:e>
                    </m:d>
                  </m:oMath>
                </a14:m>
                <a:r>
                  <a:rPr lang="en-US" sz="2400" smtClean="0">
                    <a:latin typeface="Calibri"/>
                  </a:rPr>
                  <a:t>.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GB" sz="2400" smtClean="0"/>
                  <a:t>Jawab: 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Ruas Kiri: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Ruas Kanan: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Solusi terverifikasi.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</a:rPr>
                  <a:t>	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</a:t>
                </a: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093" t="-885" r="-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595" y="2636912"/>
            <a:ext cx="7130917" cy="8485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03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Solusi Eksplisit dan Implisit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14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b="1" u="sng" smtClean="0">
                    <a:latin typeface="Calibri"/>
                  </a:rPr>
                  <a:t>Solusi Eksplisit</a:t>
                </a:r>
                <a:r>
                  <a:rPr lang="en-US" sz="2400" u="sng" smtClean="0">
                    <a:latin typeface="Calibri"/>
                  </a:rPr>
                  <a:t>: </a:t>
                </a:r>
                <a:r>
                  <a:rPr lang="en-US" sz="2400" smtClean="0">
                    <a:latin typeface="Calibri"/>
                  </a:rPr>
                  <a:t>Solusi dimana variabel terikatnya hanya dijabarkan dalam variabel bebas dan konstanta,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u="sng" smtClean="0">
                  <a:latin typeface="Calibri"/>
                </a:endParaRPr>
              </a:p>
              <a:p>
                <a:pPr>
                  <a:buNone/>
                </a:pPr>
                <a:r>
                  <a:rPr lang="en-US" sz="2400" b="1" u="sng" smtClean="0">
                    <a:solidFill>
                      <a:prstClr val="black"/>
                    </a:solidFill>
                    <a:latin typeface="Calibri"/>
                  </a:rPr>
                  <a:t>Solusi Implisit</a:t>
                </a:r>
                <a:r>
                  <a:rPr lang="en-US" sz="2400" u="sng" smtClean="0">
                    <a:solidFill>
                      <a:prstClr val="black"/>
                    </a:solidFill>
                    <a:latin typeface="Calibri"/>
                  </a:rPr>
                  <a:t>: 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 dikatakan solusi implisit, jika ada setidaknya satu fungsi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 yang memenuhi relasi persamaan diferensial pada selang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Contoh: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Verifikasi bahwa relasi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 adalah solusi implisit persamaan diferensial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 pada selang terbuka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(−5,5)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Jawab: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Kita turunkan kedua ruas terhadap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, sehingga: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</a:t>
                </a: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/>
                  <a:t>	Dari persamaan di atas diperoleh: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093" t="-885" r="-546" b="-1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637" y="5085184"/>
            <a:ext cx="5902726" cy="731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370" y="5793824"/>
            <a:ext cx="1151467" cy="731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46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Solusi Eksplisit dan Implisit (2)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15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Lebih lanjut, dari solusi implisit sebelumnya dapat kita bangun solusi eksplisit sbb:</a:t>
                </a:r>
              </a:p>
              <a:p>
                <a:pPr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25−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 smtClean="0"/>
                  <a:t> dan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25−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 smtClean="0"/>
                  <a:t> </a:t>
                </a:r>
                <a:r>
                  <a:rPr lang="en-US" sz="2400" smtClean="0"/>
                  <a:t>dimana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smtClean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smtClean="0"/>
                  <a:t> memenuhi relasi.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6"/>
                <a:stretch>
                  <a:fillRect l="-1093" t="-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56" y="2924944"/>
            <a:ext cx="2405820" cy="32004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843808" y="2892896"/>
            <a:ext cx="2853174" cy="3200400"/>
            <a:chOff x="2843808" y="2892896"/>
            <a:chExt cx="2853174" cy="3200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3808" y="2892896"/>
              <a:ext cx="2853174" cy="32004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44008" y="5363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15763" y="2892896"/>
            <a:ext cx="3120733" cy="3200400"/>
            <a:chOff x="5915763" y="2892896"/>
            <a:chExt cx="3120733" cy="3200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15763" y="2892896"/>
              <a:ext cx="3120733" cy="32004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740352" y="5363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2</a:t>
              </a:r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6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Keluarga Solusi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16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Suatu persamaan diferensial tunggal dapat memiliki jumlah solusi tak hingga tergantung pada nilai parameternya.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Keluarga solusi dengan </a:t>
                </a:r>
                <a:r>
                  <a:rPr lang="en-US" sz="2400" i="1" smtClean="0">
                    <a:solidFill>
                      <a:prstClr val="black"/>
                    </a:solidFill>
                    <a:latin typeface="Calibri"/>
                  </a:rPr>
                  <a:t>n</a:t>
                </a: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-parameter: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sz="2400" smtClean="0"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>
                    <a:latin typeface="Calibri"/>
                  </a:rPr>
                  <a:t>Contoh: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smtClean="0"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GB" sz="2400"/>
                  <a:t/>
                </a:r>
                <a:br>
                  <a:rPr lang="en-GB" sz="2400"/>
                </a:b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/>
                  <a:t>Jika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smtClean="0"/>
                  <a:t> dapat diperoleh nilainya/angka tertentu, maka disebut </a:t>
                </a:r>
                <a:r>
                  <a:rPr lang="en-US" sz="2400" b="1" smtClean="0"/>
                  <a:t>solusi khusus</a:t>
                </a:r>
                <a:r>
                  <a:rPr lang="en-US" sz="2400" smtClean="0"/>
                  <a:t>.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/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smtClean="0"/>
                  <a:t>Catatan: terkadang PD memiliki solusi lain, dimana tidak termasuk dalam keluarga solusi, disebut </a:t>
                </a:r>
                <a:r>
                  <a:rPr lang="en-US" sz="2400" b="1" smtClean="0"/>
                  <a:t>solusi singuler</a:t>
                </a:r>
                <a:r>
                  <a:rPr lang="en-US" sz="2400" smtClean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093" t="-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127162" y="2675768"/>
            <a:ext cx="383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(1-parameter keluarga solusi)</a:t>
            </a:r>
            <a:endParaRPr lang="en-GB" sz="2400"/>
          </a:p>
        </p:txBody>
      </p:sp>
      <p:sp>
        <p:nvSpPr>
          <p:cNvPr id="12" name="TextBox 11"/>
          <p:cNvSpPr txBox="1"/>
          <p:nvPr/>
        </p:nvSpPr>
        <p:spPr>
          <a:xfrm>
            <a:off x="3133368" y="3208149"/>
            <a:ext cx="383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(2-parameter keluarga solusi)</a:t>
            </a:r>
            <a:endParaRPr lang="en-GB" sz="2400"/>
          </a:p>
        </p:txBody>
      </p:sp>
      <p:grpSp>
        <p:nvGrpSpPr>
          <p:cNvPr id="13" name="Group 12"/>
          <p:cNvGrpSpPr/>
          <p:nvPr/>
        </p:nvGrpSpPr>
        <p:grpSpPr>
          <a:xfrm>
            <a:off x="455850" y="2708920"/>
            <a:ext cx="2322966" cy="365760"/>
            <a:chOff x="455850" y="2708920"/>
            <a:chExt cx="2322966" cy="3657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850" y="2708920"/>
              <a:ext cx="2322966" cy="36576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56881" y="2708920"/>
              <a:ext cx="225482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9518" y="3244644"/>
            <a:ext cx="2435629" cy="393453"/>
            <a:chOff x="399518" y="3244644"/>
            <a:chExt cx="2435629" cy="393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9518" y="3256102"/>
              <a:ext cx="2435629" cy="36576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056881" y="3244644"/>
              <a:ext cx="274759" cy="377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1720" y="3256102"/>
              <a:ext cx="283264" cy="381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46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Solusi Piecewise-Defined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17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771800" y="980728"/>
                <a:ext cx="6372200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smtClean="0"/>
                  <a:t>Contoh: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smtClean="0"/>
                  <a:t> adalah solusi eksplisit dari persamaan diferensial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’−4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smtClean="0"/>
                  <a:t>, pada selang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(−∞,∞)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>
                  <a:buNone/>
                </a:pPr>
                <a:r>
                  <a:rPr lang="en-US" sz="2400" dirty="0"/>
                  <a:t>	</a:t>
                </a:r>
                <a:r>
                  <a:rPr lang="en-US" sz="2400" smtClean="0"/>
                  <a:t>Lihat </a:t>
                </a:r>
                <a:r>
                  <a:rPr lang="en-US" sz="2400">
                    <a:solidFill>
                      <a:prstClr val="black"/>
                    </a:solidFill>
                  </a:rPr>
                  <a:t>Gbr. (a</a:t>
                </a:r>
                <a:r>
                  <a:rPr lang="en-US" sz="2400" smtClean="0">
                    <a:solidFill>
                      <a:prstClr val="black"/>
                    </a:solidFill>
                  </a:rPr>
                  <a:t>): </a:t>
                </a:r>
                <a:r>
                  <a:rPr lang="en-US" sz="2400" smtClean="0"/>
                  <a:t>untuk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smtClean="0"/>
                  <a:t>, diperoleh kurva berwarna biru; untuk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smtClean="0"/>
                  <a:t>, diperoleh kurva berwarna merah.</a:t>
                </a:r>
              </a:p>
              <a:p>
                <a:pPr>
                  <a:buNone/>
                </a:pPr>
                <a:r>
                  <a:rPr lang="en-US" sz="2400"/>
                  <a:t>	Sementara, Gbr. (b) </a:t>
                </a:r>
                <a:r>
                  <a:rPr lang="en-US" sz="2400" smtClean="0"/>
                  <a:t>juga merupakan </a:t>
                </a:r>
                <a:r>
                  <a:rPr lang="en-US" sz="2400"/>
                  <a:t>kurva solusi dari pers. diferensial di atas. Kita tidak bisa merepresentasikan dengan satu solusi eksplisit, maka </a:t>
                </a:r>
                <a:r>
                  <a:rPr lang="en-US" sz="2400" smtClean="0"/>
                  <a:t>kita bisa definisikan solusi piecewise sbb: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980728"/>
                <a:ext cx="6372200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531" t="-885" r="-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980728"/>
            <a:ext cx="2441689" cy="54864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187423" y="4838288"/>
            <a:ext cx="2264897" cy="822960"/>
            <a:chOff x="5187423" y="4797152"/>
            <a:chExt cx="2264897" cy="8229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7423" y="4797152"/>
              <a:ext cx="2264897" cy="822960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 flipH="1">
              <a:off x="7020272" y="5445224"/>
              <a:ext cx="18288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55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Latihan Soal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18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3600400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>
                <a:solidFill>
                  <a:prstClr val="black"/>
                </a:solidFill>
                <a:latin typeface="Calibri"/>
              </a:rPr>
              <a:t>Klasifikasikan persamaan diferensial berikut:</a:t>
            </a: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86" y="1905695"/>
            <a:ext cx="2940054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4499992" y="965548"/>
                <a:ext cx="4536504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Verifikasi solusi eksplisit berikut dan tentukan interval solusi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smtClean="0">
                    <a:solidFill>
                      <a:prstClr val="black"/>
                    </a:solidFill>
                    <a:latin typeface="Calibri"/>
                  </a:rPr>
                  <a:t>: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965548"/>
                <a:ext cx="4536504" cy="5512147"/>
              </a:xfrm>
              <a:prstGeom prst="rect">
                <a:avLst/>
              </a:prstGeom>
              <a:blipFill rotWithShape="0">
                <a:blip r:embed="rId7"/>
                <a:stretch>
                  <a:fillRect l="-2016" t="-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499992" y="1793062"/>
            <a:ext cx="4415407" cy="3534280"/>
            <a:chOff x="4499992" y="1793062"/>
            <a:chExt cx="4415407" cy="3534280"/>
          </a:xfrm>
        </p:grpSpPr>
        <p:grpSp>
          <p:nvGrpSpPr>
            <p:cNvPr id="21" name="Group 20"/>
            <p:cNvGrpSpPr/>
            <p:nvPr/>
          </p:nvGrpSpPr>
          <p:grpSpPr>
            <a:xfrm>
              <a:off x="4499992" y="1793062"/>
              <a:ext cx="4415407" cy="1861254"/>
              <a:chOff x="4499992" y="1793062"/>
              <a:chExt cx="4415407" cy="186125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96004" y="1793062"/>
                <a:ext cx="4019395" cy="18288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499992" y="1807656"/>
                <a:ext cx="47641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9.</a:t>
                </a:r>
              </a:p>
              <a:p>
                <a:endParaRPr lang="en-US" smtClean="0"/>
              </a:p>
              <a:p>
                <a:r>
                  <a:rPr lang="en-US" smtClean="0"/>
                  <a:t>10.</a:t>
                </a:r>
              </a:p>
              <a:p>
                <a:endParaRPr lang="en-US" smtClean="0"/>
              </a:p>
              <a:p>
                <a:r>
                  <a:rPr lang="en-US" smtClean="0"/>
                  <a:t>11.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99992" y="3284984"/>
                <a:ext cx="50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12.</a:t>
                </a:r>
                <a:endParaRPr lang="en-GB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40441" y="3669496"/>
              <a:ext cx="3922749" cy="155448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499992" y="3573016"/>
              <a:ext cx="4764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mtClean="0"/>
                <a:t>13.</a:t>
              </a:r>
            </a:p>
            <a:p>
              <a:pPr>
                <a:lnSpc>
                  <a:spcPct val="150000"/>
                </a:lnSpc>
              </a:pPr>
              <a:r>
                <a:rPr lang="en-US" smtClean="0"/>
                <a:t>14.</a:t>
              </a:r>
            </a:p>
            <a:p>
              <a:pPr>
                <a:lnSpc>
                  <a:spcPct val="150000"/>
                </a:lnSpc>
              </a:pPr>
              <a:r>
                <a:rPr lang="en-US" smtClean="0"/>
                <a:t>15.</a:t>
              </a:r>
            </a:p>
            <a:p>
              <a:pPr>
                <a:lnSpc>
                  <a:spcPct val="150000"/>
                </a:lnSpc>
              </a:pPr>
              <a:r>
                <a:rPr lang="en-US" smtClean="0"/>
                <a:t>16.</a:t>
              </a:r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03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1819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Masalah Nilai Awal &amp; Nilai Batas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19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dirty="0" err="1" smtClean="0">
                    <a:latin typeface="Calibri"/>
                  </a:rPr>
                  <a:t>Untuk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mencari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b="1" dirty="0" err="1" smtClean="0">
                    <a:latin typeface="Calibri"/>
                  </a:rPr>
                  <a:t>solusi</a:t>
                </a:r>
                <a:r>
                  <a:rPr lang="en-US" sz="2400" b="1" dirty="0" smtClean="0">
                    <a:latin typeface="Calibri"/>
                  </a:rPr>
                  <a:t> </a:t>
                </a:r>
                <a:r>
                  <a:rPr lang="en-US" sz="2400" b="1" dirty="0" err="1" smtClean="0">
                    <a:latin typeface="Calibri"/>
                  </a:rPr>
                  <a:t>khusus</a:t>
                </a:r>
                <a:r>
                  <a:rPr lang="en-US" sz="2400" b="1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dari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suatu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persamaan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diferensial</a:t>
                </a:r>
                <a:r>
                  <a:rPr lang="en-US" sz="2400" dirty="0" smtClean="0">
                    <a:latin typeface="Calibri"/>
                  </a:rPr>
                  <a:t>, </a:t>
                </a:r>
                <a:r>
                  <a:rPr lang="en-US" sz="2400" dirty="0" err="1" smtClean="0">
                    <a:latin typeface="Calibri"/>
                  </a:rPr>
                  <a:t>biasanya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diperlukan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kondisi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b="1" dirty="0" err="1" smtClean="0">
                    <a:latin typeface="Calibri"/>
                  </a:rPr>
                  <a:t>nilai</a:t>
                </a:r>
                <a:r>
                  <a:rPr lang="en-US" sz="2400" b="1" dirty="0" smtClean="0">
                    <a:latin typeface="Calibri"/>
                  </a:rPr>
                  <a:t> </a:t>
                </a:r>
                <a:r>
                  <a:rPr lang="en-US" sz="2400" b="1" dirty="0" err="1" smtClean="0">
                    <a:latin typeface="Calibri"/>
                  </a:rPr>
                  <a:t>awal</a:t>
                </a:r>
                <a:r>
                  <a:rPr lang="en-US" sz="2400" b="1" dirty="0" smtClean="0">
                    <a:latin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Initial Value Problem</a:t>
                </a:r>
                <a:r>
                  <a:rPr lang="en-US" sz="2400" dirty="0">
                    <a:solidFill>
                      <a:prstClr val="black"/>
                    </a:solidFill>
                  </a:rPr>
                  <a:t>/IVP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sz="2400" b="1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dan</a:t>
                </a:r>
                <a:r>
                  <a:rPr lang="en-US" sz="2400" b="1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atau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b="1" dirty="0" err="1" smtClean="0">
                    <a:latin typeface="Calibri"/>
                  </a:rPr>
                  <a:t>nilai</a:t>
                </a:r>
                <a:r>
                  <a:rPr lang="en-US" sz="2400" b="1" dirty="0" smtClean="0">
                    <a:latin typeface="Calibri"/>
                  </a:rPr>
                  <a:t> </a:t>
                </a:r>
                <a:r>
                  <a:rPr lang="en-US" sz="2400" b="1" dirty="0" err="1" smtClean="0">
                    <a:latin typeface="Calibri"/>
                  </a:rPr>
                  <a:t>batas</a:t>
                </a:r>
                <a:r>
                  <a:rPr lang="en-US" sz="2400" b="1" dirty="0" smtClean="0">
                    <a:latin typeface="Calibri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2400" i="1" dirty="0" smtClean="0">
                    <a:solidFill>
                      <a:prstClr val="black"/>
                    </a:solidFill>
                  </a:rPr>
                  <a:t>Boundary Value Problem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/BVP)</a:t>
                </a:r>
                <a:r>
                  <a:rPr lang="en-US" sz="2400" dirty="0">
                    <a:latin typeface="Calibri"/>
                  </a:rPr>
                  <a:t> </a:t>
                </a:r>
                <a:r>
                  <a:rPr lang="en-US" sz="2400" dirty="0" smtClean="0">
                    <a:latin typeface="Calibri"/>
                  </a:rPr>
                  <a:t>agar </a:t>
                </a:r>
                <a:r>
                  <a:rPr lang="en-US" sz="2400" dirty="0" err="1" smtClean="0">
                    <a:latin typeface="Calibri"/>
                  </a:rPr>
                  <a:t>bisa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dicari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nilai</a:t>
                </a:r>
                <a:r>
                  <a:rPr lang="en-US" sz="2400" dirty="0" smtClean="0">
                    <a:latin typeface="Calibri"/>
                  </a:rPr>
                  <a:t> parameter </a:t>
                </a:r>
                <a:r>
                  <a:rPr lang="en-US" sz="2400" dirty="0" err="1" smtClean="0">
                    <a:latin typeface="Calibri"/>
                  </a:rPr>
                  <a:t>keluarga</a:t>
                </a:r>
                <a:r>
                  <a:rPr lang="en-US" sz="2400" dirty="0" smtClean="0">
                    <a:latin typeface="Calibri"/>
                  </a:rPr>
                  <a:t> </a:t>
                </a:r>
                <a:r>
                  <a:rPr lang="en-US" sz="2400" dirty="0" err="1" smtClean="0">
                    <a:latin typeface="Calibri"/>
                  </a:rPr>
                  <a:t>solusinya</a:t>
                </a:r>
                <a:r>
                  <a:rPr lang="en-US" sz="2400" dirty="0" smtClean="0">
                    <a:latin typeface="Calibri"/>
                  </a:rPr>
                  <a:t>.</a:t>
                </a:r>
              </a:p>
              <a:p>
                <a:pPr>
                  <a:buNone/>
                </a:pPr>
                <a:endParaRPr lang="en-US" sz="2400" dirty="0" smtClean="0">
                  <a:latin typeface="Calibri"/>
                </a:endParaRPr>
              </a:p>
              <a:p>
                <a:pP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(1).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Masalah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Calibri"/>
                  </a:rPr>
                  <a:t>nilai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Calibri"/>
                  </a:rPr>
                  <a:t>awal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, </a:t>
                </a:r>
                <a:r>
                  <a:rPr lang="en-US" sz="2400" dirty="0" err="1" smtClean="0">
                    <a:latin typeface="Calibri"/>
                  </a:rPr>
                  <a:t>saat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: (Initial Value Problem/IVP)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(2). </a:t>
                </a:r>
                <a:r>
                  <a:rPr lang="en-US" sz="2400" dirty="0" err="1" smtClean="0"/>
                  <a:t>Masalah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/>
                  <a:t>nilai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batas</a:t>
                </a:r>
                <a:r>
                  <a:rPr lang="en-US" sz="2400" dirty="0" smtClean="0"/>
                  <a:t>,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di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dirty="0" smtClean="0"/>
              </a:p>
              <a:p>
                <a:pPr>
                  <a:buNone/>
                </a:pPr>
                <a:endParaRPr lang="en-US" sz="2400" dirty="0" smtClean="0"/>
              </a:p>
              <a:p>
                <a:pPr>
                  <a:buNone/>
                </a:pPr>
                <a:r>
                  <a:rPr lang="en-US" sz="2400" dirty="0" err="1" smtClean="0"/>
                  <a:t>Catatan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mencari</a:t>
                </a:r>
                <a:r>
                  <a:rPr lang="en-US" sz="2400" dirty="0"/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semua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parameter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keluarga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solusi</a:t>
                </a:r>
                <a:r>
                  <a:rPr lang="en-US" sz="2400" dirty="0"/>
                  <a:t> PD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orde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diperlukan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 err="1" smtClean="0">
                    <a:solidFill>
                      <a:srgbClr val="FF0000"/>
                    </a:solidFill>
                  </a:rPr>
                  <a:t>buah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/>
                  <a:t>kondisi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awal</a:t>
                </a:r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093" t="-885" r="-342" b="-1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flipH="1">
            <a:off x="6084168" y="3584012"/>
            <a:ext cx="178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99"/>
                </a:solidFill>
              </a:rPr>
              <a:t>(kondisi IVP)</a:t>
            </a:r>
            <a:endParaRPr lang="en-GB" sz="2400">
              <a:solidFill>
                <a:srgbClr val="0000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1814" y="4676768"/>
            <a:ext cx="8374682" cy="39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10" name="TextBox 9"/>
          <p:cNvSpPr txBox="1"/>
          <p:nvPr/>
        </p:nvSpPr>
        <p:spPr>
          <a:xfrm flipH="1">
            <a:off x="3445042" y="5117680"/>
            <a:ext cx="193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99"/>
                </a:solidFill>
              </a:rPr>
              <a:t>(kondisi BVP)</a:t>
            </a:r>
            <a:endParaRPr lang="en-GB" sz="2400">
              <a:solidFill>
                <a:srgbClr val="000099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24833" t="63567" b="1"/>
          <a:stretch/>
        </p:blipFill>
        <p:spPr>
          <a:xfrm>
            <a:off x="683568" y="3613004"/>
            <a:ext cx="5167750" cy="4036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90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Definisi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2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sz="2400" b="1" dirty="0" err="1" smtClean="0">
                    <a:solidFill>
                      <a:prstClr val="black"/>
                    </a:solidFill>
                    <a:latin typeface="Calibri"/>
                  </a:rPr>
                  <a:t>Apakah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Calibri"/>
                  </a:rPr>
                  <a:t>persamaan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Calibri"/>
                  </a:rPr>
                  <a:t>diferensial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?</a:t>
                </a:r>
              </a:p>
              <a:p>
                <a:pPr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 err="1" smtClean="0"/>
                  <a:t>Yaitu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persamaan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dari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beberapa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fungsi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tak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tentu</a:t>
                </a:r>
                <a:r>
                  <a:rPr lang="en-US" sz="2400" dirty="0" smtClean="0"/>
                  <a:t> yang </a:t>
                </a:r>
                <a:r>
                  <a:rPr lang="en-US" sz="2400" dirty="0" err="1" smtClean="0"/>
                  <a:t>melibatkan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satu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atau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lebih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turunan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dari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fungsi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tak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tentu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atau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bisa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berupa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variabel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terikat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terhadap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satu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atau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beberapa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variabel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bebas</a:t>
                </a:r>
                <a:r>
                  <a:rPr lang="en-US" sz="2400" dirty="0" smtClean="0"/>
                  <a:t>.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 err="1" smtClean="0"/>
                  <a:t>Contoh</a:t>
                </a:r>
                <a:r>
                  <a:rPr lang="en-US" sz="2400" dirty="0" smtClean="0"/>
                  <a:t>:</a:t>
                </a:r>
              </a:p>
              <a:p>
                <a:pPr>
                  <a:buNone/>
                </a:pPr>
                <a:endParaRPr lang="en-US" sz="2400" dirty="0" smtClean="0"/>
              </a:p>
              <a:p>
                <a:pPr>
                  <a:buNone/>
                </a:pPr>
                <a:endParaRPr lang="en-US" sz="2400" dirty="0" smtClean="0"/>
              </a:p>
              <a:p>
                <a:pPr>
                  <a:buNone/>
                </a:pPr>
                <a:endParaRPr lang="en-US" sz="2400" dirty="0" smtClean="0"/>
              </a:p>
              <a:p>
                <a:pPr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 err="1" smtClean="0"/>
                  <a:t>dimana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adalah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fungsi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tak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tentu</a:t>
                </a:r>
                <a:r>
                  <a:rPr lang="en-US" sz="2400" dirty="0" smtClean="0"/>
                  <a:t>/</a:t>
                </a:r>
                <a:r>
                  <a:rPr lang="en-US" sz="2400" dirty="0" err="1" smtClean="0"/>
                  <a:t>variabel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terikat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 err="1" smtClean="0"/>
                  <a:t>adalah</a:t>
                </a:r>
                <a:r>
                  <a:rPr lang="en-GB" sz="2400" dirty="0" smtClean="0"/>
                  <a:t> </a:t>
                </a:r>
                <a:r>
                  <a:rPr lang="en-GB" sz="2400" dirty="0" err="1" smtClean="0"/>
                  <a:t>variabel</a:t>
                </a:r>
                <a:r>
                  <a:rPr lang="en-GB" sz="2400" dirty="0" smtClean="0"/>
                  <a:t> </a:t>
                </a:r>
                <a:r>
                  <a:rPr lang="en-GB" sz="2400" dirty="0" err="1" smtClean="0"/>
                  <a:t>bebas</a:t>
                </a:r>
                <a:r>
                  <a:rPr lang="en-GB" sz="2400" dirty="0" smtClean="0"/>
                  <a:t>.</a:t>
                </a:r>
                <a:r>
                  <a:rPr lang="en-GB" sz="2400" dirty="0"/>
                  <a:t/>
                </a:r>
                <a:br>
                  <a:rPr lang="en-GB" sz="2400" dirty="0"/>
                </a:b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093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922" y="2813514"/>
            <a:ext cx="2636478" cy="1846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22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1819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Masalah Nilai Awal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20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smtClean="0">
                <a:latin typeface="Calibri"/>
              </a:rPr>
              <a:t>Contoh:</a:t>
            </a:r>
          </a:p>
          <a:p>
            <a:pPr>
              <a:buNone/>
            </a:pPr>
            <a:endParaRPr lang="en-US" sz="2400" smtClean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8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1819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</a:t>
            </a:r>
            <a:r>
              <a:rPr lang="en-US" b="1" dirty="0" err="1" smtClean="0"/>
              <a:t>Persamaan</a:t>
            </a:r>
            <a:r>
              <a:rPr lang="en-US" b="1" dirty="0" smtClean="0"/>
              <a:t> </a:t>
            </a:r>
            <a:r>
              <a:rPr lang="en-US" b="1" dirty="0" err="1" smtClean="0"/>
              <a:t>diferensial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21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15008" y="672926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400" dirty="0" smtClean="0">
              <a:latin typeface="Calibri"/>
            </a:endParaRPr>
          </a:p>
          <a:p>
            <a:pPr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67543" y="1629993"/>
            <a:ext cx="77620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Persamaan diferensial adalah persamaan yang memuat fungsi dan turunan atau diferensialnya. Jika fungsi yang terlibat adalah fungsi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id-ID" sz="2400" dirty="0"/>
              <a:t>satu peubah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id-ID" sz="2400" dirty="0"/>
              <a:t>, maka turunannya adalah turunan biasa, sehingga persamaannya disebut </a:t>
            </a:r>
            <a:r>
              <a:rPr lang="id-ID" sz="2400" b="1" i="1" dirty="0"/>
              <a:t>persamaan diferensial biasa</a:t>
            </a:r>
            <a:r>
              <a:rPr lang="id-ID" sz="2400" dirty="0"/>
              <a:t>. Sedangkan jika fungsi yang terlibat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id-ID" sz="2400" dirty="0"/>
              <a:t>lebih satu peubah bebas, maka turunannya adalah turunan parsial, sehingga persamaannya disebut </a:t>
            </a:r>
            <a:r>
              <a:rPr lang="id-ID" sz="2400" b="1" i="1" dirty="0"/>
              <a:t>persamaan diferensial parsial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9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1819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Masalah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Nilai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Awal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22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39133"/>
              </p:ext>
            </p:extLst>
          </p:nvPr>
        </p:nvGraphicFramePr>
        <p:xfrm>
          <a:off x="620713" y="2062163"/>
          <a:ext cx="27844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1130040" imgH="203040" progId="Equation.3">
                  <p:embed/>
                </p:oleObj>
              </mc:Choice>
              <mc:Fallback>
                <p:oleObj name="Equation" r:id="rId6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062163"/>
                        <a:ext cx="2784475" cy="461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0713" y="2593975"/>
          <a:ext cx="28654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8" imgW="1218960" imgH="228600" progId="Equation.3">
                  <p:embed/>
                </p:oleObj>
              </mc:Choice>
              <mc:Fallback>
                <p:oleObj name="Equation" r:id="rId8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593975"/>
                        <a:ext cx="2865438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1501" y="3508375"/>
          <a:ext cx="3784476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0" imgW="1041120" imgH="444240" progId="Equation.3">
                  <p:embed/>
                </p:oleObj>
              </mc:Choice>
              <mc:Fallback>
                <p:oleObj name="Equation" r:id="rId10" imgW="1041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1" y="3508375"/>
                        <a:ext cx="3784476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27585" y="4404444"/>
          <a:ext cx="3096344" cy="80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2" imgW="1015920" imgH="444240" progId="Equation.3">
                  <p:embed/>
                </p:oleObj>
              </mc:Choice>
              <mc:Fallback>
                <p:oleObj name="Equation" r:id="rId12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4404444"/>
                        <a:ext cx="3096344" cy="807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27584" y="1493576"/>
            <a:ext cx="77048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Contoh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27584" y="2291533"/>
            <a:ext cx="7704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81336" y="2870344"/>
            <a:ext cx="68590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adalah persamaan diferensial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biasa, sedangkan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7584" y="3444058"/>
            <a:ext cx="7704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76656" y="5214554"/>
            <a:ext cx="7704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adalah persamaan diferensial parsial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125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1819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Ordo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Derajat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23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i="1" dirty="0" smtClean="0"/>
              <a:t>	</a:t>
            </a:r>
            <a:r>
              <a:rPr lang="id-ID" sz="2400" b="1" i="1" dirty="0" smtClean="0"/>
              <a:t>Ordo</a:t>
            </a:r>
            <a:r>
              <a:rPr lang="id-ID" sz="2400" b="1" dirty="0" smtClean="0"/>
              <a:t> </a:t>
            </a:r>
            <a:r>
              <a:rPr lang="id-ID" sz="2400" b="1" dirty="0"/>
              <a:t>(</a:t>
            </a:r>
            <a:r>
              <a:rPr lang="id-ID" sz="2400" b="1" i="1" dirty="0"/>
              <a:t>tingkat</a:t>
            </a:r>
            <a:r>
              <a:rPr lang="id-ID" sz="2400" b="1" dirty="0"/>
              <a:t>)</a:t>
            </a:r>
            <a:r>
              <a:rPr lang="id-ID" sz="2400" dirty="0"/>
              <a:t> suatu persamaan diferensial adalah ordo (tingkat) dari turunan yang terdapat pada persamaan itu, yang tingkatnya paling tinggi.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i="1" dirty="0"/>
              <a:t>	</a:t>
            </a:r>
            <a:r>
              <a:rPr lang="id-ID" sz="2400" b="1" i="1" dirty="0" smtClean="0"/>
              <a:t>Pangkat</a:t>
            </a:r>
            <a:r>
              <a:rPr lang="id-ID" sz="2400" b="1" dirty="0" smtClean="0"/>
              <a:t> </a:t>
            </a:r>
            <a:r>
              <a:rPr lang="id-ID" sz="2400" b="1" dirty="0"/>
              <a:t>(</a:t>
            </a:r>
            <a:r>
              <a:rPr lang="id-ID" sz="2400" b="1" i="1" dirty="0"/>
              <a:t>derajat</a:t>
            </a:r>
            <a:r>
              <a:rPr lang="id-ID" sz="2400" b="1" dirty="0"/>
              <a:t>)</a:t>
            </a:r>
            <a:r>
              <a:rPr lang="id-ID" sz="2400" dirty="0"/>
              <a:t> suatu persamaan diferensial yang berbentuk polinom dalam peubah tak bebas beserta turunan-turunannya adalah pangkat (derajat) polinom itu, yakni pangkat tertinggi dari perkalian peubah tak bebas   beserta turunan-turunannya yang terdapat dalam persamaan diferensial itu.</a:t>
            </a:r>
            <a:endParaRPr lang="en-US" sz="2400" dirty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2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Notasi Penulisan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3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Ada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beberapa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cara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penulisan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persamaan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diferensial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antara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lain: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(1).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Notasi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Leibniz 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(2).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Notasi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Prime :</a:t>
                </a:r>
              </a:p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(3).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Notasi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Dot (Newton) :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menyatakan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turunan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terhadap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waktu</a:t>
                </a: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⃛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(4).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"/>
                  </a:rPr>
                  <a:t>Notasi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Subscript :</a:t>
                </a:r>
              </a:p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GB" sz="2400" dirty="0" smtClean="0"/>
              </a:p>
              <a:p>
                <a:pPr>
                  <a:buNone/>
                </a:pPr>
                <a:r>
                  <a:rPr lang="en-GB" sz="2400" dirty="0" smtClean="0"/>
                  <a:t>Cara </a:t>
                </a:r>
                <a:r>
                  <a:rPr lang="en-GB" sz="2400" dirty="0" err="1" smtClean="0"/>
                  <a:t>baca</a:t>
                </a:r>
                <a:r>
                  <a:rPr lang="en-GB" sz="2400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 err="1" smtClean="0"/>
                  <a:t>adalah</a:t>
                </a:r>
                <a:r>
                  <a:rPr lang="en-GB" sz="2400" dirty="0" smtClean="0"/>
                  <a:t> “</a:t>
                </a:r>
                <a:r>
                  <a:rPr lang="en-GB" sz="2400" dirty="0" err="1" smtClean="0"/>
                  <a:t>turunan</a:t>
                </a:r>
                <a:r>
                  <a:rPr lang="en-GB" sz="2400" dirty="0" smtClean="0"/>
                  <a:t> </a:t>
                </a:r>
                <a:r>
                  <a:rPr lang="en-GB" sz="2400" dirty="0" err="1" smtClean="0"/>
                  <a:t>pertama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 err="1" smtClean="0"/>
                  <a:t>terhadap</a:t>
                </a:r>
                <a:r>
                  <a:rPr lang="en-GB" sz="2400" dirty="0" smtClean="0"/>
                  <a:t> </a:t>
                </a:r>
                <a:r>
                  <a:rPr lang="en-GB" sz="2400" dirty="0" err="1" smtClean="0"/>
                  <a:t>peubah</a:t>
                </a:r>
                <a:r>
                  <a:rPr lang="en-GB" sz="2400" dirty="0" smtClean="0"/>
                  <a:t> </a:t>
                </a:r>
                <a:r>
                  <a:rPr lang="en-GB" sz="2400" dirty="0" err="1" smtClean="0"/>
                  <a:t>bebas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 smtClean="0"/>
                  <a:t>”.</a:t>
                </a:r>
                <a:r>
                  <a:rPr lang="en-GB" sz="2400" dirty="0"/>
                  <a:t/>
                </a:r>
                <a:br>
                  <a:rPr lang="en-GB" sz="2400" dirty="0"/>
                </a:br>
                <a:endParaRPr lang="en-US" sz="24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512147"/>
              </a:xfrm>
              <a:prstGeom prst="rect">
                <a:avLst/>
              </a:prstGeom>
              <a:blipFill rotWithShape="0">
                <a:blip r:embed="rId5"/>
                <a:stretch>
                  <a:fillRect l="-1093" t="-885" r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35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Klasifikasi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4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Ada 3 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klasifikasi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persamaan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diferensial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B0F0"/>
                </a:solidFill>
                <a:latin typeface="Calibri"/>
              </a:rPr>
              <a:t>(1).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</a:rPr>
              <a:t>Berdasarkan</a:t>
            </a:r>
            <a:r>
              <a:rPr lang="en-US" sz="2400" dirty="0" smtClean="0">
                <a:solidFill>
                  <a:srgbClr val="00B0F0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</a:rPr>
              <a:t>tipe</a:t>
            </a:r>
            <a:r>
              <a:rPr lang="en-US" sz="2400" dirty="0" smtClean="0">
                <a:solidFill>
                  <a:srgbClr val="00B0F0"/>
                </a:solidFill>
                <a:latin typeface="Calibri"/>
              </a:rPr>
              <a:t> (PD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</a:rPr>
              <a:t>Biasa</a:t>
            </a:r>
            <a:r>
              <a:rPr lang="en-US" sz="2400" dirty="0" smtClean="0">
                <a:solidFill>
                  <a:srgbClr val="00B0F0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</a:rPr>
              <a:t>dan</a:t>
            </a:r>
            <a:r>
              <a:rPr lang="en-US" sz="2400" dirty="0" smtClean="0">
                <a:solidFill>
                  <a:srgbClr val="00B0F0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alibri"/>
              </a:rPr>
              <a:t>Parsial</a:t>
            </a:r>
            <a:endParaRPr lang="en-US" sz="2400" dirty="0" smtClean="0">
              <a:solidFill>
                <a:srgbClr val="00B0F0"/>
              </a:solidFill>
              <a:latin typeface="Calibr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(2).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Berdasarkan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orde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(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Ordo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satu,dua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tiga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…. , 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(3).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Berdasarkan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linieritas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(linear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Non linear)</a:t>
            </a:r>
            <a:r>
              <a:rPr lang="en-GB" sz="2400" dirty="0"/>
              <a:t/>
            </a:r>
            <a:br>
              <a:rPr lang="en-GB" sz="2400" dirty="0"/>
            </a:b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6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Klasifikasi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5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2400" smtClean="0"/>
              <a:t>Berdasarkan tipe: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400" smtClean="0"/>
              <a:t>(1). Persamaan diferensial biasa (PDB)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smtClean="0"/>
              <a:t>	Persamaan diferensial hanya mengandung satu variabel bebas.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/>
              <a:t>	</a:t>
            </a:r>
            <a:r>
              <a:rPr lang="en-US" sz="2400" smtClean="0"/>
              <a:t>Contoh:</a:t>
            </a:r>
          </a:p>
          <a:p>
            <a:pPr>
              <a:buFont typeface="Arial" panose="020B0604020202020204" pitchFamily="34" charset="0"/>
              <a:buNone/>
            </a:pPr>
            <a:endParaRPr lang="en-US" sz="2400"/>
          </a:p>
          <a:p>
            <a:pPr>
              <a:buFont typeface="Arial" panose="020B0604020202020204" pitchFamily="34" charset="0"/>
              <a:buNone/>
            </a:pPr>
            <a:endParaRPr lang="en-US" sz="2400" smtClean="0"/>
          </a:p>
          <a:p>
            <a:pPr>
              <a:buFont typeface="Arial" panose="020B0604020202020204" pitchFamily="34" charset="0"/>
              <a:buNone/>
            </a:pPr>
            <a:endParaRPr lang="en-GB" sz="2400" smtClean="0"/>
          </a:p>
          <a:p>
            <a:pPr>
              <a:buFont typeface="Arial" panose="020B0604020202020204" pitchFamily="34" charset="0"/>
              <a:buNone/>
            </a:pPr>
            <a:r>
              <a:rPr lang="en-GB" sz="2400" smtClean="0"/>
              <a:t>(2). Persamaan diferensial parsial (PDP)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400" smtClean="0"/>
              <a:t>	Persamaan diferensial mengandung dua atau lebih variabel bebas.</a:t>
            </a:r>
            <a:r>
              <a:rPr lang="en-GB" sz="2400"/>
              <a:t/>
            </a:r>
            <a:br>
              <a:rPr lang="en-GB" sz="2400"/>
            </a:br>
            <a:r>
              <a:rPr lang="en-GB" sz="2400" smtClean="0"/>
              <a:t>Contoh:</a:t>
            </a:r>
          </a:p>
          <a:p>
            <a:pPr>
              <a:buFont typeface="Arial" panose="020B0604020202020204" pitchFamily="34" charset="0"/>
              <a:buNone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67544" y="5301208"/>
            <a:ext cx="8219255" cy="914400"/>
            <a:chOff x="467544" y="5301208"/>
            <a:chExt cx="8219255" cy="914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r="1884"/>
            <a:stretch/>
          </p:blipFill>
          <p:spPr>
            <a:xfrm>
              <a:off x="467544" y="5301208"/>
              <a:ext cx="6192688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5139" y="5611391"/>
              <a:ext cx="1811660" cy="3378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589976" y="548700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en-GB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048" y="2729924"/>
            <a:ext cx="8388424" cy="915100"/>
            <a:chOff x="432048" y="2729924"/>
            <a:chExt cx="8388424" cy="915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2048" y="2729924"/>
              <a:ext cx="8388424" cy="9151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64088" y="2899677"/>
              <a:ext cx="62869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endParaRPr lang="en-GB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9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Klasifikasi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6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prstClr val="black"/>
                </a:solidFill>
                <a:latin typeface="Calibri"/>
              </a:rPr>
              <a:t>Ada 3 klasifikasi persamaan diferensial: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(1). Berdasarkan tipe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solidFill>
                  <a:srgbClr val="00B0F0"/>
                </a:solidFill>
                <a:latin typeface="Calibri"/>
              </a:rPr>
              <a:t>(2). Berdasarkan orde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(3). Berdasarkan linieritas</a:t>
            </a:r>
            <a:r>
              <a:rPr lang="en-GB" sz="2400"/>
              <a:t/>
            </a:r>
            <a:br>
              <a:rPr lang="en-GB" sz="2400"/>
            </a:b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2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Klasifikasi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7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orde</a:t>
            </a:r>
            <a:r>
              <a:rPr lang="en-GB" sz="2400" dirty="0" smtClean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Ditentukan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berdasarkan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orde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tertinggi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turunan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pada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persamaan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diferensial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di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PDB orde-2,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dirty="0" err="1" smtClean="0"/>
              <a:t>orde</a:t>
            </a:r>
            <a:r>
              <a:rPr lang="en-US" sz="2400" dirty="0" smtClean="0"/>
              <a:t> </a:t>
            </a:r>
            <a:r>
              <a:rPr lang="en-US" sz="2400" dirty="0" err="1" smtClean="0"/>
              <a:t>tertinggi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turunan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kedua</a:t>
            </a:r>
            <a:r>
              <a:rPr lang="en-US" sz="2400" dirty="0" smtClean="0"/>
              <a:t>,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pangkat</a:t>
            </a:r>
            <a:r>
              <a:rPr lang="en-US" sz="2400" dirty="0" smtClean="0"/>
              <a:t> </a:t>
            </a:r>
            <a:r>
              <a:rPr lang="en-US" sz="2400" dirty="0" err="1" smtClean="0"/>
              <a:t>tertingginya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619" y="2420888"/>
            <a:ext cx="3963485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5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856"/>
            <a:ext cx="7056784" cy="69052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Klasifikasi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799" y="6492875"/>
            <a:ext cx="457201" cy="365125"/>
          </a:xfrm>
        </p:spPr>
        <p:txBody>
          <a:bodyPr/>
          <a:lstStyle/>
          <a:p>
            <a:pPr algn="ctr"/>
            <a:fld id="{B0216C44-F711-40D8-933D-5408AFB57C57}" type="slidenum">
              <a:rPr lang="id-ID" sz="1600" smtClean="0">
                <a:solidFill>
                  <a:schemeClr val="tx1"/>
                </a:solidFill>
              </a:rPr>
              <a:pPr algn="ctr"/>
              <a:t>8</a:t>
            </a:fld>
            <a:endParaRPr lang="id-ID" sz="16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86868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BPP\Logo Tel-U\1.-Logo-Telkom-University-Konfigrasi-2-Bar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800200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980728"/>
            <a:ext cx="8928992" cy="551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linieritas</a:t>
            </a:r>
            <a:r>
              <a:rPr lang="en-GB" sz="2400" dirty="0" smtClean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Ditentukan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berdasarkan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sifat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linier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pada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variabel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terikatnya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.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Persamaan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diferensial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dikatakan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linier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jika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memenuhi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/>
              <a:t>(1).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perpangkatan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(2).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terikat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 smtClean="0"/>
              <a:t>koefisien</a:t>
            </a:r>
            <a:r>
              <a:rPr lang="en-US" sz="2400" dirty="0" smtClean="0"/>
              <a:t>,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bebas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/>
              <a:t>(3).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terikatnya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linier.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diferensial</a:t>
            </a:r>
            <a:r>
              <a:rPr lang="en-US" sz="2400" dirty="0" smtClean="0"/>
              <a:t> </a:t>
            </a:r>
            <a:r>
              <a:rPr lang="en-US" sz="2400" dirty="0" err="1" smtClean="0"/>
              <a:t>nonlinier</a:t>
            </a:r>
            <a:endParaRPr lang="en-US" sz="2400" dirty="0" smtClean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82" y="4348870"/>
            <a:ext cx="7827236" cy="1440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4247" y="5789030"/>
            <a:ext cx="168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Syarat (1) tidak terpenuhi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2714" y="5760843"/>
            <a:ext cx="168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Syarat (3) tidak terpenuhi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424" y="5750697"/>
            <a:ext cx="168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Syarat (2) tidak terpenuhi</a:t>
            </a:r>
            <a:endParaRPr lang="en-GB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7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6C44-F711-40D8-933D-5408AFB57C57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59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PP Tel-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BPP Tel-U</Template>
  <TotalTime>3621</TotalTime>
  <Words>580</Words>
  <Application>Microsoft Office PowerPoint</Application>
  <PresentationFormat>On-screen Show (4:3)</PresentationFormat>
  <Paragraphs>187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BPP Tel-U</vt:lpstr>
      <vt:lpstr>Microsoft Equation 3.0</vt:lpstr>
      <vt:lpstr>Equation</vt:lpstr>
      <vt:lpstr>PowerPoint Presentation</vt:lpstr>
      <vt:lpstr>Definisi</vt:lpstr>
      <vt:lpstr>Notasi Penulisan</vt:lpstr>
      <vt:lpstr>Klasifikasi</vt:lpstr>
      <vt:lpstr>Klasifikasi</vt:lpstr>
      <vt:lpstr>Klasifikasi</vt:lpstr>
      <vt:lpstr>Klasifikasi</vt:lpstr>
      <vt:lpstr>Klasifikasi</vt:lpstr>
      <vt:lpstr>PowerPoint Presentation</vt:lpstr>
      <vt:lpstr>Verifikasi Solusi</vt:lpstr>
      <vt:lpstr>Verifikasi Solusi (2)</vt:lpstr>
      <vt:lpstr>Masalah Nilai Awal </vt:lpstr>
      <vt:lpstr>Verifikasi Solusi (2)</vt:lpstr>
      <vt:lpstr>Solusi Eksplisit dan Implisit</vt:lpstr>
      <vt:lpstr>Solusi Eksplisit dan Implisit (2)</vt:lpstr>
      <vt:lpstr>Keluarga Solusi</vt:lpstr>
      <vt:lpstr>Solusi Piecewise-Defined</vt:lpstr>
      <vt:lpstr>Latihan Soal</vt:lpstr>
      <vt:lpstr>Masalah Nilai Awal &amp; Nilai Batas</vt:lpstr>
      <vt:lpstr>Masalah Nilai Awal </vt:lpstr>
      <vt:lpstr>Definisi Persamaan diferensial</vt:lpstr>
      <vt:lpstr>Masalah Nilai Awal </vt:lpstr>
      <vt:lpstr>Ordo dan Derajat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Hibah  Buku Ajar  2015</dc:title>
  <dc:creator>Gumi</dc:creator>
  <cp:lastModifiedBy>Sony</cp:lastModifiedBy>
  <cp:revision>194</cp:revision>
  <cp:lastPrinted>2015-03-29T21:56:54Z</cp:lastPrinted>
  <dcterms:created xsi:type="dcterms:W3CDTF">2015-02-05T09:27:37Z</dcterms:created>
  <dcterms:modified xsi:type="dcterms:W3CDTF">2017-09-05T02:21:28Z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02CAE454-95D6-4239-AFE7-AC9A6EC4C7C8</vt:lpwstr>
  </property>
  <property fmtid="{D5CDD505-2E9C-101B-9397-08002B2CF9AE}" pid="3" name="ArticulatePath">
    <vt:lpwstr>PDA Slide 1 Pengantar</vt:lpwstr>
  </property>
</Properties>
</file>